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334B05-88FB-4B26-910F-22765B5EDBD9}" type="doc">
      <dgm:prSet loTypeId="urn:microsoft.com/office/officeart/2005/8/layout/vList5" loCatId="Inbox" qsTypeId="urn:microsoft.com/office/officeart/2005/8/quickstyle/simple1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CB4EEDD7-03AA-49D8-B477-0A568D213F94}">
      <dgm:prSet/>
      <dgm:spPr/>
      <dgm:t>
        <a:bodyPr/>
        <a:lstStyle/>
        <a:p>
          <a:r>
            <a:rPr lang="en-US"/>
            <a:t>1. 1</a:t>
          </a:r>
          <a:r>
            <a:rPr lang="en-US" baseline="30000"/>
            <a:t>st</a:t>
          </a:r>
          <a:r>
            <a:rPr lang="en-US"/>
            <a:t>.Phase : extensive expansion of cultivated land</a:t>
          </a:r>
        </a:p>
      </dgm:t>
    </dgm:pt>
    <dgm:pt modelId="{7A21AEF4-50EE-41D3-B6F4-D432470E2B13}" type="parTrans" cxnId="{F9C33B81-0CD0-42E8-ABD9-FDBF0134830D}">
      <dgm:prSet/>
      <dgm:spPr/>
      <dgm:t>
        <a:bodyPr/>
        <a:lstStyle/>
        <a:p>
          <a:endParaRPr lang="en-US"/>
        </a:p>
      </dgm:t>
    </dgm:pt>
    <dgm:pt modelId="{1CA3ADF3-9051-4860-915F-662C62695238}" type="sibTrans" cxnId="{F9C33B81-0CD0-42E8-ABD9-FDBF0134830D}">
      <dgm:prSet/>
      <dgm:spPr/>
      <dgm:t>
        <a:bodyPr/>
        <a:lstStyle/>
        <a:p>
          <a:endParaRPr lang="en-US"/>
        </a:p>
      </dgm:t>
    </dgm:pt>
    <dgm:pt modelId="{1EEEFBE1-B55C-4389-BB1A-78413D7D78F7}">
      <dgm:prSet/>
      <dgm:spPr/>
      <dgm:t>
        <a:bodyPr/>
        <a:lstStyle/>
        <a:p>
          <a:r>
            <a:rPr lang="en-US" dirty="0"/>
            <a:t>Land abundance</a:t>
          </a:r>
        </a:p>
      </dgm:t>
    </dgm:pt>
    <dgm:pt modelId="{27E77667-8899-4352-85AF-188DE4F0A056}" type="parTrans" cxnId="{4B056F0B-757C-4BD9-9868-8E5BD88E1418}">
      <dgm:prSet/>
      <dgm:spPr/>
      <dgm:t>
        <a:bodyPr/>
        <a:lstStyle/>
        <a:p>
          <a:endParaRPr lang="en-US"/>
        </a:p>
      </dgm:t>
    </dgm:pt>
    <dgm:pt modelId="{640806D7-781C-444F-B474-6DCB9D0E8976}" type="sibTrans" cxnId="{4B056F0B-757C-4BD9-9868-8E5BD88E1418}">
      <dgm:prSet/>
      <dgm:spPr/>
      <dgm:t>
        <a:bodyPr/>
        <a:lstStyle/>
        <a:p>
          <a:endParaRPr lang="en-US"/>
        </a:p>
      </dgm:t>
    </dgm:pt>
    <dgm:pt modelId="{3B5E7462-3F2F-4408-A653-15F2CF5685D5}">
      <dgm:prSet/>
      <dgm:spPr/>
      <dgm:t>
        <a:bodyPr/>
        <a:lstStyle/>
        <a:p>
          <a:r>
            <a:rPr lang="en-US"/>
            <a:t>2. 2</a:t>
          </a:r>
          <a:r>
            <a:rPr lang="en-US" baseline="30000"/>
            <a:t>nd</a:t>
          </a:r>
          <a:r>
            <a:rPr lang="en-US"/>
            <a:t>. Phase: cultivated land reached its limit</a:t>
          </a:r>
        </a:p>
      </dgm:t>
    </dgm:pt>
    <dgm:pt modelId="{B3CDA442-8110-4B7E-B78E-A14AA6E78635}" type="parTrans" cxnId="{5B3092DF-DACE-411B-A738-45A3FFED20D8}">
      <dgm:prSet/>
      <dgm:spPr/>
      <dgm:t>
        <a:bodyPr/>
        <a:lstStyle/>
        <a:p>
          <a:endParaRPr lang="en-US"/>
        </a:p>
      </dgm:t>
    </dgm:pt>
    <dgm:pt modelId="{230D5FD8-2E2F-498C-8E78-B2BCEB9CCCE8}" type="sibTrans" cxnId="{5B3092DF-DACE-411B-A738-45A3FFED20D8}">
      <dgm:prSet/>
      <dgm:spPr/>
      <dgm:t>
        <a:bodyPr/>
        <a:lstStyle/>
        <a:p>
          <a:endParaRPr lang="en-US"/>
        </a:p>
      </dgm:t>
    </dgm:pt>
    <dgm:pt modelId="{E15B5A3E-3D50-4EC4-AA6B-A66B93F93FA2}">
      <dgm:prSet/>
      <dgm:spPr/>
      <dgm:t>
        <a:bodyPr/>
        <a:lstStyle/>
        <a:p>
          <a:r>
            <a:rPr lang="en-US" dirty="0"/>
            <a:t>Increasing in labor and technology</a:t>
          </a:r>
        </a:p>
      </dgm:t>
    </dgm:pt>
    <dgm:pt modelId="{C4B97614-EC46-4A13-9305-768D587431C7}" type="parTrans" cxnId="{F660A3C3-B19C-4860-AEB9-C2ED891769E6}">
      <dgm:prSet/>
      <dgm:spPr/>
      <dgm:t>
        <a:bodyPr/>
        <a:lstStyle/>
        <a:p>
          <a:endParaRPr lang="en-US"/>
        </a:p>
      </dgm:t>
    </dgm:pt>
    <dgm:pt modelId="{18CAFFC6-44BD-452D-8766-1C409F99FDB8}" type="sibTrans" cxnId="{F660A3C3-B19C-4860-AEB9-C2ED891769E6}">
      <dgm:prSet/>
      <dgm:spPr/>
      <dgm:t>
        <a:bodyPr/>
        <a:lstStyle/>
        <a:p>
          <a:endParaRPr lang="en-US"/>
        </a:p>
      </dgm:t>
    </dgm:pt>
    <dgm:pt modelId="{D8234627-43CA-4A31-9B25-2307B47560F9}">
      <dgm:prSet/>
      <dgm:spPr/>
      <dgm:t>
        <a:bodyPr/>
        <a:lstStyle/>
        <a:p>
          <a:r>
            <a:rPr lang="en-US" dirty="0"/>
            <a:t>Land-man ratio declined and Land productivity increased</a:t>
          </a:r>
        </a:p>
      </dgm:t>
    </dgm:pt>
    <dgm:pt modelId="{BAF3D7D8-EB3D-492A-97C5-4102BE9EE411}" type="parTrans" cxnId="{7BB26462-DC8D-4490-A340-D44D56246B45}">
      <dgm:prSet/>
      <dgm:spPr/>
      <dgm:t>
        <a:bodyPr/>
        <a:lstStyle/>
        <a:p>
          <a:endParaRPr lang="en-US"/>
        </a:p>
      </dgm:t>
    </dgm:pt>
    <dgm:pt modelId="{74FE8914-2A40-4935-8B56-D0654E36AE98}" type="sibTrans" cxnId="{7BB26462-DC8D-4490-A340-D44D56246B45}">
      <dgm:prSet/>
      <dgm:spPr/>
      <dgm:t>
        <a:bodyPr/>
        <a:lstStyle/>
        <a:p>
          <a:endParaRPr lang="en-US"/>
        </a:p>
      </dgm:t>
    </dgm:pt>
    <dgm:pt modelId="{D048119A-04CB-4A48-95CC-238C7D8342C5}">
      <dgm:prSet/>
      <dgm:spPr/>
      <dgm:t>
        <a:bodyPr/>
        <a:lstStyle/>
        <a:p>
          <a:r>
            <a:rPr lang="en-US"/>
            <a:t>3</a:t>
          </a:r>
          <a:r>
            <a:rPr lang="en-US" baseline="30000"/>
            <a:t>rd</a:t>
          </a:r>
          <a:r>
            <a:rPr lang="en-US"/>
            <a:t>. Phase: outflow of labor and pressure on labor shortage</a:t>
          </a:r>
        </a:p>
      </dgm:t>
    </dgm:pt>
    <dgm:pt modelId="{F3C3B507-BD57-4892-8A3F-972FAB746AD3}" type="parTrans" cxnId="{FD30126D-9132-4899-A872-A9F112198068}">
      <dgm:prSet/>
      <dgm:spPr/>
      <dgm:t>
        <a:bodyPr/>
        <a:lstStyle/>
        <a:p>
          <a:endParaRPr lang="en-US"/>
        </a:p>
      </dgm:t>
    </dgm:pt>
    <dgm:pt modelId="{A3EE5F55-53ED-4B0D-A9EA-4CBF3DBE3C8D}" type="sibTrans" cxnId="{FD30126D-9132-4899-A872-A9F112198068}">
      <dgm:prSet/>
      <dgm:spPr/>
      <dgm:t>
        <a:bodyPr/>
        <a:lstStyle/>
        <a:p>
          <a:endParaRPr lang="en-US"/>
        </a:p>
      </dgm:t>
    </dgm:pt>
    <dgm:pt modelId="{7ECB6669-8934-4965-9648-1BA7FF755AD5}">
      <dgm:prSet/>
      <dgm:spPr/>
      <dgm:t>
        <a:bodyPr/>
        <a:lstStyle/>
        <a:p>
          <a:r>
            <a:rPr lang="en-US"/>
            <a:t>Land-man ratio increased and land productivity increased</a:t>
          </a:r>
        </a:p>
      </dgm:t>
    </dgm:pt>
    <dgm:pt modelId="{837B6356-A0D8-4B92-BC75-2C0222235D72}" type="parTrans" cxnId="{69B1DD1F-319F-4F99-83A0-EA0AF6AF90FE}">
      <dgm:prSet/>
      <dgm:spPr/>
      <dgm:t>
        <a:bodyPr/>
        <a:lstStyle/>
        <a:p>
          <a:endParaRPr lang="en-US"/>
        </a:p>
      </dgm:t>
    </dgm:pt>
    <dgm:pt modelId="{3FB1A510-62B0-4833-BCAE-135030782B58}" type="sibTrans" cxnId="{69B1DD1F-319F-4F99-83A0-EA0AF6AF90FE}">
      <dgm:prSet/>
      <dgm:spPr/>
      <dgm:t>
        <a:bodyPr/>
        <a:lstStyle/>
        <a:p>
          <a:endParaRPr lang="en-US"/>
        </a:p>
      </dgm:t>
    </dgm:pt>
    <dgm:pt modelId="{2C355E5A-63C0-46C2-BB77-049E51C38C5B}">
      <dgm:prSet/>
      <dgm:spPr/>
      <dgm:t>
        <a:bodyPr/>
        <a:lstStyle/>
        <a:p>
          <a:r>
            <a:rPr lang="en-US" dirty="0"/>
            <a:t>Land-man ratio increased but low land productivity improvement</a:t>
          </a:r>
        </a:p>
      </dgm:t>
    </dgm:pt>
    <dgm:pt modelId="{FCE1393F-40CE-4736-81DF-5705AF89F2FE}" type="parTrans" cxnId="{5EA02D53-C904-44DB-A9D7-148768B2A0A6}">
      <dgm:prSet/>
      <dgm:spPr/>
      <dgm:t>
        <a:bodyPr/>
        <a:lstStyle/>
        <a:p>
          <a:endParaRPr lang="th-TH"/>
        </a:p>
      </dgm:t>
    </dgm:pt>
    <dgm:pt modelId="{AC743F3A-991E-4294-8A90-428C6D38B3E4}" type="sibTrans" cxnId="{5EA02D53-C904-44DB-A9D7-148768B2A0A6}">
      <dgm:prSet/>
      <dgm:spPr/>
    </dgm:pt>
    <dgm:pt modelId="{FFBFFD4C-C578-46AE-88CD-B04C8DFBDE54}" type="pres">
      <dgm:prSet presAssocID="{72334B05-88FB-4B26-910F-22765B5EDBD9}" presName="Name0" presStyleCnt="0">
        <dgm:presLayoutVars>
          <dgm:dir/>
          <dgm:animLvl val="lvl"/>
          <dgm:resizeHandles val="exact"/>
        </dgm:presLayoutVars>
      </dgm:prSet>
      <dgm:spPr/>
    </dgm:pt>
    <dgm:pt modelId="{6483ED2B-C3E5-4A37-AF6E-80159955FD33}" type="pres">
      <dgm:prSet presAssocID="{CB4EEDD7-03AA-49D8-B477-0A568D213F94}" presName="linNode" presStyleCnt="0"/>
      <dgm:spPr/>
    </dgm:pt>
    <dgm:pt modelId="{83A1AD2F-2813-4424-A617-B5366D2FC636}" type="pres">
      <dgm:prSet presAssocID="{CB4EEDD7-03AA-49D8-B477-0A568D213F94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774A636B-284D-4ABE-BBF8-F37F978598FA}" type="pres">
      <dgm:prSet presAssocID="{CB4EEDD7-03AA-49D8-B477-0A568D213F94}" presName="descendantText" presStyleLbl="alignAccFollowNode1" presStyleIdx="0" presStyleCnt="3">
        <dgm:presLayoutVars>
          <dgm:bulletEnabled val="1"/>
        </dgm:presLayoutVars>
      </dgm:prSet>
      <dgm:spPr/>
    </dgm:pt>
    <dgm:pt modelId="{3CF116F1-0DFF-4852-A4E0-99434F54F650}" type="pres">
      <dgm:prSet presAssocID="{1CA3ADF3-9051-4860-915F-662C62695238}" presName="sp" presStyleCnt="0"/>
      <dgm:spPr/>
    </dgm:pt>
    <dgm:pt modelId="{ED99F148-8682-440C-90E4-4F02729DFD53}" type="pres">
      <dgm:prSet presAssocID="{3B5E7462-3F2F-4408-A653-15F2CF5685D5}" presName="linNode" presStyleCnt="0"/>
      <dgm:spPr/>
    </dgm:pt>
    <dgm:pt modelId="{C14FBADB-2988-4C1C-9489-F75C09BFAB49}" type="pres">
      <dgm:prSet presAssocID="{3B5E7462-3F2F-4408-A653-15F2CF5685D5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3C57CC1E-7F0E-4EBA-9F55-EB3B4D398968}" type="pres">
      <dgm:prSet presAssocID="{3B5E7462-3F2F-4408-A653-15F2CF5685D5}" presName="descendantText" presStyleLbl="alignAccFollowNode1" presStyleIdx="1" presStyleCnt="3">
        <dgm:presLayoutVars>
          <dgm:bulletEnabled val="1"/>
        </dgm:presLayoutVars>
      </dgm:prSet>
      <dgm:spPr/>
    </dgm:pt>
    <dgm:pt modelId="{58E19632-2DF4-4017-B311-2407AF7F11A1}" type="pres">
      <dgm:prSet presAssocID="{230D5FD8-2E2F-498C-8E78-B2BCEB9CCCE8}" presName="sp" presStyleCnt="0"/>
      <dgm:spPr/>
    </dgm:pt>
    <dgm:pt modelId="{B5BE3DA4-0F89-4575-85CB-34CD69AC9EAF}" type="pres">
      <dgm:prSet presAssocID="{D048119A-04CB-4A48-95CC-238C7D8342C5}" presName="linNode" presStyleCnt="0"/>
      <dgm:spPr/>
    </dgm:pt>
    <dgm:pt modelId="{E3298D77-443F-4876-A591-F903000F69EC}" type="pres">
      <dgm:prSet presAssocID="{D048119A-04CB-4A48-95CC-238C7D8342C5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053A6F94-B758-44EE-86B4-8C7935BC032B}" type="pres">
      <dgm:prSet presAssocID="{D048119A-04CB-4A48-95CC-238C7D8342C5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4B056F0B-757C-4BD9-9868-8E5BD88E1418}" srcId="{CB4EEDD7-03AA-49D8-B477-0A568D213F94}" destId="{1EEEFBE1-B55C-4389-BB1A-78413D7D78F7}" srcOrd="0" destOrd="0" parTransId="{27E77667-8899-4352-85AF-188DE4F0A056}" sibTransId="{640806D7-781C-444F-B474-6DCB9D0E8976}"/>
    <dgm:cxn modelId="{C0E59611-A067-4770-B967-42B95C3B3583}" type="presOf" srcId="{D048119A-04CB-4A48-95CC-238C7D8342C5}" destId="{E3298D77-443F-4876-A591-F903000F69EC}" srcOrd="0" destOrd="0" presId="urn:microsoft.com/office/officeart/2005/8/layout/vList5"/>
    <dgm:cxn modelId="{5186E81D-4AF1-41CA-9384-0A813F4DEE24}" type="presOf" srcId="{7ECB6669-8934-4965-9648-1BA7FF755AD5}" destId="{053A6F94-B758-44EE-86B4-8C7935BC032B}" srcOrd="0" destOrd="0" presId="urn:microsoft.com/office/officeart/2005/8/layout/vList5"/>
    <dgm:cxn modelId="{69B1DD1F-319F-4F99-83A0-EA0AF6AF90FE}" srcId="{D048119A-04CB-4A48-95CC-238C7D8342C5}" destId="{7ECB6669-8934-4965-9648-1BA7FF755AD5}" srcOrd="0" destOrd="0" parTransId="{837B6356-A0D8-4B92-BC75-2C0222235D72}" sibTransId="{3FB1A510-62B0-4833-BCAE-135030782B58}"/>
    <dgm:cxn modelId="{83B55320-B501-450D-8B31-6CC263D7E00B}" type="presOf" srcId="{3B5E7462-3F2F-4408-A653-15F2CF5685D5}" destId="{C14FBADB-2988-4C1C-9489-F75C09BFAB49}" srcOrd="0" destOrd="0" presId="urn:microsoft.com/office/officeart/2005/8/layout/vList5"/>
    <dgm:cxn modelId="{BBCA9424-ACD0-4156-891A-70BA16B6A073}" type="presOf" srcId="{1EEEFBE1-B55C-4389-BB1A-78413D7D78F7}" destId="{774A636B-284D-4ABE-BBF8-F37F978598FA}" srcOrd="0" destOrd="0" presId="urn:microsoft.com/office/officeart/2005/8/layout/vList5"/>
    <dgm:cxn modelId="{42EEAD3E-62A8-4F8D-BECB-1E97220FBFC3}" type="presOf" srcId="{D8234627-43CA-4A31-9B25-2307B47560F9}" destId="{3C57CC1E-7F0E-4EBA-9F55-EB3B4D398968}" srcOrd="0" destOrd="1" presId="urn:microsoft.com/office/officeart/2005/8/layout/vList5"/>
    <dgm:cxn modelId="{7BB26462-DC8D-4490-A340-D44D56246B45}" srcId="{3B5E7462-3F2F-4408-A653-15F2CF5685D5}" destId="{D8234627-43CA-4A31-9B25-2307B47560F9}" srcOrd="1" destOrd="0" parTransId="{BAF3D7D8-EB3D-492A-97C5-4102BE9EE411}" sibTransId="{74FE8914-2A40-4935-8B56-D0654E36AE98}"/>
    <dgm:cxn modelId="{FD30126D-9132-4899-A872-A9F112198068}" srcId="{72334B05-88FB-4B26-910F-22765B5EDBD9}" destId="{D048119A-04CB-4A48-95CC-238C7D8342C5}" srcOrd="2" destOrd="0" parTransId="{F3C3B507-BD57-4892-8A3F-972FAB746AD3}" sibTransId="{A3EE5F55-53ED-4B0D-A9EA-4CBF3DBE3C8D}"/>
    <dgm:cxn modelId="{A5717B52-D375-42ED-B38F-1925AD55CE39}" type="presOf" srcId="{2C355E5A-63C0-46C2-BB77-049E51C38C5B}" destId="{774A636B-284D-4ABE-BBF8-F37F978598FA}" srcOrd="0" destOrd="1" presId="urn:microsoft.com/office/officeart/2005/8/layout/vList5"/>
    <dgm:cxn modelId="{5EA02D53-C904-44DB-A9D7-148768B2A0A6}" srcId="{CB4EEDD7-03AA-49D8-B477-0A568D213F94}" destId="{2C355E5A-63C0-46C2-BB77-049E51C38C5B}" srcOrd="1" destOrd="0" parTransId="{FCE1393F-40CE-4736-81DF-5705AF89F2FE}" sibTransId="{AC743F3A-991E-4294-8A90-428C6D38B3E4}"/>
    <dgm:cxn modelId="{B3FA5859-97D7-4E53-A193-20F3B5DC6E03}" type="presOf" srcId="{72334B05-88FB-4B26-910F-22765B5EDBD9}" destId="{FFBFFD4C-C578-46AE-88CD-B04C8DFBDE54}" srcOrd="0" destOrd="0" presId="urn:microsoft.com/office/officeart/2005/8/layout/vList5"/>
    <dgm:cxn modelId="{F9C33B81-0CD0-42E8-ABD9-FDBF0134830D}" srcId="{72334B05-88FB-4B26-910F-22765B5EDBD9}" destId="{CB4EEDD7-03AA-49D8-B477-0A568D213F94}" srcOrd="0" destOrd="0" parTransId="{7A21AEF4-50EE-41D3-B6F4-D432470E2B13}" sibTransId="{1CA3ADF3-9051-4860-915F-662C62695238}"/>
    <dgm:cxn modelId="{2F4DD58A-30AD-4931-BD1C-0FD02ABA08DD}" type="presOf" srcId="{CB4EEDD7-03AA-49D8-B477-0A568D213F94}" destId="{83A1AD2F-2813-4424-A617-B5366D2FC636}" srcOrd="0" destOrd="0" presId="urn:microsoft.com/office/officeart/2005/8/layout/vList5"/>
    <dgm:cxn modelId="{05B908B4-F9E0-4C64-9261-D51A5FED8D2A}" type="presOf" srcId="{E15B5A3E-3D50-4EC4-AA6B-A66B93F93FA2}" destId="{3C57CC1E-7F0E-4EBA-9F55-EB3B4D398968}" srcOrd="0" destOrd="0" presId="urn:microsoft.com/office/officeart/2005/8/layout/vList5"/>
    <dgm:cxn modelId="{F660A3C3-B19C-4860-AEB9-C2ED891769E6}" srcId="{3B5E7462-3F2F-4408-A653-15F2CF5685D5}" destId="{E15B5A3E-3D50-4EC4-AA6B-A66B93F93FA2}" srcOrd="0" destOrd="0" parTransId="{C4B97614-EC46-4A13-9305-768D587431C7}" sibTransId="{18CAFFC6-44BD-452D-8766-1C409F99FDB8}"/>
    <dgm:cxn modelId="{5B3092DF-DACE-411B-A738-45A3FFED20D8}" srcId="{72334B05-88FB-4B26-910F-22765B5EDBD9}" destId="{3B5E7462-3F2F-4408-A653-15F2CF5685D5}" srcOrd="1" destOrd="0" parTransId="{B3CDA442-8110-4B7E-B78E-A14AA6E78635}" sibTransId="{230D5FD8-2E2F-498C-8E78-B2BCEB9CCCE8}"/>
    <dgm:cxn modelId="{AE5B7C7B-0E9B-4981-849D-286F360F6EB9}" type="presParOf" srcId="{FFBFFD4C-C578-46AE-88CD-B04C8DFBDE54}" destId="{6483ED2B-C3E5-4A37-AF6E-80159955FD33}" srcOrd="0" destOrd="0" presId="urn:microsoft.com/office/officeart/2005/8/layout/vList5"/>
    <dgm:cxn modelId="{0EC0E306-DDD3-434D-9557-1B6490EBD099}" type="presParOf" srcId="{6483ED2B-C3E5-4A37-AF6E-80159955FD33}" destId="{83A1AD2F-2813-4424-A617-B5366D2FC636}" srcOrd="0" destOrd="0" presId="urn:microsoft.com/office/officeart/2005/8/layout/vList5"/>
    <dgm:cxn modelId="{08970E2C-B2FA-49D1-A3C0-3F40EADC2BFF}" type="presParOf" srcId="{6483ED2B-C3E5-4A37-AF6E-80159955FD33}" destId="{774A636B-284D-4ABE-BBF8-F37F978598FA}" srcOrd="1" destOrd="0" presId="urn:microsoft.com/office/officeart/2005/8/layout/vList5"/>
    <dgm:cxn modelId="{B138A156-E544-405C-AD2F-6E7549E03B03}" type="presParOf" srcId="{FFBFFD4C-C578-46AE-88CD-B04C8DFBDE54}" destId="{3CF116F1-0DFF-4852-A4E0-99434F54F650}" srcOrd="1" destOrd="0" presId="urn:microsoft.com/office/officeart/2005/8/layout/vList5"/>
    <dgm:cxn modelId="{5439FF3F-B5E2-480A-A468-2AB8A08795C5}" type="presParOf" srcId="{FFBFFD4C-C578-46AE-88CD-B04C8DFBDE54}" destId="{ED99F148-8682-440C-90E4-4F02729DFD53}" srcOrd="2" destOrd="0" presId="urn:microsoft.com/office/officeart/2005/8/layout/vList5"/>
    <dgm:cxn modelId="{E76268E2-57C1-423E-8B21-723546A1CDA0}" type="presParOf" srcId="{ED99F148-8682-440C-90E4-4F02729DFD53}" destId="{C14FBADB-2988-4C1C-9489-F75C09BFAB49}" srcOrd="0" destOrd="0" presId="urn:microsoft.com/office/officeart/2005/8/layout/vList5"/>
    <dgm:cxn modelId="{1A9F2766-5DBB-4982-85BC-4591B55FA7AB}" type="presParOf" srcId="{ED99F148-8682-440C-90E4-4F02729DFD53}" destId="{3C57CC1E-7F0E-4EBA-9F55-EB3B4D398968}" srcOrd="1" destOrd="0" presId="urn:microsoft.com/office/officeart/2005/8/layout/vList5"/>
    <dgm:cxn modelId="{3CCE9AD6-A458-45C7-B6C5-B37060DDCE91}" type="presParOf" srcId="{FFBFFD4C-C578-46AE-88CD-B04C8DFBDE54}" destId="{58E19632-2DF4-4017-B311-2407AF7F11A1}" srcOrd="3" destOrd="0" presId="urn:microsoft.com/office/officeart/2005/8/layout/vList5"/>
    <dgm:cxn modelId="{D252C800-592E-4B7E-A8D7-5AB4444E590E}" type="presParOf" srcId="{FFBFFD4C-C578-46AE-88CD-B04C8DFBDE54}" destId="{B5BE3DA4-0F89-4575-85CB-34CD69AC9EAF}" srcOrd="4" destOrd="0" presId="urn:microsoft.com/office/officeart/2005/8/layout/vList5"/>
    <dgm:cxn modelId="{869DC481-BE32-4BD6-8C81-1E87F5C20C98}" type="presParOf" srcId="{B5BE3DA4-0F89-4575-85CB-34CD69AC9EAF}" destId="{E3298D77-443F-4876-A591-F903000F69EC}" srcOrd="0" destOrd="0" presId="urn:microsoft.com/office/officeart/2005/8/layout/vList5"/>
    <dgm:cxn modelId="{73FB24A3-D03C-4108-9898-83502AA3F97F}" type="presParOf" srcId="{B5BE3DA4-0F89-4575-85CB-34CD69AC9EAF}" destId="{053A6F94-B758-44EE-86B4-8C7935BC03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5FBA49-B341-496A-B5C2-C602C25B314D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C7C19D71-4502-4A02-A83C-FCD170F580C9}">
      <dgm:prSet/>
      <dgm:spPr/>
      <dgm:t>
        <a:bodyPr/>
        <a:lstStyle/>
        <a:p>
          <a:r>
            <a:rPr lang="en-US"/>
            <a:t>1. land productivity continued to increase due to development of land saving technology</a:t>
          </a:r>
        </a:p>
      </dgm:t>
    </dgm:pt>
    <dgm:pt modelId="{3376523C-6C27-4A33-947E-D7F14D0DA2DB}" type="parTrans" cxnId="{F113FCD4-AC0B-4373-90B6-68CA3084F7A1}">
      <dgm:prSet/>
      <dgm:spPr/>
      <dgm:t>
        <a:bodyPr/>
        <a:lstStyle/>
        <a:p>
          <a:endParaRPr lang="en-US"/>
        </a:p>
      </dgm:t>
    </dgm:pt>
    <dgm:pt modelId="{CF55261F-9382-428D-B033-C17722A15E1B}" type="sibTrans" cxnId="{F113FCD4-AC0B-4373-90B6-68CA3084F7A1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586221C1-DAC4-4A75-9725-58BE3C7A5573}">
      <dgm:prSet/>
      <dgm:spPr/>
      <dgm:t>
        <a:bodyPr/>
        <a:lstStyle/>
        <a:p>
          <a:r>
            <a:rPr lang="en-US"/>
            <a:t>2. low prices at farm led to low labor return but average costs has been increasing over decades (Shintani, 2003)</a:t>
          </a:r>
        </a:p>
      </dgm:t>
    </dgm:pt>
    <dgm:pt modelId="{0F3908A0-DB1E-4E50-AB9B-198DBCFE2D13}" type="parTrans" cxnId="{E77CA208-8E7E-4BD3-BE3A-90425EFE77CC}">
      <dgm:prSet/>
      <dgm:spPr/>
      <dgm:t>
        <a:bodyPr/>
        <a:lstStyle/>
        <a:p>
          <a:endParaRPr lang="en-US"/>
        </a:p>
      </dgm:t>
    </dgm:pt>
    <dgm:pt modelId="{E9FBE2E3-47C0-47F1-86FE-A911B61E2BDA}" type="sibTrans" cxnId="{E77CA208-8E7E-4BD3-BE3A-90425EFE77CC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823595D9-F124-42D8-9D98-953FC9A485D5}">
      <dgm:prSet/>
      <dgm:spPr/>
      <dgm:t>
        <a:bodyPr/>
        <a:lstStyle/>
        <a:p>
          <a:r>
            <a:rPr lang="en-US"/>
            <a:t>3. decreasing in food expenditure share in household budget as income increased</a:t>
          </a:r>
        </a:p>
      </dgm:t>
    </dgm:pt>
    <dgm:pt modelId="{73CB454A-6362-499A-9263-C0ED5B2E9408}" type="parTrans" cxnId="{0CDAE33C-C048-4D29-BA34-28C6FE29E31E}">
      <dgm:prSet/>
      <dgm:spPr/>
      <dgm:t>
        <a:bodyPr/>
        <a:lstStyle/>
        <a:p>
          <a:endParaRPr lang="en-US"/>
        </a:p>
      </dgm:t>
    </dgm:pt>
    <dgm:pt modelId="{8D4B937D-A1CC-4215-82DA-707D6281F686}" type="sibTrans" cxnId="{0CDAE33C-C048-4D29-BA34-28C6FE29E31E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7C8A1CDE-FA78-4070-AD54-BB2811DE6D27}">
      <dgm:prSet/>
      <dgm:spPr/>
      <dgm:t>
        <a:bodyPr/>
        <a:lstStyle/>
        <a:p>
          <a:r>
            <a:rPr lang="en-US" dirty="0"/>
            <a:t>4. declining in importance of agricultural production and employment as industry and services sectors expanded. Government put less attention on agriculture development.</a:t>
          </a:r>
        </a:p>
      </dgm:t>
    </dgm:pt>
    <dgm:pt modelId="{688EA93D-FD4B-463A-8F53-A7505B9C09F7}" type="parTrans" cxnId="{A01FC300-1051-4976-B698-75D434BA4632}">
      <dgm:prSet/>
      <dgm:spPr/>
      <dgm:t>
        <a:bodyPr/>
        <a:lstStyle/>
        <a:p>
          <a:endParaRPr lang="en-US"/>
        </a:p>
      </dgm:t>
    </dgm:pt>
    <dgm:pt modelId="{6969F2A4-9DB3-4EEB-A779-372C5DF1E0AA}" type="sibTrans" cxnId="{A01FC300-1051-4976-B698-75D434BA4632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65E37465-3CA2-49AB-A3D1-6AE20A2FA3CD}">
      <dgm:prSet/>
      <dgm:spPr/>
      <dgm:t>
        <a:bodyPr/>
        <a:lstStyle/>
        <a:p>
          <a:r>
            <a:rPr lang="en-US" dirty="0"/>
            <a:t>5. country lost comparative advantage in agriculture. Government helped farmers through protectionism at least cost, such as, import control. (Anderson and </a:t>
          </a:r>
          <a:r>
            <a:rPr lang="en-US" dirty="0" err="1"/>
            <a:t>Hayami</a:t>
          </a:r>
          <a:r>
            <a:rPr lang="en-US" dirty="0"/>
            <a:t>, 1986)</a:t>
          </a:r>
        </a:p>
      </dgm:t>
    </dgm:pt>
    <dgm:pt modelId="{5945015B-BFB0-4B0B-8CCD-10B63BB08411}" type="parTrans" cxnId="{F86389A2-FDBA-4D20-A414-E32B63EEE6B9}">
      <dgm:prSet/>
      <dgm:spPr/>
      <dgm:t>
        <a:bodyPr/>
        <a:lstStyle/>
        <a:p>
          <a:endParaRPr lang="en-US"/>
        </a:p>
      </dgm:t>
    </dgm:pt>
    <dgm:pt modelId="{80D952E9-7153-4EFC-9014-47BAD8FCD218}" type="sibTrans" cxnId="{F86389A2-FDBA-4D20-A414-E32B63EEE6B9}">
      <dgm:prSet phldrT="05" phldr="0"/>
      <dgm:spPr/>
      <dgm:t>
        <a:bodyPr/>
        <a:lstStyle/>
        <a:p>
          <a:r>
            <a:rPr lang="en-US"/>
            <a:t>05</a:t>
          </a:r>
        </a:p>
      </dgm:t>
    </dgm:pt>
    <dgm:pt modelId="{FFF9CA93-C697-4E48-872E-DF0CD767DE0C}" type="pres">
      <dgm:prSet presAssocID="{405FBA49-B341-496A-B5C2-C602C25B314D}" presName="Name0" presStyleCnt="0">
        <dgm:presLayoutVars>
          <dgm:animLvl val="lvl"/>
          <dgm:resizeHandles val="exact"/>
        </dgm:presLayoutVars>
      </dgm:prSet>
      <dgm:spPr/>
    </dgm:pt>
    <dgm:pt modelId="{2B1AF10E-7509-4166-935B-38B45D26FA8E}" type="pres">
      <dgm:prSet presAssocID="{C7C19D71-4502-4A02-A83C-FCD170F580C9}" presName="compositeNode" presStyleCnt="0">
        <dgm:presLayoutVars>
          <dgm:bulletEnabled val="1"/>
        </dgm:presLayoutVars>
      </dgm:prSet>
      <dgm:spPr/>
    </dgm:pt>
    <dgm:pt modelId="{BA023E62-B4B1-461D-A9AA-18DAF118FEC7}" type="pres">
      <dgm:prSet presAssocID="{C7C19D71-4502-4A02-A83C-FCD170F580C9}" presName="bgRect" presStyleLbl="alignNode1" presStyleIdx="0" presStyleCnt="5"/>
      <dgm:spPr/>
    </dgm:pt>
    <dgm:pt modelId="{1361537D-273C-4C8A-B5FF-A1B022E60565}" type="pres">
      <dgm:prSet presAssocID="{CF55261F-9382-428D-B033-C17722A15E1B}" presName="sibTransNodeRect" presStyleLbl="alignNode1" presStyleIdx="0" presStyleCnt="5">
        <dgm:presLayoutVars>
          <dgm:chMax val="0"/>
          <dgm:bulletEnabled val="1"/>
        </dgm:presLayoutVars>
      </dgm:prSet>
      <dgm:spPr/>
    </dgm:pt>
    <dgm:pt modelId="{AF575CAB-3019-4080-923D-7F444F4000FB}" type="pres">
      <dgm:prSet presAssocID="{C7C19D71-4502-4A02-A83C-FCD170F580C9}" presName="nodeRect" presStyleLbl="alignNode1" presStyleIdx="0" presStyleCnt="5">
        <dgm:presLayoutVars>
          <dgm:bulletEnabled val="1"/>
        </dgm:presLayoutVars>
      </dgm:prSet>
      <dgm:spPr/>
    </dgm:pt>
    <dgm:pt modelId="{D062CECB-B1F3-498D-9A7D-C194F7E0E5A3}" type="pres">
      <dgm:prSet presAssocID="{CF55261F-9382-428D-B033-C17722A15E1B}" presName="sibTrans" presStyleCnt="0"/>
      <dgm:spPr/>
    </dgm:pt>
    <dgm:pt modelId="{65BB634B-BA1D-4893-9E01-F86A103FCFC1}" type="pres">
      <dgm:prSet presAssocID="{586221C1-DAC4-4A75-9725-58BE3C7A5573}" presName="compositeNode" presStyleCnt="0">
        <dgm:presLayoutVars>
          <dgm:bulletEnabled val="1"/>
        </dgm:presLayoutVars>
      </dgm:prSet>
      <dgm:spPr/>
    </dgm:pt>
    <dgm:pt modelId="{FA59A45D-8FBF-41F7-BB7A-79B6500D5CBD}" type="pres">
      <dgm:prSet presAssocID="{586221C1-DAC4-4A75-9725-58BE3C7A5573}" presName="bgRect" presStyleLbl="alignNode1" presStyleIdx="1" presStyleCnt="5"/>
      <dgm:spPr/>
    </dgm:pt>
    <dgm:pt modelId="{4B90A3DC-F70F-4B5F-A6A9-67F5886A7678}" type="pres">
      <dgm:prSet presAssocID="{E9FBE2E3-47C0-47F1-86FE-A911B61E2BDA}" presName="sibTransNodeRect" presStyleLbl="alignNode1" presStyleIdx="1" presStyleCnt="5">
        <dgm:presLayoutVars>
          <dgm:chMax val="0"/>
          <dgm:bulletEnabled val="1"/>
        </dgm:presLayoutVars>
      </dgm:prSet>
      <dgm:spPr/>
    </dgm:pt>
    <dgm:pt modelId="{F5068672-D35D-4CF9-A4FB-F15DC283BCA3}" type="pres">
      <dgm:prSet presAssocID="{586221C1-DAC4-4A75-9725-58BE3C7A5573}" presName="nodeRect" presStyleLbl="alignNode1" presStyleIdx="1" presStyleCnt="5">
        <dgm:presLayoutVars>
          <dgm:bulletEnabled val="1"/>
        </dgm:presLayoutVars>
      </dgm:prSet>
      <dgm:spPr/>
    </dgm:pt>
    <dgm:pt modelId="{B89862DC-AFC0-4B67-9AE7-F5842100F850}" type="pres">
      <dgm:prSet presAssocID="{E9FBE2E3-47C0-47F1-86FE-A911B61E2BDA}" presName="sibTrans" presStyleCnt="0"/>
      <dgm:spPr/>
    </dgm:pt>
    <dgm:pt modelId="{065F7CBB-7027-4B7B-885D-D7A500C9F3C1}" type="pres">
      <dgm:prSet presAssocID="{823595D9-F124-42D8-9D98-953FC9A485D5}" presName="compositeNode" presStyleCnt="0">
        <dgm:presLayoutVars>
          <dgm:bulletEnabled val="1"/>
        </dgm:presLayoutVars>
      </dgm:prSet>
      <dgm:spPr/>
    </dgm:pt>
    <dgm:pt modelId="{058BC601-F9FE-46DC-8812-AFE5B48ADF40}" type="pres">
      <dgm:prSet presAssocID="{823595D9-F124-42D8-9D98-953FC9A485D5}" presName="bgRect" presStyleLbl="alignNode1" presStyleIdx="2" presStyleCnt="5"/>
      <dgm:spPr/>
    </dgm:pt>
    <dgm:pt modelId="{CC93EDD3-0A29-4C2B-8F8D-1E1233A318CD}" type="pres">
      <dgm:prSet presAssocID="{8D4B937D-A1CC-4215-82DA-707D6281F686}" presName="sibTransNodeRect" presStyleLbl="alignNode1" presStyleIdx="2" presStyleCnt="5">
        <dgm:presLayoutVars>
          <dgm:chMax val="0"/>
          <dgm:bulletEnabled val="1"/>
        </dgm:presLayoutVars>
      </dgm:prSet>
      <dgm:spPr/>
    </dgm:pt>
    <dgm:pt modelId="{4F8A0014-58A3-4998-BACE-87EECA193E2D}" type="pres">
      <dgm:prSet presAssocID="{823595D9-F124-42D8-9D98-953FC9A485D5}" presName="nodeRect" presStyleLbl="alignNode1" presStyleIdx="2" presStyleCnt="5">
        <dgm:presLayoutVars>
          <dgm:bulletEnabled val="1"/>
        </dgm:presLayoutVars>
      </dgm:prSet>
      <dgm:spPr/>
    </dgm:pt>
    <dgm:pt modelId="{63F5E115-3F98-433E-8A1C-C8DFC5605779}" type="pres">
      <dgm:prSet presAssocID="{8D4B937D-A1CC-4215-82DA-707D6281F686}" presName="sibTrans" presStyleCnt="0"/>
      <dgm:spPr/>
    </dgm:pt>
    <dgm:pt modelId="{3C291DE7-B991-4BEC-A15C-1A3C4FFFC2E3}" type="pres">
      <dgm:prSet presAssocID="{7C8A1CDE-FA78-4070-AD54-BB2811DE6D27}" presName="compositeNode" presStyleCnt="0">
        <dgm:presLayoutVars>
          <dgm:bulletEnabled val="1"/>
        </dgm:presLayoutVars>
      </dgm:prSet>
      <dgm:spPr/>
    </dgm:pt>
    <dgm:pt modelId="{0A929605-F22D-485E-838A-A40CF03DC126}" type="pres">
      <dgm:prSet presAssocID="{7C8A1CDE-FA78-4070-AD54-BB2811DE6D27}" presName="bgRect" presStyleLbl="alignNode1" presStyleIdx="3" presStyleCnt="5"/>
      <dgm:spPr/>
    </dgm:pt>
    <dgm:pt modelId="{79EDAB9D-2B8C-45E5-9CAB-56A07082816A}" type="pres">
      <dgm:prSet presAssocID="{6969F2A4-9DB3-4EEB-A779-372C5DF1E0AA}" presName="sibTransNodeRect" presStyleLbl="alignNode1" presStyleIdx="3" presStyleCnt="5">
        <dgm:presLayoutVars>
          <dgm:chMax val="0"/>
          <dgm:bulletEnabled val="1"/>
        </dgm:presLayoutVars>
      </dgm:prSet>
      <dgm:spPr/>
    </dgm:pt>
    <dgm:pt modelId="{235A830F-AAC5-421A-BB88-ED451489EB8E}" type="pres">
      <dgm:prSet presAssocID="{7C8A1CDE-FA78-4070-AD54-BB2811DE6D27}" presName="nodeRect" presStyleLbl="alignNode1" presStyleIdx="3" presStyleCnt="5">
        <dgm:presLayoutVars>
          <dgm:bulletEnabled val="1"/>
        </dgm:presLayoutVars>
      </dgm:prSet>
      <dgm:spPr/>
    </dgm:pt>
    <dgm:pt modelId="{49B51560-3130-4747-8FAB-11B173C04CEF}" type="pres">
      <dgm:prSet presAssocID="{6969F2A4-9DB3-4EEB-A779-372C5DF1E0AA}" presName="sibTrans" presStyleCnt="0"/>
      <dgm:spPr/>
    </dgm:pt>
    <dgm:pt modelId="{DAEFF120-0423-4685-A2C2-2AC03A1A74B9}" type="pres">
      <dgm:prSet presAssocID="{65E37465-3CA2-49AB-A3D1-6AE20A2FA3CD}" presName="compositeNode" presStyleCnt="0">
        <dgm:presLayoutVars>
          <dgm:bulletEnabled val="1"/>
        </dgm:presLayoutVars>
      </dgm:prSet>
      <dgm:spPr/>
    </dgm:pt>
    <dgm:pt modelId="{7BD5582B-DC41-4353-9EA5-250F71A0BFA9}" type="pres">
      <dgm:prSet presAssocID="{65E37465-3CA2-49AB-A3D1-6AE20A2FA3CD}" presName="bgRect" presStyleLbl="alignNode1" presStyleIdx="4" presStyleCnt="5"/>
      <dgm:spPr/>
    </dgm:pt>
    <dgm:pt modelId="{291C4388-FB2C-4270-856E-CD153001FFEF}" type="pres">
      <dgm:prSet presAssocID="{80D952E9-7153-4EFC-9014-47BAD8FCD218}" presName="sibTransNodeRect" presStyleLbl="alignNode1" presStyleIdx="4" presStyleCnt="5">
        <dgm:presLayoutVars>
          <dgm:chMax val="0"/>
          <dgm:bulletEnabled val="1"/>
        </dgm:presLayoutVars>
      </dgm:prSet>
      <dgm:spPr/>
    </dgm:pt>
    <dgm:pt modelId="{BA473FA9-195A-4408-BBD9-8B86C8C8853B}" type="pres">
      <dgm:prSet presAssocID="{65E37465-3CA2-49AB-A3D1-6AE20A2FA3CD}" presName="nodeRect" presStyleLbl="alignNode1" presStyleIdx="4" presStyleCnt="5">
        <dgm:presLayoutVars>
          <dgm:bulletEnabled val="1"/>
        </dgm:presLayoutVars>
      </dgm:prSet>
      <dgm:spPr/>
    </dgm:pt>
  </dgm:ptLst>
  <dgm:cxnLst>
    <dgm:cxn modelId="{A01FC300-1051-4976-B698-75D434BA4632}" srcId="{405FBA49-B341-496A-B5C2-C602C25B314D}" destId="{7C8A1CDE-FA78-4070-AD54-BB2811DE6D27}" srcOrd="3" destOrd="0" parTransId="{688EA93D-FD4B-463A-8F53-A7505B9C09F7}" sibTransId="{6969F2A4-9DB3-4EEB-A779-372C5DF1E0AA}"/>
    <dgm:cxn modelId="{E77CA208-8E7E-4BD3-BE3A-90425EFE77CC}" srcId="{405FBA49-B341-496A-B5C2-C602C25B314D}" destId="{586221C1-DAC4-4A75-9725-58BE3C7A5573}" srcOrd="1" destOrd="0" parTransId="{0F3908A0-DB1E-4E50-AB9B-198DBCFE2D13}" sibTransId="{E9FBE2E3-47C0-47F1-86FE-A911B61E2BDA}"/>
    <dgm:cxn modelId="{E3DBB60F-888D-4C34-9CB2-B874E9B95993}" type="presOf" srcId="{C7C19D71-4502-4A02-A83C-FCD170F580C9}" destId="{BA023E62-B4B1-461D-A9AA-18DAF118FEC7}" srcOrd="0" destOrd="0" presId="urn:microsoft.com/office/officeart/2016/7/layout/LinearBlockProcessNumbered"/>
    <dgm:cxn modelId="{0CDAE33C-C048-4D29-BA34-28C6FE29E31E}" srcId="{405FBA49-B341-496A-B5C2-C602C25B314D}" destId="{823595D9-F124-42D8-9D98-953FC9A485D5}" srcOrd="2" destOrd="0" parTransId="{73CB454A-6362-499A-9263-C0ED5B2E9408}" sibTransId="{8D4B937D-A1CC-4215-82DA-707D6281F686}"/>
    <dgm:cxn modelId="{BFE8FC40-51D1-476E-8B5B-F01674C7A357}" type="presOf" srcId="{CF55261F-9382-428D-B033-C17722A15E1B}" destId="{1361537D-273C-4C8A-B5FF-A1B022E60565}" srcOrd="0" destOrd="0" presId="urn:microsoft.com/office/officeart/2016/7/layout/LinearBlockProcessNumbered"/>
    <dgm:cxn modelId="{94C27749-6934-4581-AB51-3C2383EFCCAB}" type="presOf" srcId="{65E37465-3CA2-49AB-A3D1-6AE20A2FA3CD}" destId="{7BD5582B-DC41-4353-9EA5-250F71A0BFA9}" srcOrd="0" destOrd="0" presId="urn:microsoft.com/office/officeart/2016/7/layout/LinearBlockProcessNumbered"/>
    <dgm:cxn modelId="{2E7E4F6F-D096-4CD3-82C7-6D9E557C009A}" type="presOf" srcId="{586221C1-DAC4-4A75-9725-58BE3C7A5573}" destId="{F5068672-D35D-4CF9-A4FB-F15DC283BCA3}" srcOrd="1" destOrd="0" presId="urn:microsoft.com/office/officeart/2016/7/layout/LinearBlockProcessNumbered"/>
    <dgm:cxn modelId="{ED431155-6EF0-4EB1-84D3-498172377114}" type="presOf" srcId="{80D952E9-7153-4EFC-9014-47BAD8FCD218}" destId="{291C4388-FB2C-4270-856E-CD153001FFEF}" srcOrd="0" destOrd="0" presId="urn:microsoft.com/office/officeart/2016/7/layout/LinearBlockProcessNumbered"/>
    <dgm:cxn modelId="{5CB0CE55-A5D3-4544-BC96-63753C2112FE}" type="presOf" srcId="{7C8A1CDE-FA78-4070-AD54-BB2811DE6D27}" destId="{0A929605-F22D-485E-838A-A40CF03DC126}" srcOrd="0" destOrd="0" presId="urn:microsoft.com/office/officeart/2016/7/layout/LinearBlockProcessNumbered"/>
    <dgm:cxn modelId="{6E9B8094-2FBA-4848-998C-8C094777A6CD}" type="presOf" srcId="{C7C19D71-4502-4A02-A83C-FCD170F580C9}" destId="{AF575CAB-3019-4080-923D-7F444F4000FB}" srcOrd="1" destOrd="0" presId="urn:microsoft.com/office/officeart/2016/7/layout/LinearBlockProcessNumbered"/>
    <dgm:cxn modelId="{5AA02B96-3F1F-49F0-ADCB-F11FE38B0923}" type="presOf" srcId="{7C8A1CDE-FA78-4070-AD54-BB2811DE6D27}" destId="{235A830F-AAC5-421A-BB88-ED451489EB8E}" srcOrd="1" destOrd="0" presId="urn:microsoft.com/office/officeart/2016/7/layout/LinearBlockProcessNumbered"/>
    <dgm:cxn modelId="{F86389A2-FDBA-4D20-A414-E32B63EEE6B9}" srcId="{405FBA49-B341-496A-B5C2-C602C25B314D}" destId="{65E37465-3CA2-49AB-A3D1-6AE20A2FA3CD}" srcOrd="4" destOrd="0" parTransId="{5945015B-BFB0-4B0B-8CCD-10B63BB08411}" sibTransId="{80D952E9-7153-4EFC-9014-47BAD8FCD218}"/>
    <dgm:cxn modelId="{B8AFC6A3-F083-4E41-B298-F51881908B37}" type="presOf" srcId="{E9FBE2E3-47C0-47F1-86FE-A911B61E2BDA}" destId="{4B90A3DC-F70F-4B5F-A6A9-67F5886A7678}" srcOrd="0" destOrd="0" presId="urn:microsoft.com/office/officeart/2016/7/layout/LinearBlockProcessNumbered"/>
    <dgm:cxn modelId="{DFA43EAF-9C40-4BE3-B2D6-7F97139DF2E4}" type="presOf" srcId="{823595D9-F124-42D8-9D98-953FC9A485D5}" destId="{4F8A0014-58A3-4998-BACE-87EECA193E2D}" srcOrd="1" destOrd="0" presId="urn:microsoft.com/office/officeart/2016/7/layout/LinearBlockProcessNumbered"/>
    <dgm:cxn modelId="{619E0EB6-F998-419F-9F1A-E37FD032B5DC}" type="presOf" srcId="{8D4B937D-A1CC-4215-82DA-707D6281F686}" destId="{CC93EDD3-0A29-4C2B-8F8D-1E1233A318CD}" srcOrd="0" destOrd="0" presId="urn:microsoft.com/office/officeart/2016/7/layout/LinearBlockProcessNumbered"/>
    <dgm:cxn modelId="{054A8CBC-976F-44F0-96EA-33A7D0F4BF92}" type="presOf" srcId="{586221C1-DAC4-4A75-9725-58BE3C7A5573}" destId="{FA59A45D-8FBF-41F7-BB7A-79B6500D5CBD}" srcOrd="0" destOrd="0" presId="urn:microsoft.com/office/officeart/2016/7/layout/LinearBlockProcessNumbered"/>
    <dgm:cxn modelId="{74D455C4-7AE2-486E-A729-B6A8A7A13283}" type="presOf" srcId="{65E37465-3CA2-49AB-A3D1-6AE20A2FA3CD}" destId="{BA473FA9-195A-4408-BBD9-8B86C8C8853B}" srcOrd="1" destOrd="0" presId="urn:microsoft.com/office/officeart/2016/7/layout/LinearBlockProcessNumbered"/>
    <dgm:cxn modelId="{45575CC6-0678-49B8-9035-148F5D42EEB6}" type="presOf" srcId="{405FBA49-B341-496A-B5C2-C602C25B314D}" destId="{FFF9CA93-C697-4E48-872E-DF0CD767DE0C}" srcOrd="0" destOrd="0" presId="urn:microsoft.com/office/officeart/2016/7/layout/LinearBlockProcessNumbered"/>
    <dgm:cxn modelId="{F113FCD4-AC0B-4373-90B6-68CA3084F7A1}" srcId="{405FBA49-B341-496A-B5C2-C602C25B314D}" destId="{C7C19D71-4502-4A02-A83C-FCD170F580C9}" srcOrd="0" destOrd="0" parTransId="{3376523C-6C27-4A33-947E-D7F14D0DA2DB}" sibTransId="{CF55261F-9382-428D-B033-C17722A15E1B}"/>
    <dgm:cxn modelId="{BD22F8D8-A48F-4C45-8253-585C2E1276B5}" type="presOf" srcId="{6969F2A4-9DB3-4EEB-A779-372C5DF1E0AA}" destId="{79EDAB9D-2B8C-45E5-9CAB-56A07082816A}" srcOrd="0" destOrd="0" presId="urn:microsoft.com/office/officeart/2016/7/layout/LinearBlockProcessNumbered"/>
    <dgm:cxn modelId="{BE4F44F2-321B-4EC8-934E-B1E925104138}" type="presOf" srcId="{823595D9-F124-42D8-9D98-953FC9A485D5}" destId="{058BC601-F9FE-46DC-8812-AFE5B48ADF40}" srcOrd="0" destOrd="0" presId="urn:microsoft.com/office/officeart/2016/7/layout/LinearBlockProcessNumbered"/>
    <dgm:cxn modelId="{93B0E77A-1EEE-4684-B163-D26BC9CBE529}" type="presParOf" srcId="{FFF9CA93-C697-4E48-872E-DF0CD767DE0C}" destId="{2B1AF10E-7509-4166-935B-38B45D26FA8E}" srcOrd="0" destOrd="0" presId="urn:microsoft.com/office/officeart/2016/7/layout/LinearBlockProcessNumbered"/>
    <dgm:cxn modelId="{0E775203-908B-47A7-8B6C-52EC0C5EAE26}" type="presParOf" srcId="{2B1AF10E-7509-4166-935B-38B45D26FA8E}" destId="{BA023E62-B4B1-461D-A9AA-18DAF118FEC7}" srcOrd="0" destOrd="0" presId="urn:microsoft.com/office/officeart/2016/7/layout/LinearBlockProcessNumbered"/>
    <dgm:cxn modelId="{C25145A4-7E06-46E8-A724-43AC34B55E98}" type="presParOf" srcId="{2B1AF10E-7509-4166-935B-38B45D26FA8E}" destId="{1361537D-273C-4C8A-B5FF-A1B022E60565}" srcOrd="1" destOrd="0" presId="urn:microsoft.com/office/officeart/2016/7/layout/LinearBlockProcessNumbered"/>
    <dgm:cxn modelId="{C79861D6-1953-4ACE-B610-D533E62FA407}" type="presParOf" srcId="{2B1AF10E-7509-4166-935B-38B45D26FA8E}" destId="{AF575CAB-3019-4080-923D-7F444F4000FB}" srcOrd="2" destOrd="0" presId="urn:microsoft.com/office/officeart/2016/7/layout/LinearBlockProcessNumbered"/>
    <dgm:cxn modelId="{46C5E736-2AE5-457D-90EB-440AAA571ACC}" type="presParOf" srcId="{FFF9CA93-C697-4E48-872E-DF0CD767DE0C}" destId="{D062CECB-B1F3-498D-9A7D-C194F7E0E5A3}" srcOrd="1" destOrd="0" presId="urn:microsoft.com/office/officeart/2016/7/layout/LinearBlockProcessNumbered"/>
    <dgm:cxn modelId="{DA80010C-BF0C-4A99-889B-4923EDEE37C7}" type="presParOf" srcId="{FFF9CA93-C697-4E48-872E-DF0CD767DE0C}" destId="{65BB634B-BA1D-4893-9E01-F86A103FCFC1}" srcOrd="2" destOrd="0" presId="urn:microsoft.com/office/officeart/2016/7/layout/LinearBlockProcessNumbered"/>
    <dgm:cxn modelId="{30D04E6E-CBB5-410B-9877-0355D0964653}" type="presParOf" srcId="{65BB634B-BA1D-4893-9E01-F86A103FCFC1}" destId="{FA59A45D-8FBF-41F7-BB7A-79B6500D5CBD}" srcOrd="0" destOrd="0" presId="urn:microsoft.com/office/officeart/2016/7/layout/LinearBlockProcessNumbered"/>
    <dgm:cxn modelId="{8BC5DA14-ABFE-44F9-9140-C1BD2DD6080D}" type="presParOf" srcId="{65BB634B-BA1D-4893-9E01-F86A103FCFC1}" destId="{4B90A3DC-F70F-4B5F-A6A9-67F5886A7678}" srcOrd="1" destOrd="0" presId="urn:microsoft.com/office/officeart/2016/7/layout/LinearBlockProcessNumbered"/>
    <dgm:cxn modelId="{D020303D-4931-4187-8632-814780D8629C}" type="presParOf" srcId="{65BB634B-BA1D-4893-9E01-F86A103FCFC1}" destId="{F5068672-D35D-4CF9-A4FB-F15DC283BCA3}" srcOrd="2" destOrd="0" presId="urn:microsoft.com/office/officeart/2016/7/layout/LinearBlockProcessNumbered"/>
    <dgm:cxn modelId="{B8496A5F-E60F-48FB-9D8C-F8A71594CF4C}" type="presParOf" srcId="{FFF9CA93-C697-4E48-872E-DF0CD767DE0C}" destId="{B89862DC-AFC0-4B67-9AE7-F5842100F850}" srcOrd="3" destOrd="0" presId="urn:microsoft.com/office/officeart/2016/7/layout/LinearBlockProcessNumbered"/>
    <dgm:cxn modelId="{82D3D326-C09B-4C2F-905A-78DD836D276F}" type="presParOf" srcId="{FFF9CA93-C697-4E48-872E-DF0CD767DE0C}" destId="{065F7CBB-7027-4B7B-885D-D7A500C9F3C1}" srcOrd="4" destOrd="0" presId="urn:microsoft.com/office/officeart/2016/7/layout/LinearBlockProcessNumbered"/>
    <dgm:cxn modelId="{A40FE1A6-4655-4B36-8163-DB28A75E3FB8}" type="presParOf" srcId="{065F7CBB-7027-4B7B-885D-D7A500C9F3C1}" destId="{058BC601-F9FE-46DC-8812-AFE5B48ADF40}" srcOrd="0" destOrd="0" presId="urn:microsoft.com/office/officeart/2016/7/layout/LinearBlockProcessNumbered"/>
    <dgm:cxn modelId="{6367B437-BA0E-476B-8620-5A732B21C54D}" type="presParOf" srcId="{065F7CBB-7027-4B7B-885D-D7A500C9F3C1}" destId="{CC93EDD3-0A29-4C2B-8F8D-1E1233A318CD}" srcOrd="1" destOrd="0" presId="urn:microsoft.com/office/officeart/2016/7/layout/LinearBlockProcessNumbered"/>
    <dgm:cxn modelId="{45A7B91B-423A-4CFF-8542-069A38B1D4AC}" type="presParOf" srcId="{065F7CBB-7027-4B7B-885D-D7A500C9F3C1}" destId="{4F8A0014-58A3-4998-BACE-87EECA193E2D}" srcOrd="2" destOrd="0" presId="urn:microsoft.com/office/officeart/2016/7/layout/LinearBlockProcessNumbered"/>
    <dgm:cxn modelId="{C4CF5750-5759-49DE-9F36-0D7BF1700B6C}" type="presParOf" srcId="{FFF9CA93-C697-4E48-872E-DF0CD767DE0C}" destId="{63F5E115-3F98-433E-8A1C-C8DFC5605779}" srcOrd="5" destOrd="0" presId="urn:microsoft.com/office/officeart/2016/7/layout/LinearBlockProcessNumbered"/>
    <dgm:cxn modelId="{E3B779E8-8837-4DF3-ADC8-9178500ED652}" type="presParOf" srcId="{FFF9CA93-C697-4E48-872E-DF0CD767DE0C}" destId="{3C291DE7-B991-4BEC-A15C-1A3C4FFFC2E3}" srcOrd="6" destOrd="0" presId="urn:microsoft.com/office/officeart/2016/7/layout/LinearBlockProcessNumbered"/>
    <dgm:cxn modelId="{77641F2E-C2D3-4A47-8184-EEA1FD252C33}" type="presParOf" srcId="{3C291DE7-B991-4BEC-A15C-1A3C4FFFC2E3}" destId="{0A929605-F22D-485E-838A-A40CF03DC126}" srcOrd="0" destOrd="0" presId="urn:microsoft.com/office/officeart/2016/7/layout/LinearBlockProcessNumbered"/>
    <dgm:cxn modelId="{BE3631DA-77FB-4052-AA5F-A05B88B60351}" type="presParOf" srcId="{3C291DE7-B991-4BEC-A15C-1A3C4FFFC2E3}" destId="{79EDAB9D-2B8C-45E5-9CAB-56A07082816A}" srcOrd="1" destOrd="0" presId="urn:microsoft.com/office/officeart/2016/7/layout/LinearBlockProcessNumbered"/>
    <dgm:cxn modelId="{463D5FC5-AC1B-4D7B-AA44-D20A569A1513}" type="presParOf" srcId="{3C291DE7-B991-4BEC-A15C-1A3C4FFFC2E3}" destId="{235A830F-AAC5-421A-BB88-ED451489EB8E}" srcOrd="2" destOrd="0" presId="urn:microsoft.com/office/officeart/2016/7/layout/LinearBlockProcessNumbered"/>
    <dgm:cxn modelId="{76004B06-E0D7-46C3-90E3-024B4556866E}" type="presParOf" srcId="{FFF9CA93-C697-4E48-872E-DF0CD767DE0C}" destId="{49B51560-3130-4747-8FAB-11B173C04CEF}" srcOrd="7" destOrd="0" presId="urn:microsoft.com/office/officeart/2016/7/layout/LinearBlockProcessNumbered"/>
    <dgm:cxn modelId="{5B2AC49E-4EDD-40CD-BD8F-0C1B47DFABB9}" type="presParOf" srcId="{FFF9CA93-C697-4E48-872E-DF0CD767DE0C}" destId="{DAEFF120-0423-4685-A2C2-2AC03A1A74B9}" srcOrd="8" destOrd="0" presId="urn:microsoft.com/office/officeart/2016/7/layout/LinearBlockProcessNumbered"/>
    <dgm:cxn modelId="{AF47B70A-022D-40D0-A074-4BF0B4557276}" type="presParOf" srcId="{DAEFF120-0423-4685-A2C2-2AC03A1A74B9}" destId="{7BD5582B-DC41-4353-9EA5-250F71A0BFA9}" srcOrd="0" destOrd="0" presId="urn:microsoft.com/office/officeart/2016/7/layout/LinearBlockProcessNumbered"/>
    <dgm:cxn modelId="{793E53B6-063F-4C22-AEBE-D63A40AE40F5}" type="presParOf" srcId="{DAEFF120-0423-4685-A2C2-2AC03A1A74B9}" destId="{291C4388-FB2C-4270-856E-CD153001FFEF}" srcOrd="1" destOrd="0" presId="urn:microsoft.com/office/officeart/2016/7/layout/LinearBlockProcessNumbered"/>
    <dgm:cxn modelId="{05738C32-656E-4422-9AE6-11DD001AB152}" type="presParOf" srcId="{DAEFF120-0423-4685-A2C2-2AC03A1A74B9}" destId="{BA473FA9-195A-4408-BBD9-8B86C8C8853B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FA7D99-6824-4BCD-8FD2-E0245BF199C8}" type="doc">
      <dgm:prSet loTypeId="urn:microsoft.com/office/officeart/2005/8/layout/orgChart1" loCatId="Inbox" qsTypeId="urn:microsoft.com/office/officeart/2005/8/quickstyle/simple1" qsCatId="simple" csTypeId="urn:microsoft.com/office/officeart/2005/8/colors/accent5_3" csCatId="accent5"/>
      <dgm:spPr/>
      <dgm:t>
        <a:bodyPr/>
        <a:lstStyle/>
        <a:p>
          <a:endParaRPr lang="en-US"/>
        </a:p>
      </dgm:t>
    </dgm:pt>
    <dgm:pt modelId="{F96169E4-6C15-4C6F-A2FF-7843168D2598}">
      <dgm:prSet/>
      <dgm:spPr/>
      <dgm:t>
        <a:bodyPr/>
        <a:lstStyle/>
        <a:p>
          <a:r>
            <a:rPr lang="en-US"/>
            <a:t>6. under the process of development, government increased the level of agricultural protection over time. (Honma and Hayami, 1986)</a:t>
          </a:r>
        </a:p>
      </dgm:t>
    </dgm:pt>
    <dgm:pt modelId="{507219CB-42FD-4459-88E8-5722C8701175}" type="parTrans" cxnId="{411F6C69-CE8C-4B86-9D6B-58CBA2E4FA43}">
      <dgm:prSet/>
      <dgm:spPr/>
      <dgm:t>
        <a:bodyPr/>
        <a:lstStyle/>
        <a:p>
          <a:endParaRPr lang="en-US"/>
        </a:p>
      </dgm:t>
    </dgm:pt>
    <dgm:pt modelId="{1AF3BB0B-888C-4D7C-879D-8A71D272E27E}" type="sibTrans" cxnId="{411F6C69-CE8C-4B86-9D6B-58CBA2E4FA43}">
      <dgm:prSet/>
      <dgm:spPr/>
      <dgm:t>
        <a:bodyPr/>
        <a:lstStyle/>
        <a:p>
          <a:endParaRPr lang="en-US"/>
        </a:p>
      </dgm:t>
    </dgm:pt>
    <dgm:pt modelId="{AE79AF39-F839-4CA9-B0C4-70E592E772A6}">
      <dgm:prSet/>
      <dgm:spPr/>
      <dgm:t>
        <a:bodyPr/>
        <a:lstStyle/>
        <a:p>
          <a:r>
            <a:rPr lang="en-US"/>
            <a:t>7. As a small and open economy, agricultural sector depended on world market. Technology development required long term major capital investment, so it was unattractive to private sector.</a:t>
          </a:r>
        </a:p>
      </dgm:t>
    </dgm:pt>
    <dgm:pt modelId="{30C9D930-26B2-4A0C-9083-6101E7933093}" type="parTrans" cxnId="{71485647-D658-41D9-AD9E-E00FB080466F}">
      <dgm:prSet/>
      <dgm:spPr/>
      <dgm:t>
        <a:bodyPr/>
        <a:lstStyle/>
        <a:p>
          <a:endParaRPr lang="en-US"/>
        </a:p>
      </dgm:t>
    </dgm:pt>
    <dgm:pt modelId="{D912FC56-FDB5-4AAA-AEFB-651E33A9790E}" type="sibTrans" cxnId="{71485647-D658-41D9-AD9E-E00FB080466F}">
      <dgm:prSet/>
      <dgm:spPr/>
      <dgm:t>
        <a:bodyPr/>
        <a:lstStyle/>
        <a:p>
          <a:endParaRPr lang="en-US"/>
        </a:p>
      </dgm:t>
    </dgm:pt>
    <dgm:pt modelId="{5E779910-F254-4F51-A29F-7DCA6D2DF226}">
      <dgm:prSet/>
      <dgm:spPr/>
      <dgm:t>
        <a:bodyPr/>
        <a:lstStyle/>
        <a:p>
          <a:r>
            <a:rPr lang="en-US"/>
            <a:t>8. Low-technology production required large amount of water and started the water-use conflict among agriculture, industries, and households. Government has not had mega-protects to manage water.</a:t>
          </a:r>
        </a:p>
      </dgm:t>
    </dgm:pt>
    <dgm:pt modelId="{1C281B28-A091-46BA-A3DB-D4ECA63A1C04}" type="parTrans" cxnId="{FBF5EB24-EFC2-4CAA-9CF1-BC297F1F9F29}">
      <dgm:prSet/>
      <dgm:spPr/>
      <dgm:t>
        <a:bodyPr/>
        <a:lstStyle/>
        <a:p>
          <a:endParaRPr lang="en-US"/>
        </a:p>
      </dgm:t>
    </dgm:pt>
    <dgm:pt modelId="{B3C166F7-D440-4E39-8EFB-3F8F7C717CD5}" type="sibTrans" cxnId="{FBF5EB24-EFC2-4CAA-9CF1-BC297F1F9F29}">
      <dgm:prSet/>
      <dgm:spPr/>
      <dgm:t>
        <a:bodyPr/>
        <a:lstStyle/>
        <a:p>
          <a:endParaRPr lang="en-US"/>
        </a:p>
      </dgm:t>
    </dgm:pt>
    <dgm:pt modelId="{8876BD32-C40F-468F-A207-0B2993C78373}" type="pres">
      <dgm:prSet presAssocID="{A1FA7D99-6824-4BCD-8FD2-E0245BF199C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D58B76C-3ABA-4596-B71E-397B83F67138}" type="pres">
      <dgm:prSet presAssocID="{F96169E4-6C15-4C6F-A2FF-7843168D2598}" presName="hierRoot1" presStyleCnt="0">
        <dgm:presLayoutVars>
          <dgm:hierBranch val="init"/>
        </dgm:presLayoutVars>
      </dgm:prSet>
      <dgm:spPr/>
    </dgm:pt>
    <dgm:pt modelId="{B86C521A-E1A4-4B4F-ABDC-65EC08C974BB}" type="pres">
      <dgm:prSet presAssocID="{F96169E4-6C15-4C6F-A2FF-7843168D2598}" presName="rootComposite1" presStyleCnt="0"/>
      <dgm:spPr/>
    </dgm:pt>
    <dgm:pt modelId="{CF10126D-DBC0-4B16-9EDE-C5DE55CA0BCA}" type="pres">
      <dgm:prSet presAssocID="{F96169E4-6C15-4C6F-A2FF-7843168D2598}" presName="rootText1" presStyleLbl="node0" presStyleIdx="0" presStyleCnt="3">
        <dgm:presLayoutVars>
          <dgm:chPref val="3"/>
        </dgm:presLayoutVars>
      </dgm:prSet>
      <dgm:spPr/>
    </dgm:pt>
    <dgm:pt modelId="{F3E620D6-569A-444B-B503-C5C337D25653}" type="pres">
      <dgm:prSet presAssocID="{F96169E4-6C15-4C6F-A2FF-7843168D2598}" presName="rootConnector1" presStyleLbl="node1" presStyleIdx="0" presStyleCnt="0"/>
      <dgm:spPr/>
    </dgm:pt>
    <dgm:pt modelId="{74D20BF9-F22D-48A1-ABBF-F686342E58CA}" type="pres">
      <dgm:prSet presAssocID="{F96169E4-6C15-4C6F-A2FF-7843168D2598}" presName="hierChild2" presStyleCnt="0"/>
      <dgm:spPr/>
    </dgm:pt>
    <dgm:pt modelId="{36707AF6-E4EF-4F9E-9821-581E98BAD0B9}" type="pres">
      <dgm:prSet presAssocID="{F96169E4-6C15-4C6F-A2FF-7843168D2598}" presName="hierChild3" presStyleCnt="0"/>
      <dgm:spPr/>
    </dgm:pt>
    <dgm:pt modelId="{5A27AC57-F96D-4DB6-9278-FE78BBC2CEA9}" type="pres">
      <dgm:prSet presAssocID="{AE79AF39-F839-4CA9-B0C4-70E592E772A6}" presName="hierRoot1" presStyleCnt="0">
        <dgm:presLayoutVars>
          <dgm:hierBranch val="init"/>
        </dgm:presLayoutVars>
      </dgm:prSet>
      <dgm:spPr/>
    </dgm:pt>
    <dgm:pt modelId="{C6148AF5-A2BD-4173-A1BD-EEB4897E1873}" type="pres">
      <dgm:prSet presAssocID="{AE79AF39-F839-4CA9-B0C4-70E592E772A6}" presName="rootComposite1" presStyleCnt="0"/>
      <dgm:spPr/>
    </dgm:pt>
    <dgm:pt modelId="{08FB89E6-4821-40A9-AD01-E492371E9D89}" type="pres">
      <dgm:prSet presAssocID="{AE79AF39-F839-4CA9-B0C4-70E592E772A6}" presName="rootText1" presStyleLbl="node0" presStyleIdx="1" presStyleCnt="3">
        <dgm:presLayoutVars>
          <dgm:chPref val="3"/>
        </dgm:presLayoutVars>
      </dgm:prSet>
      <dgm:spPr/>
    </dgm:pt>
    <dgm:pt modelId="{D8C242FA-B5F9-4A98-A177-CE7D2F15FDED}" type="pres">
      <dgm:prSet presAssocID="{AE79AF39-F839-4CA9-B0C4-70E592E772A6}" presName="rootConnector1" presStyleLbl="node1" presStyleIdx="0" presStyleCnt="0"/>
      <dgm:spPr/>
    </dgm:pt>
    <dgm:pt modelId="{A12DC71C-1522-40B7-8168-C1C9370361A3}" type="pres">
      <dgm:prSet presAssocID="{AE79AF39-F839-4CA9-B0C4-70E592E772A6}" presName="hierChild2" presStyleCnt="0"/>
      <dgm:spPr/>
    </dgm:pt>
    <dgm:pt modelId="{EC56AEF1-50D8-45A5-8A87-59FF4298978B}" type="pres">
      <dgm:prSet presAssocID="{AE79AF39-F839-4CA9-B0C4-70E592E772A6}" presName="hierChild3" presStyleCnt="0"/>
      <dgm:spPr/>
    </dgm:pt>
    <dgm:pt modelId="{BBE82837-4833-4A09-9352-E7452FA6BC27}" type="pres">
      <dgm:prSet presAssocID="{5E779910-F254-4F51-A29F-7DCA6D2DF226}" presName="hierRoot1" presStyleCnt="0">
        <dgm:presLayoutVars>
          <dgm:hierBranch val="init"/>
        </dgm:presLayoutVars>
      </dgm:prSet>
      <dgm:spPr/>
    </dgm:pt>
    <dgm:pt modelId="{CAA5FFEA-799A-4E08-8EF2-9994FD42ADED}" type="pres">
      <dgm:prSet presAssocID="{5E779910-F254-4F51-A29F-7DCA6D2DF226}" presName="rootComposite1" presStyleCnt="0"/>
      <dgm:spPr/>
    </dgm:pt>
    <dgm:pt modelId="{967D4589-F5C3-41E3-A204-EB118BB90858}" type="pres">
      <dgm:prSet presAssocID="{5E779910-F254-4F51-A29F-7DCA6D2DF226}" presName="rootText1" presStyleLbl="node0" presStyleIdx="2" presStyleCnt="3">
        <dgm:presLayoutVars>
          <dgm:chPref val="3"/>
        </dgm:presLayoutVars>
      </dgm:prSet>
      <dgm:spPr/>
    </dgm:pt>
    <dgm:pt modelId="{E26D519D-E9E9-47B0-ADCD-9C8C8FEE23A0}" type="pres">
      <dgm:prSet presAssocID="{5E779910-F254-4F51-A29F-7DCA6D2DF226}" presName="rootConnector1" presStyleLbl="node1" presStyleIdx="0" presStyleCnt="0"/>
      <dgm:spPr/>
    </dgm:pt>
    <dgm:pt modelId="{26281D34-684A-4B9D-9D8F-AE49FFAB26D3}" type="pres">
      <dgm:prSet presAssocID="{5E779910-F254-4F51-A29F-7DCA6D2DF226}" presName="hierChild2" presStyleCnt="0"/>
      <dgm:spPr/>
    </dgm:pt>
    <dgm:pt modelId="{C3DFBDA5-E08A-407A-8C66-9023AD698FC3}" type="pres">
      <dgm:prSet presAssocID="{5E779910-F254-4F51-A29F-7DCA6D2DF226}" presName="hierChild3" presStyleCnt="0"/>
      <dgm:spPr/>
    </dgm:pt>
  </dgm:ptLst>
  <dgm:cxnLst>
    <dgm:cxn modelId="{DB8B0F0B-F37A-4338-8953-58F2EAAB0A19}" type="presOf" srcId="{AE79AF39-F839-4CA9-B0C4-70E592E772A6}" destId="{D8C242FA-B5F9-4A98-A177-CE7D2F15FDED}" srcOrd="1" destOrd="0" presId="urn:microsoft.com/office/officeart/2005/8/layout/orgChart1"/>
    <dgm:cxn modelId="{FBF5EB24-EFC2-4CAA-9CF1-BC297F1F9F29}" srcId="{A1FA7D99-6824-4BCD-8FD2-E0245BF199C8}" destId="{5E779910-F254-4F51-A29F-7DCA6D2DF226}" srcOrd="2" destOrd="0" parTransId="{1C281B28-A091-46BA-A3DB-D4ECA63A1C04}" sibTransId="{B3C166F7-D440-4E39-8EFB-3F8F7C717CD5}"/>
    <dgm:cxn modelId="{71485647-D658-41D9-AD9E-E00FB080466F}" srcId="{A1FA7D99-6824-4BCD-8FD2-E0245BF199C8}" destId="{AE79AF39-F839-4CA9-B0C4-70E592E772A6}" srcOrd="1" destOrd="0" parTransId="{30C9D930-26B2-4A0C-9083-6101E7933093}" sibTransId="{D912FC56-FDB5-4AAA-AEFB-651E33A9790E}"/>
    <dgm:cxn modelId="{411F6C69-CE8C-4B86-9D6B-58CBA2E4FA43}" srcId="{A1FA7D99-6824-4BCD-8FD2-E0245BF199C8}" destId="{F96169E4-6C15-4C6F-A2FF-7843168D2598}" srcOrd="0" destOrd="0" parTransId="{507219CB-42FD-4459-88E8-5722C8701175}" sibTransId="{1AF3BB0B-888C-4D7C-879D-8A71D272E27E}"/>
    <dgm:cxn modelId="{93003080-9D0B-4F09-A9EB-B7A9634D774C}" type="presOf" srcId="{5E779910-F254-4F51-A29F-7DCA6D2DF226}" destId="{967D4589-F5C3-41E3-A204-EB118BB90858}" srcOrd="0" destOrd="0" presId="urn:microsoft.com/office/officeart/2005/8/layout/orgChart1"/>
    <dgm:cxn modelId="{4EEE7F84-02C2-4B3A-AEE7-40C908CAD9E5}" type="presOf" srcId="{F96169E4-6C15-4C6F-A2FF-7843168D2598}" destId="{CF10126D-DBC0-4B16-9EDE-C5DE55CA0BCA}" srcOrd="0" destOrd="0" presId="urn:microsoft.com/office/officeart/2005/8/layout/orgChart1"/>
    <dgm:cxn modelId="{37A85BAB-7F87-483B-812B-F0D5E8DDA4F3}" type="presOf" srcId="{5E779910-F254-4F51-A29F-7DCA6D2DF226}" destId="{E26D519D-E9E9-47B0-ADCD-9C8C8FEE23A0}" srcOrd="1" destOrd="0" presId="urn:microsoft.com/office/officeart/2005/8/layout/orgChart1"/>
    <dgm:cxn modelId="{8FB0DCAC-CD98-4FF0-8E11-E04C4C36423F}" type="presOf" srcId="{AE79AF39-F839-4CA9-B0C4-70E592E772A6}" destId="{08FB89E6-4821-40A9-AD01-E492371E9D89}" srcOrd="0" destOrd="0" presId="urn:microsoft.com/office/officeart/2005/8/layout/orgChart1"/>
    <dgm:cxn modelId="{EA9BAED6-0286-448E-B7C1-F70BE598455B}" type="presOf" srcId="{F96169E4-6C15-4C6F-A2FF-7843168D2598}" destId="{F3E620D6-569A-444B-B503-C5C337D25653}" srcOrd="1" destOrd="0" presId="urn:microsoft.com/office/officeart/2005/8/layout/orgChart1"/>
    <dgm:cxn modelId="{9CFC21F8-56AF-42EF-B9FD-4A07FB9EC1C2}" type="presOf" srcId="{A1FA7D99-6824-4BCD-8FD2-E0245BF199C8}" destId="{8876BD32-C40F-468F-A207-0B2993C78373}" srcOrd="0" destOrd="0" presId="urn:microsoft.com/office/officeart/2005/8/layout/orgChart1"/>
    <dgm:cxn modelId="{44FF8E9E-E583-4D4C-ADEA-449705B2B273}" type="presParOf" srcId="{8876BD32-C40F-468F-A207-0B2993C78373}" destId="{DD58B76C-3ABA-4596-B71E-397B83F67138}" srcOrd="0" destOrd="0" presId="urn:microsoft.com/office/officeart/2005/8/layout/orgChart1"/>
    <dgm:cxn modelId="{FF6F21A9-0BA8-4663-B3C3-9E640D14E582}" type="presParOf" srcId="{DD58B76C-3ABA-4596-B71E-397B83F67138}" destId="{B86C521A-E1A4-4B4F-ABDC-65EC08C974BB}" srcOrd="0" destOrd="0" presId="urn:microsoft.com/office/officeart/2005/8/layout/orgChart1"/>
    <dgm:cxn modelId="{EDE9ABFA-7223-4CBB-8E19-E62BEC2202C9}" type="presParOf" srcId="{B86C521A-E1A4-4B4F-ABDC-65EC08C974BB}" destId="{CF10126D-DBC0-4B16-9EDE-C5DE55CA0BCA}" srcOrd="0" destOrd="0" presId="urn:microsoft.com/office/officeart/2005/8/layout/orgChart1"/>
    <dgm:cxn modelId="{E97A23B3-FE5D-4910-A78F-61D31CCDF0ED}" type="presParOf" srcId="{B86C521A-E1A4-4B4F-ABDC-65EC08C974BB}" destId="{F3E620D6-569A-444B-B503-C5C337D25653}" srcOrd="1" destOrd="0" presId="urn:microsoft.com/office/officeart/2005/8/layout/orgChart1"/>
    <dgm:cxn modelId="{1282D368-8B1E-4FF3-AE98-632CA62C895B}" type="presParOf" srcId="{DD58B76C-3ABA-4596-B71E-397B83F67138}" destId="{74D20BF9-F22D-48A1-ABBF-F686342E58CA}" srcOrd="1" destOrd="0" presId="urn:microsoft.com/office/officeart/2005/8/layout/orgChart1"/>
    <dgm:cxn modelId="{139AFD0D-917A-4811-A8DB-DC484FB3543F}" type="presParOf" srcId="{DD58B76C-3ABA-4596-B71E-397B83F67138}" destId="{36707AF6-E4EF-4F9E-9821-581E98BAD0B9}" srcOrd="2" destOrd="0" presId="urn:microsoft.com/office/officeart/2005/8/layout/orgChart1"/>
    <dgm:cxn modelId="{23DC58FD-8CEC-4137-9B9A-D310DAA2C239}" type="presParOf" srcId="{8876BD32-C40F-468F-A207-0B2993C78373}" destId="{5A27AC57-F96D-4DB6-9278-FE78BBC2CEA9}" srcOrd="1" destOrd="0" presId="urn:microsoft.com/office/officeart/2005/8/layout/orgChart1"/>
    <dgm:cxn modelId="{8C225895-2561-4993-82B0-AA6DD816FC17}" type="presParOf" srcId="{5A27AC57-F96D-4DB6-9278-FE78BBC2CEA9}" destId="{C6148AF5-A2BD-4173-A1BD-EEB4897E1873}" srcOrd="0" destOrd="0" presId="urn:microsoft.com/office/officeart/2005/8/layout/orgChart1"/>
    <dgm:cxn modelId="{425B83C1-1A69-4136-A656-76ABFD94B182}" type="presParOf" srcId="{C6148AF5-A2BD-4173-A1BD-EEB4897E1873}" destId="{08FB89E6-4821-40A9-AD01-E492371E9D89}" srcOrd="0" destOrd="0" presId="urn:microsoft.com/office/officeart/2005/8/layout/orgChart1"/>
    <dgm:cxn modelId="{BE351CAE-A199-4364-9537-521907A501C4}" type="presParOf" srcId="{C6148AF5-A2BD-4173-A1BD-EEB4897E1873}" destId="{D8C242FA-B5F9-4A98-A177-CE7D2F15FDED}" srcOrd="1" destOrd="0" presId="urn:microsoft.com/office/officeart/2005/8/layout/orgChart1"/>
    <dgm:cxn modelId="{6BB1EDC9-C837-4774-89D5-06AD824EA588}" type="presParOf" srcId="{5A27AC57-F96D-4DB6-9278-FE78BBC2CEA9}" destId="{A12DC71C-1522-40B7-8168-C1C9370361A3}" srcOrd="1" destOrd="0" presId="urn:microsoft.com/office/officeart/2005/8/layout/orgChart1"/>
    <dgm:cxn modelId="{01CFC67C-3CA1-47DE-B549-3F4EB589AB66}" type="presParOf" srcId="{5A27AC57-F96D-4DB6-9278-FE78BBC2CEA9}" destId="{EC56AEF1-50D8-45A5-8A87-59FF4298978B}" srcOrd="2" destOrd="0" presId="urn:microsoft.com/office/officeart/2005/8/layout/orgChart1"/>
    <dgm:cxn modelId="{2456D3DE-3471-4A7A-A084-46D299DC7545}" type="presParOf" srcId="{8876BD32-C40F-468F-A207-0B2993C78373}" destId="{BBE82837-4833-4A09-9352-E7452FA6BC27}" srcOrd="2" destOrd="0" presId="urn:microsoft.com/office/officeart/2005/8/layout/orgChart1"/>
    <dgm:cxn modelId="{F2AC5024-A827-41B4-8C84-9C247EA160D6}" type="presParOf" srcId="{BBE82837-4833-4A09-9352-E7452FA6BC27}" destId="{CAA5FFEA-799A-4E08-8EF2-9994FD42ADED}" srcOrd="0" destOrd="0" presId="urn:microsoft.com/office/officeart/2005/8/layout/orgChart1"/>
    <dgm:cxn modelId="{C457331C-B1F5-40AD-86D5-B48B8FABD000}" type="presParOf" srcId="{CAA5FFEA-799A-4E08-8EF2-9994FD42ADED}" destId="{967D4589-F5C3-41E3-A204-EB118BB90858}" srcOrd="0" destOrd="0" presId="urn:microsoft.com/office/officeart/2005/8/layout/orgChart1"/>
    <dgm:cxn modelId="{1EC50182-DB1C-41B5-A2C6-7F9E6EF93C16}" type="presParOf" srcId="{CAA5FFEA-799A-4E08-8EF2-9994FD42ADED}" destId="{E26D519D-E9E9-47B0-ADCD-9C8C8FEE23A0}" srcOrd="1" destOrd="0" presId="urn:microsoft.com/office/officeart/2005/8/layout/orgChart1"/>
    <dgm:cxn modelId="{C162E698-E2B0-4D07-AFA4-7EDB8C4DFC80}" type="presParOf" srcId="{BBE82837-4833-4A09-9352-E7452FA6BC27}" destId="{26281D34-684A-4B9D-9D8F-AE49FFAB26D3}" srcOrd="1" destOrd="0" presId="urn:microsoft.com/office/officeart/2005/8/layout/orgChart1"/>
    <dgm:cxn modelId="{F5D60444-38F3-4420-8FD5-37958E47C84A}" type="presParOf" srcId="{BBE82837-4833-4A09-9352-E7452FA6BC27}" destId="{C3DFBDA5-E08A-407A-8C66-9023AD698FC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2BB953-4338-4C60-8891-350975058DEF}" type="doc">
      <dgm:prSet loTypeId="urn:microsoft.com/office/officeart/2005/8/layout/hList1" loCatId="Inbox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A33EE37E-05F3-4998-9EE3-A552B377AE24}">
      <dgm:prSet/>
      <dgm:spPr/>
      <dgm:t>
        <a:bodyPr/>
        <a:lstStyle/>
        <a:p>
          <a:r>
            <a:rPr lang="en-US"/>
            <a:t>1. under ISI, government applied export taxes on primary products (rice , rubber)</a:t>
          </a:r>
        </a:p>
      </dgm:t>
    </dgm:pt>
    <dgm:pt modelId="{C4F68312-0BB3-4DE0-B2C0-9D91176BA7D5}" type="parTrans" cxnId="{4413B0C1-EFD0-43D1-B6B0-E1648BBA5C1E}">
      <dgm:prSet/>
      <dgm:spPr/>
      <dgm:t>
        <a:bodyPr/>
        <a:lstStyle/>
        <a:p>
          <a:endParaRPr lang="en-US"/>
        </a:p>
      </dgm:t>
    </dgm:pt>
    <dgm:pt modelId="{85705779-A2B8-4CE7-A1A6-2E800B780704}" type="sibTrans" cxnId="{4413B0C1-EFD0-43D1-B6B0-E1648BBA5C1E}">
      <dgm:prSet/>
      <dgm:spPr/>
      <dgm:t>
        <a:bodyPr/>
        <a:lstStyle/>
        <a:p>
          <a:endParaRPr lang="en-US"/>
        </a:p>
      </dgm:t>
    </dgm:pt>
    <dgm:pt modelId="{7772A366-15F0-4941-BB59-5C8C566FC8F8}">
      <dgm:prSet/>
      <dgm:spPr/>
      <dgm:t>
        <a:bodyPr/>
        <a:lstStyle/>
        <a:p>
          <a:r>
            <a:rPr lang="en-US"/>
            <a:t>2. Fixed exchange rate led to overvalued baht and lower competitiveness in agriculture export.</a:t>
          </a:r>
        </a:p>
      </dgm:t>
    </dgm:pt>
    <dgm:pt modelId="{341E3D08-BD98-45BB-9B25-BEF083250209}" type="parTrans" cxnId="{CFCDABE3-6CCA-4186-BBCE-1E7AF0FBBF01}">
      <dgm:prSet/>
      <dgm:spPr/>
      <dgm:t>
        <a:bodyPr/>
        <a:lstStyle/>
        <a:p>
          <a:endParaRPr lang="en-US"/>
        </a:p>
      </dgm:t>
    </dgm:pt>
    <dgm:pt modelId="{EB8D02A6-63BE-4A9F-9686-B9B8A0F1D9DA}" type="sibTrans" cxnId="{CFCDABE3-6CCA-4186-BBCE-1E7AF0FBBF01}">
      <dgm:prSet/>
      <dgm:spPr/>
      <dgm:t>
        <a:bodyPr/>
        <a:lstStyle/>
        <a:p>
          <a:endParaRPr lang="en-US"/>
        </a:p>
      </dgm:t>
    </dgm:pt>
    <dgm:pt modelId="{81AA5347-C46A-4C46-AA99-2FCC81D86844}">
      <dgm:prSet/>
      <dgm:spPr/>
      <dgm:t>
        <a:bodyPr/>
        <a:lstStyle/>
        <a:p>
          <a:r>
            <a:rPr lang="en-US"/>
            <a:t>3. Short-term and non-integrated policies</a:t>
          </a:r>
        </a:p>
      </dgm:t>
    </dgm:pt>
    <dgm:pt modelId="{E126BF30-CD23-43AA-BB1B-5FC9DB7959E0}" type="parTrans" cxnId="{4B8B56B5-2AC9-4A9D-9DF9-3C240B9BD585}">
      <dgm:prSet/>
      <dgm:spPr/>
      <dgm:t>
        <a:bodyPr/>
        <a:lstStyle/>
        <a:p>
          <a:endParaRPr lang="en-US"/>
        </a:p>
      </dgm:t>
    </dgm:pt>
    <dgm:pt modelId="{CAFFE8FC-2F4D-4F79-AC03-EECD346859B0}" type="sibTrans" cxnId="{4B8B56B5-2AC9-4A9D-9DF9-3C240B9BD585}">
      <dgm:prSet/>
      <dgm:spPr/>
      <dgm:t>
        <a:bodyPr/>
        <a:lstStyle/>
        <a:p>
          <a:endParaRPr lang="en-US"/>
        </a:p>
      </dgm:t>
    </dgm:pt>
    <dgm:pt modelId="{2026768A-111D-433B-9807-E5E2CC84E8DF}">
      <dgm:prSet/>
      <dgm:spPr/>
      <dgm:t>
        <a:bodyPr/>
        <a:lstStyle/>
        <a:p>
          <a:r>
            <a:rPr lang="en-US"/>
            <a:t>Paddy support program</a:t>
          </a:r>
        </a:p>
      </dgm:t>
    </dgm:pt>
    <dgm:pt modelId="{6C04F314-11CC-4458-934D-3E4C5E04E0FB}" type="parTrans" cxnId="{73ADE924-8C90-45B7-885C-E9826E861A2B}">
      <dgm:prSet/>
      <dgm:spPr/>
      <dgm:t>
        <a:bodyPr/>
        <a:lstStyle/>
        <a:p>
          <a:endParaRPr lang="en-US"/>
        </a:p>
      </dgm:t>
    </dgm:pt>
    <dgm:pt modelId="{B499B37F-6876-4DD2-A069-CC2611444395}" type="sibTrans" cxnId="{73ADE924-8C90-45B7-885C-E9826E861A2B}">
      <dgm:prSet/>
      <dgm:spPr/>
      <dgm:t>
        <a:bodyPr/>
        <a:lstStyle/>
        <a:p>
          <a:endParaRPr lang="en-US"/>
        </a:p>
      </dgm:t>
    </dgm:pt>
    <dgm:pt modelId="{8559CB6A-58B0-4E8E-840B-D2CB190EBF8E}">
      <dgm:prSet/>
      <dgm:spPr/>
      <dgm:t>
        <a:bodyPr/>
        <a:lstStyle/>
        <a:p>
          <a:r>
            <a:rPr lang="en-US"/>
            <a:t>Maize Price control and  import control</a:t>
          </a:r>
        </a:p>
      </dgm:t>
    </dgm:pt>
    <dgm:pt modelId="{5347E637-815E-4F8C-A606-BF7320149EAB}" type="parTrans" cxnId="{82025F6F-5091-4FB6-A692-E7422F80C6B3}">
      <dgm:prSet/>
      <dgm:spPr/>
      <dgm:t>
        <a:bodyPr/>
        <a:lstStyle/>
        <a:p>
          <a:endParaRPr lang="en-US"/>
        </a:p>
      </dgm:t>
    </dgm:pt>
    <dgm:pt modelId="{A7AA879A-5D4E-44BA-80D3-39236CEE5BBA}" type="sibTrans" cxnId="{82025F6F-5091-4FB6-A692-E7422F80C6B3}">
      <dgm:prSet/>
      <dgm:spPr/>
      <dgm:t>
        <a:bodyPr/>
        <a:lstStyle/>
        <a:p>
          <a:endParaRPr lang="en-US"/>
        </a:p>
      </dgm:t>
    </dgm:pt>
    <dgm:pt modelId="{0DB53E21-AD65-439C-8254-8DC732B832AF}">
      <dgm:prSet/>
      <dgm:spPr/>
      <dgm:t>
        <a:bodyPr/>
        <a:lstStyle/>
        <a:p>
          <a:r>
            <a:rPr lang="en-US"/>
            <a:t>Sugar revenue sharing program</a:t>
          </a:r>
        </a:p>
      </dgm:t>
    </dgm:pt>
    <dgm:pt modelId="{80551D95-5D77-49C0-B845-9B135D6D8DCE}" type="parTrans" cxnId="{C0CB5D8A-C625-4F03-88FF-F8DE18B3DB9C}">
      <dgm:prSet/>
      <dgm:spPr/>
      <dgm:t>
        <a:bodyPr/>
        <a:lstStyle/>
        <a:p>
          <a:endParaRPr lang="en-US"/>
        </a:p>
      </dgm:t>
    </dgm:pt>
    <dgm:pt modelId="{2EA1AC59-F78F-4E57-9061-32A8E9B65EB8}" type="sibTrans" cxnId="{C0CB5D8A-C625-4F03-88FF-F8DE18B3DB9C}">
      <dgm:prSet/>
      <dgm:spPr/>
      <dgm:t>
        <a:bodyPr/>
        <a:lstStyle/>
        <a:p>
          <a:endParaRPr lang="en-US"/>
        </a:p>
      </dgm:t>
    </dgm:pt>
    <dgm:pt modelId="{F9E61CB8-5D5B-48B0-8D3E-85E6FFEFEBB1}" type="pres">
      <dgm:prSet presAssocID="{882BB953-4338-4C60-8891-350975058DEF}" presName="Name0" presStyleCnt="0">
        <dgm:presLayoutVars>
          <dgm:dir/>
          <dgm:animLvl val="lvl"/>
          <dgm:resizeHandles val="exact"/>
        </dgm:presLayoutVars>
      </dgm:prSet>
      <dgm:spPr/>
    </dgm:pt>
    <dgm:pt modelId="{810489B8-2AF1-457C-8425-92E13EE2C7BE}" type="pres">
      <dgm:prSet presAssocID="{A33EE37E-05F3-4998-9EE3-A552B377AE24}" presName="composite" presStyleCnt="0"/>
      <dgm:spPr/>
    </dgm:pt>
    <dgm:pt modelId="{0177C56E-E02E-475B-981A-67F8DBA9AC4E}" type="pres">
      <dgm:prSet presAssocID="{A33EE37E-05F3-4998-9EE3-A552B377AE2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1D84322C-95C8-4E35-94F6-5CADA1BEFEFB}" type="pres">
      <dgm:prSet presAssocID="{A33EE37E-05F3-4998-9EE3-A552B377AE24}" presName="desTx" presStyleLbl="alignAccFollowNode1" presStyleIdx="0" presStyleCnt="3">
        <dgm:presLayoutVars>
          <dgm:bulletEnabled val="1"/>
        </dgm:presLayoutVars>
      </dgm:prSet>
      <dgm:spPr/>
    </dgm:pt>
    <dgm:pt modelId="{AA1E15B1-9723-456C-939A-2E83A6B91470}" type="pres">
      <dgm:prSet presAssocID="{85705779-A2B8-4CE7-A1A6-2E800B780704}" presName="space" presStyleCnt="0"/>
      <dgm:spPr/>
    </dgm:pt>
    <dgm:pt modelId="{843DF4C8-3F80-4A4A-AE0A-C97C3F56692D}" type="pres">
      <dgm:prSet presAssocID="{7772A366-15F0-4941-BB59-5C8C566FC8F8}" presName="composite" presStyleCnt="0"/>
      <dgm:spPr/>
    </dgm:pt>
    <dgm:pt modelId="{A3873760-6FF8-4C3C-BE16-AA5ACD79F8B9}" type="pres">
      <dgm:prSet presAssocID="{7772A366-15F0-4941-BB59-5C8C566FC8F8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48E1B00-6F9C-4E7F-AB66-A2F0F3D8EE08}" type="pres">
      <dgm:prSet presAssocID="{7772A366-15F0-4941-BB59-5C8C566FC8F8}" presName="desTx" presStyleLbl="alignAccFollowNode1" presStyleIdx="1" presStyleCnt="3">
        <dgm:presLayoutVars>
          <dgm:bulletEnabled val="1"/>
        </dgm:presLayoutVars>
      </dgm:prSet>
      <dgm:spPr/>
    </dgm:pt>
    <dgm:pt modelId="{43FB0206-D714-4D75-865D-EBA57BBEDEA3}" type="pres">
      <dgm:prSet presAssocID="{EB8D02A6-63BE-4A9F-9686-B9B8A0F1D9DA}" presName="space" presStyleCnt="0"/>
      <dgm:spPr/>
    </dgm:pt>
    <dgm:pt modelId="{7A1438EC-B734-4E28-83DC-837AD092F624}" type="pres">
      <dgm:prSet presAssocID="{81AA5347-C46A-4C46-AA99-2FCC81D86844}" presName="composite" presStyleCnt="0"/>
      <dgm:spPr/>
    </dgm:pt>
    <dgm:pt modelId="{150128AD-09E6-4F67-BF3E-6F26810AF534}" type="pres">
      <dgm:prSet presAssocID="{81AA5347-C46A-4C46-AA99-2FCC81D8684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06DB5E90-F1F9-4741-8277-CECA230F6286}" type="pres">
      <dgm:prSet presAssocID="{81AA5347-C46A-4C46-AA99-2FCC81D8684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3EC39122-DC7A-4171-B739-1C3243FB6014}" type="presOf" srcId="{2026768A-111D-433B-9807-E5E2CC84E8DF}" destId="{06DB5E90-F1F9-4741-8277-CECA230F6286}" srcOrd="0" destOrd="0" presId="urn:microsoft.com/office/officeart/2005/8/layout/hList1"/>
    <dgm:cxn modelId="{73ADE924-8C90-45B7-885C-E9826E861A2B}" srcId="{81AA5347-C46A-4C46-AA99-2FCC81D86844}" destId="{2026768A-111D-433B-9807-E5E2CC84E8DF}" srcOrd="0" destOrd="0" parTransId="{6C04F314-11CC-4458-934D-3E4C5E04E0FB}" sibTransId="{B499B37F-6876-4DD2-A069-CC2611444395}"/>
    <dgm:cxn modelId="{F526D82E-AED3-4D97-9DB7-0DA5378E02D1}" type="presOf" srcId="{882BB953-4338-4C60-8891-350975058DEF}" destId="{F9E61CB8-5D5B-48B0-8D3E-85E6FFEFEBB1}" srcOrd="0" destOrd="0" presId="urn:microsoft.com/office/officeart/2005/8/layout/hList1"/>
    <dgm:cxn modelId="{0D0BD863-D03B-42A3-AFD0-5679E4556715}" type="presOf" srcId="{81AA5347-C46A-4C46-AA99-2FCC81D86844}" destId="{150128AD-09E6-4F67-BF3E-6F26810AF534}" srcOrd="0" destOrd="0" presId="urn:microsoft.com/office/officeart/2005/8/layout/hList1"/>
    <dgm:cxn modelId="{CBD38444-1F08-4052-8DD9-521CB4D7A83E}" type="presOf" srcId="{A33EE37E-05F3-4998-9EE3-A552B377AE24}" destId="{0177C56E-E02E-475B-981A-67F8DBA9AC4E}" srcOrd="0" destOrd="0" presId="urn:microsoft.com/office/officeart/2005/8/layout/hList1"/>
    <dgm:cxn modelId="{82025F6F-5091-4FB6-A692-E7422F80C6B3}" srcId="{81AA5347-C46A-4C46-AA99-2FCC81D86844}" destId="{8559CB6A-58B0-4E8E-840B-D2CB190EBF8E}" srcOrd="1" destOrd="0" parTransId="{5347E637-815E-4F8C-A606-BF7320149EAB}" sibTransId="{A7AA879A-5D4E-44BA-80D3-39236CEE5BBA}"/>
    <dgm:cxn modelId="{13C67C56-0762-4FF7-B5C0-7613C0A189BE}" type="presOf" srcId="{0DB53E21-AD65-439C-8254-8DC732B832AF}" destId="{06DB5E90-F1F9-4741-8277-CECA230F6286}" srcOrd="0" destOrd="2" presId="urn:microsoft.com/office/officeart/2005/8/layout/hList1"/>
    <dgm:cxn modelId="{C0CB5D8A-C625-4F03-88FF-F8DE18B3DB9C}" srcId="{81AA5347-C46A-4C46-AA99-2FCC81D86844}" destId="{0DB53E21-AD65-439C-8254-8DC732B832AF}" srcOrd="2" destOrd="0" parTransId="{80551D95-5D77-49C0-B845-9B135D6D8DCE}" sibTransId="{2EA1AC59-F78F-4E57-9061-32A8E9B65EB8}"/>
    <dgm:cxn modelId="{B64F7AA0-5902-45F1-B31E-73067FE28DC4}" type="presOf" srcId="{7772A366-15F0-4941-BB59-5C8C566FC8F8}" destId="{A3873760-6FF8-4C3C-BE16-AA5ACD79F8B9}" srcOrd="0" destOrd="0" presId="urn:microsoft.com/office/officeart/2005/8/layout/hList1"/>
    <dgm:cxn modelId="{CEDEAEAA-A909-43FD-B3A0-5A849B8101E0}" type="presOf" srcId="{8559CB6A-58B0-4E8E-840B-D2CB190EBF8E}" destId="{06DB5E90-F1F9-4741-8277-CECA230F6286}" srcOrd="0" destOrd="1" presId="urn:microsoft.com/office/officeart/2005/8/layout/hList1"/>
    <dgm:cxn modelId="{4B8B56B5-2AC9-4A9D-9DF9-3C240B9BD585}" srcId="{882BB953-4338-4C60-8891-350975058DEF}" destId="{81AA5347-C46A-4C46-AA99-2FCC81D86844}" srcOrd="2" destOrd="0" parTransId="{E126BF30-CD23-43AA-BB1B-5FC9DB7959E0}" sibTransId="{CAFFE8FC-2F4D-4F79-AC03-EECD346859B0}"/>
    <dgm:cxn modelId="{4413B0C1-EFD0-43D1-B6B0-E1648BBA5C1E}" srcId="{882BB953-4338-4C60-8891-350975058DEF}" destId="{A33EE37E-05F3-4998-9EE3-A552B377AE24}" srcOrd="0" destOrd="0" parTransId="{C4F68312-0BB3-4DE0-B2C0-9D91176BA7D5}" sibTransId="{85705779-A2B8-4CE7-A1A6-2E800B780704}"/>
    <dgm:cxn modelId="{CFCDABE3-6CCA-4186-BBCE-1E7AF0FBBF01}" srcId="{882BB953-4338-4C60-8891-350975058DEF}" destId="{7772A366-15F0-4941-BB59-5C8C566FC8F8}" srcOrd="1" destOrd="0" parTransId="{341E3D08-BD98-45BB-9B25-BEF083250209}" sibTransId="{EB8D02A6-63BE-4A9F-9686-B9B8A0F1D9DA}"/>
    <dgm:cxn modelId="{C41FAB0F-05E7-43FF-888E-6C9973BF1BA7}" type="presParOf" srcId="{F9E61CB8-5D5B-48B0-8D3E-85E6FFEFEBB1}" destId="{810489B8-2AF1-457C-8425-92E13EE2C7BE}" srcOrd="0" destOrd="0" presId="urn:microsoft.com/office/officeart/2005/8/layout/hList1"/>
    <dgm:cxn modelId="{EEFB5EAD-B27F-43FF-97CB-5B2C79C3C24F}" type="presParOf" srcId="{810489B8-2AF1-457C-8425-92E13EE2C7BE}" destId="{0177C56E-E02E-475B-981A-67F8DBA9AC4E}" srcOrd="0" destOrd="0" presId="urn:microsoft.com/office/officeart/2005/8/layout/hList1"/>
    <dgm:cxn modelId="{7D8591F2-650B-4792-AD41-ABEEDE6BDFD0}" type="presParOf" srcId="{810489B8-2AF1-457C-8425-92E13EE2C7BE}" destId="{1D84322C-95C8-4E35-94F6-5CADA1BEFEFB}" srcOrd="1" destOrd="0" presId="urn:microsoft.com/office/officeart/2005/8/layout/hList1"/>
    <dgm:cxn modelId="{773CC963-5894-4091-8851-F6D6F5CC83DC}" type="presParOf" srcId="{F9E61CB8-5D5B-48B0-8D3E-85E6FFEFEBB1}" destId="{AA1E15B1-9723-456C-939A-2E83A6B91470}" srcOrd="1" destOrd="0" presId="urn:microsoft.com/office/officeart/2005/8/layout/hList1"/>
    <dgm:cxn modelId="{DAD84FEB-7C0D-4E99-A3D4-1E751988300B}" type="presParOf" srcId="{F9E61CB8-5D5B-48B0-8D3E-85E6FFEFEBB1}" destId="{843DF4C8-3F80-4A4A-AE0A-C97C3F56692D}" srcOrd="2" destOrd="0" presId="urn:microsoft.com/office/officeart/2005/8/layout/hList1"/>
    <dgm:cxn modelId="{B7391153-93E8-4219-8313-EE2E58E8D139}" type="presParOf" srcId="{843DF4C8-3F80-4A4A-AE0A-C97C3F56692D}" destId="{A3873760-6FF8-4C3C-BE16-AA5ACD79F8B9}" srcOrd="0" destOrd="0" presId="urn:microsoft.com/office/officeart/2005/8/layout/hList1"/>
    <dgm:cxn modelId="{764E6E73-AA23-44F7-B18A-628C55B5AE85}" type="presParOf" srcId="{843DF4C8-3F80-4A4A-AE0A-C97C3F56692D}" destId="{F48E1B00-6F9C-4E7F-AB66-A2F0F3D8EE08}" srcOrd="1" destOrd="0" presId="urn:microsoft.com/office/officeart/2005/8/layout/hList1"/>
    <dgm:cxn modelId="{48E5D91A-7151-48C6-99D5-B4E0A17DE3C9}" type="presParOf" srcId="{F9E61CB8-5D5B-48B0-8D3E-85E6FFEFEBB1}" destId="{43FB0206-D714-4D75-865D-EBA57BBEDEA3}" srcOrd="3" destOrd="0" presId="urn:microsoft.com/office/officeart/2005/8/layout/hList1"/>
    <dgm:cxn modelId="{ECD9BBBC-52FE-4BA1-A736-6CCD97B7161A}" type="presParOf" srcId="{F9E61CB8-5D5B-48B0-8D3E-85E6FFEFEBB1}" destId="{7A1438EC-B734-4E28-83DC-837AD092F624}" srcOrd="4" destOrd="0" presId="urn:microsoft.com/office/officeart/2005/8/layout/hList1"/>
    <dgm:cxn modelId="{DF21AD3C-1A6A-4F10-B09B-57328E356F08}" type="presParOf" srcId="{7A1438EC-B734-4E28-83DC-837AD092F624}" destId="{150128AD-09E6-4F67-BF3E-6F26810AF534}" srcOrd="0" destOrd="0" presId="urn:microsoft.com/office/officeart/2005/8/layout/hList1"/>
    <dgm:cxn modelId="{3C411DAD-5A67-4F89-A588-CF708319B4DB}" type="presParOf" srcId="{7A1438EC-B734-4E28-83DC-837AD092F624}" destId="{06DB5E90-F1F9-4741-8277-CECA230F628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AB74F13-7D99-44A5-A1EE-51F2D27D3AF7}" type="doc">
      <dgm:prSet loTypeId="urn:microsoft.com/office/officeart/2005/8/layout/chevron1" loCatId="Inbo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D13CB12-4B43-44D0-A4E3-244B28FA17DE}">
      <dgm:prSet/>
      <dgm:spPr/>
      <dgm:t>
        <a:bodyPr/>
        <a:lstStyle/>
        <a:p>
          <a:r>
            <a:rPr lang="en-US"/>
            <a:t>Small-scale farming</a:t>
          </a:r>
        </a:p>
      </dgm:t>
    </dgm:pt>
    <dgm:pt modelId="{15302983-01EA-42E6-923E-75FA4F719FCE}" type="parTrans" cxnId="{39608EAE-2344-48C7-B5BE-3E8E1D33B23A}">
      <dgm:prSet/>
      <dgm:spPr/>
      <dgm:t>
        <a:bodyPr/>
        <a:lstStyle/>
        <a:p>
          <a:endParaRPr lang="en-US"/>
        </a:p>
      </dgm:t>
    </dgm:pt>
    <dgm:pt modelId="{D565F072-C1D4-46F9-8CFF-60BE5E8EEF66}" type="sibTrans" cxnId="{39608EAE-2344-48C7-B5BE-3E8E1D33B23A}">
      <dgm:prSet/>
      <dgm:spPr/>
      <dgm:t>
        <a:bodyPr/>
        <a:lstStyle/>
        <a:p>
          <a:endParaRPr lang="en-US"/>
        </a:p>
      </dgm:t>
    </dgm:pt>
    <dgm:pt modelId="{BC86ED0F-8BCB-4FD3-B6A0-E8CF0D5AB50E}">
      <dgm:prSet/>
      <dgm:spPr/>
      <dgm:t>
        <a:bodyPr/>
        <a:lstStyle/>
        <a:p>
          <a:r>
            <a:rPr lang="en-US"/>
            <a:t>No investment in productivity</a:t>
          </a:r>
        </a:p>
      </dgm:t>
    </dgm:pt>
    <dgm:pt modelId="{255A0FC4-12E1-48D5-9138-DC3354B0D19C}" type="parTrans" cxnId="{D85D984D-9A2F-4E4F-8966-111A6E3B98D2}">
      <dgm:prSet/>
      <dgm:spPr/>
      <dgm:t>
        <a:bodyPr/>
        <a:lstStyle/>
        <a:p>
          <a:endParaRPr lang="en-US"/>
        </a:p>
      </dgm:t>
    </dgm:pt>
    <dgm:pt modelId="{5A78B174-756B-4512-92DF-16762A5EF366}" type="sibTrans" cxnId="{D85D984D-9A2F-4E4F-8966-111A6E3B98D2}">
      <dgm:prSet/>
      <dgm:spPr/>
      <dgm:t>
        <a:bodyPr/>
        <a:lstStyle/>
        <a:p>
          <a:endParaRPr lang="en-US"/>
        </a:p>
      </dgm:t>
    </dgm:pt>
    <dgm:pt modelId="{18B31A59-4A67-4885-A8B5-36735A3E6639}">
      <dgm:prSet/>
      <dgm:spPr/>
      <dgm:t>
        <a:bodyPr/>
        <a:lstStyle/>
        <a:p>
          <a:r>
            <a:rPr lang="en-US"/>
            <a:t>Highly depend on imported technology</a:t>
          </a:r>
        </a:p>
      </dgm:t>
    </dgm:pt>
    <dgm:pt modelId="{F373A485-4DCE-4203-8F06-A101AEDBBE1E}" type="parTrans" cxnId="{5BC7F2C3-A28F-4CDD-860B-EAF63DE19BFA}">
      <dgm:prSet/>
      <dgm:spPr/>
      <dgm:t>
        <a:bodyPr/>
        <a:lstStyle/>
        <a:p>
          <a:endParaRPr lang="en-US"/>
        </a:p>
      </dgm:t>
    </dgm:pt>
    <dgm:pt modelId="{6C63263F-17C9-499D-BA1F-BFD78E11A37E}" type="sibTrans" cxnId="{5BC7F2C3-A28F-4CDD-860B-EAF63DE19BFA}">
      <dgm:prSet/>
      <dgm:spPr/>
      <dgm:t>
        <a:bodyPr/>
        <a:lstStyle/>
        <a:p>
          <a:endParaRPr lang="en-US"/>
        </a:p>
      </dgm:t>
    </dgm:pt>
    <dgm:pt modelId="{3B424939-D2C1-46BB-91B3-E4A059F23777}">
      <dgm:prSet/>
      <dgm:spPr/>
      <dgm:t>
        <a:bodyPr/>
        <a:lstStyle/>
        <a:p>
          <a:r>
            <a:rPr lang="en-US"/>
            <a:t>High production costs</a:t>
          </a:r>
        </a:p>
      </dgm:t>
    </dgm:pt>
    <dgm:pt modelId="{CB1C260D-C4CF-494C-9294-40489732A34F}" type="parTrans" cxnId="{5F65FC1F-77F6-4FCE-AAB6-E3BF112EE5B2}">
      <dgm:prSet/>
      <dgm:spPr/>
      <dgm:t>
        <a:bodyPr/>
        <a:lstStyle/>
        <a:p>
          <a:endParaRPr lang="en-US"/>
        </a:p>
      </dgm:t>
    </dgm:pt>
    <dgm:pt modelId="{DB2A857B-028B-435A-890F-D0E6DD8C6D64}" type="sibTrans" cxnId="{5F65FC1F-77F6-4FCE-AAB6-E3BF112EE5B2}">
      <dgm:prSet/>
      <dgm:spPr/>
      <dgm:t>
        <a:bodyPr/>
        <a:lstStyle/>
        <a:p>
          <a:endParaRPr lang="en-US"/>
        </a:p>
      </dgm:t>
    </dgm:pt>
    <dgm:pt modelId="{0D7661B9-D522-4C5E-9BB9-CBCAFB6A95AE}">
      <dgm:prSet/>
      <dgm:spPr/>
      <dgm:t>
        <a:bodyPr/>
        <a:lstStyle/>
        <a:p>
          <a:r>
            <a:rPr lang="en-US"/>
            <a:t>Depended on uncontrolled nature factors</a:t>
          </a:r>
        </a:p>
      </dgm:t>
    </dgm:pt>
    <dgm:pt modelId="{164F3427-3046-4F74-B28A-4C9C6CF2B758}" type="parTrans" cxnId="{C546CE39-8A64-45B9-A6B6-35B00E9FBFE9}">
      <dgm:prSet/>
      <dgm:spPr/>
      <dgm:t>
        <a:bodyPr/>
        <a:lstStyle/>
        <a:p>
          <a:endParaRPr lang="en-US"/>
        </a:p>
      </dgm:t>
    </dgm:pt>
    <dgm:pt modelId="{4996370D-2645-4DE5-BCB7-8E3D4AC0DC11}" type="sibTrans" cxnId="{C546CE39-8A64-45B9-A6B6-35B00E9FBFE9}">
      <dgm:prSet/>
      <dgm:spPr/>
      <dgm:t>
        <a:bodyPr/>
        <a:lstStyle/>
        <a:p>
          <a:endParaRPr lang="en-US"/>
        </a:p>
      </dgm:t>
    </dgm:pt>
    <dgm:pt modelId="{3A10F0CD-DD3C-4A11-9703-F320049C82FB}" type="pres">
      <dgm:prSet presAssocID="{8AB74F13-7D99-44A5-A1EE-51F2D27D3AF7}" presName="Name0" presStyleCnt="0">
        <dgm:presLayoutVars>
          <dgm:dir/>
          <dgm:animLvl val="lvl"/>
          <dgm:resizeHandles val="exact"/>
        </dgm:presLayoutVars>
      </dgm:prSet>
      <dgm:spPr/>
    </dgm:pt>
    <dgm:pt modelId="{065DBF06-F424-4B7B-BCB5-87D77607A212}" type="pres">
      <dgm:prSet presAssocID="{2D13CB12-4B43-44D0-A4E3-244B28FA17DE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B8B2D654-0EAC-420C-B9D6-B506788D4A98}" type="pres">
      <dgm:prSet presAssocID="{D565F072-C1D4-46F9-8CFF-60BE5E8EEF66}" presName="parTxOnlySpace" presStyleCnt="0"/>
      <dgm:spPr/>
    </dgm:pt>
    <dgm:pt modelId="{CB9AD625-5FBF-4373-959C-B565CA6CFB6B}" type="pres">
      <dgm:prSet presAssocID="{BC86ED0F-8BCB-4FD3-B6A0-E8CF0D5AB50E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DEBFD028-0556-4A8D-9B35-FB38461A2F26}" type="pres">
      <dgm:prSet presAssocID="{5A78B174-756B-4512-92DF-16762A5EF366}" presName="parTxOnlySpace" presStyleCnt="0"/>
      <dgm:spPr/>
    </dgm:pt>
    <dgm:pt modelId="{78F3364F-3F77-4349-B7FE-3A92FD3F5F2A}" type="pres">
      <dgm:prSet presAssocID="{18B31A59-4A67-4885-A8B5-36735A3E6639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A47F4CB8-7255-45E1-8458-1079E66C75C7}" type="pres">
      <dgm:prSet presAssocID="{6C63263F-17C9-499D-BA1F-BFD78E11A37E}" presName="parTxOnlySpace" presStyleCnt="0"/>
      <dgm:spPr/>
    </dgm:pt>
    <dgm:pt modelId="{632BB729-CA8A-486F-8F17-5E3541D8DFB1}" type="pres">
      <dgm:prSet presAssocID="{3B424939-D2C1-46BB-91B3-E4A059F23777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D05691E1-67E7-43C8-9FB1-9C8BA60D526B}" type="pres">
      <dgm:prSet presAssocID="{DB2A857B-028B-435A-890F-D0E6DD8C6D64}" presName="parTxOnlySpace" presStyleCnt="0"/>
      <dgm:spPr/>
    </dgm:pt>
    <dgm:pt modelId="{11720C3F-2B07-4563-8E32-F261386B7849}" type="pres">
      <dgm:prSet presAssocID="{0D7661B9-D522-4C5E-9BB9-CBCAFB6A95AE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5F65FC1F-77F6-4FCE-AAB6-E3BF112EE5B2}" srcId="{8AB74F13-7D99-44A5-A1EE-51F2D27D3AF7}" destId="{3B424939-D2C1-46BB-91B3-E4A059F23777}" srcOrd="3" destOrd="0" parTransId="{CB1C260D-C4CF-494C-9294-40489732A34F}" sibTransId="{DB2A857B-028B-435A-890F-D0E6DD8C6D64}"/>
    <dgm:cxn modelId="{C546CE39-8A64-45B9-A6B6-35B00E9FBFE9}" srcId="{8AB74F13-7D99-44A5-A1EE-51F2D27D3AF7}" destId="{0D7661B9-D522-4C5E-9BB9-CBCAFB6A95AE}" srcOrd="4" destOrd="0" parTransId="{164F3427-3046-4F74-B28A-4C9C6CF2B758}" sibTransId="{4996370D-2645-4DE5-BCB7-8E3D4AC0DC11}"/>
    <dgm:cxn modelId="{049AB648-E145-40E1-8E23-EB5B66FF7AEC}" type="presOf" srcId="{3B424939-D2C1-46BB-91B3-E4A059F23777}" destId="{632BB729-CA8A-486F-8F17-5E3541D8DFB1}" srcOrd="0" destOrd="0" presId="urn:microsoft.com/office/officeart/2005/8/layout/chevron1"/>
    <dgm:cxn modelId="{D85D984D-9A2F-4E4F-8966-111A6E3B98D2}" srcId="{8AB74F13-7D99-44A5-A1EE-51F2D27D3AF7}" destId="{BC86ED0F-8BCB-4FD3-B6A0-E8CF0D5AB50E}" srcOrd="1" destOrd="0" parTransId="{255A0FC4-12E1-48D5-9138-DC3354B0D19C}" sibTransId="{5A78B174-756B-4512-92DF-16762A5EF366}"/>
    <dgm:cxn modelId="{A62EFC52-5CAB-43FF-9696-A6837F18E4F9}" type="presOf" srcId="{8AB74F13-7D99-44A5-A1EE-51F2D27D3AF7}" destId="{3A10F0CD-DD3C-4A11-9703-F320049C82FB}" srcOrd="0" destOrd="0" presId="urn:microsoft.com/office/officeart/2005/8/layout/chevron1"/>
    <dgm:cxn modelId="{0EF0108A-40EC-45B3-BFEE-14358EA6D0C5}" type="presOf" srcId="{18B31A59-4A67-4885-A8B5-36735A3E6639}" destId="{78F3364F-3F77-4349-B7FE-3A92FD3F5F2A}" srcOrd="0" destOrd="0" presId="urn:microsoft.com/office/officeart/2005/8/layout/chevron1"/>
    <dgm:cxn modelId="{39608EAE-2344-48C7-B5BE-3E8E1D33B23A}" srcId="{8AB74F13-7D99-44A5-A1EE-51F2D27D3AF7}" destId="{2D13CB12-4B43-44D0-A4E3-244B28FA17DE}" srcOrd="0" destOrd="0" parTransId="{15302983-01EA-42E6-923E-75FA4F719FCE}" sibTransId="{D565F072-C1D4-46F9-8CFF-60BE5E8EEF66}"/>
    <dgm:cxn modelId="{CE2EB1B8-005D-413E-ADF0-2D8D02A639FA}" type="presOf" srcId="{BC86ED0F-8BCB-4FD3-B6A0-E8CF0D5AB50E}" destId="{CB9AD625-5FBF-4373-959C-B565CA6CFB6B}" srcOrd="0" destOrd="0" presId="urn:microsoft.com/office/officeart/2005/8/layout/chevron1"/>
    <dgm:cxn modelId="{64E423C0-D98D-43D6-892C-4058A07F783B}" type="presOf" srcId="{2D13CB12-4B43-44D0-A4E3-244B28FA17DE}" destId="{065DBF06-F424-4B7B-BCB5-87D77607A212}" srcOrd="0" destOrd="0" presId="urn:microsoft.com/office/officeart/2005/8/layout/chevron1"/>
    <dgm:cxn modelId="{5BC7F2C3-A28F-4CDD-860B-EAF63DE19BFA}" srcId="{8AB74F13-7D99-44A5-A1EE-51F2D27D3AF7}" destId="{18B31A59-4A67-4885-A8B5-36735A3E6639}" srcOrd="2" destOrd="0" parTransId="{F373A485-4DCE-4203-8F06-A101AEDBBE1E}" sibTransId="{6C63263F-17C9-499D-BA1F-BFD78E11A37E}"/>
    <dgm:cxn modelId="{A18A16CB-408E-47BE-98CB-B799711A5BEA}" type="presOf" srcId="{0D7661B9-D522-4C5E-9BB9-CBCAFB6A95AE}" destId="{11720C3F-2B07-4563-8E32-F261386B7849}" srcOrd="0" destOrd="0" presId="urn:microsoft.com/office/officeart/2005/8/layout/chevron1"/>
    <dgm:cxn modelId="{14346E2A-A2E1-4ABC-92EC-EFE56D1E2F4B}" type="presParOf" srcId="{3A10F0CD-DD3C-4A11-9703-F320049C82FB}" destId="{065DBF06-F424-4B7B-BCB5-87D77607A212}" srcOrd="0" destOrd="0" presId="urn:microsoft.com/office/officeart/2005/8/layout/chevron1"/>
    <dgm:cxn modelId="{93A18E66-F5D8-40AB-B432-7E2268845262}" type="presParOf" srcId="{3A10F0CD-DD3C-4A11-9703-F320049C82FB}" destId="{B8B2D654-0EAC-420C-B9D6-B506788D4A98}" srcOrd="1" destOrd="0" presId="urn:microsoft.com/office/officeart/2005/8/layout/chevron1"/>
    <dgm:cxn modelId="{10A3DF56-33C0-413B-AB28-AA9501572EC0}" type="presParOf" srcId="{3A10F0CD-DD3C-4A11-9703-F320049C82FB}" destId="{CB9AD625-5FBF-4373-959C-B565CA6CFB6B}" srcOrd="2" destOrd="0" presId="urn:microsoft.com/office/officeart/2005/8/layout/chevron1"/>
    <dgm:cxn modelId="{007C03FB-B120-4B85-A73A-36786458809D}" type="presParOf" srcId="{3A10F0CD-DD3C-4A11-9703-F320049C82FB}" destId="{DEBFD028-0556-4A8D-9B35-FB38461A2F26}" srcOrd="3" destOrd="0" presId="urn:microsoft.com/office/officeart/2005/8/layout/chevron1"/>
    <dgm:cxn modelId="{35AD8FC9-FD11-4AA0-B4A5-D5EC5512637B}" type="presParOf" srcId="{3A10F0CD-DD3C-4A11-9703-F320049C82FB}" destId="{78F3364F-3F77-4349-B7FE-3A92FD3F5F2A}" srcOrd="4" destOrd="0" presId="urn:microsoft.com/office/officeart/2005/8/layout/chevron1"/>
    <dgm:cxn modelId="{70CC7DC5-A276-4D04-8FB6-F1B383C62FA6}" type="presParOf" srcId="{3A10F0CD-DD3C-4A11-9703-F320049C82FB}" destId="{A47F4CB8-7255-45E1-8458-1079E66C75C7}" srcOrd="5" destOrd="0" presId="urn:microsoft.com/office/officeart/2005/8/layout/chevron1"/>
    <dgm:cxn modelId="{6D740EC8-5297-4D70-917E-6CD555383545}" type="presParOf" srcId="{3A10F0CD-DD3C-4A11-9703-F320049C82FB}" destId="{632BB729-CA8A-486F-8F17-5E3541D8DFB1}" srcOrd="6" destOrd="0" presId="urn:microsoft.com/office/officeart/2005/8/layout/chevron1"/>
    <dgm:cxn modelId="{2B2277EC-A189-4651-BA91-87DB7577198D}" type="presParOf" srcId="{3A10F0CD-DD3C-4A11-9703-F320049C82FB}" destId="{D05691E1-67E7-43C8-9FB1-9C8BA60D526B}" srcOrd="7" destOrd="0" presId="urn:microsoft.com/office/officeart/2005/8/layout/chevron1"/>
    <dgm:cxn modelId="{DD18A0BA-5121-47D2-AB97-BEC7AA367906}" type="presParOf" srcId="{3A10F0CD-DD3C-4A11-9703-F320049C82FB}" destId="{11720C3F-2B07-4563-8E32-F261386B7849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6086C9-6B0D-4D23-83BD-9E7A6E7C9F06}" type="doc">
      <dgm:prSet loTypeId="urn:microsoft.com/office/officeart/2005/8/layout/chevron1" loCatId="Inbox" qsTypeId="urn:microsoft.com/office/officeart/2005/8/quickstyle/simple1" qsCatId="simple" csTypeId="urn:microsoft.com/office/officeart/2005/8/colors/accent3_3" csCatId="accent3"/>
      <dgm:spPr/>
      <dgm:t>
        <a:bodyPr/>
        <a:lstStyle/>
        <a:p>
          <a:endParaRPr lang="en-US"/>
        </a:p>
      </dgm:t>
    </dgm:pt>
    <dgm:pt modelId="{EC04B109-82B6-420A-96DF-6689AD082558}">
      <dgm:prSet/>
      <dgm:spPr/>
      <dgm:t>
        <a:bodyPr/>
        <a:lstStyle/>
        <a:p>
          <a:r>
            <a:rPr lang="en-US"/>
            <a:t>Low rare of return</a:t>
          </a:r>
        </a:p>
      </dgm:t>
    </dgm:pt>
    <dgm:pt modelId="{B600B5FA-18D4-4258-BFD8-2286DA2FD8B8}" type="parTrans" cxnId="{E2AE3A06-1D20-487D-B889-298C17BBCD72}">
      <dgm:prSet/>
      <dgm:spPr/>
      <dgm:t>
        <a:bodyPr/>
        <a:lstStyle/>
        <a:p>
          <a:endParaRPr lang="en-US"/>
        </a:p>
      </dgm:t>
    </dgm:pt>
    <dgm:pt modelId="{EC315688-8C4A-407D-BEE7-E782D6C4941C}" type="sibTrans" cxnId="{E2AE3A06-1D20-487D-B889-298C17BBCD72}">
      <dgm:prSet/>
      <dgm:spPr/>
      <dgm:t>
        <a:bodyPr/>
        <a:lstStyle/>
        <a:p>
          <a:endParaRPr lang="en-US"/>
        </a:p>
      </dgm:t>
    </dgm:pt>
    <dgm:pt modelId="{44CA0AFB-B165-4FAF-A9BE-A52A24BC6072}">
      <dgm:prSet/>
      <dgm:spPr/>
      <dgm:t>
        <a:bodyPr/>
        <a:lstStyle/>
        <a:p>
          <a:r>
            <a:rPr lang="en-US"/>
            <a:t>Sectoral labor migration</a:t>
          </a:r>
        </a:p>
      </dgm:t>
    </dgm:pt>
    <dgm:pt modelId="{978F9FBC-5A14-4478-812A-690F4EAB1590}" type="parTrans" cxnId="{EF30CB9F-9BCD-4319-86D0-BAFC1ECCE943}">
      <dgm:prSet/>
      <dgm:spPr/>
      <dgm:t>
        <a:bodyPr/>
        <a:lstStyle/>
        <a:p>
          <a:endParaRPr lang="en-US"/>
        </a:p>
      </dgm:t>
    </dgm:pt>
    <dgm:pt modelId="{0AE78798-6163-44DB-9492-3A379F76C552}" type="sibTrans" cxnId="{EF30CB9F-9BCD-4319-86D0-BAFC1ECCE943}">
      <dgm:prSet/>
      <dgm:spPr/>
      <dgm:t>
        <a:bodyPr/>
        <a:lstStyle/>
        <a:p>
          <a:endParaRPr lang="en-US"/>
        </a:p>
      </dgm:t>
    </dgm:pt>
    <dgm:pt modelId="{5DD4121B-F8E2-423A-AD7A-E80C25929022}">
      <dgm:prSet/>
      <dgm:spPr/>
      <dgm:t>
        <a:bodyPr/>
        <a:lstStyle/>
        <a:p>
          <a:r>
            <a:rPr lang="en-US"/>
            <a:t>Lower human capital</a:t>
          </a:r>
        </a:p>
      </dgm:t>
    </dgm:pt>
    <dgm:pt modelId="{62F7EF64-C039-471D-AB0C-9FC0C4B958DD}" type="parTrans" cxnId="{4C81711A-1602-4384-871D-C8AC355C9013}">
      <dgm:prSet/>
      <dgm:spPr/>
      <dgm:t>
        <a:bodyPr/>
        <a:lstStyle/>
        <a:p>
          <a:endParaRPr lang="en-US"/>
        </a:p>
      </dgm:t>
    </dgm:pt>
    <dgm:pt modelId="{44AA4E0D-9B0B-4A08-9631-F7809777C6CB}" type="sibTrans" cxnId="{4C81711A-1602-4384-871D-C8AC355C9013}">
      <dgm:prSet/>
      <dgm:spPr/>
      <dgm:t>
        <a:bodyPr/>
        <a:lstStyle/>
        <a:p>
          <a:endParaRPr lang="en-US"/>
        </a:p>
      </dgm:t>
    </dgm:pt>
    <dgm:pt modelId="{AECFC40D-EA3F-4C90-BF7E-9F521B41E400}">
      <dgm:prSet/>
      <dgm:spPr/>
      <dgm:t>
        <a:bodyPr/>
        <a:lstStyle/>
        <a:p>
          <a:r>
            <a:rPr lang="en-US"/>
            <a:t>No R&amp;D</a:t>
          </a:r>
        </a:p>
      </dgm:t>
    </dgm:pt>
    <dgm:pt modelId="{120E0922-B434-4F95-B71C-F37FC7F69F11}" type="parTrans" cxnId="{511051F6-319F-4BFD-A1BE-E1485757B011}">
      <dgm:prSet/>
      <dgm:spPr/>
      <dgm:t>
        <a:bodyPr/>
        <a:lstStyle/>
        <a:p>
          <a:endParaRPr lang="en-US"/>
        </a:p>
      </dgm:t>
    </dgm:pt>
    <dgm:pt modelId="{466FEE4D-68EA-42FA-A8E5-957A0403CA2C}" type="sibTrans" cxnId="{511051F6-319F-4BFD-A1BE-E1485757B011}">
      <dgm:prSet/>
      <dgm:spPr/>
      <dgm:t>
        <a:bodyPr/>
        <a:lstStyle/>
        <a:p>
          <a:endParaRPr lang="en-US"/>
        </a:p>
      </dgm:t>
    </dgm:pt>
    <dgm:pt modelId="{1089A5F9-7CD9-4919-B1B3-5EC3033DDAAC}">
      <dgm:prSet/>
      <dgm:spPr/>
      <dgm:t>
        <a:bodyPr/>
        <a:lstStyle/>
        <a:p>
          <a:r>
            <a:rPr lang="en-US"/>
            <a:t>No political bargaining</a:t>
          </a:r>
        </a:p>
      </dgm:t>
    </dgm:pt>
    <dgm:pt modelId="{D2A39755-6303-47CF-9B5F-DED5BA4BF7CA}" type="parTrans" cxnId="{DFC6C93B-7CE9-4DB6-BAA8-BD68F679C78C}">
      <dgm:prSet/>
      <dgm:spPr/>
      <dgm:t>
        <a:bodyPr/>
        <a:lstStyle/>
        <a:p>
          <a:endParaRPr lang="en-US"/>
        </a:p>
      </dgm:t>
    </dgm:pt>
    <dgm:pt modelId="{002757AE-C338-4B9E-85CB-18C9876160AE}" type="sibTrans" cxnId="{DFC6C93B-7CE9-4DB6-BAA8-BD68F679C78C}">
      <dgm:prSet/>
      <dgm:spPr/>
      <dgm:t>
        <a:bodyPr/>
        <a:lstStyle/>
        <a:p>
          <a:endParaRPr lang="en-US"/>
        </a:p>
      </dgm:t>
    </dgm:pt>
    <dgm:pt modelId="{8ED76930-E204-4F69-AE7D-000E35A73486}" type="pres">
      <dgm:prSet presAssocID="{6D6086C9-6B0D-4D23-83BD-9E7A6E7C9F06}" presName="Name0" presStyleCnt="0">
        <dgm:presLayoutVars>
          <dgm:dir/>
          <dgm:animLvl val="lvl"/>
          <dgm:resizeHandles val="exact"/>
        </dgm:presLayoutVars>
      </dgm:prSet>
      <dgm:spPr/>
    </dgm:pt>
    <dgm:pt modelId="{AE8C4F89-E655-4448-B93A-795444A66AEB}" type="pres">
      <dgm:prSet presAssocID="{EC04B109-82B6-420A-96DF-6689AD082558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4F873170-5D20-464F-9E1A-558B082E0696}" type="pres">
      <dgm:prSet presAssocID="{EC315688-8C4A-407D-BEE7-E782D6C4941C}" presName="parTxOnlySpace" presStyleCnt="0"/>
      <dgm:spPr/>
    </dgm:pt>
    <dgm:pt modelId="{95349828-B2E1-4E61-9107-9EA5EF0577AC}" type="pres">
      <dgm:prSet presAssocID="{44CA0AFB-B165-4FAF-A9BE-A52A24BC6072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9DD0176F-610C-4AF3-B5C0-BD0275F81BFB}" type="pres">
      <dgm:prSet presAssocID="{0AE78798-6163-44DB-9492-3A379F76C552}" presName="parTxOnlySpace" presStyleCnt="0"/>
      <dgm:spPr/>
    </dgm:pt>
    <dgm:pt modelId="{12D16374-E898-4C14-BC65-C52D4E287840}" type="pres">
      <dgm:prSet presAssocID="{5DD4121B-F8E2-423A-AD7A-E80C25929022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15775BF1-1042-4D41-B96C-89888ECF7789}" type="pres">
      <dgm:prSet presAssocID="{44AA4E0D-9B0B-4A08-9631-F7809777C6CB}" presName="parTxOnlySpace" presStyleCnt="0"/>
      <dgm:spPr/>
    </dgm:pt>
    <dgm:pt modelId="{DE7568A7-871A-47EF-82AC-71CC5058E897}" type="pres">
      <dgm:prSet presAssocID="{AECFC40D-EA3F-4C90-BF7E-9F521B41E400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180078FB-4F52-4B2F-8E98-77FFDE6009B1}" type="pres">
      <dgm:prSet presAssocID="{466FEE4D-68EA-42FA-A8E5-957A0403CA2C}" presName="parTxOnlySpace" presStyleCnt="0"/>
      <dgm:spPr/>
    </dgm:pt>
    <dgm:pt modelId="{C8385A57-0B37-44C2-B682-666376843322}" type="pres">
      <dgm:prSet presAssocID="{1089A5F9-7CD9-4919-B1B3-5EC3033DDAAC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E2AE3A06-1D20-487D-B889-298C17BBCD72}" srcId="{6D6086C9-6B0D-4D23-83BD-9E7A6E7C9F06}" destId="{EC04B109-82B6-420A-96DF-6689AD082558}" srcOrd="0" destOrd="0" parTransId="{B600B5FA-18D4-4258-BFD8-2286DA2FD8B8}" sibTransId="{EC315688-8C4A-407D-BEE7-E782D6C4941C}"/>
    <dgm:cxn modelId="{4C81711A-1602-4384-871D-C8AC355C9013}" srcId="{6D6086C9-6B0D-4D23-83BD-9E7A6E7C9F06}" destId="{5DD4121B-F8E2-423A-AD7A-E80C25929022}" srcOrd="2" destOrd="0" parTransId="{62F7EF64-C039-471D-AB0C-9FC0C4B958DD}" sibTransId="{44AA4E0D-9B0B-4A08-9631-F7809777C6CB}"/>
    <dgm:cxn modelId="{82074B25-B11E-41D4-9440-65A665A57DAB}" type="presOf" srcId="{6D6086C9-6B0D-4D23-83BD-9E7A6E7C9F06}" destId="{8ED76930-E204-4F69-AE7D-000E35A73486}" srcOrd="0" destOrd="0" presId="urn:microsoft.com/office/officeart/2005/8/layout/chevron1"/>
    <dgm:cxn modelId="{42904628-EFF0-48EF-8183-1F9C6EE97E46}" type="presOf" srcId="{44CA0AFB-B165-4FAF-A9BE-A52A24BC6072}" destId="{95349828-B2E1-4E61-9107-9EA5EF0577AC}" srcOrd="0" destOrd="0" presId="urn:microsoft.com/office/officeart/2005/8/layout/chevron1"/>
    <dgm:cxn modelId="{16E7F535-77BE-4E74-A94F-56C4605F0475}" type="presOf" srcId="{1089A5F9-7CD9-4919-B1B3-5EC3033DDAAC}" destId="{C8385A57-0B37-44C2-B682-666376843322}" srcOrd="0" destOrd="0" presId="urn:microsoft.com/office/officeart/2005/8/layout/chevron1"/>
    <dgm:cxn modelId="{DFC6C93B-7CE9-4DB6-BAA8-BD68F679C78C}" srcId="{6D6086C9-6B0D-4D23-83BD-9E7A6E7C9F06}" destId="{1089A5F9-7CD9-4919-B1B3-5EC3033DDAAC}" srcOrd="4" destOrd="0" parTransId="{D2A39755-6303-47CF-9B5F-DED5BA4BF7CA}" sibTransId="{002757AE-C338-4B9E-85CB-18C9876160AE}"/>
    <dgm:cxn modelId="{FE99B23D-9277-4CAD-B52A-B4AFEE62D692}" type="presOf" srcId="{5DD4121B-F8E2-423A-AD7A-E80C25929022}" destId="{12D16374-E898-4C14-BC65-C52D4E287840}" srcOrd="0" destOrd="0" presId="urn:microsoft.com/office/officeart/2005/8/layout/chevron1"/>
    <dgm:cxn modelId="{C9756575-634F-4664-B6E5-3B5731C66BCC}" type="presOf" srcId="{AECFC40D-EA3F-4C90-BF7E-9F521B41E400}" destId="{DE7568A7-871A-47EF-82AC-71CC5058E897}" srcOrd="0" destOrd="0" presId="urn:microsoft.com/office/officeart/2005/8/layout/chevron1"/>
    <dgm:cxn modelId="{EF30CB9F-9BCD-4319-86D0-BAFC1ECCE943}" srcId="{6D6086C9-6B0D-4D23-83BD-9E7A6E7C9F06}" destId="{44CA0AFB-B165-4FAF-A9BE-A52A24BC6072}" srcOrd="1" destOrd="0" parTransId="{978F9FBC-5A14-4478-812A-690F4EAB1590}" sibTransId="{0AE78798-6163-44DB-9492-3A379F76C552}"/>
    <dgm:cxn modelId="{E53AD4B3-6932-45BF-960C-AEAAF18291BC}" type="presOf" srcId="{EC04B109-82B6-420A-96DF-6689AD082558}" destId="{AE8C4F89-E655-4448-B93A-795444A66AEB}" srcOrd="0" destOrd="0" presId="urn:microsoft.com/office/officeart/2005/8/layout/chevron1"/>
    <dgm:cxn modelId="{511051F6-319F-4BFD-A1BE-E1485757B011}" srcId="{6D6086C9-6B0D-4D23-83BD-9E7A6E7C9F06}" destId="{AECFC40D-EA3F-4C90-BF7E-9F521B41E400}" srcOrd="3" destOrd="0" parTransId="{120E0922-B434-4F95-B71C-F37FC7F69F11}" sibTransId="{466FEE4D-68EA-42FA-A8E5-957A0403CA2C}"/>
    <dgm:cxn modelId="{DBE22466-E478-4FBD-A495-549D7C033CDD}" type="presParOf" srcId="{8ED76930-E204-4F69-AE7D-000E35A73486}" destId="{AE8C4F89-E655-4448-B93A-795444A66AEB}" srcOrd="0" destOrd="0" presId="urn:microsoft.com/office/officeart/2005/8/layout/chevron1"/>
    <dgm:cxn modelId="{3F8B8061-8946-42F8-B920-9FD2E56E72EF}" type="presParOf" srcId="{8ED76930-E204-4F69-AE7D-000E35A73486}" destId="{4F873170-5D20-464F-9E1A-558B082E0696}" srcOrd="1" destOrd="0" presId="urn:microsoft.com/office/officeart/2005/8/layout/chevron1"/>
    <dgm:cxn modelId="{41E6B10F-8757-4626-A165-062344AA0E0E}" type="presParOf" srcId="{8ED76930-E204-4F69-AE7D-000E35A73486}" destId="{95349828-B2E1-4E61-9107-9EA5EF0577AC}" srcOrd="2" destOrd="0" presId="urn:microsoft.com/office/officeart/2005/8/layout/chevron1"/>
    <dgm:cxn modelId="{BF283BC2-E550-49FF-914B-492088976E2F}" type="presParOf" srcId="{8ED76930-E204-4F69-AE7D-000E35A73486}" destId="{9DD0176F-610C-4AF3-B5C0-BD0275F81BFB}" srcOrd="3" destOrd="0" presId="urn:microsoft.com/office/officeart/2005/8/layout/chevron1"/>
    <dgm:cxn modelId="{7838EB73-8D2F-4255-8E10-D75F187D0023}" type="presParOf" srcId="{8ED76930-E204-4F69-AE7D-000E35A73486}" destId="{12D16374-E898-4C14-BC65-C52D4E287840}" srcOrd="4" destOrd="0" presId="urn:microsoft.com/office/officeart/2005/8/layout/chevron1"/>
    <dgm:cxn modelId="{5DEB1585-A6F7-455A-B68D-9F68ADED2FB5}" type="presParOf" srcId="{8ED76930-E204-4F69-AE7D-000E35A73486}" destId="{15775BF1-1042-4D41-B96C-89888ECF7789}" srcOrd="5" destOrd="0" presId="urn:microsoft.com/office/officeart/2005/8/layout/chevron1"/>
    <dgm:cxn modelId="{004F01B3-C8E2-46C9-9B82-BC8462EFEC8C}" type="presParOf" srcId="{8ED76930-E204-4F69-AE7D-000E35A73486}" destId="{DE7568A7-871A-47EF-82AC-71CC5058E897}" srcOrd="6" destOrd="0" presId="urn:microsoft.com/office/officeart/2005/8/layout/chevron1"/>
    <dgm:cxn modelId="{E8664A22-EC0A-4F0D-8A24-32138A5BA2E7}" type="presParOf" srcId="{8ED76930-E204-4F69-AE7D-000E35A73486}" destId="{180078FB-4F52-4B2F-8E98-77FFDE6009B1}" srcOrd="7" destOrd="0" presId="urn:microsoft.com/office/officeart/2005/8/layout/chevron1"/>
    <dgm:cxn modelId="{81FD0BA8-ACD9-43AB-A11F-0AE4BB30D56F}" type="presParOf" srcId="{8ED76930-E204-4F69-AE7D-000E35A73486}" destId="{C8385A57-0B37-44C2-B682-666376843322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F8759A-B5B9-449F-8C29-AA4FD59924B3}" type="doc">
      <dgm:prSet loTypeId="urn:microsoft.com/office/officeart/2008/layout/LinedList" loCatId="Inbo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57EBECF-A215-40DC-9CD8-6ADB4F2E6D8A}">
      <dgm:prSet/>
      <dgm:spPr/>
      <dgm:t>
        <a:bodyPr/>
        <a:lstStyle/>
        <a:p>
          <a:r>
            <a:rPr lang="en-US"/>
            <a:t>Short-term product policy</a:t>
          </a:r>
        </a:p>
      </dgm:t>
    </dgm:pt>
    <dgm:pt modelId="{B5D2AF1B-BBFB-45A0-BAEA-C9AE026AE6D1}" type="parTrans" cxnId="{AD375474-D654-422C-8D62-1BDC2AC676CE}">
      <dgm:prSet/>
      <dgm:spPr/>
      <dgm:t>
        <a:bodyPr/>
        <a:lstStyle/>
        <a:p>
          <a:endParaRPr lang="en-US"/>
        </a:p>
      </dgm:t>
    </dgm:pt>
    <dgm:pt modelId="{BD3EE601-6195-41A3-ACAD-911BA0917C95}" type="sibTrans" cxnId="{AD375474-D654-422C-8D62-1BDC2AC676CE}">
      <dgm:prSet/>
      <dgm:spPr/>
      <dgm:t>
        <a:bodyPr/>
        <a:lstStyle/>
        <a:p>
          <a:endParaRPr lang="en-US"/>
        </a:p>
      </dgm:t>
    </dgm:pt>
    <dgm:pt modelId="{24133E5B-CE20-47CE-9A9D-2CF4617C6EF9}">
      <dgm:prSet/>
      <dgm:spPr/>
      <dgm:t>
        <a:bodyPr/>
        <a:lstStyle/>
        <a:p>
          <a:r>
            <a:rPr lang="en-US"/>
            <a:t>Focused more Income policy, less on long-term productivity improvement</a:t>
          </a:r>
        </a:p>
      </dgm:t>
    </dgm:pt>
    <dgm:pt modelId="{F1D42B55-0C36-4831-8224-3AB26A4FFD88}" type="parTrans" cxnId="{2B8ABB1F-199E-4035-BA57-6B86328F5E17}">
      <dgm:prSet/>
      <dgm:spPr/>
      <dgm:t>
        <a:bodyPr/>
        <a:lstStyle/>
        <a:p>
          <a:endParaRPr lang="en-US"/>
        </a:p>
      </dgm:t>
    </dgm:pt>
    <dgm:pt modelId="{6ABBE64E-0C15-421A-A1C0-03200F7F438D}" type="sibTrans" cxnId="{2B8ABB1F-199E-4035-BA57-6B86328F5E17}">
      <dgm:prSet/>
      <dgm:spPr/>
      <dgm:t>
        <a:bodyPr/>
        <a:lstStyle/>
        <a:p>
          <a:endParaRPr lang="en-US"/>
        </a:p>
      </dgm:t>
    </dgm:pt>
    <dgm:pt modelId="{9916499E-DCDB-4382-9A94-4D8A803B523D}">
      <dgm:prSet/>
      <dgm:spPr/>
      <dgm:t>
        <a:bodyPr/>
        <a:lstStyle/>
        <a:p>
          <a:r>
            <a:rPr lang="en-US" dirty="0"/>
            <a:t>Different agencies have different policies on the same product</a:t>
          </a:r>
        </a:p>
      </dgm:t>
    </dgm:pt>
    <dgm:pt modelId="{68007C39-FF1F-4CC7-AFDB-6921B44BD418}" type="parTrans" cxnId="{507DA0CD-4976-4DC9-A608-7776C4AA8F7A}">
      <dgm:prSet/>
      <dgm:spPr/>
      <dgm:t>
        <a:bodyPr/>
        <a:lstStyle/>
        <a:p>
          <a:endParaRPr lang="en-US"/>
        </a:p>
      </dgm:t>
    </dgm:pt>
    <dgm:pt modelId="{CD8EFD2F-4D11-4C6F-8AE1-88732073FF8B}" type="sibTrans" cxnId="{507DA0CD-4976-4DC9-A608-7776C4AA8F7A}">
      <dgm:prSet/>
      <dgm:spPr/>
      <dgm:t>
        <a:bodyPr/>
        <a:lstStyle/>
        <a:p>
          <a:endParaRPr lang="en-US"/>
        </a:p>
      </dgm:t>
    </dgm:pt>
    <dgm:pt modelId="{70B22920-B3B2-42B9-9AF3-E4D5341D7F28}" type="pres">
      <dgm:prSet presAssocID="{35F8759A-B5B9-449F-8C29-AA4FD59924B3}" presName="vert0" presStyleCnt="0">
        <dgm:presLayoutVars>
          <dgm:dir/>
          <dgm:animOne val="branch"/>
          <dgm:animLvl val="lvl"/>
        </dgm:presLayoutVars>
      </dgm:prSet>
      <dgm:spPr/>
    </dgm:pt>
    <dgm:pt modelId="{F2E0F14B-68D2-442A-8767-02F27CEA5359}" type="pres">
      <dgm:prSet presAssocID="{E57EBECF-A215-40DC-9CD8-6ADB4F2E6D8A}" presName="thickLine" presStyleLbl="alignNode1" presStyleIdx="0" presStyleCnt="3"/>
      <dgm:spPr/>
    </dgm:pt>
    <dgm:pt modelId="{24A55FC3-5804-407A-82D9-2E6E53804799}" type="pres">
      <dgm:prSet presAssocID="{E57EBECF-A215-40DC-9CD8-6ADB4F2E6D8A}" presName="horz1" presStyleCnt="0"/>
      <dgm:spPr/>
    </dgm:pt>
    <dgm:pt modelId="{4F52BD19-815F-4372-A0B6-6FC5FD2B8E0B}" type="pres">
      <dgm:prSet presAssocID="{E57EBECF-A215-40DC-9CD8-6ADB4F2E6D8A}" presName="tx1" presStyleLbl="revTx" presStyleIdx="0" presStyleCnt="3"/>
      <dgm:spPr/>
    </dgm:pt>
    <dgm:pt modelId="{6D2E9EA1-19D8-4F24-9268-BA1B7129722E}" type="pres">
      <dgm:prSet presAssocID="{E57EBECF-A215-40DC-9CD8-6ADB4F2E6D8A}" presName="vert1" presStyleCnt="0"/>
      <dgm:spPr/>
    </dgm:pt>
    <dgm:pt modelId="{60AB9EB0-3F20-4537-B0C9-8127F0C3B89B}" type="pres">
      <dgm:prSet presAssocID="{24133E5B-CE20-47CE-9A9D-2CF4617C6EF9}" presName="thickLine" presStyleLbl="alignNode1" presStyleIdx="1" presStyleCnt="3"/>
      <dgm:spPr/>
    </dgm:pt>
    <dgm:pt modelId="{578F90A2-C751-4181-9157-4C9AC49C3B35}" type="pres">
      <dgm:prSet presAssocID="{24133E5B-CE20-47CE-9A9D-2CF4617C6EF9}" presName="horz1" presStyleCnt="0"/>
      <dgm:spPr/>
    </dgm:pt>
    <dgm:pt modelId="{05A2E532-FBAC-47CF-B25E-0CF0A47C3F40}" type="pres">
      <dgm:prSet presAssocID="{24133E5B-CE20-47CE-9A9D-2CF4617C6EF9}" presName="tx1" presStyleLbl="revTx" presStyleIdx="1" presStyleCnt="3"/>
      <dgm:spPr/>
    </dgm:pt>
    <dgm:pt modelId="{6E32C5E6-4777-4FCF-B135-C9B1AB186B62}" type="pres">
      <dgm:prSet presAssocID="{24133E5B-CE20-47CE-9A9D-2CF4617C6EF9}" presName="vert1" presStyleCnt="0"/>
      <dgm:spPr/>
    </dgm:pt>
    <dgm:pt modelId="{2321AD09-998E-4286-9541-49895F6A9B33}" type="pres">
      <dgm:prSet presAssocID="{9916499E-DCDB-4382-9A94-4D8A803B523D}" presName="thickLine" presStyleLbl="alignNode1" presStyleIdx="2" presStyleCnt="3"/>
      <dgm:spPr/>
    </dgm:pt>
    <dgm:pt modelId="{A8C140E0-22C2-43EE-B504-12982C6A533E}" type="pres">
      <dgm:prSet presAssocID="{9916499E-DCDB-4382-9A94-4D8A803B523D}" presName="horz1" presStyleCnt="0"/>
      <dgm:spPr/>
    </dgm:pt>
    <dgm:pt modelId="{66AE9F1F-FB5B-41D7-B744-6B28832FF52F}" type="pres">
      <dgm:prSet presAssocID="{9916499E-DCDB-4382-9A94-4D8A803B523D}" presName="tx1" presStyleLbl="revTx" presStyleIdx="2" presStyleCnt="3"/>
      <dgm:spPr/>
    </dgm:pt>
    <dgm:pt modelId="{F54D93F7-019B-4D31-B9CF-AC48D655CEC8}" type="pres">
      <dgm:prSet presAssocID="{9916499E-DCDB-4382-9A94-4D8A803B523D}" presName="vert1" presStyleCnt="0"/>
      <dgm:spPr/>
    </dgm:pt>
  </dgm:ptLst>
  <dgm:cxnLst>
    <dgm:cxn modelId="{6D6FC108-E3B4-470B-9447-44E589AC5427}" type="presOf" srcId="{24133E5B-CE20-47CE-9A9D-2CF4617C6EF9}" destId="{05A2E532-FBAC-47CF-B25E-0CF0A47C3F40}" srcOrd="0" destOrd="0" presId="urn:microsoft.com/office/officeart/2008/layout/LinedList"/>
    <dgm:cxn modelId="{2B8ABB1F-199E-4035-BA57-6B86328F5E17}" srcId="{35F8759A-B5B9-449F-8C29-AA4FD59924B3}" destId="{24133E5B-CE20-47CE-9A9D-2CF4617C6EF9}" srcOrd="1" destOrd="0" parTransId="{F1D42B55-0C36-4831-8224-3AB26A4FFD88}" sibTransId="{6ABBE64E-0C15-421A-A1C0-03200F7F438D}"/>
    <dgm:cxn modelId="{E0E5FA43-B9FE-4B9C-ACCE-17C2F2DAA624}" type="presOf" srcId="{E57EBECF-A215-40DC-9CD8-6ADB4F2E6D8A}" destId="{4F52BD19-815F-4372-A0B6-6FC5FD2B8E0B}" srcOrd="0" destOrd="0" presId="urn:microsoft.com/office/officeart/2008/layout/LinedList"/>
    <dgm:cxn modelId="{AD375474-D654-422C-8D62-1BDC2AC676CE}" srcId="{35F8759A-B5B9-449F-8C29-AA4FD59924B3}" destId="{E57EBECF-A215-40DC-9CD8-6ADB4F2E6D8A}" srcOrd="0" destOrd="0" parTransId="{B5D2AF1B-BBFB-45A0-BAEA-C9AE026AE6D1}" sibTransId="{BD3EE601-6195-41A3-ACAD-911BA0917C95}"/>
    <dgm:cxn modelId="{58DDA8CA-928C-458E-976B-5A5A4DDDCFDA}" type="presOf" srcId="{9916499E-DCDB-4382-9A94-4D8A803B523D}" destId="{66AE9F1F-FB5B-41D7-B744-6B28832FF52F}" srcOrd="0" destOrd="0" presId="urn:microsoft.com/office/officeart/2008/layout/LinedList"/>
    <dgm:cxn modelId="{507DA0CD-4976-4DC9-A608-7776C4AA8F7A}" srcId="{35F8759A-B5B9-449F-8C29-AA4FD59924B3}" destId="{9916499E-DCDB-4382-9A94-4D8A803B523D}" srcOrd="2" destOrd="0" parTransId="{68007C39-FF1F-4CC7-AFDB-6921B44BD418}" sibTransId="{CD8EFD2F-4D11-4C6F-8AE1-88732073FF8B}"/>
    <dgm:cxn modelId="{96FD3BD6-4371-4451-BE4F-3876808CDBCE}" type="presOf" srcId="{35F8759A-B5B9-449F-8C29-AA4FD59924B3}" destId="{70B22920-B3B2-42B9-9AF3-E4D5341D7F28}" srcOrd="0" destOrd="0" presId="urn:microsoft.com/office/officeart/2008/layout/LinedList"/>
    <dgm:cxn modelId="{A3CB9186-F5FE-4C75-B8AA-ADF3D3103852}" type="presParOf" srcId="{70B22920-B3B2-42B9-9AF3-E4D5341D7F28}" destId="{F2E0F14B-68D2-442A-8767-02F27CEA5359}" srcOrd="0" destOrd="0" presId="urn:microsoft.com/office/officeart/2008/layout/LinedList"/>
    <dgm:cxn modelId="{4C744415-F3A4-4208-9FF5-48ED849E0FB6}" type="presParOf" srcId="{70B22920-B3B2-42B9-9AF3-E4D5341D7F28}" destId="{24A55FC3-5804-407A-82D9-2E6E53804799}" srcOrd="1" destOrd="0" presId="urn:microsoft.com/office/officeart/2008/layout/LinedList"/>
    <dgm:cxn modelId="{586BD2FC-5178-4965-BF5F-EBD1CF802769}" type="presParOf" srcId="{24A55FC3-5804-407A-82D9-2E6E53804799}" destId="{4F52BD19-815F-4372-A0B6-6FC5FD2B8E0B}" srcOrd="0" destOrd="0" presId="urn:microsoft.com/office/officeart/2008/layout/LinedList"/>
    <dgm:cxn modelId="{DE642D87-A8DC-436C-8C0B-A9039A88179B}" type="presParOf" srcId="{24A55FC3-5804-407A-82D9-2E6E53804799}" destId="{6D2E9EA1-19D8-4F24-9268-BA1B7129722E}" srcOrd="1" destOrd="0" presId="urn:microsoft.com/office/officeart/2008/layout/LinedList"/>
    <dgm:cxn modelId="{AD18BE28-7548-421A-BF00-E817899F7EC4}" type="presParOf" srcId="{70B22920-B3B2-42B9-9AF3-E4D5341D7F28}" destId="{60AB9EB0-3F20-4537-B0C9-8127F0C3B89B}" srcOrd="2" destOrd="0" presId="urn:microsoft.com/office/officeart/2008/layout/LinedList"/>
    <dgm:cxn modelId="{3AA9BBBD-DED7-477C-A39F-2ED34F80FF33}" type="presParOf" srcId="{70B22920-B3B2-42B9-9AF3-E4D5341D7F28}" destId="{578F90A2-C751-4181-9157-4C9AC49C3B35}" srcOrd="3" destOrd="0" presId="urn:microsoft.com/office/officeart/2008/layout/LinedList"/>
    <dgm:cxn modelId="{6001D048-80FA-443F-AE71-4A1B32A6F6F3}" type="presParOf" srcId="{578F90A2-C751-4181-9157-4C9AC49C3B35}" destId="{05A2E532-FBAC-47CF-B25E-0CF0A47C3F40}" srcOrd="0" destOrd="0" presId="urn:microsoft.com/office/officeart/2008/layout/LinedList"/>
    <dgm:cxn modelId="{A0F6CA96-1C3C-4B30-840A-4A84DD9F9339}" type="presParOf" srcId="{578F90A2-C751-4181-9157-4C9AC49C3B35}" destId="{6E32C5E6-4777-4FCF-B135-C9B1AB186B62}" srcOrd="1" destOrd="0" presId="urn:microsoft.com/office/officeart/2008/layout/LinedList"/>
    <dgm:cxn modelId="{CE74AA18-5518-4A79-9961-D1ACD6FDE0E1}" type="presParOf" srcId="{70B22920-B3B2-42B9-9AF3-E4D5341D7F28}" destId="{2321AD09-998E-4286-9541-49895F6A9B33}" srcOrd="4" destOrd="0" presId="urn:microsoft.com/office/officeart/2008/layout/LinedList"/>
    <dgm:cxn modelId="{4DE290D5-2D67-4022-8180-9106BCFE3E38}" type="presParOf" srcId="{70B22920-B3B2-42B9-9AF3-E4D5341D7F28}" destId="{A8C140E0-22C2-43EE-B504-12982C6A533E}" srcOrd="5" destOrd="0" presId="urn:microsoft.com/office/officeart/2008/layout/LinedList"/>
    <dgm:cxn modelId="{3E6CB08E-2E2C-4181-8718-785D7804D553}" type="presParOf" srcId="{A8C140E0-22C2-43EE-B504-12982C6A533E}" destId="{66AE9F1F-FB5B-41D7-B744-6B28832FF52F}" srcOrd="0" destOrd="0" presId="urn:microsoft.com/office/officeart/2008/layout/LinedList"/>
    <dgm:cxn modelId="{5954BC4B-620A-4D70-8AF9-1946E12008F2}" type="presParOf" srcId="{A8C140E0-22C2-43EE-B504-12982C6A533E}" destId="{F54D93F7-019B-4D31-B9CF-AC48D655CEC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4A636B-284D-4ABE-BBF8-F37F978598FA}">
      <dsp:nvSpPr>
        <dsp:cNvPr id="0" name=""/>
        <dsp:cNvSpPr/>
      </dsp:nvSpPr>
      <dsp:spPr>
        <a:xfrm rot="5400000">
          <a:off x="6534803" y="-2731559"/>
          <a:ext cx="877533" cy="65633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Land abundance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Land-man ratio increased but low land productivity improvement</a:t>
          </a:r>
        </a:p>
      </dsp:txBody>
      <dsp:txXfrm rot="-5400000">
        <a:off x="3691890" y="154192"/>
        <a:ext cx="6520522" cy="791857"/>
      </dsp:txXfrm>
    </dsp:sp>
    <dsp:sp modelId="{83A1AD2F-2813-4424-A617-B5366D2FC636}">
      <dsp:nvSpPr>
        <dsp:cNvPr id="0" name=""/>
        <dsp:cNvSpPr/>
      </dsp:nvSpPr>
      <dsp:spPr>
        <a:xfrm>
          <a:off x="0" y="1661"/>
          <a:ext cx="3691890" cy="10969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1. 1</a:t>
          </a:r>
          <a:r>
            <a:rPr lang="en-US" sz="2100" kern="1200" baseline="30000"/>
            <a:t>st</a:t>
          </a:r>
          <a:r>
            <a:rPr lang="en-US" sz="2100" kern="1200"/>
            <a:t>.Phase : extensive expansion of cultivated land</a:t>
          </a:r>
        </a:p>
      </dsp:txBody>
      <dsp:txXfrm>
        <a:off x="53547" y="55208"/>
        <a:ext cx="3584796" cy="989823"/>
      </dsp:txXfrm>
    </dsp:sp>
    <dsp:sp modelId="{3C57CC1E-7F0E-4EBA-9F55-EB3B4D398968}">
      <dsp:nvSpPr>
        <dsp:cNvPr id="0" name=""/>
        <dsp:cNvSpPr/>
      </dsp:nvSpPr>
      <dsp:spPr>
        <a:xfrm rot="5400000">
          <a:off x="6534803" y="-1579796"/>
          <a:ext cx="877533" cy="65633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Increasing in labor and technology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Land-man ratio declined and Land productivity increased</a:t>
          </a:r>
        </a:p>
      </dsp:txBody>
      <dsp:txXfrm rot="-5400000">
        <a:off x="3691890" y="1305955"/>
        <a:ext cx="6520522" cy="791857"/>
      </dsp:txXfrm>
    </dsp:sp>
    <dsp:sp modelId="{C14FBADB-2988-4C1C-9489-F75C09BFAB49}">
      <dsp:nvSpPr>
        <dsp:cNvPr id="0" name=""/>
        <dsp:cNvSpPr/>
      </dsp:nvSpPr>
      <dsp:spPr>
        <a:xfrm>
          <a:off x="0" y="1153425"/>
          <a:ext cx="3691890" cy="10969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2. 2</a:t>
          </a:r>
          <a:r>
            <a:rPr lang="en-US" sz="2100" kern="1200" baseline="30000"/>
            <a:t>nd</a:t>
          </a:r>
          <a:r>
            <a:rPr lang="en-US" sz="2100" kern="1200"/>
            <a:t>. Phase: cultivated land reached its limit</a:t>
          </a:r>
        </a:p>
      </dsp:txBody>
      <dsp:txXfrm>
        <a:off x="53547" y="1206972"/>
        <a:ext cx="3584796" cy="989823"/>
      </dsp:txXfrm>
    </dsp:sp>
    <dsp:sp modelId="{053A6F94-B758-44EE-86B4-8C7935BC032B}">
      <dsp:nvSpPr>
        <dsp:cNvPr id="0" name=""/>
        <dsp:cNvSpPr/>
      </dsp:nvSpPr>
      <dsp:spPr>
        <a:xfrm rot="5400000">
          <a:off x="6534803" y="-428032"/>
          <a:ext cx="877533" cy="656336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Land-man ratio increased and land productivity increased</a:t>
          </a:r>
        </a:p>
      </dsp:txBody>
      <dsp:txXfrm rot="-5400000">
        <a:off x="3691890" y="2457719"/>
        <a:ext cx="6520522" cy="791857"/>
      </dsp:txXfrm>
    </dsp:sp>
    <dsp:sp modelId="{E3298D77-443F-4876-A591-F903000F69EC}">
      <dsp:nvSpPr>
        <dsp:cNvPr id="0" name=""/>
        <dsp:cNvSpPr/>
      </dsp:nvSpPr>
      <dsp:spPr>
        <a:xfrm>
          <a:off x="0" y="2305188"/>
          <a:ext cx="3691890" cy="10969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3</a:t>
          </a:r>
          <a:r>
            <a:rPr lang="en-US" sz="2100" kern="1200" baseline="30000"/>
            <a:t>rd</a:t>
          </a:r>
          <a:r>
            <a:rPr lang="en-US" sz="2100" kern="1200"/>
            <a:t>. Phase: outflow of labor and pressure on labor shortage</a:t>
          </a:r>
        </a:p>
      </dsp:txBody>
      <dsp:txXfrm>
        <a:off x="53547" y="2358735"/>
        <a:ext cx="3584796" cy="9898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023E62-B4B1-461D-A9AA-18DAF118FEC7}">
      <dsp:nvSpPr>
        <dsp:cNvPr id="0" name=""/>
        <dsp:cNvSpPr/>
      </dsp:nvSpPr>
      <dsp:spPr>
        <a:xfrm>
          <a:off x="6159" y="546666"/>
          <a:ext cx="1925363" cy="2310435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0" rIns="190183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1. land productivity continued to increase due to development of land saving technology</a:t>
          </a:r>
        </a:p>
      </dsp:txBody>
      <dsp:txXfrm>
        <a:off x="6159" y="1470840"/>
        <a:ext cx="1925363" cy="1386261"/>
      </dsp:txXfrm>
    </dsp:sp>
    <dsp:sp modelId="{1361537D-273C-4C8A-B5FF-A1B022E60565}">
      <dsp:nvSpPr>
        <dsp:cNvPr id="0" name=""/>
        <dsp:cNvSpPr/>
      </dsp:nvSpPr>
      <dsp:spPr>
        <a:xfrm>
          <a:off x="6159" y="546666"/>
          <a:ext cx="1925363" cy="92417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165100" rIns="190183" bIns="16510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01</a:t>
          </a:r>
        </a:p>
      </dsp:txBody>
      <dsp:txXfrm>
        <a:off x="6159" y="546666"/>
        <a:ext cx="1925363" cy="924174"/>
      </dsp:txXfrm>
    </dsp:sp>
    <dsp:sp modelId="{FA59A45D-8FBF-41F7-BB7A-79B6500D5CBD}">
      <dsp:nvSpPr>
        <dsp:cNvPr id="0" name=""/>
        <dsp:cNvSpPr/>
      </dsp:nvSpPr>
      <dsp:spPr>
        <a:xfrm>
          <a:off x="2085551" y="546666"/>
          <a:ext cx="1925363" cy="2310435"/>
        </a:xfrm>
        <a:prstGeom prst="rect">
          <a:avLst/>
        </a:prstGeom>
        <a:solidFill>
          <a:schemeClr val="accent5">
            <a:shade val="80000"/>
            <a:hueOff val="-111538"/>
            <a:satOff val="2128"/>
            <a:lumOff val="6616"/>
            <a:alphaOff val="0"/>
          </a:schemeClr>
        </a:solidFill>
        <a:ln w="15875" cap="rnd" cmpd="sng" algn="ctr">
          <a:solidFill>
            <a:schemeClr val="accent5">
              <a:shade val="80000"/>
              <a:hueOff val="-111538"/>
              <a:satOff val="2128"/>
              <a:lumOff val="66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0" rIns="190183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2. low prices at farm led to low labor return but average costs has been increasing over decades (Shintani, 2003)</a:t>
          </a:r>
        </a:p>
      </dsp:txBody>
      <dsp:txXfrm>
        <a:off x="2085551" y="1470840"/>
        <a:ext cx="1925363" cy="1386261"/>
      </dsp:txXfrm>
    </dsp:sp>
    <dsp:sp modelId="{4B90A3DC-F70F-4B5F-A6A9-67F5886A7678}">
      <dsp:nvSpPr>
        <dsp:cNvPr id="0" name=""/>
        <dsp:cNvSpPr/>
      </dsp:nvSpPr>
      <dsp:spPr>
        <a:xfrm>
          <a:off x="2085551" y="546666"/>
          <a:ext cx="1925363" cy="92417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165100" rIns="190183" bIns="16510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02</a:t>
          </a:r>
        </a:p>
      </dsp:txBody>
      <dsp:txXfrm>
        <a:off x="2085551" y="546666"/>
        <a:ext cx="1925363" cy="924174"/>
      </dsp:txXfrm>
    </dsp:sp>
    <dsp:sp modelId="{058BC601-F9FE-46DC-8812-AFE5B48ADF40}">
      <dsp:nvSpPr>
        <dsp:cNvPr id="0" name=""/>
        <dsp:cNvSpPr/>
      </dsp:nvSpPr>
      <dsp:spPr>
        <a:xfrm>
          <a:off x="4164943" y="546666"/>
          <a:ext cx="1925363" cy="2310435"/>
        </a:xfrm>
        <a:prstGeom prst="rect">
          <a:avLst/>
        </a:prstGeom>
        <a:solidFill>
          <a:schemeClr val="accent5">
            <a:shade val="80000"/>
            <a:hueOff val="-223077"/>
            <a:satOff val="4257"/>
            <a:lumOff val="13232"/>
            <a:alphaOff val="0"/>
          </a:schemeClr>
        </a:solidFill>
        <a:ln w="15875" cap="rnd" cmpd="sng" algn="ctr">
          <a:solidFill>
            <a:schemeClr val="accent5">
              <a:shade val="80000"/>
              <a:hueOff val="-223077"/>
              <a:satOff val="4257"/>
              <a:lumOff val="132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0" rIns="190183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3. decreasing in food expenditure share in household budget as income increased</a:t>
          </a:r>
        </a:p>
      </dsp:txBody>
      <dsp:txXfrm>
        <a:off x="4164943" y="1470840"/>
        <a:ext cx="1925363" cy="1386261"/>
      </dsp:txXfrm>
    </dsp:sp>
    <dsp:sp modelId="{CC93EDD3-0A29-4C2B-8F8D-1E1233A318CD}">
      <dsp:nvSpPr>
        <dsp:cNvPr id="0" name=""/>
        <dsp:cNvSpPr/>
      </dsp:nvSpPr>
      <dsp:spPr>
        <a:xfrm>
          <a:off x="4164943" y="546666"/>
          <a:ext cx="1925363" cy="92417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165100" rIns="190183" bIns="16510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03</a:t>
          </a:r>
        </a:p>
      </dsp:txBody>
      <dsp:txXfrm>
        <a:off x="4164943" y="546666"/>
        <a:ext cx="1925363" cy="924174"/>
      </dsp:txXfrm>
    </dsp:sp>
    <dsp:sp modelId="{0A929605-F22D-485E-838A-A40CF03DC126}">
      <dsp:nvSpPr>
        <dsp:cNvPr id="0" name=""/>
        <dsp:cNvSpPr/>
      </dsp:nvSpPr>
      <dsp:spPr>
        <a:xfrm>
          <a:off x="6244335" y="546666"/>
          <a:ext cx="1925363" cy="2310435"/>
        </a:xfrm>
        <a:prstGeom prst="rect">
          <a:avLst/>
        </a:prstGeom>
        <a:solidFill>
          <a:schemeClr val="accent5">
            <a:shade val="80000"/>
            <a:hueOff val="-334615"/>
            <a:satOff val="6385"/>
            <a:lumOff val="19847"/>
            <a:alphaOff val="0"/>
          </a:schemeClr>
        </a:solidFill>
        <a:ln w="15875" cap="rnd" cmpd="sng" algn="ctr">
          <a:solidFill>
            <a:schemeClr val="accent5">
              <a:shade val="80000"/>
              <a:hueOff val="-334615"/>
              <a:satOff val="6385"/>
              <a:lumOff val="198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0" rIns="190183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4. declining in importance of agricultural production and employment as industry and services sectors expanded. Government put less attention on agriculture development.</a:t>
          </a:r>
        </a:p>
      </dsp:txBody>
      <dsp:txXfrm>
        <a:off x="6244335" y="1470840"/>
        <a:ext cx="1925363" cy="1386261"/>
      </dsp:txXfrm>
    </dsp:sp>
    <dsp:sp modelId="{79EDAB9D-2B8C-45E5-9CAB-56A07082816A}">
      <dsp:nvSpPr>
        <dsp:cNvPr id="0" name=""/>
        <dsp:cNvSpPr/>
      </dsp:nvSpPr>
      <dsp:spPr>
        <a:xfrm>
          <a:off x="6244335" y="546666"/>
          <a:ext cx="1925363" cy="92417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165100" rIns="190183" bIns="16510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04</a:t>
          </a:r>
        </a:p>
      </dsp:txBody>
      <dsp:txXfrm>
        <a:off x="6244335" y="546666"/>
        <a:ext cx="1925363" cy="924174"/>
      </dsp:txXfrm>
    </dsp:sp>
    <dsp:sp modelId="{7BD5582B-DC41-4353-9EA5-250F71A0BFA9}">
      <dsp:nvSpPr>
        <dsp:cNvPr id="0" name=""/>
        <dsp:cNvSpPr/>
      </dsp:nvSpPr>
      <dsp:spPr>
        <a:xfrm>
          <a:off x="8323727" y="546666"/>
          <a:ext cx="1925363" cy="2310435"/>
        </a:xfrm>
        <a:prstGeom prst="rect">
          <a:avLst/>
        </a:prstGeom>
        <a:solidFill>
          <a:schemeClr val="accent5">
            <a:shade val="80000"/>
            <a:hueOff val="-446154"/>
            <a:satOff val="8514"/>
            <a:lumOff val="26463"/>
            <a:alphaOff val="0"/>
          </a:schemeClr>
        </a:solidFill>
        <a:ln w="15875" cap="rnd" cmpd="sng" algn="ctr">
          <a:solidFill>
            <a:schemeClr val="accent5">
              <a:shade val="80000"/>
              <a:hueOff val="-446154"/>
              <a:satOff val="8514"/>
              <a:lumOff val="264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0" rIns="190183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5. country lost comparative advantage in agriculture. Government helped farmers through protectionism at least cost, such as, import control. (Anderson and </a:t>
          </a:r>
          <a:r>
            <a:rPr lang="en-US" sz="1100" kern="1200" dirty="0" err="1"/>
            <a:t>Hayami</a:t>
          </a:r>
          <a:r>
            <a:rPr lang="en-US" sz="1100" kern="1200" dirty="0"/>
            <a:t>, 1986)</a:t>
          </a:r>
        </a:p>
      </dsp:txBody>
      <dsp:txXfrm>
        <a:off x="8323727" y="1470840"/>
        <a:ext cx="1925363" cy="1386261"/>
      </dsp:txXfrm>
    </dsp:sp>
    <dsp:sp modelId="{291C4388-FB2C-4270-856E-CD153001FFEF}">
      <dsp:nvSpPr>
        <dsp:cNvPr id="0" name=""/>
        <dsp:cNvSpPr/>
      </dsp:nvSpPr>
      <dsp:spPr>
        <a:xfrm>
          <a:off x="8323727" y="546666"/>
          <a:ext cx="1925363" cy="924174"/>
        </a:xfrm>
        <a:prstGeom prst="rect">
          <a:avLst/>
        </a:prstGeom>
        <a:noFill/>
        <a:ln w="15875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183" tIns="165100" rIns="190183" bIns="16510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/>
            <a:t>05</a:t>
          </a:r>
        </a:p>
      </dsp:txBody>
      <dsp:txXfrm>
        <a:off x="8323727" y="546666"/>
        <a:ext cx="1925363" cy="924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10126D-DBC0-4B16-9EDE-C5DE55CA0BCA}">
      <dsp:nvSpPr>
        <dsp:cNvPr id="0" name=""/>
        <dsp:cNvSpPr/>
      </dsp:nvSpPr>
      <dsp:spPr>
        <a:xfrm>
          <a:off x="688" y="952331"/>
          <a:ext cx="2998208" cy="149910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6. under the process of development, government increased the level of agricultural protection over time. (Honma and Hayami, 1986)</a:t>
          </a:r>
        </a:p>
      </dsp:txBody>
      <dsp:txXfrm>
        <a:off x="688" y="952331"/>
        <a:ext cx="2998208" cy="1499104"/>
      </dsp:txXfrm>
    </dsp:sp>
    <dsp:sp modelId="{08FB89E6-4821-40A9-AD01-E492371E9D89}">
      <dsp:nvSpPr>
        <dsp:cNvPr id="0" name=""/>
        <dsp:cNvSpPr/>
      </dsp:nvSpPr>
      <dsp:spPr>
        <a:xfrm>
          <a:off x="3628520" y="952331"/>
          <a:ext cx="2998208" cy="149910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7. As a small and open economy, agricultural sector depended on world market. Technology development required long term major capital investment, so it was unattractive to private sector.</a:t>
          </a:r>
        </a:p>
      </dsp:txBody>
      <dsp:txXfrm>
        <a:off x="3628520" y="952331"/>
        <a:ext cx="2998208" cy="1499104"/>
      </dsp:txXfrm>
    </dsp:sp>
    <dsp:sp modelId="{967D4589-F5C3-41E3-A204-EB118BB90858}">
      <dsp:nvSpPr>
        <dsp:cNvPr id="0" name=""/>
        <dsp:cNvSpPr/>
      </dsp:nvSpPr>
      <dsp:spPr>
        <a:xfrm>
          <a:off x="7256353" y="952331"/>
          <a:ext cx="2998208" cy="149910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8. Low-technology production required large amount of water and started the water-use conflict among agriculture, industries, and households. Government has not had mega-protects to manage water.</a:t>
          </a:r>
        </a:p>
      </dsp:txBody>
      <dsp:txXfrm>
        <a:off x="7256353" y="952331"/>
        <a:ext cx="2998208" cy="14991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77C56E-E02E-475B-981A-67F8DBA9AC4E}">
      <dsp:nvSpPr>
        <dsp:cNvPr id="0" name=""/>
        <dsp:cNvSpPr/>
      </dsp:nvSpPr>
      <dsp:spPr>
        <a:xfrm>
          <a:off x="3204" y="378256"/>
          <a:ext cx="3124646" cy="110731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1. under ISI, government applied export taxes on primary products (rice , rubber)</a:t>
          </a:r>
        </a:p>
      </dsp:txBody>
      <dsp:txXfrm>
        <a:off x="3204" y="378256"/>
        <a:ext cx="3124646" cy="1107310"/>
      </dsp:txXfrm>
    </dsp:sp>
    <dsp:sp modelId="{1D84322C-95C8-4E35-94F6-5CADA1BEFEFB}">
      <dsp:nvSpPr>
        <dsp:cNvPr id="0" name=""/>
        <dsp:cNvSpPr/>
      </dsp:nvSpPr>
      <dsp:spPr>
        <a:xfrm>
          <a:off x="3204" y="1485566"/>
          <a:ext cx="3124646" cy="153994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873760-6FF8-4C3C-BE16-AA5ACD79F8B9}">
      <dsp:nvSpPr>
        <dsp:cNvPr id="0" name=""/>
        <dsp:cNvSpPr/>
      </dsp:nvSpPr>
      <dsp:spPr>
        <a:xfrm>
          <a:off x="3565301" y="378256"/>
          <a:ext cx="3124646" cy="1107310"/>
        </a:xfrm>
        <a:prstGeom prst="rect">
          <a:avLst/>
        </a:prstGeom>
        <a:solidFill>
          <a:schemeClr val="accent4">
            <a:hueOff val="-1825086"/>
            <a:satOff val="6087"/>
            <a:lumOff val="9608"/>
            <a:alphaOff val="0"/>
          </a:schemeClr>
        </a:solidFill>
        <a:ln w="15875" cap="rnd" cmpd="sng" algn="ctr">
          <a:solidFill>
            <a:schemeClr val="accent4">
              <a:hueOff val="-1825086"/>
              <a:satOff val="6087"/>
              <a:lumOff val="96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2. Fixed exchange rate led to overvalued baht and lower competitiveness in agriculture export.</a:t>
          </a:r>
        </a:p>
      </dsp:txBody>
      <dsp:txXfrm>
        <a:off x="3565301" y="378256"/>
        <a:ext cx="3124646" cy="1107310"/>
      </dsp:txXfrm>
    </dsp:sp>
    <dsp:sp modelId="{F48E1B00-6F9C-4E7F-AB66-A2F0F3D8EE08}">
      <dsp:nvSpPr>
        <dsp:cNvPr id="0" name=""/>
        <dsp:cNvSpPr/>
      </dsp:nvSpPr>
      <dsp:spPr>
        <a:xfrm>
          <a:off x="3565301" y="1485566"/>
          <a:ext cx="3124646" cy="1539945"/>
        </a:xfrm>
        <a:prstGeom prst="rect">
          <a:avLst/>
        </a:prstGeom>
        <a:solidFill>
          <a:schemeClr val="accent4">
            <a:tint val="40000"/>
            <a:alpha val="90000"/>
            <a:hueOff val="-2430779"/>
            <a:satOff val="23548"/>
            <a:lumOff val="2428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-2430779"/>
              <a:satOff val="23548"/>
              <a:lumOff val="24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0128AD-09E6-4F67-BF3E-6F26810AF534}">
      <dsp:nvSpPr>
        <dsp:cNvPr id="0" name=""/>
        <dsp:cNvSpPr/>
      </dsp:nvSpPr>
      <dsp:spPr>
        <a:xfrm>
          <a:off x="7127398" y="378256"/>
          <a:ext cx="3124646" cy="1107310"/>
        </a:xfrm>
        <a:prstGeom prst="rect">
          <a:avLst/>
        </a:prstGeom>
        <a:solidFill>
          <a:schemeClr val="accent4">
            <a:hueOff val="-3650173"/>
            <a:satOff val="12174"/>
            <a:lumOff val="19216"/>
            <a:alphaOff val="0"/>
          </a:schemeClr>
        </a:solidFill>
        <a:ln w="15875" cap="rnd" cmpd="sng" algn="ctr">
          <a:solidFill>
            <a:schemeClr val="accent4">
              <a:hueOff val="-3650173"/>
              <a:satOff val="12174"/>
              <a:lumOff val="19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3. Short-term and non-integrated policies</a:t>
          </a:r>
        </a:p>
      </dsp:txBody>
      <dsp:txXfrm>
        <a:off x="7127398" y="378256"/>
        <a:ext cx="3124646" cy="1107310"/>
      </dsp:txXfrm>
    </dsp:sp>
    <dsp:sp modelId="{06DB5E90-F1F9-4741-8277-CECA230F6286}">
      <dsp:nvSpPr>
        <dsp:cNvPr id="0" name=""/>
        <dsp:cNvSpPr/>
      </dsp:nvSpPr>
      <dsp:spPr>
        <a:xfrm>
          <a:off x="7127398" y="1485566"/>
          <a:ext cx="3124646" cy="1539945"/>
        </a:xfrm>
        <a:prstGeom prst="rect">
          <a:avLst/>
        </a:prstGeom>
        <a:solidFill>
          <a:schemeClr val="accent4">
            <a:tint val="40000"/>
            <a:alpha val="90000"/>
            <a:hueOff val="-4861557"/>
            <a:satOff val="47095"/>
            <a:lumOff val="4855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-4861557"/>
              <a:satOff val="47095"/>
              <a:lumOff val="48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Paddy support program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Maize Price control and  import control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Sugar revenue sharing program</a:t>
          </a:r>
        </a:p>
      </dsp:txBody>
      <dsp:txXfrm>
        <a:off x="7127398" y="1485566"/>
        <a:ext cx="3124646" cy="15399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5DBF06-F424-4B7B-BCB5-87D77607A212}">
      <dsp:nvSpPr>
        <dsp:cNvPr id="0" name=""/>
        <dsp:cNvSpPr/>
      </dsp:nvSpPr>
      <dsp:spPr>
        <a:xfrm>
          <a:off x="2503" y="1256221"/>
          <a:ext cx="2228313" cy="8913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Small-scale farming</a:t>
          </a:r>
        </a:p>
      </dsp:txBody>
      <dsp:txXfrm>
        <a:off x="448166" y="1256221"/>
        <a:ext cx="1336988" cy="891325"/>
      </dsp:txXfrm>
    </dsp:sp>
    <dsp:sp modelId="{CB9AD625-5FBF-4373-959C-B565CA6CFB6B}">
      <dsp:nvSpPr>
        <dsp:cNvPr id="0" name=""/>
        <dsp:cNvSpPr/>
      </dsp:nvSpPr>
      <dsp:spPr>
        <a:xfrm>
          <a:off x="2007985" y="1256221"/>
          <a:ext cx="2228313" cy="891325"/>
        </a:xfrm>
        <a:prstGeom prst="chevron">
          <a:avLst/>
        </a:prstGeom>
        <a:solidFill>
          <a:schemeClr val="accent5">
            <a:hueOff val="5038564"/>
            <a:satOff val="-2354"/>
            <a:lumOff val="-264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No investment in productivity</a:t>
          </a:r>
        </a:p>
      </dsp:txBody>
      <dsp:txXfrm>
        <a:off x="2453648" y="1256221"/>
        <a:ext cx="1336988" cy="891325"/>
      </dsp:txXfrm>
    </dsp:sp>
    <dsp:sp modelId="{78F3364F-3F77-4349-B7FE-3A92FD3F5F2A}">
      <dsp:nvSpPr>
        <dsp:cNvPr id="0" name=""/>
        <dsp:cNvSpPr/>
      </dsp:nvSpPr>
      <dsp:spPr>
        <a:xfrm>
          <a:off x="4013468" y="1256221"/>
          <a:ext cx="2228313" cy="891325"/>
        </a:xfrm>
        <a:prstGeom prst="chevron">
          <a:avLst/>
        </a:prstGeom>
        <a:solidFill>
          <a:schemeClr val="accent5">
            <a:hueOff val="10077129"/>
            <a:satOff val="-4709"/>
            <a:lumOff val="-529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Highly depend on imported technology</a:t>
          </a:r>
        </a:p>
      </dsp:txBody>
      <dsp:txXfrm>
        <a:off x="4459131" y="1256221"/>
        <a:ext cx="1336988" cy="891325"/>
      </dsp:txXfrm>
    </dsp:sp>
    <dsp:sp modelId="{632BB729-CA8A-486F-8F17-5E3541D8DFB1}">
      <dsp:nvSpPr>
        <dsp:cNvPr id="0" name=""/>
        <dsp:cNvSpPr/>
      </dsp:nvSpPr>
      <dsp:spPr>
        <a:xfrm>
          <a:off x="6018950" y="1256221"/>
          <a:ext cx="2228313" cy="891325"/>
        </a:xfrm>
        <a:prstGeom prst="chevron">
          <a:avLst/>
        </a:prstGeom>
        <a:solidFill>
          <a:schemeClr val="accent5">
            <a:hueOff val="15115693"/>
            <a:satOff val="-7063"/>
            <a:lumOff val="-794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High production costs</a:t>
          </a:r>
        </a:p>
      </dsp:txBody>
      <dsp:txXfrm>
        <a:off x="6464613" y="1256221"/>
        <a:ext cx="1336988" cy="891325"/>
      </dsp:txXfrm>
    </dsp:sp>
    <dsp:sp modelId="{11720C3F-2B07-4563-8E32-F261386B7849}">
      <dsp:nvSpPr>
        <dsp:cNvPr id="0" name=""/>
        <dsp:cNvSpPr/>
      </dsp:nvSpPr>
      <dsp:spPr>
        <a:xfrm>
          <a:off x="8024432" y="1256221"/>
          <a:ext cx="2228313" cy="891325"/>
        </a:xfrm>
        <a:prstGeom prst="chevron">
          <a:avLst/>
        </a:prstGeom>
        <a:solidFill>
          <a:schemeClr val="accent5">
            <a:hueOff val="20154258"/>
            <a:satOff val="-9417"/>
            <a:lumOff val="-10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Depended on uncontrolled nature factors</a:t>
          </a:r>
        </a:p>
      </dsp:txBody>
      <dsp:txXfrm>
        <a:off x="8470095" y="1256221"/>
        <a:ext cx="1336988" cy="89132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8C4F89-E655-4448-B93A-795444A66AEB}">
      <dsp:nvSpPr>
        <dsp:cNvPr id="0" name=""/>
        <dsp:cNvSpPr/>
      </dsp:nvSpPr>
      <dsp:spPr>
        <a:xfrm>
          <a:off x="2497" y="989945"/>
          <a:ext cx="2223140" cy="889256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Low rare of return</a:t>
          </a:r>
        </a:p>
      </dsp:txBody>
      <dsp:txXfrm>
        <a:off x="447125" y="989945"/>
        <a:ext cx="1333884" cy="889256"/>
      </dsp:txXfrm>
    </dsp:sp>
    <dsp:sp modelId="{95349828-B2E1-4E61-9107-9EA5EF0577AC}">
      <dsp:nvSpPr>
        <dsp:cNvPr id="0" name=""/>
        <dsp:cNvSpPr/>
      </dsp:nvSpPr>
      <dsp:spPr>
        <a:xfrm>
          <a:off x="2003323" y="989945"/>
          <a:ext cx="2223140" cy="889256"/>
        </a:xfrm>
        <a:prstGeom prst="chevron">
          <a:avLst/>
        </a:prstGeom>
        <a:solidFill>
          <a:schemeClr val="accent3">
            <a:shade val="80000"/>
            <a:hueOff val="-102891"/>
            <a:satOff val="-13586"/>
            <a:lumOff val="918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Sectoral labor migration</a:t>
          </a:r>
        </a:p>
      </dsp:txBody>
      <dsp:txXfrm>
        <a:off x="2447951" y="989945"/>
        <a:ext cx="1333884" cy="889256"/>
      </dsp:txXfrm>
    </dsp:sp>
    <dsp:sp modelId="{12D16374-E898-4C14-BC65-C52D4E287840}">
      <dsp:nvSpPr>
        <dsp:cNvPr id="0" name=""/>
        <dsp:cNvSpPr/>
      </dsp:nvSpPr>
      <dsp:spPr>
        <a:xfrm>
          <a:off x="4004149" y="989945"/>
          <a:ext cx="2223140" cy="889256"/>
        </a:xfrm>
        <a:prstGeom prst="chevron">
          <a:avLst/>
        </a:prstGeom>
        <a:solidFill>
          <a:schemeClr val="accent3">
            <a:shade val="80000"/>
            <a:hueOff val="-205781"/>
            <a:satOff val="-27172"/>
            <a:lumOff val="1836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Lower human capital</a:t>
          </a:r>
        </a:p>
      </dsp:txBody>
      <dsp:txXfrm>
        <a:off x="4448777" y="989945"/>
        <a:ext cx="1333884" cy="889256"/>
      </dsp:txXfrm>
    </dsp:sp>
    <dsp:sp modelId="{DE7568A7-871A-47EF-82AC-71CC5058E897}">
      <dsp:nvSpPr>
        <dsp:cNvPr id="0" name=""/>
        <dsp:cNvSpPr/>
      </dsp:nvSpPr>
      <dsp:spPr>
        <a:xfrm>
          <a:off x="6004976" y="989945"/>
          <a:ext cx="2223140" cy="889256"/>
        </a:xfrm>
        <a:prstGeom prst="chevron">
          <a:avLst/>
        </a:prstGeom>
        <a:solidFill>
          <a:schemeClr val="accent3">
            <a:shade val="80000"/>
            <a:hueOff val="-308672"/>
            <a:satOff val="-40757"/>
            <a:lumOff val="2754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No R&amp;D</a:t>
          </a:r>
        </a:p>
      </dsp:txBody>
      <dsp:txXfrm>
        <a:off x="6449604" y="989945"/>
        <a:ext cx="1333884" cy="889256"/>
      </dsp:txXfrm>
    </dsp:sp>
    <dsp:sp modelId="{C8385A57-0B37-44C2-B682-666376843322}">
      <dsp:nvSpPr>
        <dsp:cNvPr id="0" name=""/>
        <dsp:cNvSpPr/>
      </dsp:nvSpPr>
      <dsp:spPr>
        <a:xfrm>
          <a:off x="8005802" y="989945"/>
          <a:ext cx="2223140" cy="889256"/>
        </a:xfrm>
        <a:prstGeom prst="chevron">
          <a:avLst/>
        </a:prstGeom>
        <a:solidFill>
          <a:schemeClr val="accent3">
            <a:shade val="80000"/>
            <a:hueOff val="-411563"/>
            <a:satOff val="-54343"/>
            <a:lumOff val="3673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No political bargaining</a:t>
          </a:r>
        </a:p>
      </dsp:txBody>
      <dsp:txXfrm>
        <a:off x="8450430" y="989945"/>
        <a:ext cx="1333884" cy="8892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0F14B-68D2-442A-8767-02F27CEA5359}">
      <dsp:nvSpPr>
        <dsp:cNvPr id="0" name=""/>
        <dsp:cNvSpPr/>
      </dsp:nvSpPr>
      <dsp:spPr>
        <a:xfrm>
          <a:off x="0" y="1400"/>
          <a:ext cx="1023144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52BD19-815F-4372-A0B6-6FC5FD2B8E0B}">
      <dsp:nvSpPr>
        <dsp:cNvPr id="0" name=""/>
        <dsp:cNvSpPr/>
      </dsp:nvSpPr>
      <dsp:spPr>
        <a:xfrm>
          <a:off x="0" y="1400"/>
          <a:ext cx="10231440" cy="9554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Short-term product policy</a:t>
          </a:r>
        </a:p>
      </dsp:txBody>
      <dsp:txXfrm>
        <a:off x="0" y="1400"/>
        <a:ext cx="10231440" cy="955448"/>
      </dsp:txXfrm>
    </dsp:sp>
    <dsp:sp modelId="{60AB9EB0-3F20-4537-B0C9-8127F0C3B89B}">
      <dsp:nvSpPr>
        <dsp:cNvPr id="0" name=""/>
        <dsp:cNvSpPr/>
      </dsp:nvSpPr>
      <dsp:spPr>
        <a:xfrm>
          <a:off x="0" y="956849"/>
          <a:ext cx="102314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A2E532-FBAC-47CF-B25E-0CF0A47C3F40}">
      <dsp:nvSpPr>
        <dsp:cNvPr id="0" name=""/>
        <dsp:cNvSpPr/>
      </dsp:nvSpPr>
      <dsp:spPr>
        <a:xfrm>
          <a:off x="0" y="956849"/>
          <a:ext cx="10231440" cy="9554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Focused more Income policy, less on long-term productivity improvement</a:t>
          </a:r>
        </a:p>
      </dsp:txBody>
      <dsp:txXfrm>
        <a:off x="0" y="956849"/>
        <a:ext cx="10231440" cy="955448"/>
      </dsp:txXfrm>
    </dsp:sp>
    <dsp:sp modelId="{2321AD09-998E-4286-9541-49895F6A9B33}">
      <dsp:nvSpPr>
        <dsp:cNvPr id="0" name=""/>
        <dsp:cNvSpPr/>
      </dsp:nvSpPr>
      <dsp:spPr>
        <a:xfrm>
          <a:off x="0" y="1912298"/>
          <a:ext cx="1023144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AE9F1F-FB5B-41D7-B744-6B28832FF52F}">
      <dsp:nvSpPr>
        <dsp:cNvPr id="0" name=""/>
        <dsp:cNvSpPr/>
      </dsp:nvSpPr>
      <dsp:spPr>
        <a:xfrm>
          <a:off x="0" y="1912298"/>
          <a:ext cx="10231440" cy="9554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Different agencies have different policies on the same product</a:t>
          </a:r>
        </a:p>
      </dsp:txBody>
      <dsp:txXfrm>
        <a:off x="0" y="1912298"/>
        <a:ext cx="10231440" cy="9554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662EA-F144-406D-8058-6CA5280A3AE9}" type="datetimeFigureOut">
              <a:rPr lang="en-US" smtClean="0"/>
              <a:t>10/31/2017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C8BF7-B6B6-4D60-8801-BAECECA27D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8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D982-FA13-46B6-8BA0-4A0C1372419C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D70-2A88-4BF9-8EC6-F231D378D0F0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EA5B2-45E4-45BF-A85B-34306714B55F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D18A-8444-4E23-AFDE-88E6D2E5BF9D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575E8-A45B-4833-B21A-B989EB790B62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0BF1C-BCE9-4D9A-AFFC-7331B5A2768D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89B07-0973-40DA-8314-3EEF275C0A4C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8E914-9211-4C60-8AEB-F8DCE514EEEE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B1CD6-96CD-432A-925A-F8597701D028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B3196-7EF0-4C41-A9FE-C0E67B430347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DE6C0-D09D-45A1-958D-4C36ED11BCDE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B96A3-B76D-474E-8B2B-71171E94C2C4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19E43-1001-4671-AB5E-256495B5925A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462A6-D3FE-42B5-AB41-906672C00ADC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5F7B-5779-4E27-BE00-F5C4EB1D7FDA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F024-51F6-4616-AD64-A0AA6E6EE563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96197-967F-46BA-8FCD-A2A3F12546DA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CE6C83E-ABDF-4C63-8135-F7B4DF086C20}" type="datetime1">
              <a:rPr lang="en-US" smtClean="0"/>
              <a:t>10/31/2017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096D682-4028-4DCA-B2F0-1C24B0E754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0420563" cy="2971801"/>
          </a:xfrm>
        </p:spPr>
        <p:txBody>
          <a:bodyPr>
            <a:normAutofit/>
          </a:bodyPr>
          <a:lstStyle/>
          <a:p>
            <a:r>
              <a:rPr lang="en-US" sz="3200" dirty="0"/>
              <a:t>Agricultural Policy Development in Thailand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78A47FFF-0287-4676-BD74-DC75A86CB3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Chanin Mephokee</a:t>
            </a: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52F7282E-DF81-404F-8BF9-EB208B65E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366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D2600CBB-0CF8-4237-8491-B7864363D2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nip Diagonal Corner Rectangle 21">
            <a:extLst>
              <a:ext uri="{FF2B5EF4-FFF2-40B4-BE49-F238E27FC236}">
                <a16:creationId xmlns:a16="http://schemas.microsoft.com/office/drawing/2014/main" id="{E4CBBC1E-991D-4CF9-BCA5-AB14968714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824" cy="4572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63BB3A8C-9A7F-4E9E-BAF8-B3BAEA9E6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799010"/>
            <a:ext cx="9269412" cy="115526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rgbClr val="FFFFFF"/>
                </a:solidFill>
              </a:rPr>
              <a:t>1. S-curve agriculture Pattern 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>
                <a:solidFill>
                  <a:srgbClr val="FFFFFF"/>
                </a:solidFill>
              </a:rPr>
              <a:t>(Yamada, 1992)</a:t>
            </a:r>
          </a:p>
        </p:txBody>
      </p:sp>
      <p:graphicFrame>
        <p:nvGraphicFramePr>
          <p:cNvPr id="7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4049882"/>
              </p:ext>
            </p:extLst>
          </p:nvPr>
        </p:nvGraphicFramePr>
        <p:xfrm>
          <a:off x="965200" y="642939"/>
          <a:ext cx="10255250" cy="34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6EDFFA9-94E9-418C-A430-6F9BAA70A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2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1124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2600CBB-0CF8-4237-8491-B7864363D2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nip Diagonal Corner Rectangle 21">
            <a:extLst>
              <a:ext uri="{FF2B5EF4-FFF2-40B4-BE49-F238E27FC236}">
                <a16:creationId xmlns:a16="http://schemas.microsoft.com/office/drawing/2014/main" id="{E4CBBC1E-991D-4CF9-BCA5-AB14968714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824" cy="4572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655C93A-E6B8-44EB-881A-E47EC9E8E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799010"/>
            <a:ext cx="9269412" cy="1155267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2. Situations</a:t>
            </a:r>
          </a:p>
        </p:txBody>
      </p:sp>
      <p:graphicFrame>
        <p:nvGraphicFramePr>
          <p:cNvPr id="12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08279"/>
              </p:ext>
            </p:extLst>
          </p:nvPr>
        </p:nvGraphicFramePr>
        <p:xfrm>
          <a:off x="965200" y="642939"/>
          <a:ext cx="10255250" cy="34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925E118D-24B3-4C31-83AD-9B42EFA6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51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D2600CBB-0CF8-4237-8491-B7864363D2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nip Diagonal Corner Rectangle 21">
            <a:extLst>
              <a:ext uri="{FF2B5EF4-FFF2-40B4-BE49-F238E27FC236}">
                <a16:creationId xmlns:a16="http://schemas.microsoft.com/office/drawing/2014/main" id="{E4CBBC1E-991D-4CF9-BCA5-AB14968714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824" cy="4572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06B14A1-533D-47C6-9576-93D4C44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799010"/>
            <a:ext cx="9269412" cy="1155267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Situations</a:t>
            </a:r>
          </a:p>
        </p:txBody>
      </p:sp>
      <p:graphicFrame>
        <p:nvGraphicFramePr>
          <p:cNvPr id="19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376334"/>
              </p:ext>
            </p:extLst>
          </p:nvPr>
        </p:nvGraphicFramePr>
        <p:xfrm>
          <a:off x="965200" y="642939"/>
          <a:ext cx="10255250" cy="34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DF07B653-FB35-41F0-B2AC-B913197C6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78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81BBDC9-2DC6-4959-AC3D-49A5DCB05DA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B74BB55-8517-4CFE-9389-81D0E6F81F0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344" y="0"/>
            <a:ext cx="1438656" cy="6858000"/>
          </a:xfrm>
          <a:prstGeom prst="rect">
            <a:avLst/>
          </a:prstGeom>
          <a:solidFill>
            <a:schemeClr val="bg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8452CCF-4A27-488A-AAF4-424933CFC92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4657345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43190CD-45FC-4DE0-B596-17D4DE53E972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69288" y="3770390"/>
            <a:ext cx="1419541" cy="1660354"/>
            <a:chOff x="10292292" y="2963333"/>
            <a:chExt cx="1896535" cy="22182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BD4334C-2554-4361-8CFF-394E624CF4A6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FC3CBA7-AF68-4075-BAC7-623C34B4F4F7}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190344"/>
              <a:ext cx="1896535" cy="1896533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A6C7307-1C78-4C8A-BF3D-FA420F177AE1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4CD1F94-6C7C-4E8F-9336-E312E9F5C741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5B11C2A-D791-46E1-B954-1184FB08022F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>
                  <a:alpha val="7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416AF6D-3CB6-444F-8E90-BDF303D02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2057" y="685800"/>
            <a:ext cx="3592286" cy="5308599"/>
          </a:xfrm>
        </p:spPr>
        <p:txBody>
          <a:bodyPr>
            <a:normAutofit/>
          </a:bodyPr>
          <a:lstStyle/>
          <a:p>
            <a:r>
              <a:rPr lang="en-US" sz="3200"/>
              <a:t>Situations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D46C37E-B52C-448E-BDB9-23AF23592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4754563" cy="5410200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9. Increasing in instability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Policies biased against agriculture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Poor regulatory environment 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Deteriorated natural resources. </a:t>
            </a: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14A369A6-B806-4883-A3AD-F076F15D9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2446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5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138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0FE681-1E05-478A-89DC-5F7AB37CFD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2F21DC-5F0E-42CF-B89C-C1E25E175CB8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75D6536-59D9-4405-B643-632FB2381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3. </a:t>
            </a:r>
            <a:r>
              <a:rPr lang="en-US" sz="1800" dirty="0"/>
              <a:t>Globalization Impacts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5C95246-3E2D-48FB-B62C-E9262F0C6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62" y="685799"/>
            <a:ext cx="6288260" cy="489204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Thailand comparative advantage in agriculture are difficult to determine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Increasing in wages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Adaptability of technologies and high import dependency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Availability of resource (land and water) and capital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Declining in traditional crops (rice, maize)</a:t>
            </a:r>
          </a:p>
          <a:p>
            <a:pPr lvl="1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F13331F4-BD62-4065-8113-702F78181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382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2600CBB-0CF8-4237-8491-B7864363D2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nip Diagonal Corner Rectangle 21">
            <a:extLst>
              <a:ext uri="{FF2B5EF4-FFF2-40B4-BE49-F238E27FC236}">
                <a16:creationId xmlns:a16="http://schemas.microsoft.com/office/drawing/2014/main" id="{E4CBBC1E-991D-4CF9-BCA5-AB14968714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824" cy="4572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010328-2C58-4896-9298-081C814F2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799010"/>
            <a:ext cx="9269412" cy="1155267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4. Policies after the WWII</a:t>
            </a:r>
          </a:p>
        </p:txBody>
      </p:sp>
      <p:graphicFrame>
        <p:nvGraphicFramePr>
          <p:cNvPr id="12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3763149"/>
              </p:ext>
            </p:extLst>
          </p:nvPr>
        </p:nvGraphicFramePr>
        <p:xfrm>
          <a:off x="965200" y="642939"/>
          <a:ext cx="10255250" cy="34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3F97D0E8-3ACB-439D-8E3B-0FF8B9AD3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873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934FD45-FD3A-4B67-8754-1939B1152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2016 Policy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E7B0349-B4E1-4D36-B28C-FCD9FB544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Zoning in all provinces (</a:t>
            </a:r>
            <a:r>
              <a:rPr lang="en-US" dirty="0" err="1"/>
              <a:t>Agri</a:t>
            </a:r>
            <a:r>
              <a:rPr lang="en-US" dirty="0"/>
              <a:t> Map)</a:t>
            </a:r>
          </a:p>
          <a:p>
            <a:r>
              <a:rPr lang="en-US" dirty="0"/>
              <a:t>2. Production efficiency (Learning centers)</a:t>
            </a:r>
          </a:p>
          <a:p>
            <a:r>
              <a:rPr lang="en-US" dirty="0"/>
              <a:t>3. Public-Private-People Partnerships</a:t>
            </a:r>
          </a:p>
          <a:p>
            <a:r>
              <a:rPr lang="en-US" dirty="0"/>
              <a:t>4.marketing-mind farmers</a:t>
            </a:r>
          </a:p>
          <a:p>
            <a:r>
              <a:rPr lang="en-US" dirty="0"/>
              <a:t>5. Banks of </a:t>
            </a:r>
            <a:r>
              <a:rPr lang="en-US" dirty="0" err="1"/>
              <a:t>agri</a:t>
            </a:r>
            <a:r>
              <a:rPr lang="en-US" dirty="0"/>
              <a:t> products</a:t>
            </a:r>
          </a:p>
          <a:p>
            <a:r>
              <a:rPr lang="en-US" dirty="0"/>
              <a:t>6. Single command system</a:t>
            </a:r>
          </a:p>
          <a:p>
            <a:r>
              <a:rPr lang="en-US" dirty="0"/>
              <a:t>7. </a:t>
            </a:r>
            <a:r>
              <a:rPr lang="en-US"/>
              <a:t>Production </a:t>
            </a:r>
            <a:r>
              <a:rPr lang="en-US" dirty="0"/>
              <a:t>costs Reduction 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63048786-E724-46F2-B237-B34BF941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779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23A6982-983B-4AA6-BB95-C6C70C27C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Declining sector</a:t>
            </a:r>
          </a:p>
        </p:txBody>
      </p:sp>
      <p:graphicFrame>
        <p:nvGraphicFramePr>
          <p:cNvPr id="5" name="ตัวแทนเนื้อหา 4">
            <a:extLst>
              <a:ext uri="{FF2B5EF4-FFF2-40B4-BE49-F238E27FC236}">
                <a16:creationId xmlns:a16="http://schemas.microsoft.com/office/drawing/2014/main" id="{73CA16CB-D125-4FC7-B663-64B3412D27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2874511"/>
              </p:ext>
            </p:extLst>
          </p:nvPr>
        </p:nvGraphicFramePr>
        <p:xfrm>
          <a:off x="684213" y="685800"/>
          <a:ext cx="8534400" cy="3509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4085885765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3254586749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99589849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219029944"/>
                    </a:ext>
                  </a:extLst>
                </a:gridCol>
              </a:tblGrid>
              <a:tr h="87728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111246"/>
                  </a:ext>
                </a:extLst>
              </a:tr>
              <a:tr h="877282">
                <a:tc>
                  <a:txBody>
                    <a:bodyPr/>
                    <a:lstStyle/>
                    <a:p>
                      <a:r>
                        <a:rPr lang="en-US" dirty="0"/>
                        <a:t>GDP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-5.7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9024014"/>
                  </a:ext>
                </a:extLst>
              </a:tr>
              <a:tr h="877282">
                <a:tc>
                  <a:txBody>
                    <a:bodyPr/>
                    <a:lstStyle/>
                    <a:p>
                      <a:r>
                        <a:rPr lang="en-US" dirty="0"/>
                        <a:t>GDP share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10.52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8.33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5144014"/>
                  </a:ext>
                </a:extLst>
              </a:tr>
              <a:tr h="877282">
                <a:tc>
                  <a:txBody>
                    <a:bodyPr/>
                    <a:lstStyle/>
                    <a:p>
                      <a:r>
                        <a:rPr lang="en-US" dirty="0"/>
                        <a:t>Employment share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39.7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38.2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32.2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417917"/>
                  </a:ext>
                </a:extLst>
              </a:tr>
            </a:tbl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8BC36B60-BA92-4D2F-91E9-135A4626D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990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27">
            <a:extLst>
              <a:ext uri="{FF2B5EF4-FFF2-40B4-BE49-F238E27FC236}">
                <a16:creationId xmlns:a16="http://schemas.microsoft.com/office/drawing/2014/main" id="{D2600CBB-0CF8-4237-8491-B7864363D2A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Snip Diagonal Corner Rectangle 21">
            <a:extLst>
              <a:ext uri="{FF2B5EF4-FFF2-40B4-BE49-F238E27FC236}">
                <a16:creationId xmlns:a16="http://schemas.microsoft.com/office/drawing/2014/main" id="{E4CBBC1E-991D-4CF9-BCA5-AB14968714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824" cy="4572000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BB7DFDE-B19B-407B-8B46-9618EAF2F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799010"/>
            <a:ext cx="9269412" cy="1155267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Problem 1: unable to be modernized</a:t>
            </a:r>
          </a:p>
        </p:txBody>
      </p:sp>
      <p:graphicFrame>
        <p:nvGraphicFramePr>
          <p:cNvPr id="23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3437981"/>
              </p:ext>
            </p:extLst>
          </p:nvPr>
        </p:nvGraphicFramePr>
        <p:xfrm>
          <a:off x="965200" y="642939"/>
          <a:ext cx="10255250" cy="34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49C6038F-D1E7-4707-BEE6-971A56933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10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82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AE45261-7584-4688-A4A3-724AC140F40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nip Diagonal Corner Rectangle 21">
            <a:extLst>
              <a:ext uri="{FF2B5EF4-FFF2-40B4-BE49-F238E27FC236}">
                <a16:creationId xmlns:a16="http://schemas.microsoft.com/office/drawing/2014/main" id="{6A3DF0D0-07D5-4FAC-A12C-923E178CCB5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20722"/>
            <a:ext cx="12188824" cy="3612950"/>
          </a:xfrm>
          <a:prstGeom prst="snip2DiagRect">
            <a:avLst>
              <a:gd name="adj1" fmla="val 8741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EEF4727-6B5C-4FA7-968D-912F35A4CAE1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2FE142A-A0FD-4557-92D4-A7A7F27CBF02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F84B8B9-9710-47C6-A3BC-99C562894DEC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93ADAE5-007B-4BBF-8DA6-2EB91A0BE76A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3DB8E36-978B-4F5D-B278-B1F45C58554D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7484C8B-8B05-442F-A4F5-4192C7D0C9E1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45568D4-3CE2-42F1-96D0-182706DDF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Problem2: </a:t>
            </a:r>
            <a:r>
              <a:rPr lang="en-US" sz="2000" dirty="0">
                <a:solidFill>
                  <a:srgbClr val="FFFFFF"/>
                </a:solidFill>
              </a:rPr>
              <a:t>price takers in the world market</a:t>
            </a:r>
          </a:p>
        </p:txBody>
      </p:sp>
      <p:graphicFrame>
        <p:nvGraphicFramePr>
          <p:cNvPr id="6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6327161"/>
              </p:ext>
            </p:extLst>
          </p:nvPr>
        </p:nvGraphicFramePr>
        <p:xfrm>
          <a:off x="684212" y="1006997"/>
          <a:ext cx="10231440" cy="2869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AEC111-AE32-4A73-AFC8-AE84DCB64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11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999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AE45261-7584-4688-A4A3-724AC140F40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nip Diagonal Corner Rectangle 21">
            <a:extLst>
              <a:ext uri="{FF2B5EF4-FFF2-40B4-BE49-F238E27FC236}">
                <a16:creationId xmlns:a16="http://schemas.microsoft.com/office/drawing/2014/main" id="{6A3DF0D0-07D5-4FAC-A12C-923E178CCB5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20722"/>
            <a:ext cx="12188824" cy="3612950"/>
          </a:xfrm>
          <a:prstGeom prst="snip2DiagRect">
            <a:avLst>
              <a:gd name="adj1" fmla="val 8741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EEF4727-6B5C-4FA7-968D-912F35A4CAE1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2FE142A-A0FD-4557-92D4-A7A7F27CBF02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F84B8B9-9710-47C6-A3BC-99C562894DEC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93ADAE5-007B-4BBF-8DA6-2EB91A0BE76A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3DB8E36-978B-4F5D-B278-B1F45C58554D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7484C8B-8B05-442F-A4F5-4192C7D0C9E1}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965E441-3128-4EE6-965E-A7CC567E2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Problem3: </a:t>
            </a:r>
            <a:r>
              <a:rPr lang="en-US" sz="2400" dirty="0">
                <a:solidFill>
                  <a:srgbClr val="FFFFFF"/>
                </a:solidFill>
              </a:rPr>
              <a:t>no long-term integrated policy</a:t>
            </a:r>
          </a:p>
        </p:txBody>
      </p:sp>
      <p:graphicFrame>
        <p:nvGraphicFramePr>
          <p:cNvPr id="6" name="ตัวแทนเนื้อหา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0735754"/>
              </p:ext>
            </p:extLst>
          </p:nvPr>
        </p:nvGraphicFramePr>
        <p:xfrm>
          <a:off x="684212" y="1006997"/>
          <a:ext cx="10231440" cy="2869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E8EE717-618D-4637-8EFE-4BCBF2446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0A304A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srgbClr val="0A30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66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AAA0154-AA2A-486C-8ECE-E7B4FBC60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Table: Agricultural production (in millions ton)</a:t>
            </a:r>
            <a:br>
              <a:rPr lang="en-US" sz="2400" dirty="0"/>
            </a:br>
            <a:r>
              <a:rPr lang="en-US" sz="1600" dirty="0"/>
              <a:t>The office of Agricultural Economics</a:t>
            </a:r>
          </a:p>
        </p:txBody>
      </p:sp>
      <p:graphicFrame>
        <p:nvGraphicFramePr>
          <p:cNvPr id="5" name="ตัวแทนเนื้อหา 4">
            <a:extLst>
              <a:ext uri="{FF2B5EF4-FFF2-40B4-BE49-F238E27FC236}">
                <a16:creationId xmlns:a16="http://schemas.microsoft.com/office/drawing/2014/main" id="{A255D6E2-FA2A-4D8B-BB57-1C4B009067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3354394"/>
              </p:ext>
            </p:extLst>
          </p:nvPr>
        </p:nvGraphicFramePr>
        <p:xfrm>
          <a:off x="684213" y="685800"/>
          <a:ext cx="85344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52598005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295754048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3306828973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14094656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997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Paddy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29.09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29.10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6.00 and -26.3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521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2377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tapioca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31.7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31.56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-0.42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2284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sugarcane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108.9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104.38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-4.51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0659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pineapple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5.31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501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Para-rubber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4.70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5.23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87370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Oil Palm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11.02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11.68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6.06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747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Eggs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13,162.71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14,366.88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8.92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627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Milk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434027"/>
                  </a:ext>
                </a:extLst>
              </a:tr>
            </a:tbl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42F85BB2-DE7A-4EC5-9258-B6FD0115F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7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Diagonal Corner Rectangle 6">
            <a:extLst>
              <a:ext uri="{FF2B5EF4-FFF2-40B4-BE49-F238E27FC236}">
                <a16:creationId xmlns:a16="http://schemas.microsoft.com/office/drawing/2014/main" id="{AD2D45C7-2E37-44FD-AC77-116CD14B9ED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25" y="2"/>
            <a:ext cx="12191075" cy="685799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002">
            <a:schemeClr val="dk2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1" name="Snip Single Corner Rectangle 17">
            <a:extLst>
              <a:ext uri="{FF2B5EF4-FFF2-40B4-BE49-F238E27FC236}">
                <a16:creationId xmlns:a16="http://schemas.microsoft.com/office/drawing/2014/main" id="{1FF88480-2CF1-4C54-8CE3-2CA9CD9FF89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FDFDFBE-5EB8-43C8-98FF-7F3E5C6DC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chemeClr val="tx2"/>
                </a:solidFill>
              </a:rPr>
              <a:t>Question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91B9B2B-EDA5-4143-9C8E-864F96996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36152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Explain why Thai agricultural sector has been unable to be modernized ? Provide some policy recommendations to solve this problem.</a:t>
            </a: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CEECDA1-D15C-4134-95C9-B5EA42A46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63200" y="5578475"/>
            <a:ext cx="1142245" cy="6699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57F1E4F-1CFF-5643-939E-217C01CDF565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3709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เส้นบาง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183</TotalTime>
  <Words>634</Words>
  <Application>Microsoft Office PowerPoint</Application>
  <PresentationFormat>แบบจอกว้าง</PresentationFormat>
  <Paragraphs>140</Paragraphs>
  <Slides>14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20" baseType="lpstr">
      <vt:lpstr>Calibri</vt:lpstr>
      <vt:lpstr>Century Gothic</vt:lpstr>
      <vt:lpstr>Cordia New</vt:lpstr>
      <vt:lpstr>DilleniaUPC</vt:lpstr>
      <vt:lpstr>Wingdings 3</vt:lpstr>
      <vt:lpstr>เส้นบาง</vt:lpstr>
      <vt:lpstr>Agricultural Policy Development in Thailand</vt:lpstr>
      <vt:lpstr>1. S-curve agriculture Pattern  (Yamada, 1992)</vt:lpstr>
      <vt:lpstr>2. Situations</vt:lpstr>
      <vt:lpstr>Situations</vt:lpstr>
      <vt:lpstr>Situations</vt:lpstr>
      <vt:lpstr>3. Globalization Impacts</vt:lpstr>
      <vt:lpstr>4. Policies after the WWII</vt:lpstr>
      <vt:lpstr>5. 2016 Policy</vt:lpstr>
      <vt:lpstr>Declining sector</vt:lpstr>
      <vt:lpstr>Problem 1: unable to be modernized</vt:lpstr>
      <vt:lpstr>Problem2: price takers in the world market</vt:lpstr>
      <vt:lpstr>Problem3: no long-term integrated policy</vt:lpstr>
      <vt:lpstr>Table: Agricultural production (in millions ton) The office of Agricultural Economics</vt:lpstr>
      <vt:lpstr>Question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Agricultural Policy Development in Thailand</dc:title>
  <dc:creator>chanin Mephokee</dc:creator>
  <cp:lastModifiedBy>chanin Mephokee</cp:lastModifiedBy>
  <cp:revision>23</cp:revision>
  <dcterms:created xsi:type="dcterms:W3CDTF">2017-10-15T09:28:47Z</dcterms:created>
  <dcterms:modified xsi:type="dcterms:W3CDTF">2017-10-31T05:24:01Z</dcterms:modified>
</cp:coreProperties>
</file>