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Lst>
  <p:notesMasterIdLst>
    <p:notesMasterId r:id="rId35"/>
  </p:notesMasterIdLst>
  <p:handoutMasterIdLst>
    <p:handoutMasterId r:id="rId36"/>
  </p:handoutMasterIdLst>
  <p:sldIdLst>
    <p:sldId id="268" r:id="rId3"/>
    <p:sldId id="29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96" r:id="rId32"/>
    <p:sldId id="297" r:id="rId33"/>
    <p:sldId id="299" r:id="rId34"/>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4D4D4D"/>
    <a:srgbClr val="CC6600"/>
    <a:srgbClr val="FFFF00"/>
    <a:srgbClr val="663300"/>
    <a:srgbClr val="CBAC39"/>
    <a:srgbClr val="D5BC61"/>
    <a:srgbClr val="92826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3" autoAdjust="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notesViewPr>
    <p:cSldViewPr>
      <p:cViewPr varScale="1">
        <p:scale>
          <a:sx n="63" d="100"/>
          <a:sy n="63" d="100"/>
        </p:scale>
        <p:origin x="-1872"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27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27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27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2D15102A-AEA7-49B3-BAA8-A09E28F7CDAF}"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17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174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17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17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317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A2C37D0-9D16-4950-BEA4-10EE92831C12}"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charset="0"/>
        <a:ea typeface="+mn-ea"/>
        <a:cs typeface="Arial" charset="0"/>
      </a:defRPr>
    </a:lvl1pPr>
    <a:lvl2pPr marL="457200" algn="l" rtl="0" fontAlgn="base">
      <a:spcBef>
        <a:spcPct val="30000"/>
      </a:spcBef>
      <a:spcAft>
        <a:spcPct val="0"/>
      </a:spcAft>
      <a:defRPr kern="1200">
        <a:solidFill>
          <a:schemeClr val="tx1"/>
        </a:solidFill>
        <a:latin typeface="Arial" charset="0"/>
        <a:ea typeface="+mn-ea"/>
        <a:cs typeface="Arial" charset="0"/>
      </a:defRPr>
    </a:lvl2pPr>
    <a:lvl3pPr marL="914400" algn="l" rtl="0" fontAlgn="base">
      <a:spcBef>
        <a:spcPct val="30000"/>
      </a:spcBef>
      <a:spcAft>
        <a:spcPct val="0"/>
      </a:spcAft>
      <a:defRPr kern="1200">
        <a:solidFill>
          <a:schemeClr val="tx1"/>
        </a:solidFill>
        <a:latin typeface="Arial" charset="0"/>
        <a:ea typeface="+mn-ea"/>
        <a:cs typeface="Arial" charset="0"/>
      </a:defRPr>
    </a:lvl3pPr>
    <a:lvl4pPr marL="1371600" algn="l" rtl="0" fontAlgn="base">
      <a:spcBef>
        <a:spcPct val="30000"/>
      </a:spcBef>
      <a:spcAft>
        <a:spcPct val="0"/>
      </a:spcAft>
      <a:defRPr kern="1200">
        <a:solidFill>
          <a:schemeClr val="tx1"/>
        </a:solidFill>
        <a:latin typeface="Arial" charset="0"/>
        <a:ea typeface="+mn-ea"/>
        <a:cs typeface="Arial" charset="0"/>
      </a:defRPr>
    </a:lvl4pPr>
    <a:lvl5pPr marL="1828800" algn="l" rtl="0" fontAlgn="base">
      <a:spcBef>
        <a:spcPct val="30000"/>
      </a:spcBef>
      <a:spcAft>
        <a:spcPct val="0"/>
      </a:spcAft>
      <a:defRPr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pic>
        <p:nvPicPr>
          <p:cNvPr id="16400" name="Picture 16" descr="khom"/>
          <p:cNvPicPr>
            <a:picLocks noChangeAspect="1" noChangeArrowheads="1"/>
          </p:cNvPicPr>
          <p:nvPr userDrawn="1"/>
        </p:nvPicPr>
        <p:blipFill>
          <a:blip r:embed="rId13" cstate="print">
            <a:clrChange>
              <a:clrFrom>
                <a:srgbClr val="0C0100"/>
              </a:clrFrom>
              <a:clrTo>
                <a:srgbClr val="0C0100">
                  <a:alpha val="0"/>
                </a:srgbClr>
              </a:clrTo>
            </a:clrChange>
            <a:lum contrast="12000"/>
          </a:blip>
          <a:srcRect/>
          <a:stretch>
            <a:fillRect/>
          </a:stretch>
        </p:blipFill>
        <p:spPr bwMode="auto">
          <a:xfrm>
            <a:off x="323850" y="188913"/>
            <a:ext cx="8640763" cy="1223962"/>
          </a:xfrm>
          <a:prstGeom prst="rect">
            <a:avLst/>
          </a:prstGeom>
          <a:noFill/>
        </p:spPr>
      </p:pic>
      <p:sp>
        <p:nvSpPr>
          <p:cNvPr id="16386" name="Rectangle 2"/>
          <p:cNvSpPr>
            <a:spLocks noGrp="1" noChangeArrowheads="1"/>
          </p:cNvSpPr>
          <p:nvPr>
            <p:ph type="ftr" sz="quarter" idx="3"/>
          </p:nvPr>
        </p:nvSpPr>
        <p:spPr bwMode="auto">
          <a:xfrm>
            <a:off x="430213" y="6372225"/>
            <a:ext cx="35274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solidFill>
                  <a:srgbClr val="D5BC61"/>
                </a:solidFill>
                <a:latin typeface="Verdana" pitchFamily="34" charset="0"/>
              </a:defRPr>
            </a:lvl1pPr>
          </a:lstStyle>
          <a:p>
            <a:r>
              <a:rPr lang="en-US"/>
              <a:t>Dr.Wankwan Polachan</a:t>
            </a:r>
            <a:endParaRPr lang="th-TH"/>
          </a:p>
        </p:txBody>
      </p:sp>
      <p:sp>
        <p:nvSpPr>
          <p:cNvPr id="16394" name="Text Box 10"/>
          <p:cNvSpPr txBox="1">
            <a:spLocks noChangeArrowheads="1"/>
          </p:cNvSpPr>
          <p:nvPr userDrawn="1"/>
        </p:nvSpPr>
        <p:spPr bwMode="auto">
          <a:xfrm>
            <a:off x="4800600" y="6394450"/>
            <a:ext cx="4105275" cy="304800"/>
          </a:xfrm>
          <a:prstGeom prst="rect">
            <a:avLst/>
          </a:prstGeom>
          <a:noFill/>
          <a:ln w="9525">
            <a:noFill/>
            <a:miter lim="800000"/>
            <a:headEnd/>
            <a:tailEnd/>
          </a:ln>
          <a:effectLst/>
        </p:spPr>
        <p:txBody>
          <a:bodyPr>
            <a:spAutoFit/>
          </a:bodyPr>
          <a:lstStyle/>
          <a:p>
            <a:pPr algn="r">
              <a:spcBef>
                <a:spcPct val="50000"/>
              </a:spcBef>
            </a:pPr>
            <a:r>
              <a:rPr lang="en-US" sz="1400" b="1">
                <a:solidFill>
                  <a:srgbClr val="D5BC61"/>
                </a:solidFill>
                <a:latin typeface="Verdana" pitchFamily="34" charset="0"/>
              </a:rPr>
              <a:t>TU 111: Thai Civilization</a:t>
            </a:r>
            <a:endParaRPr lang="th-TH" sz="1400" b="1">
              <a:solidFill>
                <a:srgbClr val="D5BC61"/>
              </a:solidFill>
              <a:latin typeface="Verdana" pitchFamily="34" charset="0"/>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ransition/>
  <p:timing>
    <p:tnLst>
      <p:par>
        <p:cTn id="1" dur="indefinite" restart="never" nodeType="tmRoot"/>
      </p:par>
    </p:tnLst>
  </p:timing>
  <p:hf sldNum="0"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ngsana New" pitchFamily="18" charset="-34"/>
        </a:defRPr>
      </a:lvl2pPr>
      <a:lvl3pPr algn="ctr" rtl="0" fontAlgn="base">
        <a:spcBef>
          <a:spcPct val="0"/>
        </a:spcBef>
        <a:spcAft>
          <a:spcPct val="0"/>
        </a:spcAft>
        <a:defRPr sz="4400">
          <a:solidFill>
            <a:schemeClr val="tx2"/>
          </a:solidFill>
          <a:latin typeface="Arial" charset="0"/>
          <a:cs typeface="Angsana New" pitchFamily="18" charset="-34"/>
        </a:defRPr>
      </a:lvl3pPr>
      <a:lvl4pPr algn="ctr" rtl="0" fontAlgn="base">
        <a:spcBef>
          <a:spcPct val="0"/>
        </a:spcBef>
        <a:spcAft>
          <a:spcPct val="0"/>
        </a:spcAft>
        <a:defRPr sz="4400">
          <a:solidFill>
            <a:schemeClr val="tx2"/>
          </a:solidFill>
          <a:latin typeface="Arial" charset="0"/>
          <a:cs typeface="Angsana New" pitchFamily="18" charset="-34"/>
        </a:defRPr>
      </a:lvl4pPr>
      <a:lvl5pPr algn="ctr" rtl="0" fontAlgn="base">
        <a:spcBef>
          <a:spcPct val="0"/>
        </a:spcBef>
        <a:spcAft>
          <a:spcPct val="0"/>
        </a:spcAft>
        <a:defRPr sz="4400">
          <a:solidFill>
            <a:schemeClr val="tx2"/>
          </a:solidFill>
          <a:latin typeface="Arial" charset="0"/>
          <a:cs typeface="Angsana New" pitchFamily="18" charset="-34"/>
        </a:defRPr>
      </a:lvl5pPr>
      <a:lvl6pPr marL="457200" algn="ctr" rtl="0" fontAlgn="base">
        <a:spcBef>
          <a:spcPct val="0"/>
        </a:spcBef>
        <a:spcAft>
          <a:spcPct val="0"/>
        </a:spcAft>
        <a:defRPr sz="4400">
          <a:solidFill>
            <a:schemeClr val="tx2"/>
          </a:solidFill>
          <a:latin typeface="Arial" charset="0"/>
          <a:cs typeface="Angsana New" pitchFamily="18" charset="-34"/>
        </a:defRPr>
      </a:lvl6pPr>
      <a:lvl7pPr marL="914400" algn="ctr" rtl="0" fontAlgn="base">
        <a:spcBef>
          <a:spcPct val="0"/>
        </a:spcBef>
        <a:spcAft>
          <a:spcPct val="0"/>
        </a:spcAft>
        <a:defRPr sz="4400">
          <a:solidFill>
            <a:schemeClr val="tx2"/>
          </a:solidFill>
          <a:latin typeface="Arial" charset="0"/>
          <a:cs typeface="Angsana New" pitchFamily="18" charset="-34"/>
        </a:defRPr>
      </a:lvl7pPr>
      <a:lvl8pPr marL="1371600" algn="ctr" rtl="0" fontAlgn="base">
        <a:spcBef>
          <a:spcPct val="0"/>
        </a:spcBef>
        <a:spcAft>
          <a:spcPct val="0"/>
        </a:spcAft>
        <a:defRPr sz="4400">
          <a:solidFill>
            <a:schemeClr val="tx2"/>
          </a:solidFill>
          <a:latin typeface="Arial" charset="0"/>
          <a:cs typeface="Angsana New" pitchFamily="18" charset="-34"/>
        </a:defRPr>
      </a:lvl8pPr>
      <a:lvl9pPr marL="1828800" algn="ctr" rtl="0" fontAlgn="base">
        <a:spcBef>
          <a:spcPct val="0"/>
        </a:spcBef>
        <a:spcAft>
          <a:spcPct val="0"/>
        </a:spcAft>
        <a:defRPr sz="4400">
          <a:solidFill>
            <a:schemeClr val="tx2"/>
          </a:solidFill>
          <a:latin typeface="Arial" charset="0"/>
          <a:cs typeface="Angsana New" pitchFamily="18" charset="-34"/>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35843" name="Rectangle 3"/>
          <p:cNvSpPr>
            <a:spLocks noGrp="1" noChangeArrowheads="1"/>
          </p:cNvSpPr>
          <p:nvPr>
            <p:ph type="ftr" sz="quarter" idx="3"/>
          </p:nvPr>
        </p:nvSpPr>
        <p:spPr bwMode="auto">
          <a:xfrm>
            <a:off x="430213" y="6372225"/>
            <a:ext cx="35274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solidFill>
                  <a:srgbClr val="D5BC61"/>
                </a:solidFill>
                <a:latin typeface="Verdana" pitchFamily="34" charset="0"/>
              </a:defRPr>
            </a:lvl1pPr>
          </a:lstStyle>
          <a:p>
            <a:r>
              <a:rPr lang="en-US"/>
              <a:t>Dr.Wankwan Polachan</a:t>
            </a:r>
            <a:endParaRPr lang="th-TH"/>
          </a:p>
        </p:txBody>
      </p:sp>
      <p:sp>
        <p:nvSpPr>
          <p:cNvPr id="35844" name="Text Box 4"/>
          <p:cNvSpPr txBox="1">
            <a:spLocks noChangeArrowheads="1"/>
          </p:cNvSpPr>
          <p:nvPr userDrawn="1"/>
        </p:nvSpPr>
        <p:spPr bwMode="auto">
          <a:xfrm>
            <a:off x="4800600" y="6394450"/>
            <a:ext cx="4105275" cy="304800"/>
          </a:xfrm>
          <a:prstGeom prst="rect">
            <a:avLst/>
          </a:prstGeom>
          <a:noFill/>
          <a:ln w="9525">
            <a:noFill/>
            <a:miter lim="800000"/>
            <a:headEnd/>
            <a:tailEnd/>
          </a:ln>
          <a:effectLst/>
        </p:spPr>
        <p:txBody>
          <a:bodyPr>
            <a:spAutoFit/>
          </a:bodyPr>
          <a:lstStyle/>
          <a:p>
            <a:pPr algn="r">
              <a:spcBef>
                <a:spcPct val="50000"/>
              </a:spcBef>
            </a:pPr>
            <a:r>
              <a:rPr lang="en-US" sz="1400" b="1">
                <a:solidFill>
                  <a:srgbClr val="D5BC61"/>
                </a:solidFill>
                <a:latin typeface="Verdana" pitchFamily="34" charset="0"/>
              </a:rPr>
              <a:t>TU 111: Thai Civilization</a:t>
            </a:r>
            <a:endParaRPr lang="th-TH" sz="1400" b="1">
              <a:solidFill>
                <a:srgbClr val="D5BC61"/>
              </a:solidFill>
              <a:latin typeface="Verdana" pitchFamily="34" charset="0"/>
            </a:endParaRPr>
          </a:p>
        </p:txBody>
      </p:sp>
      <p:pic>
        <p:nvPicPr>
          <p:cNvPr id="35845" name="Picture 5" descr="thai_h13"/>
          <p:cNvPicPr>
            <a:picLocks noChangeAspect="1" noChangeArrowheads="1"/>
          </p:cNvPicPr>
          <p:nvPr userDrawn="1"/>
        </p:nvPicPr>
        <p:blipFill>
          <a:blip r:embed="rId13" cstate="print">
            <a:clrChange>
              <a:clrFrom>
                <a:srgbClr val="DB7B41"/>
              </a:clrFrom>
              <a:clrTo>
                <a:srgbClr val="DB7B41">
                  <a:alpha val="0"/>
                </a:srgbClr>
              </a:clrTo>
            </a:clrChange>
            <a:lum contrast="30000"/>
          </a:blip>
          <a:srcRect/>
          <a:stretch>
            <a:fillRect/>
          </a:stretch>
        </p:blipFill>
        <p:spPr bwMode="auto">
          <a:xfrm>
            <a:off x="295275" y="188913"/>
            <a:ext cx="8569325" cy="1223962"/>
          </a:xfrm>
          <a:prstGeom prst="rect">
            <a:avLst/>
          </a:prstGeom>
          <a:noFill/>
        </p:spPr>
      </p:pic>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ransition spd="slow"/>
  <p:timing>
    <p:tnLst>
      <p:par>
        <p:cTn id="1" dur="indefinite" restart="never" nodeType="tmRoot"/>
      </p:par>
    </p:tnLst>
  </p:timing>
  <p:hf sldNum="0"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5" name="Picture 5" descr="phrasamutchedi_old_1"/>
          <p:cNvPicPr>
            <a:picLocks noChangeAspect="1" noChangeArrowheads="1"/>
          </p:cNvPicPr>
          <p:nvPr/>
        </p:nvPicPr>
        <p:blipFill>
          <a:blip r:embed="rId2" cstate="print">
            <a:lum bright="8000" contrast="-60000"/>
          </a:blip>
          <a:srcRect/>
          <a:stretch>
            <a:fillRect/>
          </a:stretch>
        </p:blipFill>
        <p:spPr bwMode="auto">
          <a:xfrm>
            <a:off x="0" y="2349500"/>
            <a:ext cx="9144000" cy="2847975"/>
          </a:xfrm>
          <a:prstGeom prst="rect">
            <a:avLst/>
          </a:prstGeom>
          <a:noFill/>
          <a:ln w="9525">
            <a:noFill/>
            <a:miter lim="800000"/>
            <a:headEnd/>
            <a:tailEnd/>
          </a:ln>
        </p:spPr>
      </p:pic>
      <p:sp>
        <p:nvSpPr>
          <p:cNvPr id="30724" name="Text Box 4"/>
          <p:cNvSpPr txBox="1">
            <a:spLocks noChangeArrowheads="1"/>
          </p:cNvSpPr>
          <p:nvPr/>
        </p:nvSpPr>
        <p:spPr bwMode="auto">
          <a:xfrm>
            <a:off x="1612900" y="2527300"/>
            <a:ext cx="5759450" cy="2559050"/>
          </a:xfrm>
          <a:prstGeom prst="rect">
            <a:avLst/>
          </a:prstGeom>
          <a:noFill/>
          <a:ln w="9525">
            <a:noFill/>
            <a:miter lim="800000"/>
            <a:headEnd/>
            <a:tailEnd/>
          </a:ln>
          <a:effectLst/>
        </p:spPr>
        <p:txBody>
          <a:bodyPr>
            <a:spAutoFit/>
          </a:bodyPr>
          <a:lstStyle/>
          <a:p>
            <a:pPr algn="ctr">
              <a:spcBef>
                <a:spcPct val="50000"/>
              </a:spcBef>
            </a:pPr>
            <a:r>
              <a:rPr lang="en-US" sz="3200" b="1">
                <a:solidFill>
                  <a:srgbClr val="928264"/>
                </a:solidFill>
                <a:effectLst>
                  <a:outerShdw blurRad="38100" dist="38100" dir="2700000" algn="tl">
                    <a:srgbClr val="FFFFFF"/>
                  </a:outerShdw>
                </a:effectLst>
                <a:latin typeface="Verdana" pitchFamily="34" charset="0"/>
                <a:ea typeface="Arial Unicode MS" pitchFamily="34" charset="-128"/>
                <a:cs typeface="Arial Unicode MS" pitchFamily="34" charset="-128"/>
              </a:rPr>
              <a:t>“Sukhothai and Ayudhaya”</a:t>
            </a:r>
            <a:r>
              <a:rPr lang="en-US" sz="3200" b="1">
                <a:solidFill>
                  <a:srgbClr val="928264"/>
                </a:solidFill>
                <a:latin typeface="Verdana" pitchFamily="34" charset="0"/>
                <a:ea typeface="Arial Unicode MS" pitchFamily="34" charset="-128"/>
                <a:cs typeface="Arial Unicode MS" pitchFamily="34" charset="-128"/>
              </a:rPr>
              <a:t/>
            </a:r>
            <a:br>
              <a:rPr lang="en-US" sz="3200" b="1">
                <a:solidFill>
                  <a:srgbClr val="928264"/>
                </a:solidFill>
                <a:latin typeface="Verdana" pitchFamily="34" charset="0"/>
                <a:ea typeface="Arial Unicode MS" pitchFamily="34" charset="-128"/>
                <a:cs typeface="Arial Unicode MS" pitchFamily="34" charset="-128"/>
              </a:rPr>
            </a:br>
            <a:endParaRPr lang="en-US" sz="3200" b="1">
              <a:solidFill>
                <a:srgbClr val="928264"/>
              </a:solidFill>
              <a:latin typeface="Verdana" pitchFamily="34" charset="0"/>
              <a:ea typeface="Arial Unicode MS" pitchFamily="34" charset="-128"/>
              <a:cs typeface="Arial Unicode MS" pitchFamily="34" charset="-128"/>
            </a:endParaRPr>
          </a:p>
          <a:p>
            <a:pPr algn="ctr">
              <a:spcBef>
                <a:spcPct val="50000"/>
              </a:spcBef>
            </a:pPr>
            <a:r>
              <a:rPr lang="en-US" sz="2000" b="1">
                <a:solidFill>
                  <a:srgbClr val="D5BC61"/>
                </a:solidFill>
                <a:effectLst>
                  <a:outerShdw blurRad="38100" dist="38100" dir="2700000" algn="tl">
                    <a:srgbClr val="FFFFFF"/>
                  </a:outerShdw>
                </a:effectLst>
                <a:latin typeface="Verdana" pitchFamily="34" charset="0"/>
                <a:ea typeface="Arial Unicode MS" pitchFamily="34" charset="-128"/>
                <a:cs typeface="Arial Unicode MS" pitchFamily="34" charset="-128"/>
              </a:rPr>
              <a:t>TU111 Thai Civilization</a:t>
            </a:r>
          </a:p>
          <a:p>
            <a:pPr algn="ctr">
              <a:spcBef>
                <a:spcPct val="50000"/>
              </a:spcBef>
            </a:pPr>
            <a:r>
              <a:rPr lang="en-US" sz="2000" b="1">
                <a:solidFill>
                  <a:srgbClr val="D5BC61"/>
                </a:solidFill>
                <a:effectLst>
                  <a:outerShdw blurRad="38100" dist="38100" dir="2700000" algn="tl">
                    <a:srgbClr val="FFFFFF"/>
                  </a:outerShdw>
                </a:effectLst>
                <a:latin typeface="Verdana" pitchFamily="34" charset="0"/>
                <a:ea typeface="Arial Unicode MS" pitchFamily="34" charset="-128"/>
                <a:cs typeface="Arial Unicode MS" pitchFamily="34" charset="-128"/>
              </a:rPr>
              <a:t>Dr.Wankwan Polachan</a:t>
            </a:r>
            <a:r>
              <a:rPr lang="en-US" sz="2400" b="1">
                <a:solidFill>
                  <a:srgbClr val="D5BC61"/>
                </a:solidFill>
                <a:latin typeface="Verdana" pitchFamily="34" charset="0"/>
                <a:ea typeface="Arial Unicode MS" pitchFamily="34" charset="-128"/>
                <a:cs typeface="Arial Unicode MS" pitchFamily="34" charset="-128"/>
              </a:rPr>
              <a:t> </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5544" name="Picture 8" descr="khom"/>
          <p:cNvPicPr>
            <a:picLocks noChangeAspect="1" noChangeArrowheads="1"/>
          </p:cNvPicPr>
          <p:nvPr/>
        </p:nvPicPr>
        <p:blipFill>
          <a:blip r:embed="rId2" cstate="print">
            <a:clrChange>
              <a:clrFrom>
                <a:srgbClr val="100000"/>
              </a:clrFrom>
              <a:clrTo>
                <a:srgbClr val="100000">
                  <a:alpha val="0"/>
                </a:srgbClr>
              </a:clrTo>
            </a:clrChange>
            <a:lum bright="-12000" contrast="24000"/>
          </a:blip>
          <a:srcRect/>
          <a:stretch>
            <a:fillRect/>
          </a:stretch>
        </p:blipFill>
        <p:spPr bwMode="auto">
          <a:xfrm>
            <a:off x="2268538" y="1916113"/>
            <a:ext cx="4535487" cy="2190750"/>
          </a:xfrm>
          <a:prstGeom prst="rect">
            <a:avLst/>
          </a:prstGeom>
          <a:noFill/>
        </p:spPr>
      </p:pic>
      <p:sp>
        <p:nvSpPr>
          <p:cNvPr id="65543" name="Text Box 7"/>
          <p:cNvSpPr txBox="1">
            <a:spLocks noChangeArrowheads="1"/>
          </p:cNvSpPr>
          <p:nvPr/>
        </p:nvSpPr>
        <p:spPr bwMode="auto">
          <a:xfrm>
            <a:off x="684213" y="2787650"/>
            <a:ext cx="7559675" cy="701675"/>
          </a:xfrm>
          <a:prstGeom prst="rect">
            <a:avLst/>
          </a:prstGeom>
          <a:noFill/>
          <a:ln w="9525">
            <a:noFill/>
            <a:miter lim="800000"/>
            <a:headEnd/>
            <a:tailEnd/>
          </a:ln>
          <a:effectLst/>
        </p:spPr>
        <p:txBody>
          <a:bodyPr>
            <a:spAutoFit/>
          </a:bodyPr>
          <a:lstStyle/>
          <a:p>
            <a:pPr algn="ctr">
              <a:spcBef>
                <a:spcPct val="50000"/>
              </a:spcBef>
            </a:pPr>
            <a:r>
              <a:rPr lang="en-US" sz="4000">
                <a:solidFill>
                  <a:srgbClr val="FFFF00"/>
                </a:solidFill>
                <a:effectLst>
                  <a:outerShdw blurRad="38100" dist="38100" dir="2700000" algn="tl">
                    <a:srgbClr val="FFFFFF"/>
                  </a:outerShdw>
                </a:effectLst>
                <a:latin typeface="Verdana" pitchFamily="34" charset="0"/>
              </a:rPr>
              <a:t>Sukhothai</a:t>
            </a:r>
            <a:endParaRPr lang="en-US" sz="4000">
              <a:solidFill>
                <a:srgbClr val="FFFF00"/>
              </a:solidFill>
              <a:latin typeface="Verdana"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36867" name="Rectangle 3"/>
          <p:cNvSpPr>
            <a:spLocks noChangeArrowheads="1"/>
          </p:cNvSpPr>
          <p:nvPr>
            <p:ph type="body" idx="1"/>
          </p:nvPr>
        </p:nvSpPr>
        <p:spPr bwMode="auto">
          <a:xfrm>
            <a:off x="481013" y="1497013"/>
            <a:ext cx="8229600" cy="4857750"/>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effectLst>
                  <a:outerShdw blurRad="38100" dist="38100" dir="2700000" algn="tl">
                    <a:srgbClr val="FFFFFF"/>
                  </a:outerShdw>
                </a:effectLst>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Sukhothai</a:t>
            </a:r>
            <a:endParaRPr lang="en-US" sz="2000">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When Mengrai, Ngam Muang of Phayao, and Ramkhamhaeng of Sukhothai meet and concluded their alliance against Mongols in 1287</a:t>
            </a:r>
            <a:r>
              <a:rPr lang="th-TH" sz="1800">
                <a:solidFill>
                  <a:srgbClr val="CBAC39"/>
                </a:solidFill>
                <a:latin typeface="Verdana" pitchFamily="34" charset="0"/>
              </a:rPr>
              <a:t/>
            </a:r>
            <a:br>
              <a:rPr lang="th-TH" sz="1800">
                <a:solidFill>
                  <a:srgbClr val="CBAC39"/>
                </a:solidFill>
                <a:latin typeface="Verdana" pitchFamily="34" charset="0"/>
              </a:rPr>
            </a:br>
            <a:r>
              <a:rPr lang="th-TH" sz="1600">
                <a:solidFill>
                  <a:srgbClr val="CBAC39"/>
                </a:solidFill>
                <a:latin typeface="Verdana" pitchFamily="34" charset="0"/>
              </a:rPr>
              <a:t/>
            </a:r>
            <a:br>
              <a:rPr lang="th-TH" sz="1600">
                <a:solidFill>
                  <a:srgbClr val="CBAC39"/>
                </a:solidFill>
                <a:latin typeface="Verdana" pitchFamily="34" charset="0"/>
              </a:rPr>
            </a:br>
            <a:r>
              <a:rPr lang="th-TH" sz="1600">
                <a:solidFill>
                  <a:srgbClr val="CBAC39"/>
                </a:solidFill>
                <a:latin typeface="Verdana" pitchFamily="34" charset="0"/>
              </a:rPr>
              <a:t>- </a:t>
            </a:r>
            <a:r>
              <a:rPr lang="en-US" sz="1600">
                <a:solidFill>
                  <a:srgbClr val="CBAC39"/>
                </a:solidFill>
                <a:latin typeface="Verdana" pitchFamily="34" charset="0"/>
              </a:rPr>
              <a:t>Sukhothai had the land that equal of Mengrai’s Lanna in the north</a:t>
            </a:r>
            <a:br>
              <a:rPr lang="en-US" sz="1600">
                <a:solidFill>
                  <a:srgbClr val="CBAC39"/>
                </a:solidFill>
                <a:latin typeface="Verdana" pitchFamily="34" charset="0"/>
              </a:rPr>
            </a:br>
            <a:endParaRPr lang="en-US" sz="1600">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Two elements critical to the history of the Tai in central Siam during the 13</a:t>
            </a:r>
            <a:r>
              <a:rPr lang="en-US" sz="1800" baseline="30000">
                <a:solidFill>
                  <a:srgbClr val="CBAC39"/>
                </a:solidFill>
                <a:latin typeface="Verdana" pitchFamily="34" charset="0"/>
              </a:rPr>
              <a:t>th</a:t>
            </a:r>
            <a:r>
              <a:rPr lang="en-US" sz="1800">
                <a:solidFill>
                  <a:srgbClr val="CBAC39"/>
                </a:solidFill>
                <a:latin typeface="Verdana" pitchFamily="34" charset="0"/>
              </a:rPr>
              <a:t> century</a:t>
            </a:r>
            <a:br>
              <a:rPr lang="en-US" sz="1800">
                <a:solidFill>
                  <a:srgbClr val="CBAC39"/>
                </a:solidFill>
                <a:latin typeface="Verdana" pitchFamily="34" charset="0"/>
              </a:rPr>
            </a:b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CBAC39"/>
                </a:solidFill>
                <a:latin typeface="Verdana" pitchFamily="34" charset="0"/>
              </a:rPr>
              <a:t>- substantial </a:t>
            </a:r>
            <a:r>
              <a:rPr lang="en-US" sz="1600" i="1" u="sng">
                <a:solidFill>
                  <a:srgbClr val="CBAC39"/>
                </a:solidFill>
                <a:latin typeface="Verdana" pitchFamily="34" charset="0"/>
              </a:rPr>
              <a:t>population</a:t>
            </a:r>
            <a:r>
              <a:rPr lang="en-US" sz="1600">
                <a:solidFill>
                  <a:srgbClr val="CBAC39"/>
                </a:solidFill>
                <a:latin typeface="Verdana" pitchFamily="34" charset="0"/>
              </a:rPr>
              <a:t> were established throughout the central Plain</a:t>
            </a:r>
            <a:r>
              <a:rPr lang="th-TH" sz="1600">
                <a:solidFill>
                  <a:srgbClr val="CBAC39"/>
                </a:solidFill>
                <a:latin typeface="Verdana" pitchFamily="34" charset="0"/>
              </a:rPr>
              <a:t/>
            </a:r>
            <a:br>
              <a:rPr lang="th-TH" sz="1600">
                <a:solidFill>
                  <a:srgbClr val="CBAC39"/>
                </a:solidFill>
                <a:latin typeface="Verdana" pitchFamily="34" charset="0"/>
              </a:rPr>
            </a:br>
            <a:r>
              <a:rPr lang="th-TH" sz="1600">
                <a:solidFill>
                  <a:srgbClr val="CBAC39"/>
                </a:solidFill>
                <a:latin typeface="Verdana" pitchFamily="34" charset="0"/>
              </a:rPr>
              <a:t>- </a:t>
            </a:r>
            <a:r>
              <a:rPr lang="en-US" sz="1600">
                <a:solidFill>
                  <a:srgbClr val="CBAC39"/>
                </a:solidFill>
                <a:latin typeface="Verdana" pitchFamily="34" charset="0"/>
              </a:rPr>
              <a:t>substantial </a:t>
            </a:r>
            <a:r>
              <a:rPr lang="en-US" sz="1600" i="1" u="sng">
                <a:solidFill>
                  <a:srgbClr val="CBAC39"/>
                </a:solidFill>
                <a:latin typeface="Verdana" pitchFamily="34" charset="0"/>
              </a:rPr>
              <a:t>exposure</a:t>
            </a:r>
            <a:r>
              <a:rPr lang="en-US" sz="1600">
                <a:solidFill>
                  <a:srgbClr val="CBAC39"/>
                </a:solidFill>
                <a:latin typeface="Verdana" pitchFamily="34" charset="0"/>
              </a:rPr>
              <a:t> to the society, culture, politics of the old Angkorian Empire</a:t>
            </a:r>
            <a:r>
              <a:rPr lang="th-TH" sz="1600">
                <a:solidFill>
                  <a:srgbClr val="CBAC39"/>
                </a:solidFill>
                <a:latin typeface="Verdana" pitchFamily="34" charset="0"/>
              </a:rPr>
              <a:t/>
            </a:r>
            <a:br>
              <a:rPr lang="th-TH" sz="1600">
                <a:solidFill>
                  <a:srgbClr val="CBAC39"/>
                </a:solidFill>
                <a:latin typeface="Verdana" pitchFamily="34" charset="0"/>
              </a:rPr>
            </a:br>
            <a:endParaRPr lang="th-TH" sz="1600">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Intermarriage with the indigenous ruling elite must have been an important means for Thai princes to rise to power  (indigenous = Khmers, Mon)</a:t>
            </a:r>
            <a:r>
              <a:rPr lang="th-TH" sz="1800">
                <a:solidFill>
                  <a:srgbClr val="CBAC39"/>
                </a:solidFill>
                <a:latin typeface="Verdana" pitchFamily="34" charset="0"/>
              </a:rPr>
              <a:t/>
            </a:r>
            <a:br>
              <a:rPr lang="th-TH" sz="1800">
                <a:solidFill>
                  <a:srgbClr val="CBAC39"/>
                </a:solidFill>
                <a:latin typeface="Verdana" pitchFamily="34" charset="0"/>
              </a:rPr>
            </a:br>
            <a:r>
              <a:rPr lang="th-TH" sz="1600">
                <a:solidFill>
                  <a:srgbClr val="CBAC39"/>
                </a:solidFill>
                <a:latin typeface="Verdana" pitchFamily="34" charset="0"/>
              </a:rPr>
              <a:t/>
            </a:r>
            <a:br>
              <a:rPr lang="th-TH" sz="1600">
                <a:solidFill>
                  <a:srgbClr val="CBAC39"/>
                </a:solidFill>
                <a:latin typeface="Verdana" pitchFamily="34" charset="0"/>
              </a:rPr>
            </a:br>
            <a:r>
              <a:rPr lang="th-TH" sz="1600">
                <a:solidFill>
                  <a:srgbClr val="CBAC39"/>
                </a:solidFill>
                <a:latin typeface="Verdana" pitchFamily="34" charset="0"/>
              </a:rPr>
              <a:t>- </a:t>
            </a:r>
            <a:r>
              <a:rPr lang="en-US" sz="1600" i="1" u="sng">
                <a:solidFill>
                  <a:srgbClr val="CBAC39"/>
                </a:solidFill>
                <a:latin typeface="Verdana" pitchFamily="34" charset="0"/>
              </a:rPr>
              <a:t>Ex.</a:t>
            </a:r>
            <a:r>
              <a:rPr lang="en-US" sz="1600">
                <a:solidFill>
                  <a:srgbClr val="CBAC39"/>
                </a:solidFill>
                <a:latin typeface="Verdana" pitchFamily="34" charset="0"/>
              </a:rPr>
              <a:t> Khmer Empire period; Tai princes and local chiefs of the Chaophraya valley were </a:t>
            </a:r>
            <a:r>
              <a:rPr lang="en-US" sz="1600" i="1" u="sng">
                <a:solidFill>
                  <a:srgbClr val="CBAC39"/>
                </a:solidFill>
                <a:latin typeface="Verdana" pitchFamily="34" charset="0"/>
              </a:rPr>
              <a:t>subdued</a:t>
            </a:r>
            <a:r>
              <a:rPr lang="en-US" sz="1600">
                <a:solidFill>
                  <a:srgbClr val="CBAC39"/>
                </a:solidFill>
                <a:latin typeface="Verdana" pitchFamily="34" charset="0"/>
              </a:rPr>
              <a:t> by Angkorian and </a:t>
            </a:r>
            <a:r>
              <a:rPr lang="en-US" sz="1600" i="1" u="sng">
                <a:solidFill>
                  <a:srgbClr val="CBAC39"/>
                </a:solidFill>
                <a:latin typeface="Verdana" pitchFamily="34" charset="0"/>
              </a:rPr>
              <a:t>given</a:t>
            </a:r>
            <a:r>
              <a:rPr lang="en-US" sz="1600">
                <a:solidFill>
                  <a:srgbClr val="CBAC39"/>
                </a:solidFill>
                <a:latin typeface="Verdana" pitchFamily="34" charset="0"/>
              </a:rPr>
              <a:t> official titles and even </a:t>
            </a:r>
            <a:r>
              <a:rPr lang="en-US" sz="1600" i="1" u="sng">
                <a:solidFill>
                  <a:srgbClr val="CBAC39"/>
                </a:solidFill>
                <a:latin typeface="Verdana" pitchFamily="34" charset="0"/>
              </a:rPr>
              <a:t>brides </a:t>
            </a:r>
            <a:r>
              <a:rPr lang="en-US" sz="1600">
                <a:solidFill>
                  <a:srgbClr val="CBAC39"/>
                </a:solidFill>
                <a:latin typeface="Verdana" pitchFamily="34" charset="0"/>
              </a:rPr>
              <a:t>to </a:t>
            </a:r>
            <a:r>
              <a:rPr lang="en-US" sz="1600" i="1" u="sng">
                <a:solidFill>
                  <a:srgbClr val="CBAC39"/>
                </a:solidFill>
                <a:latin typeface="Verdana" pitchFamily="34" charset="0"/>
              </a:rPr>
              <a:t>bind</a:t>
            </a:r>
            <a:r>
              <a:rPr lang="en-US" sz="1600">
                <a:solidFill>
                  <a:srgbClr val="CBAC39"/>
                </a:solidFill>
                <a:latin typeface="Verdana" pitchFamily="34" charset="0"/>
              </a:rPr>
              <a:t> them to the empire</a:t>
            </a:r>
            <a:endParaRPr lang="th-TH" sz="1600">
              <a:solidFill>
                <a:srgbClr val="CBAC39"/>
              </a:solidFill>
              <a:latin typeface="Verdana" pitchFamily="34"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37891" name="Rectangle 3"/>
          <p:cNvSpPr>
            <a:spLocks noChangeArrowheads="1"/>
          </p:cNvSpPr>
          <p:nvPr>
            <p:ph type="body" idx="1"/>
          </p:nvPr>
        </p:nvSpPr>
        <p:spPr bwMode="auto">
          <a:xfrm>
            <a:off x="468313" y="1425575"/>
            <a:ext cx="8229600" cy="4929188"/>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2000" b="1">
                <a:solidFill>
                  <a:srgbClr val="928264"/>
                </a:solidFill>
                <a:effectLst>
                  <a:outerShdw blurRad="38100" dist="38100" dir="2700000" algn="tl">
                    <a:srgbClr val="FFFFFF"/>
                  </a:outerShdw>
                </a:effectLst>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Sukhothai</a:t>
            </a:r>
          </a:p>
          <a:p>
            <a:pPr>
              <a:buSzPct val="75000"/>
              <a:buFont typeface="Wingdings" pitchFamily="2" charset="2"/>
              <a:buChar char="q"/>
            </a:pPr>
            <a:r>
              <a:rPr lang="en-US" sz="1800">
                <a:solidFill>
                  <a:srgbClr val="CBAC39"/>
                </a:solidFill>
                <a:latin typeface="Verdana" pitchFamily="34" charset="0"/>
              </a:rPr>
              <a:t>Pha Muang (angkorian King conferred the title of Sri Indraditya) lord of the small principality of Muang Rat (near Uttaradit)</a:t>
            </a:r>
            <a:br>
              <a:rPr lang="en-US" sz="18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Later on (≈1240) gathered with troops, joined with a neighboring Siamese ruler, Bang Klang Hao of Muang Bang Yang (near sukhothai) who had </a:t>
            </a:r>
            <a:r>
              <a:rPr lang="en-US" sz="1800" i="1" u="sng">
                <a:solidFill>
                  <a:srgbClr val="CBAC39"/>
                </a:solidFill>
                <a:latin typeface="Verdana" pitchFamily="34" charset="0"/>
              </a:rPr>
              <a:t>not submitted</a:t>
            </a:r>
            <a:r>
              <a:rPr lang="en-US" sz="1800">
                <a:solidFill>
                  <a:srgbClr val="CBAC39"/>
                </a:solidFill>
                <a:latin typeface="Verdana" pitchFamily="34" charset="0"/>
              </a:rPr>
              <a:t> to the Khmer.</a:t>
            </a:r>
            <a:br>
              <a:rPr lang="en-US" sz="1800">
                <a:solidFill>
                  <a:srgbClr val="CBAC39"/>
                </a:solidFill>
                <a:latin typeface="Verdana" pitchFamily="34" charset="0"/>
              </a:rPr>
            </a:b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CBAC39"/>
                </a:solidFill>
                <a:latin typeface="Verdana" pitchFamily="34" charset="0"/>
              </a:rPr>
              <a:t>- Marched on the main Khmer outpost in the region of Sukhothai</a:t>
            </a:r>
            <a:br>
              <a:rPr lang="en-US" sz="1600">
                <a:solidFill>
                  <a:srgbClr val="CBAC39"/>
                </a:solidFill>
                <a:latin typeface="Verdana" pitchFamily="34" charset="0"/>
              </a:rPr>
            </a:br>
            <a:r>
              <a:rPr lang="en-US" sz="1600">
                <a:solidFill>
                  <a:srgbClr val="CBAC39"/>
                </a:solidFill>
                <a:latin typeface="Verdana" pitchFamily="34" charset="0"/>
              </a:rPr>
              <a:t>- The Khmer were defeated</a:t>
            </a:r>
            <a:br>
              <a:rPr lang="en-US" sz="1600">
                <a:solidFill>
                  <a:srgbClr val="CBAC39"/>
                </a:solidFill>
                <a:latin typeface="Verdana" pitchFamily="34" charset="0"/>
              </a:rPr>
            </a:br>
            <a:r>
              <a:rPr lang="en-US" sz="1600">
                <a:solidFill>
                  <a:srgbClr val="CBAC39"/>
                </a:solidFill>
                <a:latin typeface="Verdana" pitchFamily="34" charset="0"/>
              </a:rPr>
              <a:t>- Pha Muang then entered the city and presided as King of Sukhothai</a:t>
            </a:r>
            <a:br>
              <a:rPr lang="en-US" sz="16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In his reign, Sukhothai remained only a </a:t>
            </a:r>
            <a:r>
              <a:rPr lang="en-US" sz="1800" i="1" u="sng">
                <a:solidFill>
                  <a:srgbClr val="CBAC39"/>
                </a:solidFill>
                <a:latin typeface="Verdana" pitchFamily="34" charset="0"/>
              </a:rPr>
              <a:t>local power </a:t>
            </a:r>
            <a:r>
              <a:rPr lang="en-US" sz="1800">
                <a:solidFill>
                  <a:srgbClr val="CBAC39"/>
                </a:solidFill>
                <a:latin typeface="Verdana" pitchFamily="34" charset="0"/>
              </a:rPr>
              <a:t>on the fringes of the old imperial plain. He seems not to have been concerned with any threat from Angkor, but rather from other neighboring Tai princes, such as the ruler of Sot (Mae Sot)</a:t>
            </a:r>
            <a:br>
              <a:rPr lang="en-US" sz="1800">
                <a:solidFill>
                  <a:srgbClr val="CBAC39"/>
                </a:solidFill>
                <a:latin typeface="Verdana" pitchFamily="34" charset="0"/>
              </a:rPr>
            </a:br>
            <a:endParaRPr lang="en-US" sz="1800">
              <a:solidFill>
                <a:srgbClr val="CBAC39"/>
              </a:solidFill>
              <a:latin typeface="Verdana" pitchFamily="34"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38915" name="Rectangle 3"/>
          <p:cNvSpPr>
            <a:spLocks noChangeArrowheads="1"/>
          </p:cNvSpPr>
          <p:nvPr>
            <p:ph type="body" idx="1"/>
          </p:nvPr>
        </p:nvSpPr>
        <p:spPr bwMode="auto">
          <a:xfrm>
            <a:off x="468313" y="1463675"/>
            <a:ext cx="8229600" cy="4918075"/>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2800" b="1">
                <a:solidFill>
                  <a:srgbClr val="928264"/>
                </a:solidFill>
                <a:effectLst>
                  <a:outerShdw blurRad="38100" dist="38100" dir="2700000" algn="tl">
                    <a:srgbClr val="FFFFFF"/>
                  </a:outerShdw>
                </a:effectLst>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Sukhothai</a:t>
            </a:r>
          </a:p>
          <a:p>
            <a:pPr>
              <a:buSzPct val="75000"/>
              <a:buFont typeface="Wingdings" pitchFamily="2" charset="2"/>
              <a:buChar char="q"/>
            </a:pPr>
            <a:r>
              <a:rPr lang="en-US" sz="1600">
                <a:solidFill>
                  <a:srgbClr val="CBAC39"/>
                </a:solidFill>
                <a:latin typeface="Verdana" pitchFamily="34" charset="0"/>
              </a:rPr>
              <a:t>In Sot’s and Pha Muang’s battle, Sri Indraditya’s troop fled the battlefield in confusion, the king’s nineteen-year-old son Rama held the ground, pushed through the commander of the attacking forces and </a:t>
            </a:r>
            <a:r>
              <a:rPr lang="en-US" sz="1600" i="1" u="sng">
                <a:solidFill>
                  <a:srgbClr val="CBAC39"/>
                </a:solidFill>
                <a:latin typeface="Verdana" pitchFamily="34" charset="0"/>
              </a:rPr>
              <a:t>defeated</a:t>
            </a:r>
            <a:r>
              <a:rPr lang="en-US" sz="1600">
                <a:solidFill>
                  <a:srgbClr val="CBAC39"/>
                </a:solidFill>
                <a:latin typeface="Verdana" pitchFamily="34" charset="0"/>
              </a:rPr>
              <a:t> him</a:t>
            </a:r>
            <a:br>
              <a:rPr lang="en-US" sz="1600">
                <a:solidFill>
                  <a:srgbClr val="CBAC39"/>
                </a:solidFill>
                <a:latin typeface="Verdana" pitchFamily="34" charset="0"/>
              </a:rPr>
            </a:br>
            <a:r>
              <a:rPr lang="en-US" sz="1400">
                <a:solidFill>
                  <a:srgbClr val="CBAC39"/>
                </a:solidFill>
                <a:latin typeface="Verdana" pitchFamily="34" charset="0"/>
              </a:rPr>
              <a:t/>
            </a:r>
            <a:br>
              <a:rPr lang="en-US" sz="1400">
                <a:solidFill>
                  <a:srgbClr val="CBAC39"/>
                </a:solidFill>
                <a:latin typeface="Verdana" pitchFamily="34" charset="0"/>
              </a:rPr>
            </a:br>
            <a:r>
              <a:rPr lang="en-US" sz="1400">
                <a:solidFill>
                  <a:srgbClr val="CBAC39"/>
                </a:solidFill>
                <a:latin typeface="Verdana" pitchFamily="34" charset="0"/>
              </a:rPr>
              <a:t>- earning the epithet </a:t>
            </a:r>
            <a:r>
              <a:rPr lang="en-US" sz="1400" i="1" u="sng">
                <a:solidFill>
                  <a:srgbClr val="CBAC39"/>
                </a:solidFill>
                <a:latin typeface="Verdana" pitchFamily="34" charset="0"/>
              </a:rPr>
              <a:t>“the bold”</a:t>
            </a:r>
            <a:br>
              <a:rPr lang="en-US" sz="1400" i="1" u="sng">
                <a:solidFill>
                  <a:srgbClr val="CBAC39"/>
                </a:solidFill>
                <a:latin typeface="Verdana" pitchFamily="34" charset="0"/>
              </a:rPr>
            </a:br>
            <a:r>
              <a:rPr lang="en-US" sz="1400">
                <a:solidFill>
                  <a:srgbClr val="CBAC39"/>
                </a:solidFill>
                <a:latin typeface="Verdana" pitchFamily="34" charset="0"/>
              </a:rPr>
              <a:t>- thus, “Ramkhamhaeng” = </a:t>
            </a:r>
            <a:r>
              <a:rPr lang="en-US" sz="1400" i="1" u="sng">
                <a:solidFill>
                  <a:srgbClr val="CBAC39"/>
                </a:solidFill>
                <a:latin typeface="Verdana" pitchFamily="34" charset="0"/>
              </a:rPr>
              <a:t>Rama the bold </a:t>
            </a:r>
            <a:br>
              <a:rPr lang="en-US" sz="1400" i="1" u="sng">
                <a:solidFill>
                  <a:srgbClr val="CBAC39"/>
                </a:solidFill>
                <a:latin typeface="Verdana" pitchFamily="34" charset="0"/>
              </a:rPr>
            </a:br>
            <a:endParaRPr lang="en-US" sz="1400" i="1" u="sng">
              <a:solidFill>
                <a:srgbClr val="CBAC39"/>
              </a:solidFill>
              <a:latin typeface="Verdana" pitchFamily="34" charset="0"/>
            </a:endParaRPr>
          </a:p>
          <a:p>
            <a:pPr>
              <a:buSzPct val="75000"/>
              <a:buFont typeface="Wingdings" pitchFamily="2" charset="2"/>
              <a:buChar char="q"/>
            </a:pPr>
            <a:r>
              <a:rPr lang="en-US" sz="1600">
                <a:solidFill>
                  <a:srgbClr val="CBAC39"/>
                </a:solidFill>
                <a:latin typeface="Verdana" pitchFamily="34" charset="0"/>
              </a:rPr>
              <a:t>When Rankhamhaeng became king of Sukhothai in 1279, the kingdom was quite small (possibly = present-day Sukhothai, Uttaradit, Kamphaengphet, and Tak)</a:t>
            </a:r>
            <a:br>
              <a:rPr lang="en-US" sz="16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600">
                <a:solidFill>
                  <a:srgbClr val="CBAC39"/>
                </a:solidFill>
                <a:latin typeface="Verdana" pitchFamily="34" charset="0"/>
              </a:rPr>
              <a:t>He got </a:t>
            </a:r>
            <a:r>
              <a:rPr lang="en-US" sz="1600" i="1" u="sng">
                <a:solidFill>
                  <a:srgbClr val="CBAC39"/>
                </a:solidFill>
                <a:latin typeface="Verdana" pitchFamily="34" charset="0"/>
              </a:rPr>
              <a:t>firm grip</a:t>
            </a:r>
            <a:r>
              <a:rPr lang="en-US" sz="1600">
                <a:solidFill>
                  <a:srgbClr val="CBAC39"/>
                </a:solidFill>
                <a:latin typeface="Verdana" pitchFamily="34" charset="0"/>
              </a:rPr>
              <a:t> on power </a:t>
            </a:r>
            <a:r>
              <a:rPr lang="en-US" sz="1600" i="1" u="sng">
                <a:solidFill>
                  <a:srgbClr val="CBAC39"/>
                </a:solidFill>
                <a:latin typeface="Verdana" pitchFamily="34" charset="0"/>
              </a:rPr>
              <a:t>in Sukhothai</a:t>
            </a:r>
            <a:r>
              <a:rPr lang="en-US" sz="1600">
                <a:solidFill>
                  <a:srgbClr val="CBAC39"/>
                </a:solidFill>
                <a:latin typeface="Verdana" pitchFamily="34" charset="0"/>
              </a:rPr>
              <a:t/>
            </a:r>
            <a:br>
              <a:rPr lang="en-US" sz="1600">
                <a:solidFill>
                  <a:srgbClr val="CBAC39"/>
                </a:solidFill>
                <a:latin typeface="Verdana" pitchFamily="34" charset="0"/>
              </a:rPr>
            </a:br>
            <a:r>
              <a:rPr lang="en-US" sz="2000">
                <a:solidFill>
                  <a:srgbClr val="CBAC39"/>
                </a:solidFill>
                <a:latin typeface="Verdana" pitchFamily="34" charset="0"/>
              </a:rPr>
              <a:t/>
            </a:r>
            <a:br>
              <a:rPr lang="en-US" sz="2000">
                <a:solidFill>
                  <a:srgbClr val="CBAC39"/>
                </a:solidFill>
                <a:latin typeface="Verdana" pitchFamily="34" charset="0"/>
              </a:rPr>
            </a:br>
            <a:r>
              <a:rPr lang="en-US" sz="1400">
                <a:solidFill>
                  <a:srgbClr val="CBAC39"/>
                </a:solidFill>
                <a:latin typeface="Verdana" pitchFamily="34" charset="0"/>
              </a:rPr>
              <a:t>- his reputation in battle gave him </a:t>
            </a:r>
            <a:r>
              <a:rPr lang="en-US" sz="1400" i="1" u="sng">
                <a:solidFill>
                  <a:srgbClr val="CBAC39"/>
                </a:solidFill>
                <a:latin typeface="Verdana" pitchFamily="34" charset="0"/>
              </a:rPr>
              <a:t>some standing</a:t>
            </a:r>
            <a:r>
              <a:rPr lang="en-US" sz="1400">
                <a:solidFill>
                  <a:srgbClr val="CBAC39"/>
                </a:solidFill>
                <a:latin typeface="Verdana" pitchFamily="34" charset="0"/>
              </a:rPr>
              <a:t> among the Tai neighborhood </a:t>
            </a:r>
            <a:r>
              <a:rPr lang="en-US" sz="1400" i="1" u="sng">
                <a:solidFill>
                  <a:srgbClr val="CBAC39"/>
                </a:solidFill>
                <a:latin typeface="Verdana" pitchFamily="34" charset="0"/>
              </a:rPr>
              <a:t>to the north</a:t>
            </a:r>
            <a:br>
              <a:rPr lang="en-US" sz="1400" i="1" u="sng">
                <a:solidFill>
                  <a:srgbClr val="CBAC39"/>
                </a:solidFill>
                <a:latin typeface="Verdana" pitchFamily="34" charset="0"/>
              </a:rPr>
            </a:br>
            <a:r>
              <a:rPr lang="en-US" sz="1400">
                <a:solidFill>
                  <a:srgbClr val="CBAC39"/>
                </a:solidFill>
                <a:latin typeface="Verdana" pitchFamily="34" charset="0"/>
              </a:rPr>
              <a:t>- He also had some standing </a:t>
            </a:r>
            <a:r>
              <a:rPr lang="en-US" sz="1400" i="1" u="sng">
                <a:solidFill>
                  <a:srgbClr val="CBAC39"/>
                </a:solidFill>
                <a:latin typeface="Verdana" pitchFamily="34" charset="0"/>
              </a:rPr>
              <a:t>to the south</a:t>
            </a:r>
            <a:r>
              <a:rPr lang="en-US" sz="1400">
                <a:solidFill>
                  <a:srgbClr val="CBAC39"/>
                </a:solidFill>
                <a:latin typeface="Verdana" pitchFamily="34" charset="0"/>
              </a:rPr>
              <a:t> through </a:t>
            </a:r>
            <a:r>
              <a:rPr lang="en-US" sz="1400" i="1" u="sng">
                <a:solidFill>
                  <a:srgbClr val="CBAC39"/>
                </a:solidFill>
                <a:latin typeface="Verdana" pitchFamily="34" charset="0"/>
              </a:rPr>
              <a:t>his mother</a:t>
            </a:r>
            <a:r>
              <a:rPr lang="en-US" sz="1400">
                <a:solidFill>
                  <a:srgbClr val="CBAC39"/>
                </a:solidFill>
                <a:latin typeface="Verdana" pitchFamily="34" charset="0"/>
              </a:rPr>
              <a:t> and by </a:t>
            </a:r>
            <a:r>
              <a:rPr lang="en-US" sz="1400" i="1" u="sng">
                <a:solidFill>
                  <a:srgbClr val="CBAC39"/>
                </a:solidFill>
                <a:latin typeface="Verdana" pitchFamily="34" charset="0"/>
              </a:rPr>
              <a:t>his marriage</a:t>
            </a:r>
            <a:r>
              <a:rPr lang="en-US" sz="1400">
                <a:solidFill>
                  <a:srgbClr val="CBAC39"/>
                </a:solidFill>
                <a:latin typeface="Verdana" pitchFamily="34" charset="0"/>
              </a:rPr>
              <a:t> into the ruling families </a:t>
            </a:r>
            <a:r>
              <a:rPr lang="en-US" sz="1400" i="1" u="sng">
                <a:solidFill>
                  <a:srgbClr val="CBAC39"/>
                </a:solidFill>
                <a:latin typeface="Verdana" pitchFamily="34" charset="0"/>
              </a:rPr>
              <a:t>of the south</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39939" name="Rectangle 3"/>
          <p:cNvSpPr>
            <a:spLocks noChangeArrowheads="1"/>
          </p:cNvSpPr>
          <p:nvPr>
            <p:ph type="body" idx="1"/>
          </p:nvPr>
        </p:nvSpPr>
        <p:spPr bwMode="auto">
          <a:xfrm>
            <a:off x="468313" y="1458913"/>
            <a:ext cx="8229600" cy="49942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effectLst>
                  <a:outerShdw blurRad="38100" dist="38100" dir="2700000" algn="tl">
                    <a:srgbClr val="FFFFFF"/>
                  </a:outerShdw>
                </a:effectLst>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Sukhothai</a:t>
            </a:r>
          </a:p>
          <a:p>
            <a:pPr>
              <a:lnSpc>
                <a:spcPct val="80000"/>
              </a:lnSpc>
              <a:buSzPct val="75000"/>
              <a:buFont typeface="Wingdings" pitchFamily="2" charset="2"/>
              <a:buChar char="q"/>
            </a:pPr>
            <a:r>
              <a:rPr lang="en-US" sz="1800">
                <a:solidFill>
                  <a:srgbClr val="CBAC39"/>
                </a:solidFill>
                <a:latin typeface="Verdana" pitchFamily="34" charset="0"/>
              </a:rPr>
              <a:t>The time was right for a young man with ambitions and connections</a:t>
            </a:r>
            <a:br>
              <a:rPr lang="en-US" sz="1800">
                <a:solidFill>
                  <a:srgbClr val="CBAC39"/>
                </a:solidFill>
                <a:latin typeface="Verdana" pitchFamily="34" charset="0"/>
              </a:rPr>
            </a:b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CBAC39"/>
                </a:solidFill>
                <a:latin typeface="Verdana" pitchFamily="34" charset="0"/>
              </a:rPr>
              <a:t>- Angkor was clearly diminished</a:t>
            </a:r>
            <a:br>
              <a:rPr lang="en-US" sz="1600">
                <a:solidFill>
                  <a:srgbClr val="CBAC39"/>
                </a:solidFill>
                <a:latin typeface="Verdana" pitchFamily="34" charset="0"/>
              </a:rPr>
            </a:br>
            <a:r>
              <a:rPr lang="en-US" sz="1600">
                <a:solidFill>
                  <a:srgbClr val="CBAC39"/>
                </a:solidFill>
                <a:latin typeface="Verdana" pitchFamily="34" charset="0"/>
              </a:rPr>
              <a:t>- Mangrai was in the process of forming a major empire to the north</a:t>
            </a:r>
            <a:br>
              <a:rPr lang="en-US" sz="1600">
                <a:solidFill>
                  <a:srgbClr val="CBAC39"/>
                </a:solidFill>
                <a:latin typeface="Verdana" pitchFamily="34" charset="0"/>
              </a:rPr>
            </a:br>
            <a:endParaRPr lang="en-US" sz="1600" i="1" u="sng">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Ramkhamhaeng concentrated his efforts on the zone of greatest opportunity and avoided conflict with his Tai neighbors (to the north: Mangrai, Ngam Muang; and to the south: Nakhon Si Thammarat, Lopburi)</a:t>
            </a:r>
            <a:br>
              <a:rPr lang="en-US" sz="1800">
                <a:solidFill>
                  <a:srgbClr val="CBAC39"/>
                </a:solidFill>
                <a:latin typeface="Verdana" pitchFamily="34" charset="0"/>
              </a:rPr>
            </a:br>
            <a:r>
              <a:rPr lang="en-US" sz="1600">
                <a:solidFill>
                  <a:srgbClr val="CBAC39"/>
                </a:solidFill>
                <a:latin typeface="Verdana" pitchFamily="34" charset="0"/>
              </a:rPr>
              <a:t>- An inscription of 1292 (</a:t>
            </a:r>
            <a:r>
              <a:rPr lang="th-TH" sz="1600">
                <a:solidFill>
                  <a:srgbClr val="CBAC39"/>
                </a:solidFill>
                <a:latin typeface="Verdana" pitchFamily="34" charset="0"/>
              </a:rPr>
              <a:t>ศิลาจารึก – </a:t>
            </a:r>
            <a:r>
              <a:rPr lang="en-US" sz="1600">
                <a:solidFill>
                  <a:srgbClr val="CBAC39"/>
                </a:solidFill>
                <a:latin typeface="Verdana" pitchFamily="34" charset="0"/>
              </a:rPr>
              <a:t>p.54)</a:t>
            </a:r>
            <a:br>
              <a:rPr lang="en-US" sz="1600">
                <a:solidFill>
                  <a:srgbClr val="CBAC39"/>
                </a:solidFill>
                <a:latin typeface="Verdana" pitchFamily="34" charset="0"/>
              </a:rPr>
            </a:br>
            <a:endParaRPr lang="en-US" sz="1600">
              <a:solidFill>
                <a:srgbClr val="CBAC39"/>
              </a:solidFill>
              <a:latin typeface="Verdana" pitchFamily="34" charset="0"/>
            </a:endParaRPr>
          </a:p>
          <a:p>
            <a:pPr>
              <a:lnSpc>
                <a:spcPct val="80000"/>
              </a:lnSpc>
              <a:buSzPct val="75000"/>
              <a:buFont typeface="Wingdings" pitchFamily="2" charset="2"/>
              <a:buChar char="q"/>
            </a:pPr>
            <a:r>
              <a:rPr lang="en-US" sz="1800" i="1">
                <a:solidFill>
                  <a:srgbClr val="FFFF00"/>
                </a:solidFill>
                <a:latin typeface="Verdana" pitchFamily="34" charset="0"/>
              </a:rPr>
              <a:t>In this self-advertisement</a:t>
            </a:r>
            <a:r>
              <a:rPr lang="en-US" sz="1800">
                <a:solidFill>
                  <a:srgbClr val="FFFF00"/>
                </a:solidFill>
                <a:latin typeface="Verdana" pitchFamily="34" charset="0"/>
              </a:rPr>
              <a:t>,</a:t>
            </a:r>
            <a:br>
              <a:rPr lang="en-US" sz="1800">
                <a:solidFill>
                  <a:srgbClr val="FFFF00"/>
                </a:solidFill>
                <a:latin typeface="Verdana" pitchFamily="34" charset="0"/>
              </a:rPr>
            </a:br>
            <a:r>
              <a:rPr lang="en-US" sz="1600">
                <a:solidFill>
                  <a:srgbClr val="FFFF00"/>
                </a:solidFill>
                <a:latin typeface="Verdana" pitchFamily="34" charset="0"/>
              </a:rPr>
              <a:t/>
            </a:r>
            <a:br>
              <a:rPr lang="en-US" sz="1600">
                <a:solidFill>
                  <a:srgbClr val="FFFF00"/>
                </a:solidFill>
                <a:latin typeface="Verdana" pitchFamily="34" charset="0"/>
              </a:rPr>
            </a:br>
            <a:r>
              <a:rPr lang="en-US" sz="1600">
                <a:solidFill>
                  <a:srgbClr val="CBAC39"/>
                </a:solidFill>
                <a:latin typeface="Verdana" pitchFamily="34" charset="0"/>
              </a:rPr>
              <a:t>- he painted a picture of an idyllic kingdom free of constraints</a:t>
            </a:r>
            <a:br>
              <a:rPr lang="en-US" sz="1600">
                <a:solidFill>
                  <a:srgbClr val="CBAC39"/>
                </a:solidFill>
                <a:latin typeface="Verdana" pitchFamily="34" charset="0"/>
              </a:rPr>
            </a:br>
            <a:r>
              <a:rPr lang="en-US" sz="1600">
                <a:solidFill>
                  <a:srgbClr val="CBAC39"/>
                </a:solidFill>
                <a:latin typeface="Verdana" pitchFamily="34" charset="0"/>
              </a:rPr>
              <a:t>- presided over by a just, benevolent and thoroughly accessible monarch beloved by his people</a:t>
            </a:r>
            <a:br>
              <a:rPr lang="en-US" sz="1600">
                <a:solidFill>
                  <a:srgbClr val="CBAC39"/>
                </a:solidFill>
                <a:latin typeface="Verdana" pitchFamily="34" charset="0"/>
              </a:rPr>
            </a:br>
            <a:r>
              <a:rPr lang="en-US" sz="1600">
                <a:solidFill>
                  <a:srgbClr val="CBAC39"/>
                </a:solidFill>
                <a:latin typeface="Verdana" pitchFamily="34" charset="0"/>
              </a:rPr>
              <a:t>- he was a </a:t>
            </a:r>
            <a:r>
              <a:rPr lang="en-US" sz="1600" b="1" i="1">
                <a:solidFill>
                  <a:srgbClr val="FFFF00"/>
                </a:solidFill>
                <a:latin typeface="Verdana" pitchFamily="34" charset="0"/>
              </a:rPr>
              <a:t>“Lord Father”</a:t>
            </a:r>
            <a:r>
              <a:rPr lang="en-US" sz="1600">
                <a:solidFill>
                  <a:srgbClr val="CBAC39"/>
                </a:solidFill>
                <a:latin typeface="Verdana" pitchFamily="34" charset="0"/>
              </a:rPr>
              <a:t> as the social relationships connote a familial style</a:t>
            </a:r>
            <a:br>
              <a:rPr lang="en-US" sz="1600">
                <a:solidFill>
                  <a:srgbClr val="CBAC39"/>
                </a:solidFill>
                <a:latin typeface="Verdana" pitchFamily="34" charset="0"/>
              </a:rPr>
            </a:br>
            <a:r>
              <a:rPr lang="en-US" sz="1600">
                <a:solidFill>
                  <a:srgbClr val="CBAC39"/>
                </a:solidFill>
                <a:latin typeface="Verdana" pitchFamily="34" charset="0"/>
              </a:rPr>
              <a:t>- </a:t>
            </a:r>
            <a:r>
              <a:rPr lang="en-US" sz="1600">
                <a:solidFill>
                  <a:srgbClr val="FFFF00"/>
                </a:solidFill>
                <a:latin typeface="Verdana" pitchFamily="34" charset="0"/>
              </a:rPr>
              <a:t>there is an implicit contrast drawn between his paternal benevolence accessibility (Sukhothai) and rigid social hierarchy, arbitrary administration of justice, heavy taxation (Angkor)</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40963" name="Rectangle 3"/>
          <p:cNvSpPr>
            <a:spLocks noChangeArrowheads="1"/>
          </p:cNvSpPr>
          <p:nvPr>
            <p:ph type="body" idx="1"/>
          </p:nvPr>
        </p:nvSpPr>
        <p:spPr bwMode="auto">
          <a:xfrm>
            <a:off x="468313" y="1420813"/>
            <a:ext cx="8229600" cy="4857750"/>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effectLst>
                  <a:outerShdw blurRad="38100" dist="38100" dir="2700000" algn="tl">
                    <a:srgbClr val="FFFFFF"/>
                  </a:outerShdw>
                </a:effectLst>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Sukhothai</a:t>
            </a:r>
          </a:p>
          <a:p>
            <a:pPr>
              <a:lnSpc>
                <a:spcPct val="80000"/>
              </a:lnSpc>
              <a:buSzPct val="75000"/>
              <a:buFont typeface="Wingdings" pitchFamily="2" charset="2"/>
              <a:buChar char="q"/>
            </a:pPr>
            <a:r>
              <a:rPr lang="en-US" sz="1800">
                <a:solidFill>
                  <a:srgbClr val="CBAC39"/>
                </a:solidFill>
                <a:latin typeface="Verdana" pitchFamily="34" charset="0"/>
              </a:rPr>
              <a:t>Ramkhahaeng seems to have been anxious to present an alternative form of government, one that was Tai.</a:t>
            </a:r>
            <a:br>
              <a:rPr lang="en-US" sz="1800">
                <a:solidFill>
                  <a:srgbClr val="CBAC39"/>
                </a:solidFill>
                <a:latin typeface="Verdana" pitchFamily="34" charset="0"/>
              </a:rPr>
            </a:br>
            <a:endParaRPr lang="en-US" sz="1800">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He </a:t>
            </a:r>
            <a:r>
              <a:rPr lang="en-US" sz="1800" i="1" u="sng">
                <a:solidFill>
                  <a:srgbClr val="CBAC39"/>
                </a:solidFill>
                <a:latin typeface="Verdana" pitchFamily="34" charset="0"/>
              </a:rPr>
              <a:t>presents</a:t>
            </a:r>
            <a:r>
              <a:rPr lang="en-US" sz="1800">
                <a:solidFill>
                  <a:srgbClr val="CBAC39"/>
                </a:solidFill>
                <a:latin typeface="Verdana" pitchFamily="34" charset="0"/>
              </a:rPr>
              <a:t> himself as one who respected </a:t>
            </a:r>
            <a:r>
              <a:rPr lang="en-US" sz="1800" i="1" u="sng">
                <a:solidFill>
                  <a:srgbClr val="CBAC39"/>
                </a:solidFill>
                <a:latin typeface="Verdana" pitchFamily="34" charset="0"/>
              </a:rPr>
              <a:t>animistic spirits</a:t>
            </a:r>
            <a:r>
              <a:rPr lang="en-US" sz="1800">
                <a:solidFill>
                  <a:srgbClr val="CBAC39"/>
                </a:solidFill>
                <a:latin typeface="Verdana" pitchFamily="34" charset="0"/>
              </a:rPr>
              <a:t> that populated the supernatural world, as a </a:t>
            </a:r>
            <a:r>
              <a:rPr lang="en-US" sz="1800" i="1" u="sng">
                <a:solidFill>
                  <a:srgbClr val="CBAC39"/>
                </a:solidFill>
                <a:latin typeface="Verdana" pitchFamily="34" charset="0"/>
              </a:rPr>
              <a:t>devout Buddhist</a:t>
            </a:r>
            <a:r>
              <a:rPr lang="en-US" sz="1800">
                <a:solidFill>
                  <a:srgbClr val="CBAC39"/>
                </a:solidFill>
                <a:latin typeface="Verdana" pitchFamily="34" charset="0"/>
              </a:rPr>
              <a:t>, promoted the cause of the religion and supported the monkhood </a:t>
            </a:r>
            <a:br>
              <a:rPr lang="en-US" sz="1800">
                <a:solidFill>
                  <a:srgbClr val="CBAC39"/>
                </a:solidFill>
                <a:latin typeface="Verdana" pitchFamily="34" charset="0"/>
              </a:rPr>
            </a:br>
            <a:endParaRPr lang="en-US" sz="1800">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Sukhothai was then a Buddhist state, a monastic community</a:t>
            </a:r>
            <a:br>
              <a:rPr lang="en-US" sz="1800">
                <a:solidFill>
                  <a:srgbClr val="CBAC39"/>
                </a:solidFill>
                <a:latin typeface="Verdana" pitchFamily="34" charset="0"/>
              </a:rPr>
            </a:br>
            <a:endParaRPr lang="en-US" sz="1800">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The people observed Buddhist precepts and celebrated the ceremonies of the religious calendar</a:t>
            </a:r>
            <a:br>
              <a:rPr lang="en-US" sz="1800">
                <a:solidFill>
                  <a:srgbClr val="CBAC39"/>
                </a:solidFill>
                <a:latin typeface="Verdana" pitchFamily="34" charset="0"/>
              </a:rPr>
            </a:br>
            <a:endParaRPr lang="en-US" sz="1800">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On the throne, the king heard his subjects’ petitions and at the same time, he learned Dhamma of the Buddha from weekly learned monks’ preaching</a:t>
            </a:r>
            <a:br>
              <a:rPr lang="en-US" sz="1800">
                <a:solidFill>
                  <a:srgbClr val="CBAC39"/>
                </a:solidFill>
                <a:latin typeface="Verdana" pitchFamily="34" charset="0"/>
              </a:rPr>
            </a:br>
            <a:r>
              <a:rPr lang="en-US" sz="1600">
                <a:solidFill>
                  <a:srgbClr val="CBAC39"/>
                </a:solidFill>
                <a:latin typeface="Verdana" pitchFamily="34" charset="0"/>
              </a:rPr>
              <a:t>- </a:t>
            </a:r>
            <a:r>
              <a:rPr lang="en-US" sz="1600" i="1">
                <a:solidFill>
                  <a:srgbClr val="FFFF00"/>
                </a:solidFill>
                <a:latin typeface="Verdana" pitchFamily="34" charset="0"/>
              </a:rPr>
              <a:t>king and monks </a:t>
            </a:r>
            <a:r>
              <a:rPr lang="en-US" sz="1600" i="1" u="sng">
                <a:solidFill>
                  <a:srgbClr val="FFFF00"/>
                </a:solidFill>
                <a:latin typeface="Verdana" pitchFamily="34" charset="0"/>
              </a:rPr>
              <a:t>shared</a:t>
            </a:r>
            <a:r>
              <a:rPr lang="en-US" sz="1600" i="1">
                <a:solidFill>
                  <a:srgbClr val="FFFF00"/>
                </a:solidFill>
                <a:latin typeface="Verdana" pitchFamily="34" charset="0"/>
              </a:rPr>
              <a:t> the same throne Buddhism and state were closely </a:t>
            </a:r>
            <a:r>
              <a:rPr lang="en-US" sz="1600" i="1" u="sng">
                <a:solidFill>
                  <a:srgbClr val="FFFF00"/>
                </a:solidFill>
                <a:latin typeface="Verdana" pitchFamily="34" charset="0"/>
              </a:rPr>
              <a:t>identified</a:t>
            </a:r>
            <a:br>
              <a:rPr lang="en-US" sz="1600" i="1" u="sng">
                <a:solidFill>
                  <a:srgbClr val="FFFF00"/>
                </a:solidFill>
                <a:latin typeface="Verdana" pitchFamily="34" charset="0"/>
              </a:rPr>
            </a:br>
            <a:endParaRPr lang="en-US" sz="1600" i="1">
              <a:solidFill>
                <a:srgbClr val="FFFF00"/>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The state was Buddhist, but the religion was also political</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41987" name="Rectangle 3"/>
          <p:cNvSpPr>
            <a:spLocks noChangeArrowheads="1"/>
          </p:cNvSpPr>
          <p:nvPr>
            <p:ph type="body" idx="1"/>
          </p:nvPr>
        </p:nvSpPr>
        <p:spPr bwMode="auto">
          <a:xfrm>
            <a:off x="468313" y="1484313"/>
            <a:ext cx="8229600" cy="4857750"/>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400" b="1">
                <a:solidFill>
                  <a:srgbClr val="D5BC61"/>
                </a:solidFill>
                <a:effectLst>
                  <a:outerShdw blurRad="38100" dist="38100" dir="2700000" algn="tl">
                    <a:srgbClr val="FFFFFF"/>
                  </a:outerShdw>
                </a:effectLst>
                <a:latin typeface="Verdana" pitchFamily="34" charset="0"/>
              </a:rPr>
              <a:t>	</a:t>
            </a:r>
            <a:r>
              <a:rPr lang="en-US" sz="2400" b="1" u="sng">
                <a:solidFill>
                  <a:srgbClr val="D5BC61"/>
                </a:solidFill>
                <a:effectLst>
                  <a:outerShdw blurRad="38100" dist="38100" dir="2700000" algn="tl">
                    <a:srgbClr val="FFFFFF"/>
                  </a:outerShdw>
                </a:effectLst>
                <a:latin typeface="Verdana" pitchFamily="34" charset="0"/>
              </a:rPr>
              <a:t>Sukhothai</a:t>
            </a:r>
          </a:p>
          <a:p>
            <a:pPr>
              <a:lnSpc>
                <a:spcPct val="80000"/>
              </a:lnSpc>
              <a:buSzPct val="75000"/>
              <a:buFont typeface="Wingdings" pitchFamily="2" charset="2"/>
              <a:buChar char="q"/>
            </a:pPr>
            <a:r>
              <a:rPr lang="en-US" sz="2000">
                <a:solidFill>
                  <a:srgbClr val="D5BC61"/>
                </a:solidFill>
                <a:latin typeface="Verdana" pitchFamily="34" charset="0"/>
              </a:rPr>
              <a:t>Ramkhamhaeng built an extensive kingdom by a judicious combination of </a:t>
            </a:r>
            <a:r>
              <a:rPr lang="en-US" sz="2000" i="1" u="sng">
                <a:solidFill>
                  <a:srgbClr val="D5BC61"/>
                </a:solidFill>
                <a:latin typeface="Verdana" pitchFamily="34" charset="0"/>
              </a:rPr>
              <a:t>force and diplomacy</a:t>
            </a:r>
            <a:r>
              <a:rPr lang="en-US" sz="2000">
                <a:solidFill>
                  <a:srgbClr val="D5BC61"/>
                </a:solidFill>
                <a:latin typeface="Verdana" pitchFamily="34" charset="0"/>
              </a:rPr>
              <a:t/>
            </a:r>
            <a:br>
              <a:rPr lang="en-US" sz="2000">
                <a:solidFill>
                  <a:srgbClr val="D5BC61"/>
                </a:solidFill>
                <a:latin typeface="Verdana" pitchFamily="34" charset="0"/>
              </a:rPr>
            </a:br>
            <a:r>
              <a:rPr lang="en-US" sz="2000">
                <a:solidFill>
                  <a:srgbClr val="D5BC61"/>
                </a:solidFill>
                <a:latin typeface="Verdana" pitchFamily="34" charset="0"/>
              </a:rPr>
              <a:t/>
            </a:r>
            <a:br>
              <a:rPr lang="en-US" sz="2000">
                <a:solidFill>
                  <a:srgbClr val="D5BC61"/>
                </a:solidFill>
                <a:latin typeface="Verdana" pitchFamily="34" charset="0"/>
              </a:rPr>
            </a:br>
            <a:r>
              <a:rPr lang="en-US" sz="1800">
                <a:solidFill>
                  <a:srgbClr val="D5BC61"/>
                </a:solidFill>
                <a:latin typeface="Verdana" pitchFamily="34" charset="0"/>
              </a:rPr>
              <a:t>- He raided towns and villages, captured elephants, metals, and prisoners whom he did not kill, but encouraged to make their submission to him</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 geographical extension 0f Sukhothai’s power, which was matched in later centuries by the Kingdom of Siam, Ramkhamhaeng certainly did not raise a massive army and march several thousands of miles (voluntary submission, rather than conquest)</a:t>
            </a:r>
            <a:br>
              <a:rPr lang="en-US" sz="2000">
                <a:solidFill>
                  <a:srgbClr val="D5BC61"/>
                </a:solidFill>
                <a:latin typeface="Verdana" pitchFamily="34" charset="0"/>
              </a:rPr>
            </a:b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Ramkhamhaeng’s power, compounded of military strength and moral prestige radiated outward from the capital, and those who </a:t>
            </a:r>
            <a:r>
              <a:rPr lang="en-US" sz="2000" i="1" u="sng">
                <a:solidFill>
                  <a:srgbClr val="D5BC61"/>
                </a:solidFill>
                <a:latin typeface="Verdana" pitchFamily="34" charset="0"/>
              </a:rPr>
              <a:t>recognized his leadership</a:t>
            </a:r>
            <a:r>
              <a:rPr lang="en-US" sz="2000">
                <a:solidFill>
                  <a:srgbClr val="D5BC61"/>
                </a:solidFill>
                <a:latin typeface="Verdana" pitchFamily="34" charset="0"/>
              </a:rPr>
              <a:t> submitted to him</a:t>
            </a:r>
            <a:br>
              <a:rPr lang="en-US" sz="2000">
                <a:solidFill>
                  <a:srgbClr val="D5BC61"/>
                </a:solidFill>
                <a:latin typeface="Verdana" pitchFamily="34" charset="0"/>
              </a:rPr>
            </a:br>
            <a:r>
              <a:rPr lang="en-US" sz="2400">
                <a:solidFill>
                  <a:srgbClr val="D5BC61"/>
                </a:solidFill>
                <a:latin typeface="Verdana" pitchFamily="34" charset="0"/>
              </a:rPr>
              <a:t>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43011" name="Rectangle 3"/>
          <p:cNvSpPr>
            <a:spLocks noChangeArrowheads="1"/>
          </p:cNvSpPr>
          <p:nvPr>
            <p:ph type="body" idx="1"/>
          </p:nvPr>
        </p:nvSpPr>
        <p:spPr bwMode="auto">
          <a:xfrm>
            <a:off x="468313" y="1408113"/>
            <a:ext cx="8229600" cy="4857750"/>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1800" b="1">
                <a:solidFill>
                  <a:srgbClr val="928264"/>
                </a:solidFill>
                <a:effectLst>
                  <a:outerShdw blurRad="38100" dist="38100" dir="2700000" algn="tl">
                    <a:srgbClr val="FFFFFF"/>
                  </a:outerShdw>
                </a:effectLst>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Sukhothai</a:t>
            </a:r>
          </a:p>
          <a:p>
            <a:pPr>
              <a:lnSpc>
                <a:spcPct val="90000"/>
              </a:lnSpc>
              <a:buSzPct val="75000"/>
              <a:buFont typeface="Wingdings" pitchFamily="2" charset="2"/>
              <a:buChar char="q"/>
            </a:pPr>
            <a:r>
              <a:rPr lang="en-US" sz="1800">
                <a:solidFill>
                  <a:srgbClr val="CBAC39"/>
                </a:solidFill>
                <a:latin typeface="Verdana" pitchFamily="34" charset="0"/>
              </a:rPr>
              <a:t>Vassals, unlike Chinese system, political loyalties in the Tai world tended to be </a:t>
            </a:r>
            <a:r>
              <a:rPr lang="en-US" sz="1800" i="1" u="sng">
                <a:solidFill>
                  <a:srgbClr val="CBAC39"/>
                </a:solidFill>
                <a:latin typeface="Verdana" pitchFamily="34" charset="0"/>
              </a:rPr>
              <a:t>personal</a:t>
            </a:r>
            <a:br>
              <a:rPr lang="en-US" sz="1800" i="1" u="sng">
                <a:solidFill>
                  <a:srgbClr val="CBAC39"/>
                </a:solidFill>
                <a:latin typeface="Verdana" pitchFamily="34" charset="0"/>
              </a:rPr>
            </a:br>
            <a:r>
              <a:rPr lang="en-US" sz="1600" i="1" u="sng">
                <a:solidFill>
                  <a:srgbClr val="CBAC39"/>
                </a:solidFill>
                <a:latin typeface="Verdana" pitchFamily="34" charset="0"/>
              </a:rPr>
              <a:t/>
            </a:r>
            <a:br>
              <a:rPr lang="en-US" sz="1600" i="1" u="sng">
                <a:solidFill>
                  <a:srgbClr val="CBAC39"/>
                </a:solidFill>
                <a:latin typeface="Verdana" pitchFamily="34" charset="0"/>
              </a:rPr>
            </a:br>
            <a:r>
              <a:rPr lang="en-US" sz="1600">
                <a:solidFill>
                  <a:srgbClr val="CBAC39"/>
                </a:solidFill>
                <a:latin typeface="Verdana" pitchFamily="34" charset="0"/>
              </a:rPr>
              <a:t>- </a:t>
            </a:r>
            <a:r>
              <a:rPr lang="en-US" sz="1600" i="1" u="sng">
                <a:solidFill>
                  <a:srgbClr val="CBAC39"/>
                </a:solidFill>
                <a:latin typeface="Verdana" pitchFamily="34" charset="0"/>
              </a:rPr>
              <a:t>Ex.</a:t>
            </a:r>
            <a:r>
              <a:rPr lang="en-US" sz="1600">
                <a:solidFill>
                  <a:srgbClr val="CBAC39"/>
                </a:solidFill>
                <a:latin typeface="Verdana" pitchFamily="34" charset="0"/>
              </a:rPr>
              <a:t> Ruler of Nakjon Sri Thammarat owed personal allegiance to the ruler of Phetburi, who owed it to the prince of Suphanburi, who himself submitted to Ramkhamhaeng</a:t>
            </a:r>
            <a:br>
              <a:rPr lang="en-US" sz="1600">
                <a:solidFill>
                  <a:srgbClr val="CBAC39"/>
                </a:solidFill>
                <a:latin typeface="Verdana" pitchFamily="34" charset="0"/>
              </a:rPr>
            </a:br>
            <a:r>
              <a:rPr lang="en-US" sz="1600">
                <a:solidFill>
                  <a:srgbClr val="CBAC39"/>
                </a:solidFill>
                <a:latin typeface="Verdana" pitchFamily="34" charset="0"/>
              </a:rPr>
              <a:t>- means, all but the core of the kingdom remained separated into the small muang units, each with its own rulers, the relationships between local rulers and the king were defined by the relative power of the individuals concerned and confined to the duration of their lifetimes</a:t>
            </a:r>
            <a:br>
              <a:rPr lang="en-US" sz="1600">
                <a:solidFill>
                  <a:srgbClr val="CBAC39"/>
                </a:solidFill>
                <a:latin typeface="Verdana" pitchFamily="34" charset="0"/>
              </a:rPr>
            </a:br>
            <a:endParaRPr lang="en-US" sz="1600">
              <a:solidFill>
                <a:srgbClr val="CBAC39"/>
              </a:solidFill>
              <a:latin typeface="Verdana" pitchFamily="34" charset="0"/>
            </a:endParaRPr>
          </a:p>
          <a:p>
            <a:pPr>
              <a:lnSpc>
                <a:spcPct val="90000"/>
              </a:lnSpc>
              <a:buSzPct val="75000"/>
              <a:buFont typeface="Wingdings" pitchFamily="2" charset="2"/>
              <a:buChar char="q"/>
            </a:pPr>
            <a:r>
              <a:rPr lang="en-US" sz="1800">
                <a:solidFill>
                  <a:srgbClr val="CBAC39"/>
                </a:solidFill>
                <a:latin typeface="Verdana" pitchFamily="34" charset="0"/>
              </a:rPr>
              <a:t>Ramkhamhaeng’s Sukhothai is remembered as much for its </a:t>
            </a:r>
            <a:r>
              <a:rPr lang="en-US" sz="1800" b="1" i="1" u="sng">
                <a:solidFill>
                  <a:srgbClr val="CBAC39"/>
                </a:solidFill>
                <a:latin typeface="Verdana" pitchFamily="34" charset="0"/>
              </a:rPr>
              <a:t>art and ideas</a:t>
            </a:r>
            <a:r>
              <a:rPr lang="en-US" sz="1800">
                <a:solidFill>
                  <a:srgbClr val="CBAC39"/>
                </a:solidFill>
                <a:latin typeface="Verdana" pitchFamily="34" charset="0"/>
              </a:rPr>
              <a:t> as for its political achievements</a:t>
            </a:r>
            <a:r>
              <a:rPr lang="en-US" sz="4000">
                <a:solidFill>
                  <a:srgbClr val="CBAC39"/>
                </a:solidFill>
                <a:latin typeface="Verdana" pitchFamily="34" charset="0"/>
              </a:rPr>
              <a:t/>
            </a:r>
            <a:br>
              <a:rPr lang="en-US" sz="4000">
                <a:solidFill>
                  <a:srgbClr val="CBAC39"/>
                </a:solidFill>
                <a:latin typeface="Verdana" pitchFamily="34" charset="0"/>
              </a:rPr>
            </a:b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CBAC39"/>
                </a:solidFill>
                <a:latin typeface="Verdana" pitchFamily="34" charset="0"/>
              </a:rPr>
              <a:t>- Ex. Image of the Buddha bear the distinctive stamp of Tai physiognomy (waiting posture are cast with such a flowing grace that they seem to move before the observer’s eye)</a:t>
            </a:r>
            <a:br>
              <a:rPr lang="en-US" sz="1600">
                <a:solidFill>
                  <a:srgbClr val="CBAC39"/>
                </a:solidFill>
                <a:latin typeface="Verdana" pitchFamily="34" charset="0"/>
              </a:rPr>
            </a:br>
            <a:r>
              <a:rPr lang="en-US" sz="1600">
                <a:solidFill>
                  <a:srgbClr val="CBAC39"/>
                </a:solidFill>
                <a:latin typeface="Verdana" pitchFamily="34" charset="0"/>
              </a:rPr>
              <a:t>- major monuments constructed remains ‘til present</a:t>
            </a:r>
            <a:br>
              <a:rPr lang="en-US" sz="1600">
                <a:solidFill>
                  <a:srgbClr val="CBAC39"/>
                </a:solidFill>
                <a:latin typeface="Verdana" pitchFamily="34" charset="0"/>
              </a:rPr>
            </a:br>
            <a:endParaRPr lang="en-US" sz="1600">
              <a:solidFill>
                <a:srgbClr val="CBAC39"/>
              </a:solidFill>
              <a:latin typeface="Verdana" pitchFamily="34" charset="0"/>
            </a:endParaRPr>
          </a:p>
          <a:p>
            <a:pPr>
              <a:lnSpc>
                <a:spcPct val="90000"/>
              </a:lnSpc>
              <a:buSzPct val="75000"/>
              <a:buFont typeface="Wingdings" pitchFamily="2" charset="2"/>
              <a:buNone/>
            </a:pPr>
            <a:endParaRPr lang="en-US">
              <a:solidFill>
                <a:srgbClr val="CBAC39"/>
              </a:solidFill>
              <a:latin typeface="Verdana" pitchFamily="34" charset="0"/>
            </a:endParaRPr>
          </a:p>
          <a:p>
            <a:pPr>
              <a:lnSpc>
                <a:spcPct val="90000"/>
              </a:lnSpc>
              <a:buSzPct val="75000"/>
              <a:buFont typeface="Wingdings" pitchFamily="2" charset="2"/>
              <a:buNone/>
            </a:pPr>
            <a:endParaRPr lang="en-US">
              <a:solidFill>
                <a:srgbClr val="CBAC39"/>
              </a:solidFill>
              <a:latin typeface="Verdana" pitchFamily="34"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44035" name="Rectangle 3"/>
          <p:cNvSpPr>
            <a:spLocks noChangeArrowheads="1"/>
          </p:cNvSpPr>
          <p:nvPr>
            <p:ph type="body" idx="1"/>
          </p:nvPr>
        </p:nvSpPr>
        <p:spPr bwMode="auto">
          <a:xfrm>
            <a:off x="468313" y="1433513"/>
            <a:ext cx="8229600" cy="4857750"/>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928264"/>
                </a:solidFill>
                <a:effectLst>
                  <a:outerShdw blurRad="38100" dist="38100" dir="2700000" algn="tl">
                    <a:srgbClr val="FFFFFF"/>
                  </a:outerShdw>
                </a:effectLst>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Sukhothai</a:t>
            </a:r>
          </a:p>
          <a:p>
            <a:pPr>
              <a:lnSpc>
                <a:spcPct val="80000"/>
              </a:lnSpc>
              <a:buSzPct val="75000"/>
              <a:buFont typeface="Wingdings" pitchFamily="2" charset="2"/>
              <a:buChar char="q"/>
            </a:pPr>
            <a:r>
              <a:rPr lang="en-US" sz="1800">
                <a:solidFill>
                  <a:srgbClr val="FFFF00"/>
                </a:solidFill>
                <a:latin typeface="Verdana" pitchFamily="34" charset="0"/>
              </a:rPr>
              <a:t>People of Sukhothai were uniquely </a:t>
            </a:r>
            <a:r>
              <a:rPr lang="en-US" sz="1800" b="1" i="1" u="sng">
                <a:solidFill>
                  <a:srgbClr val="FFFF00"/>
                </a:solidFill>
                <a:latin typeface="Verdana" pitchFamily="34" charset="0"/>
              </a:rPr>
              <a:t>creative</a:t>
            </a:r>
            <a:r>
              <a:rPr lang="en-US" sz="1800">
                <a:solidFill>
                  <a:srgbClr val="FFFF00"/>
                </a:solidFill>
                <a:latin typeface="Verdana" pitchFamily="34" charset="0"/>
              </a:rPr>
              <a:t>. Remaining true to their own Tai traditions.</a:t>
            </a:r>
            <a:r>
              <a:rPr lang="en-US" sz="2800">
                <a:solidFill>
                  <a:srgbClr val="FFFF00"/>
                </a:solidFill>
                <a:latin typeface="Verdana" pitchFamily="34" charset="0"/>
              </a:rPr>
              <a:t/>
            </a:r>
            <a:br>
              <a:rPr lang="en-US" sz="2800">
                <a:solidFill>
                  <a:srgbClr val="FFFF00"/>
                </a:solidFill>
                <a:latin typeface="Verdana" pitchFamily="34" charset="0"/>
              </a:rPr>
            </a:br>
            <a:r>
              <a:rPr lang="en-US" sz="1800">
                <a:solidFill>
                  <a:srgbClr val="CBAC39"/>
                </a:solidFill>
                <a:latin typeface="Verdana" pitchFamily="34" charset="0"/>
              </a:rPr>
              <a:t/>
            </a:r>
            <a:br>
              <a:rPr lang="en-US" sz="1800">
                <a:solidFill>
                  <a:srgbClr val="CBAC39"/>
                </a:solidFill>
                <a:latin typeface="Verdana" pitchFamily="34" charset="0"/>
              </a:rPr>
            </a:br>
            <a:r>
              <a:rPr lang="en-US" sz="1600">
                <a:solidFill>
                  <a:srgbClr val="CBAC39"/>
                </a:solidFill>
                <a:latin typeface="Verdana" pitchFamily="34" charset="0"/>
              </a:rPr>
              <a:t>- Their art was strongly influenced by Ceylon and Nakhon Si Thammarat, and they imported potters from China who created brilliant works in celadon and the famous Sankhalok ceramics</a:t>
            </a:r>
            <a:br>
              <a:rPr lang="en-US" sz="1600">
                <a:solidFill>
                  <a:srgbClr val="CBAC39"/>
                </a:solidFill>
                <a:latin typeface="Verdana" pitchFamily="34" charset="0"/>
              </a:rPr>
            </a:br>
            <a:endParaRPr lang="en-US" sz="1600">
              <a:solidFill>
                <a:srgbClr val="CBAC39"/>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Sukhothai art, like Sukhothai life, </a:t>
            </a:r>
            <a:r>
              <a:rPr lang="en-US" sz="1800" i="1" u="sng">
                <a:solidFill>
                  <a:srgbClr val="FFFF00"/>
                </a:solidFill>
                <a:latin typeface="Verdana" pitchFamily="34" charset="0"/>
              </a:rPr>
              <a:t>was a thing of its own</a:t>
            </a:r>
            <a:r>
              <a:rPr lang="en-US" sz="1800">
                <a:solidFill>
                  <a:srgbClr val="FFFF00"/>
                </a:solidFill>
                <a:latin typeface="Verdana" pitchFamily="34" charset="0"/>
              </a:rPr>
              <a:t>, more than eclectic and distinctively Siamese</a:t>
            </a:r>
            <a:br>
              <a:rPr lang="en-US" sz="1800">
                <a:solidFill>
                  <a:srgbClr val="FFFF00"/>
                </a:solidFill>
                <a:latin typeface="Verdana" pitchFamily="34" charset="0"/>
              </a:rPr>
            </a:br>
            <a:endParaRPr lang="en-US" sz="1600">
              <a:solidFill>
                <a:srgbClr val="FFFF00"/>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Sukhothai had transplanted from the upland valleys to the edge of the great Chaophraya plain</a:t>
            </a:r>
            <a:br>
              <a:rPr lang="en-US" sz="1800">
                <a:solidFill>
                  <a:srgbClr val="CBAC39"/>
                </a:solidFill>
                <a:latin typeface="Verdana" pitchFamily="34" charset="0"/>
              </a:rPr>
            </a:br>
            <a:endParaRPr lang="en-US" sz="1600">
              <a:solidFill>
                <a:srgbClr val="CBAC39"/>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There was relatively little social and political differentiation</a:t>
            </a:r>
            <a:br>
              <a:rPr lang="en-US" sz="1800">
                <a:solidFill>
                  <a:srgbClr val="FFFF00"/>
                </a:solidFill>
                <a:latin typeface="Verdana" pitchFamily="34" charset="0"/>
              </a:rPr>
            </a:br>
            <a:r>
              <a:rPr lang="en-US" sz="1800">
                <a:solidFill>
                  <a:srgbClr val="FFFF00"/>
                </a:solidFill>
                <a:latin typeface="Verdana" pitchFamily="34" charset="0"/>
              </a:rPr>
              <a:t> </a:t>
            </a:r>
            <a:r>
              <a:rPr lang="en-US" sz="1600">
                <a:solidFill>
                  <a:srgbClr val="FFFF00"/>
                </a:solidFill>
                <a:latin typeface="Verdana" pitchFamily="34" charset="0"/>
              </a:rPr>
              <a:t/>
            </a:r>
            <a:br>
              <a:rPr lang="en-US" sz="1600">
                <a:solidFill>
                  <a:srgbClr val="FFFF00"/>
                </a:solidFill>
                <a:latin typeface="Verdana" pitchFamily="34" charset="0"/>
              </a:rPr>
            </a:br>
            <a:r>
              <a:rPr lang="en-US" sz="1600">
                <a:solidFill>
                  <a:srgbClr val="FFFF00"/>
                </a:solidFill>
                <a:latin typeface="Verdana" pitchFamily="34" charset="0"/>
              </a:rPr>
              <a:t>- the division between chao and commoners based firmly on </a:t>
            </a:r>
            <a:r>
              <a:rPr lang="en-US" sz="1600" b="1" i="1">
                <a:solidFill>
                  <a:srgbClr val="FFFF00"/>
                </a:solidFill>
                <a:latin typeface="Verdana" pitchFamily="34" charset="0"/>
              </a:rPr>
              <a:t>“personal”</a:t>
            </a:r>
            <a:r>
              <a:rPr lang="en-US" sz="1600" b="1" i="1">
                <a:solidFill>
                  <a:srgbClr val="CBAC39"/>
                </a:solidFill>
                <a:latin typeface="Verdana" pitchFamily="34" charset="0"/>
              </a:rPr>
              <a:t/>
            </a:r>
            <a:br>
              <a:rPr lang="en-US" sz="1600" b="1" i="1">
                <a:solidFill>
                  <a:srgbClr val="CBAC39"/>
                </a:solidFill>
                <a:latin typeface="Verdana" pitchFamily="34" charset="0"/>
              </a:rPr>
            </a:br>
            <a:endParaRPr lang="en-US" sz="1600" b="1" i="1">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The </a:t>
            </a:r>
            <a:r>
              <a:rPr lang="en-US" sz="1800" i="1" u="sng">
                <a:solidFill>
                  <a:srgbClr val="CBAC39"/>
                </a:solidFill>
                <a:latin typeface="Verdana" pitchFamily="34" charset="0"/>
              </a:rPr>
              <a:t>environment</a:t>
            </a:r>
            <a:r>
              <a:rPr lang="en-US" sz="1800">
                <a:solidFill>
                  <a:srgbClr val="CBAC39"/>
                </a:solidFill>
                <a:latin typeface="Verdana" pitchFamily="34" charset="0"/>
              </a:rPr>
              <a:t> in which Sukhothai was set, was a </a:t>
            </a:r>
            <a:r>
              <a:rPr lang="en-US" sz="1800" i="1" u="sng">
                <a:solidFill>
                  <a:srgbClr val="CBAC39"/>
                </a:solidFill>
                <a:latin typeface="Verdana" pitchFamily="34" charset="0"/>
              </a:rPr>
              <a:t>new one</a:t>
            </a:r>
            <a:r>
              <a:rPr lang="en-US" sz="1800">
                <a:solidFill>
                  <a:srgbClr val="CBAC39"/>
                </a:solidFill>
                <a:latin typeface="Verdana" pitchFamily="34" charset="0"/>
              </a:rPr>
              <a:t>. There were considerable </a:t>
            </a:r>
            <a:r>
              <a:rPr lang="en-US" sz="1800" i="1" u="sng">
                <a:solidFill>
                  <a:srgbClr val="CBAC39"/>
                </a:solidFill>
                <a:latin typeface="Verdana" pitchFamily="34" charset="0"/>
              </a:rPr>
              <a:t>non-Tai</a:t>
            </a:r>
            <a:r>
              <a:rPr lang="en-US" sz="1800">
                <a:solidFill>
                  <a:srgbClr val="CBAC39"/>
                </a:solidFill>
                <a:latin typeface="Verdana" pitchFamily="34" charset="0"/>
              </a:rPr>
              <a:t> populations, Mon and Khmer communities and posed </a:t>
            </a:r>
            <a:r>
              <a:rPr lang="en-US" sz="1800" i="1" u="sng">
                <a:solidFill>
                  <a:srgbClr val="CBAC39"/>
                </a:solidFill>
                <a:latin typeface="Verdana" pitchFamily="34" charset="0"/>
              </a:rPr>
              <a:t>political problems</a:t>
            </a:r>
          </a:p>
          <a:p>
            <a:pPr>
              <a:lnSpc>
                <a:spcPct val="80000"/>
              </a:lnSpc>
              <a:buSzPct val="75000"/>
              <a:buFont typeface="Wingdings" pitchFamily="2" charset="2"/>
              <a:buNone/>
            </a:pPr>
            <a:endParaRPr lang="en-US" sz="1600" b="1" i="1">
              <a:solidFill>
                <a:srgbClr val="CBAC39"/>
              </a:solidFill>
              <a:latin typeface="Verdana" pitchFamily="34"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45059" name="Rectangle 3"/>
          <p:cNvSpPr>
            <a:spLocks noChangeArrowheads="1"/>
          </p:cNvSpPr>
          <p:nvPr>
            <p:ph type="body" idx="1"/>
          </p:nvPr>
        </p:nvSpPr>
        <p:spPr bwMode="auto">
          <a:xfrm>
            <a:off x="407988" y="1433513"/>
            <a:ext cx="8229600" cy="485775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2000" b="1">
                <a:solidFill>
                  <a:srgbClr val="928264"/>
                </a:solidFill>
                <a:effectLst>
                  <a:outerShdw blurRad="38100" dist="38100" dir="2700000" algn="tl">
                    <a:srgbClr val="FFFFFF"/>
                  </a:outerShdw>
                </a:effectLst>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Sukhothai</a:t>
            </a:r>
          </a:p>
          <a:p>
            <a:pPr>
              <a:buSzPct val="75000"/>
              <a:buFont typeface="Wingdings" pitchFamily="2" charset="2"/>
              <a:buChar char="q"/>
            </a:pPr>
            <a:r>
              <a:rPr lang="en-US" sz="1800">
                <a:solidFill>
                  <a:srgbClr val="CBAC39"/>
                </a:solidFill>
                <a:latin typeface="Verdana" pitchFamily="34" charset="0"/>
              </a:rPr>
              <a:t>Ramkhamhaeng, thus, encouraged </a:t>
            </a:r>
            <a:r>
              <a:rPr lang="en-US" sz="1800" i="1" u="sng">
                <a:solidFill>
                  <a:srgbClr val="CBAC39"/>
                </a:solidFill>
                <a:latin typeface="Verdana" pitchFamily="34" charset="0"/>
              </a:rPr>
              <a:t>Siamese Tai</a:t>
            </a:r>
            <a:r>
              <a:rPr lang="en-US" sz="1800">
                <a:solidFill>
                  <a:srgbClr val="CBAC39"/>
                </a:solidFill>
                <a:latin typeface="Verdana" pitchFamily="34" charset="0"/>
              </a:rPr>
              <a:t>, the language he claims have invented in 1283, to be the language of administration and prestige</a:t>
            </a:r>
            <a:br>
              <a:rPr lang="en-US" sz="1800">
                <a:solidFill>
                  <a:srgbClr val="CBAC39"/>
                </a:solidFill>
                <a:latin typeface="Verdana" pitchFamily="34" charset="0"/>
              </a:rPr>
            </a:br>
            <a:r>
              <a:rPr lang="en-US" sz="1600">
                <a:solidFill>
                  <a:srgbClr val="CBAC39"/>
                </a:solidFill>
                <a:latin typeface="Verdana" pitchFamily="34" charset="0"/>
              </a:rPr>
              <a:t>- “a script that made the written, tonal tai language comprehensible to the speakers of non-tonal language”</a:t>
            </a:r>
            <a:br>
              <a:rPr lang="en-US" sz="16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800" i="1" u="sng">
                <a:solidFill>
                  <a:srgbClr val="CBAC39"/>
                </a:solidFill>
                <a:latin typeface="Verdana" pitchFamily="34" charset="0"/>
              </a:rPr>
              <a:t>Brahmanical</a:t>
            </a:r>
            <a:r>
              <a:rPr lang="en-US" sz="1800">
                <a:solidFill>
                  <a:srgbClr val="CBAC39"/>
                </a:solidFill>
                <a:latin typeface="Verdana" pitchFamily="34" charset="0"/>
              </a:rPr>
              <a:t> religion was given court </a:t>
            </a:r>
            <a:r>
              <a:rPr lang="en-US" sz="1800" i="1" u="sng">
                <a:solidFill>
                  <a:srgbClr val="CBAC39"/>
                </a:solidFill>
                <a:latin typeface="Verdana" pitchFamily="34" charset="0"/>
              </a:rPr>
              <a:t>patronage</a:t>
            </a:r>
            <a:r>
              <a:rPr lang="en-US" sz="1800">
                <a:solidFill>
                  <a:srgbClr val="CBAC39"/>
                </a:solidFill>
                <a:latin typeface="Verdana" pitchFamily="34" charset="0"/>
              </a:rPr>
              <a:t> </a:t>
            </a:r>
            <a:br>
              <a:rPr lang="en-US" sz="18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Court sculptors even fashioned bronze images of Vishnu and Shiva in a style similar to that expressed in Sukhothai’s Buddha images</a:t>
            </a:r>
            <a:br>
              <a:rPr lang="en-US" sz="18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Ramkhamhaeng did not centralize all powers, although his muangs held together by pyramided personal</a:t>
            </a:r>
            <a:r>
              <a:rPr lang="en-US" sz="1800" i="1" u="sng">
                <a:solidFill>
                  <a:srgbClr val="FFFF00"/>
                </a:solidFill>
                <a:latin typeface="Verdana" pitchFamily="34" charset="0"/>
              </a:rPr>
              <a:t> loyalties</a:t>
            </a:r>
            <a:r>
              <a:rPr lang="en-US" sz="1800">
                <a:solidFill>
                  <a:srgbClr val="FFFF00"/>
                </a:solidFill>
                <a:latin typeface="Verdana" pitchFamily="34" charset="0"/>
              </a:rPr>
              <a:t>, he suggested in his inscription, his power rested upon his moral authority and leadership</a:t>
            </a:r>
            <a:r>
              <a:rPr lang="en-US" sz="1600" b="1" i="1">
                <a:solidFill>
                  <a:srgbClr val="CBAC39"/>
                </a:solidFill>
                <a:latin typeface="Verdana" pitchFamily="34" charset="0"/>
              </a:rPr>
              <a:t/>
            </a:r>
            <a:br>
              <a:rPr lang="en-US" sz="1600" b="1" i="1">
                <a:solidFill>
                  <a:srgbClr val="CBAC39"/>
                </a:solidFill>
                <a:latin typeface="Verdana" pitchFamily="34" charset="0"/>
              </a:rPr>
            </a:br>
            <a:endParaRPr lang="en-US" sz="1600" b="1" i="1">
              <a:solidFill>
                <a:srgbClr val="CBAC39"/>
              </a:solidFill>
              <a:latin typeface="Verdana" pitchFamily="34" charset="0"/>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46083" name="Rectangle 3"/>
          <p:cNvSpPr>
            <a:spLocks noChangeArrowheads="1"/>
          </p:cNvSpPr>
          <p:nvPr>
            <p:ph type="body" idx="1"/>
          </p:nvPr>
        </p:nvSpPr>
        <p:spPr bwMode="auto">
          <a:xfrm>
            <a:off x="468313" y="1446213"/>
            <a:ext cx="8229600" cy="485775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b="1">
                <a:solidFill>
                  <a:srgbClr val="928264"/>
                </a:solidFill>
                <a:effectLst>
                  <a:outerShdw blurRad="38100" dist="38100" dir="2700000" algn="tl">
                    <a:srgbClr val="FFFFFF"/>
                  </a:outerShdw>
                </a:effectLst>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Sukhothai</a:t>
            </a:r>
          </a:p>
          <a:p>
            <a:pPr>
              <a:buSzPct val="75000"/>
              <a:buFont typeface="Wingdings" pitchFamily="2" charset="2"/>
              <a:buChar char="q"/>
            </a:pPr>
            <a:r>
              <a:rPr lang="en-US" sz="1800">
                <a:solidFill>
                  <a:srgbClr val="CBAC39"/>
                </a:solidFill>
                <a:latin typeface="Verdana" pitchFamily="34" charset="0"/>
              </a:rPr>
              <a:t>On </a:t>
            </a:r>
            <a:r>
              <a:rPr lang="en-US" sz="1800" i="1" u="sng">
                <a:solidFill>
                  <a:srgbClr val="CBAC39"/>
                </a:solidFill>
                <a:latin typeface="Verdana" pitchFamily="34" charset="0"/>
              </a:rPr>
              <a:t>his death</a:t>
            </a:r>
            <a:r>
              <a:rPr lang="en-US" sz="1800">
                <a:solidFill>
                  <a:srgbClr val="CBAC39"/>
                </a:solidFill>
                <a:latin typeface="Verdana" pitchFamily="34" charset="0"/>
              </a:rPr>
              <a:t> in 1298, his son Lö Thai succeeded him, the vast empire rapidly disintegrated</a:t>
            </a:r>
            <a:br>
              <a:rPr lang="en-US" sz="1800">
                <a:solidFill>
                  <a:srgbClr val="CBAC39"/>
                </a:solidFill>
                <a:latin typeface="Verdana" pitchFamily="34" charset="0"/>
              </a:rPr>
            </a:br>
            <a:r>
              <a:rPr lang="en-US" sz="1800">
                <a:solidFill>
                  <a:srgbClr val="CBAC39"/>
                </a:solidFill>
                <a:latin typeface="Verdana" pitchFamily="34" charset="0"/>
              </a:rPr>
              <a:t/>
            </a:r>
            <a:br>
              <a:rPr lang="en-US" sz="1800">
                <a:solidFill>
                  <a:srgbClr val="CBAC39"/>
                </a:solidFill>
                <a:latin typeface="Verdana" pitchFamily="34" charset="0"/>
              </a:rPr>
            </a:br>
            <a:r>
              <a:rPr lang="en-US" sz="1600">
                <a:solidFill>
                  <a:srgbClr val="CBAC39"/>
                </a:solidFill>
                <a:latin typeface="Verdana" pitchFamily="34" charset="0"/>
              </a:rPr>
              <a:t>a. Sukhothai’s dominion to thenorth of Uttaradit collapses almost immediately</a:t>
            </a:r>
            <a:br>
              <a:rPr lang="en-US" sz="1600">
                <a:solidFill>
                  <a:srgbClr val="CBAC39"/>
                </a:solidFill>
                <a:latin typeface="Verdana" pitchFamily="34" charset="0"/>
              </a:rPr>
            </a:br>
            <a:r>
              <a:rPr lang="en-US" sz="1600">
                <a:solidFill>
                  <a:srgbClr val="CBAC39"/>
                </a:solidFill>
                <a:latin typeface="Verdana" pitchFamily="34" charset="0"/>
              </a:rPr>
              <a:t>b. Luang Prabang, Vietianne and the middle Mekong similarly slipped into independence</a:t>
            </a:r>
            <a:br>
              <a:rPr lang="en-US" sz="1600">
                <a:solidFill>
                  <a:srgbClr val="CBAC39"/>
                </a:solidFill>
                <a:latin typeface="Verdana" pitchFamily="34" charset="0"/>
              </a:rPr>
            </a:br>
            <a:r>
              <a:rPr lang="en-US" sz="1600">
                <a:solidFill>
                  <a:srgbClr val="CBAC39"/>
                </a:solidFill>
                <a:latin typeface="Verdana" pitchFamily="34" charset="0"/>
              </a:rPr>
              <a:t>c. Mon no longer recognized Sukhothai’s suzerainty </a:t>
            </a:r>
            <a:br>
              <a:rPr lang="en-US" sz="1600">
                <a:solidFill>
                  <a:srgbClr val="CBAC39"/>
                </a:solidFill>
                <a:latin typeface="Verdana" pitchFamily="34" charset="0"/>
              </a:rPr>
            </a:br>
            <a:r>
              <a:rPr lang="en-US" sz="1600">
                <a:solidFill>
                  <a:srgbClr val="CBAC39"/>
                </a:solidFill>
                <a:latin typeface="Verdana" pitchFamily="34" charset="0"/>
              </a:rPr>
              <a:t>d. Tak had fallen under the sway of Lanna </a:t>
            </a:r>
            <a:br>
              <a:rPr lang="en-US" sz="1600">
                <a:solidFill>
                  <a:srgbClr val="CBAC39"/>
                </a:solidFill>
                <a:latin typeface="Verdana" pitchFamily="34" charset="0"/>
              </a:rPr>
            </a:br>
            <a:r>
              <a:rPr lang="en-US" sz="1600">
                <a:solidFill>
                  <a:srgbClr val="CBAC39"/>
                </a:solidFill>
                <a:latin typeface="Verdana" pitchFamily="34" charset="0"/>
              </a:rPr>
              <a:t> </a:t>
            </a:r>
          </a:p>
          <a:p>
            <a:pPr>
              <a:buSzPct val="75000"/>
              <a:buFont typeface="Wingdings" pitchFamily="2" charset="2"/>
              <a:buChar char="q"/>
            </a:pPr>
            <a:r>
              <a:rPr lang="en-US" sz="1800">
                <a:solidFill>
                  <a:srgbClr val="CBAC39"/>
                </a:solidFill>
                <a:latin typeface="Verdana" pitchFamily="34" charset="0"/>
              </a:rPr>
              <a:t>By about 1320, Sukhothai again become a small kingdom of local, rather than regional significance</a:t>
            </a:r>
            <a:br>
              <a:rPr lang="en-US" sz="1800">
                <a:solidFill>
                  <a:srgbClr val="CBAC39"/>
                </a:solidFill>
                <a:latin typeface="Verdana" pitchFamily="34" charset="0"/>
              </a:rPr>
            </a:br>
            <a:endParaRPr lang="en-US" sz="1800">
              <a:solidFill>
                <a:srgbClr val="CBAC39"/>
              </a:solidFill>
              <a:latin typeface="Verdana" pitchFamily="34" charset="0"/>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6562" name="Picture 2" descr="thai_h13"/>
          <p:cNvPicPr>
            <a:picLocks noChangeAspect="1" noChangeArrowheads="1"/>
          </p:cNvPicPr>
          <p:nvPr/>
        </p:nvPicPr>
        <p:blipFill>
          <a:blip r:embed="rId2" cstate="print">
            <a:clrChange>
              <a:clrFrom>
                <a:srgbClr val="E08149"/>
              </a:clrFrom>
              <a:clrTo>
                <a:srgbClr val="E08149">
                  <a:alpha val="0"/>
                </a:srgbClr>
              </a:clrTo>
            </a:clrChange>
            <a:lum bright="6000" contrast="24000"/>
          </a:blip>
          <a:srcRect/>
          <a:stretch>
            <a:fillRect/>
          </a:stretch>
        </p:blipFill>
        <p:spPr bwMode="auto">
          <a:xfrm>
            <a:off x="2339975" y="1781175"/>
            <a:ext cx="4386263" cy="2924175"/>
          </a:xfrm>
          <a:prstGeom prst="rect">
            <a:avLst/>
          </a:prstGeom>
          <a:noFill/>
        </p:spPr>
      </p:pic>
      <p:sp>
        <p:nvSpPr>
          <p:cNvPr id="66563" name="Text Box 3"/>
          <p:cNvSpPr txBox="1">
            <a:spLocks noChangeArrowheads="1"/>
          </p:cNvSpPr>
          <p:nvPr/>
        </p:nvSpPr>
        <p:spPr bwMode="auto">
          <a:xfrm>
            <a:off x="684213" y="2787650"/>
            <a:ext cx="7559675" cy="701675"/>
          </a:xfrm>
          <a:prstGeom prst="rect">
            <a:avLst/>
          </a:prstGeom>
          <a:noFill/>
          <a:ln w="9525">
            <a:noFill/>
            <a:miter lim="800000"/>
            <a:headEnd/>
            <a:tailEnd/>
          </a:ln>
          <a:effectLst/>
        </p:spPr>
        <p:txBody>
          <a:bodyPr>
            <a:spAutoFit/>
          </a:bodyPr>
          <a:lstStyle/>
          <a:p>
            <a:pPr algn="ctr">
              <a:spcBef>
                <a:spcPct val="50000"/>
              </a:spcBef>
            </a:pPr>
            <a:r>
              <a:rPr lang="en-US" sz="4000">
                <a:solidFill>
                  <a:srgbClr val="928264"/>
                </a:solidFill>
                <a:effectLst>
                  <a:outerShdw blurRad="38100" dist="38100" dir="2700000" algn="tl">
                    <a:srgbClr val="FFFFFF"/>
                  </a:outerShdw>
                </a:effectLst>
                <a:latin typeface="Verdana" pitchFamily="34" charset="0"/>
              </a:rPr>
              <a:t>Ayudhaya</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47107" name="Rectangle 3"/>
          <p:cNvSpPr>
            <a:spLocks noChangeArrowheads="1"/>
          </p:cNvSpPr>
          <p:nvPr>
            <p:ph type="body" idx="1"/>
          </p:nvPr>
        </p:nvSpPr>
        <p:spPr bwMode="auto">
          <a:xfrm>
            <a:off x="468313" y="1446213"/>
            <a:ext cx="8229600" cy="485775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solidFill>
                  <a:srgbClr val="D5BC61"/>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Ayudhaya</a:t>
            </a:r>
          </a:p>
          <a:p>
            <a:pPr>
              <a:buSzPct val="75000"/>
              <a:buFont typeface="Wingdings" pitchFamily="2" charset="2"/>
              <a:buChar char="q"/>
            </a:pPr>
            <a:r>
              <a:rPr lang="en-US" sz="1800">
                <a:solidFill>
                  <a:srgbClr val="D5BC61"/>
                </a:solidFill>
                <a:latin typeface="Verdana" pitchFamily="34" charset="0"/>
              </a:rPr>
              <a:t>In the middle of the 14</a:t>
            </a:r>
            <a:r>
              <a:rPr lang="en-US" sz="1800" baseline="30000">
                <a:solidFill>
                  <a:srgbClr val="D5BC61"/>
                </a:solidFill>
                <a:latin typeface="Verdana" pitchFamily="34" charset="0"/>
              </a:rPr>
              <a:t>th</a:t>
            </a:r>
            <a:r>
              <a:rPr lang="en-US" sz="1800">
                <a:solidFill>
                  <a:srgbClr val="D5BC61"/>
                </a:solidFill>
                <a:latin typeface="Verdana" pitchFamily="34" charset="0"/>
              </a:rPr>
              <a:t> century, Tai principalities now filled the map across the central and northern reaches of mainland S/E Asia but only </a:t>
            </a:r>
            <a:r>
              <a:rPr lang="en-US" sz="1800" b="1" i="1">
                <a:solidFill>
                  <a:srgbClr val="D5BC61"/>
                </a:solidFill>
                <a:latin typeface="Verdana" pitchFamily="34" charset="0"/>
              </a:rPr>
              <a:t>“Lanna”</a:t>
            </a:r>
            <a:r>
              <a:rPr lang="en-US" sz="1800">
                <a:solidFill>
                  <a:srgbClr val="D5BC61"/>
                </a:solidFill>
                <a:latin typeface="Verdana" pitchFamily="34" charset="0"/>
              </a:rPr>
              <a:t> at Chiang Mai could be dignified with the title </a:t>
            </a:r>
            <a:r>
              <a:rPr lang="en-US" sz="1800" i="1" u="sng">
                <a:solidFill>
                  <a:srgbClr val="D5BC61"/>
                </a:solidFill>
                <a:latin typeface="Verdana" pitchFamily="34" charset="0"/>
              </a:rPr>
              <a:t>Kingdom</a:t>
            </a:r>
            <a:br>
              <a:rPr lang="en-US" sz="1800" i="1" u="sng">
                <a:solidFill>
                  <a:srgbClr val="D5BC61"/>
                </a:solidFill>
                <a:latin typeface="Verdana" pitchFamily="34" charset="0"/>
              </a:rPr>
            </a:br>
            <a:endParaRPr lang="en-US" sz="1600" i="1" u="sng">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In the next two centuries, one major Tai empire emerged, the </a:t>
            </a:r>
            <a:r>
              <a:rPr lang="en-US" sz="1800" b="1" i="1">
                <a:solidFill>
                  <a:srgbClr val="D5BC61"/>
                </a:solidFill>
                <a:latin typeface="Verdana" pitchFamily="34" charset="0"/>
              </a:rPr>
              <a:t>Kingdom of Ayudhya</a:t>
            </a:r>
            <a:r>
              <a:rPr lang="en-US" sz="1800">
                <a:solidFill>
                  <a:srgbClr val="D5BC61"/>
                </a:solidFill>
                <a:latin typeface="Verdana" pitchFamily="34" charset="0"/>
              </a:rPr>
              <a:t>, and it became a regional power of the first importance, Two Tai competitors </a:t>
            </a:r>
            <a:r>
              <a:rPr lang="en-US" sz="1800" i="1" u="sng">
                <a:solidFill>
                  <a:srgbClr val="D5BC61"/>
                </a:solidFill>
                <a:latin typeface="Verdana" pitchFamily="34" charset="0"/>
              </a:rPr>
              <a:t>challenged</a:t>
            </a:r>
            <a:r>
              <a:rPr lang="en-US" sz="1800">
                <a:solidFill>
                  <a:srgbClr val="D5BC61"/>
                </a:solidFill>
                <a:latin typeface="Verdana" pitchFamily="34" charset="0"/>
              </a:rPr>
              <a:t> its ambitions to lead the Tai world</a:t>
            </a:r>
            <a:br>
              <a:rPr lang="en-US" sz="1800">
                <a:solidFill>
                  <a:srgbClr val="D5BC61"/>
                </a:solidFill>
                <a:latin typeface="Verdana" pitchFamily="34" charset="0"/>
              </a:rPr>
            </a:br>
            <a:r>
              <a:rPr lang="en-US" sz="1800">
                <a:solidFill>
                  <a:srgbClr val="D5BC61"/>
                </a:solidFill>
                <a:latin typeface="Verdana" pitchFamily="34" charset="0"/>
              </a:rPr>
              <a:t/>
            </a:r>
            <a:br>
              <a:rPr lang="en-US" sz="1800">
                <a:solidFill>
                  <a:srgbClr val="D5BC61"/>
                </a:solidFill>
                <a:latin typeface="Verdana" pitchFamily="34" charset="0"/>
              </a:rPr>
            </a:br>
            <a:r>
              <a:rPr lang="en-US" sz="1600">
                <a:solidFill>
                  <a:srgbClr val="D5BC61"/>
                </a:solidFill>
                <a:latin typeface="Verdana" pitchFamily="34" charset="0"/>
              </a:rPr>
              <a:t>- a revived Kingdom of Lanna</a:t>
            </a:r>
            <a:br>
              <a:rPr lang="en-US" sz="1600">
                <a:solidFill>
                  <a:srgbClr val="D5BC61"/>
                </a:solidFill>
                <a:latin typeface="Verdana" pitchFamily="34" charset="0"/>
              </a:rPr>
            </a:br>
            <a:r>
              <a:rPr lang="en-US" sz="1600">
                <a:solidFill>
                  <a:srgbClr val="D5BC61"/>
                </a:solidFill>
                <a:latin typeface="Verdana" pitchFamily="34" charset="0"/>
              </a:rPr>
              <a:t>- the new Lao Kingdom of Lan sang centered on Luang Prabang</a:t>
            </a:r>
            <a:br>
              <a:rPr lang="en-US" sz="1600">
                <a:solidFill>
                  <a:srgbClr val="D5BC61"/>
                </a:solidFill>
                <a:latin typeface="Verdana" pitchFamily="34" charset="0"/>
              </a:rPr>
            </a:br>
            <a:endParaRPr lang="en-US" sz="1600" b="1" i="1">
              <a:solidFill>
                <a:srgbClr val="D5BC6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48131" name="Rectangle 3"/>
          <p:cNvSpPr>
            <a:spLocks noChangeArrowheads="1"/>
          </p:cNvSpPr>
          <p:nvPr>
            <p:ph type="body" idx="1"/>
          </p:nvPr>
        </p:nvSpPr>
        <p:spPr bwMode="auto">
          <a:xfrm>
            <a:off x="468313" y="1370013"/>
            <a:ext cx="8229600" cy="4857750"/>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1800">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Before Ayudhaya</a:t>
            </a:r>
          </a:p>
          <a:p>
            <a:pPr>
              <a:lnSpc>
                <a:spcPct val="90000"/>
              </a:lnSpc>
              <a:buSzPct val="75000"/>
              <a:buFont typeface="Wingdings" pitchFamily="2" charset="2"/>
              <a:buChar char="q"/>
            </a:pPr>
            <a:r>
              <a:rPr lang="en-US" sz="1800">
                <a:solidFill>
                  <a:srgbClr val="CBAC39"/>
                </a:solidFill>
                <a:latin typeface="Verdana" pitchFamily="34" charset="0"/>
              </a:rPr>
              <a:t>The traditional Tai states:</a:t>
            </a:r>
            <a:br>
              <a:rPr lang="en-US" sz="1800">
                <a:solidFill>
                  <a:srgbClr val="CBAC39"/>
                </a:solidFill>
                <a:latin typeface="Verdana" pitchFamily="34" charset="0"/>
              </a:rPr>
            </a:b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CBAC39"/>
                </a:solidFill>
                <a:latin typeface="Verdana" pitchFamily="34" charset="0"/>
              </a:rPr>
              <a:t>- operated within limited horizons</a:t>
            </a:r>
            <a:br>
              <a:rPr lang="en-US" sz="1600">
                <a:solidFill>
                  <a:srgbClr val="CBAC39"/>
                </a:solidFill>
                <a:latin typeface="Verdana" pitchFamily="34" charset="0"/>
              </a:rPr>
            </a:br>
            <a:r>
              <a:rPr lang="en-US" sz="1600">
                <a:solidFill>
                  <a:srgbClr val="CBAC39"/>
                </a:solidFill>
                <a:latin typeface="Verdana" pitchFamily="34" charset="0"/>
              </a:rPr>
              <a:t>- over restricted territories</a:t>
            </a:r>
            <a:br>
              <a:rPr lang="en-US" sz="1600">
                <a:solidFill>
                  <a:srgbClr val="CBAC39"/>
                </a:solidFill>
                <a:latin typeface="Verdana" pitchFamily="34" charset="0"/>
              </a:rPr>
            </a:br>
            <a:r>
              <a:rPr lang="en-US" sz="1600">
                <a:solidFill>
                  <a:srgbClr val="CBAC39"/>
                </a:solidFill>
                <a:latin typeface="Verdana" pitchFamily="34" charset="0"/>
              </a:rPr>
              <a:t>- with a narrow range of political and military skills</a:t>
            </a:r>
            <a:br>
              <a:rPr lang="en-US" sz="1600">
                <a:solidFill>
                  <a:srgbClr val="CBAC39"/>
                </a:solidFill>
                <a:latin typeface="Verdana" pitchFamily="34" charset="0"/>
              </a:rPr>
            </a:br>
            <a:r>
              <a:rPr lang="en-US" sz="1600">
                <a:solidFill>
                  <a:srgbClr val="CBAC39"/>
                </a:solidFill>
                <a:latin typeface="Verdana" pitchFamily="34" charset="0"/>
              </a:rPr>
              <a:t>- rulers were little concerned with the affairs of the non-Thai world</a:t>
            </a:r>
            <a:br>
              <a:rPr lang="en-US" sz="1600">
                <a:solidFill>
                  <a:srgbClr val="CBAC39"/>
                </a:solidFill>
                <a:latin typeface="Verdana" pitchFamily="34" charset="0"/>
              </a:rPr>
            </a:br>
            <a:r>
              <a:rPr lang="en-US" sz="1600">
                <a:solidFill>
                  <a:srgbClr val="CBAC39"/>
                </a:solidFill>
                <a:latin typeface="Verdana" pitchFamily="34" charset="0"/>
              </a:rPr>
              <a:t>- the state consist of only a few muang, each with its few dozens of villagers scattered among the hills and valleys of upland S/E Asia</a:t>
            </a:r>
            <a:br>
              <a:rPr lang="en-US" sz="1600">
                <a:solidFill>
                  <a:srgbClr val="CBAC39"/>
                </a:solidFill>
                <a:latin typeface="Verdana" pitchFamily="34" charset="0"/>
              </a:rPr>
            </a:br>
            <a:r>
              <a:rPr lang="en-US" sz="1600">
                <a:solidFill>
                  <a:srgbClr val="CBAC39"/>
                </a:solidFill>
                <a:latin typeface="Verdana" pitchFamily="34" charset="0"/>
              </a:rPr>
              <a:t>- ruled on a small and personal scale</a:t>
            </a:r>
            <a:br>
              <a:rPr lang="en-US" sz="1600">
                <a:solidFill>
                  <a:srgbClr val="CBAC39"/>
                </a:solidFill>
                <a:latin typeface="Verdana" pitchFamily="34" charset="0"/>
              </a:rPr>
            </a:br>
            <a:r>
              <a:rPr lang="en-US" sz="1600">
                <a:solidFill>
                  <a:srgbClr val="CBAC39"/>
                </a:solidFill>
                <a:latin typeface="Verdana" pitchFamily="34" charset="0"/>
              </a:rPr>
              <a:t>- seldom troubled by incursions of the major empires: China, Vietnam</a:t>
            </a:r>
            <a:br>
              <a:rPr lang="en-US" sz="1600">
                <a:solidFill>
                  <a:srgbClr val="CBAC39"/>
                </a:solidFill>
                <a:latin typeface="Verdana" pitchFamily="34" charset="0"/>
              </a:rPr>
            </a:br>
            <a:r>
              <a:rPr lang="en-US" sz="1600">
                <a:solidFill>
                  <a:srgbClr val="CBAC39"/>
                </a:solidFill>
                <a:latin typeface="Verdana" pitchFamily="34" charset="0"/>
              </a:rPr>
              <a:t> </a:t>
            </a:r>
          </a:p>
          <a:p>
            <a:pPr>
              <a:lnSpc>
                <a:spcPct val="90000"/>
              </a:lnSpc>
              <a:buSzPct val="75000"/>
              <a:buFont typeface="Wingdings" pitchFamily="2" charset="2"/>
              <a:buChar char="q"/>
            </a:pPr>
            <a:r>
              <a:rPr lang="en-US" sz="1800">
                <a:solidFill>
                  <a:srgbClr val="FFFF00"/>
                </a:solidFill>
                <a:latin typeface="Verdana" pitchFamily="34" charset="0"/>
              </a:rPr>
              <a:t>However, later on when the Tai rules assumed </a:t>
            </a:r>
            <a:r>
              <a:rPr lang="en-US" sz="1800" i="1" u="sng">
                <a:solidFill>
                  <a:srgbClr val="FFFF00"/>
                </a:solidFill>
                <a:latin typeface="Verdana" pitchFamily="34" charset="0"/>
              </a:rPr>
              <a:t>imperial</a:t>
            </a:r>
            <a:r>
              <a:rPr lang="en-US" sz="1800">
                <a:solidFill>
                  <a:srgbClr val="FFFF00"/>
                </a:solidFill>
                <a:latin typeface="Verdana" pitchFamily="34" charset="0"/>
              </a:rPr>
              <a:t> pretensions and ambitions, they had to make a radical shifts in the ways of looking at and organizing their world, </a:t>
            </a:r>
            <a:r>
              <a:rPr lang="en-US" sz="1800" i="1" u="sng">
                <a:solidFill>
                  <a:srgbClr val="FFFF00"/>
                </a:solidFill>
                <a:latin typeface="Verdana" pitchFamily="34" charset="0"/>
              </a:rPr>
              <a:t>internally and externally</a:t>
            </a:r>
            <a:r>
              <a:rPr lang="en-US" sz="1800" i="1" u="sng">
                <a:solidFill>
                  <a:srgbClr val="CBAC39"/>
                </a:solidFill>
                <a:latin typeface="Verdana" pitchFamily="34" charset="0"/>
              </a:rPr>
              <a:t/>
            </a:r>
            <a:br>
              <a:rPr lang="en-US" sz="1800" i="1" u="sng">
                <a:solidFill>
                  <a:srgbClr val="CBAC39"/>
                </a:solidFill>
                <a:latin typeface="Verdana" pitchFamily="34" charset="0"/>
              </a:rPr>
            </a:br>
            <a:r>
              <a:rPr lang="en-US" sz="1600">
                <a:solidFill>
                  <a:srgbClr val="CBAC39"/>
                </a:solidFill>
                <a:latin typeface="Verdana" pitchFamily="34" charset="0"/>
              </a:rPr>
              <a:t/>
            </a:r>
            <a:br>
              <a:rPr lang="en-US" sz="1600">
                <a:solidFill>
                  <a:srgbClr val="CBAC39"/>
                </a:solidFill>
                <a:latin typeface="Verdana" pitchFamily="34" charset="0"/>
              </a:rPr>
            </a:br>
            <a:r>
              <a:rPr lang="en-US" sz="1600" b="1" i="1">
                <a:solidFill>
                  <a:srgbClr val="CBAC39"/>
                </a:solidFill>
                <a:latin typeface="Verdana" pitchFamily="34" charset="0"/>
              </a:rPr>
              <a:t>- “To gain recognition as great powers”</a:t>
            </a:r>
            <a:endParaRPr lang="en-US" sz="1600">
              <a:solidFill>
                <a:srgbClr val="CBAC39"/>
              </a:solidFill>
              <a:latin typeface="Verdana" pitchFamily="34" charset="0"/>
            </a:endParaRPr>
          </a:p>
          <a:p>
            <a:pPr>
              <a:lnSpc>
                <a:spcPct val="90000"/>
              </a:lnSpc>
              <a:buSzPct val="75000"/>
              <a:buFont typeface="Wingdings" pitchFamily="2" charset="2"/>
              <a:buNone/>
            </a:pPr>
            <a:r>
              <a:rPr lang="en-US" sz="1600" b="1" i="1">
                <a:solidFill>
                  <a:srgbClr val="CBAC39"/>
                </a:solidFill>
                <a:latin typeface="Verdana" pitchFamily="34" charset="0"/>
              </a:rPr>
              <a:t/>
            </a:r>
            <a:br>
              <a:rPr lang="en-US" sz="1600" b="1" i="1">
                <a:solidFill>
                  <a:srgbClr val="CBAC39"/>
                </a:solidFill>
                <a:latin typeface="Verdana" pitchFamily="34" charset="0"/>
              </a:rPr>
            </a:br>
            <a:endParaRPr lang="en-US" sz="1600" b="1" i="1">
              <a:solidFill>
                <a:srgbClr val="CBAC39"/>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49155" name="Rectangle 3"/>
          <p:cNvSpPr>
            <a:spLocks noChangeArrowheads="1"/>
          </p:cNvSpPr>
          <p:nvPr>
            <p:ph type="body" idx="1"/>
          </p:nvPr>
        </p:nvSpPr>
        <p:spPr bwMode="auto">
          <a:xfrm>
            <a:off x="468313" y="1395413"/>
            <a:ext cx="8229600" cy="4857750"/>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1800">
                <a:solidFill>
                  <a:srgbClr val="CBAC39"/>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Before Ayudhaya</a:t>
            </a:r>
          </a:p>
          <a:p>
            <a:pPr>
              <a:lnSpc>
                <a:spcPct val="90000"/>
              </a:lnSpc>
              <a:buSzPct val="75000"/>
              <a:buFont typeface="Wingdings" pitchFamily="2" charset="2"/>
              <a:buChar char="q"/>
            </a:pPr>
            <a:r>
              <a:rPr lang="en-US" sz="1800">
                <a:solidFill>
                  <a:srgbClr val="CBAC39"/>
                </a:solidFill>
                <a:latin typeface="Verdana" pitchFamily="34" charset="0"/>
              </a:rPr>
              <a:t>To accomplish, the new Tai </a:t>
            </a:r>
            <a:r>
              <a:rPr lang="en-US" sz="1800" b="1" i="1">
                <a:solidFill>
                  <a:srgbClr val="CBAC39"/>
                </a:solidFill>
                <a:latin typeface="Verdana" pitchFamily="34" charset="0"/>
              </a:rPr>
              <a:t>empires</a:t>
            </a:r>
            <a:r>
              <a:rPr lang="en-US" sz="1800">
                <a:solidFill>
                  <a:srgbClr val="CBAC39"/>
                </a:solidFill>
                <a:latin typeface="Verdana" pitchFamily="34" charset="0"/>
              </a:rPr>
              <a:t> had to create </a:t>
            </a:r>
            <a:r>
              <a:rPr lang="en-US" sz="1800" i="1" u="sng">
                <a:solidFill>
                  <a:srgbClr val="CBAC39"/>
                </a:solidFill>
                <a:latin typeface="Verdana" pitchFamily="34" charset="0"/>
              </a:rPr>
              <a:t>new identities</a:t>
            </a:r>
            <a:r>
              <a:rPr lang="en-US" sz="1800">
                <a:solidFill>
                  <a:srgbClr val="CBAC39"/>
                </a:solidFill>
                <a:latin typeface="Verdana" pitchFamily="34" charset="0"/>
              </a:rPr>
              <a:t> for themselves, for the sake of internal cohesion and of external recognition</a:t>
            </a:r>
            <a:br>
              <a:rPr lang="en-US" sz="1800">
                <a:solidFill>
                  <a:srgbClr val="CBAC39"/>
                </a:solidFill>
                <a:latin typeface="Verdana" pitchFamily="34" charset="0"/>
              </a:rPr>
            </a:br>
            <a:endParaRPr lang="en-US" sz="1600">
              <a:solidFill>
                <a:srgbClr val="CBAC39"/>
              </a:solidFill>
              <a:latin typeface="Verdana" pitchFamily="34" charset="0"/>
            </a:endParaRPr>
          </a:p>
          <a:p>
            <a:pPr>
              <a:lnSpc>
                <a:spcPct val="90000"/>
              </a:lnSpc>
              <a:buSzPct val="75000"/>
              <a:buFont typeface="Wingdings" pitchFamily="2" charset="2"/>
              <a:buChar char="q"/>
            </a:pPr>
            <a:r>
              <a:rPr lang="en-US" sz="1800">
                <a:solidFill>
                  <a:srgbClr val="CBAC39"/>
                </a:solidFill>
                <a:latin typeface="Verdana" pitchFamily="34" charset="0"/>
              </a:rPr>
              <a:t>“They were </a:t>
            </a:r>
            <a:r>
              <a:rPr lang="en-US" sz="1800" i="1" u="sng">
                <a:solidFill>
                  <a:srgbClr val="CBAC39"/>
                </a:solidFill>
                <a:latin typeface="Verdana" pitchFamily="34" charset="0"/>
              </a:rPr>
              <a:t>confronted</a:t>
            </a:r>
            <a:r>
              <a:rPr lang="en-US" sz="1800">
                <a:solidFill>
                  <a:srgbClr val="CBAC39"/>
                </a:solidFill>
                <a:latin typeface="Verdana" pitchFamily="34" charset="0"/>
              </a:rPr>
              <a:t> by international standards of </a:t>
            </a:r>
            <a:r>
              <a:rPr lang="en-US" sz="1800" i="1" u="sng">
                <a:solidFill>
                  <a:srgbClr val="CBAC39"/>
                </a:solidFill>
                <a:latin typeface="Verdana" pitchFamily="34" charset="0"/>
              </a:rPr>
              <a:t>behavioral and values</a:t>
            </a:r>
            <a:r>
              <a:rPr lang="en-US" sz="1800">
                <a:solidFill>
                  <a:srgbClr val="CBAC39"/>
                </a:solidFill>
                <a:latin typeface="Verdana" pitchFamily="34" charset="0"/>
              </a:rPr>
              <a:t> that the outside world employed to distinguish between </a:t>
            </a:r>
            <a:r>
              <a:rPr lang="en-US" sz="1800" i="1" u="sng">
                <a:solidFill>
                  <a:srgbClr val="CBAC39"/>
                </a:solidFill>
                <a:latin typeface="Verdana" pitchFamily="34" charset="0"/>
              </a:rPr>
              <a:t>civilized and barbarian people</a:t>
            </a:r>
            <a:r>
              <a:rPr lang="en-US" sz="1800">
                <a:solidFill>
                  <a:srgbClr val="CBAC39"/>
                </a:solidFill>
                <a:latin typeface="Verdana" pitchFamily="34" charset="0"/>
              </a:rPr>
              <a:t>, between </a:t>
            </a:r>
            <a:r>
              <a:rPr lang="en-US" sz="1800" i="1" u="sng">
                <a:solidFill>
                  <a:srgbClr val="CBAC39"/>
                </a:solidFill>
                <a:latin typeface="Verdana" pitchFamily="34" charset="0"/>
              </a:rPr>
              <a:t>states and tribes</a:t>
            </a:r>
            <a:r>
              <a:rPr lang="en-US" sz="1800">
                <a:solidFill>
                  <a:srgbClr val="CBAC39"/>
                </a:solidFill>
                <a:latin typeface="Verdana" pitchFamily="34" charset="0"/>
              </a:rPr>
              <a:t>, between </a:t>
            </a:r>
            <a:r>
              <a:rPr lang="en-US" sz="1800" i="1" u="sng">
                <a:solidFill>
                  <a:srgbClr val="CBAC39"/>
                </a:solidFill>
                <a:latin typeface="Verdana" pitchFamily="34" charset="0"/>
              </a:rPr>
              <a:t>kings and chieftains</a:t>
            </a:r>
            <a:r>
              <a:rPr lang="en-US" sz="1800">
                <a:solidFill>
                  <a:srgbClr val="CBAC39"/>
                </a:solidFill>
                <a:latin typeface="Verdana" pitchFamily="34" charset="0"/>
              </a:rPr>
              <a:t> </a:t>
            </a:r>
            <a:br>
              <a:rPr lang="en-US" sz="1800">
                <a:solidFill>
                  <a:srgbClr val="CBAC39"/>
                </a:solidFill>
                <a:latin typeface="Verdana" pitchFamily="34" charset="0"/>
              </a:rPr>
            </a:br>
            <a:endParaRPr lang="en-US" sz="1600">
              <a:solidFill>
                <a:srgbClr val="CBAC39"/>
              </a:solidFill>
              <a:latin typeface="Verdana" pitchFamily="34" charset="0"/>
            </a:endParaRPr>
          </a:p>
          <a:p>
            <a:pPr>
              <a:lnSpc>
                <a:spcPct val="90000"/>
              </a:lnSpc>
              <a:buSzPct val="75000"/>
              <a:buFont typeface="Wingdings" pitchFamily="2" charset="2"/>
              <a:buChar char="q"/>
            </a:pPr>
            <a:r>
              <a:rPr lang="en-US" sz="1800">
                <a:solidFill>
                  <a:srgbClr val="CBAC39"/>
                </a:solidFill>
                <a:latin typeface="Verdana" pitchFamily="34" charset="0"/>
              </a:rPr>
              <a:t>Unlike the Westernization and modernization of many century later, </a:t>
            </a:r>
            <a:r>
              <a:rPr lang="en-US" sz="1800" b="1" i="1">
                <a:solidFill>
                  <a:srgbClr val="CBAC39"/>
                </a:solidFill>
                <a:latin typeface="Verdana" pitchFamily="34" charset="0"/>
              </a:rPr>
              <a:t>new standards</a:t>
            </a:r>
            <a:r>
              <a:rPr lang="en-US" sz="1800">
                <a:solidFill>
                  <a:srgbClr val="CBAC39"/>
                </a:solidFill>
                <a:latin typeface="Verdana" pitchFamily="34" charset="0"/>
              </a:rPr>
              <a:t> could be viewed as </a:t>
            </a:r>
            <a:r>
              <a:rPr lang="en-US" sz="1800" i="1" u="sng">
                <a:solidFill>
                  <a:srgbClr val="CBAC39"/>
                </a:solidFill>
                <a:latin typeface="Verdana" pitchFamily="34" charset="0"/>
              </a:rPr>
              <a:t>foreign</a:t>
            </a:r>
            <a:r>
              <a:rPr lang="en-US" sz="1800">
                <a:solidFill>
                  <a:srgbClr val="CBAC39"/>
                </a:solidFill>
                <a:latin typeface="Verdana" pitchFamily="34" charset="0"/>
              </a:rPr>
              <a:t> and inimical to </a:t>
            </a:r>
            <a:r>
              <a:rPr lang="en-US" sz="1800" i="1" u="sng">
                <a:solidFill>
                  <a:srgbClr val="CBAC39"/>
                </a:solidFill>
                <a:latin typeface="Verdana" pitchFamily="34" charset="0"/>
              </a:rPr>
              <a:t>Tai values</a:t>
            </a:r>
            <a:r>
              <a:rPr lang="en-US" sz="1800">
                <a:solidFill>
                  <a:srgbClr val="CBAC39"/>
                </a:solidFill>
                <a:latin typeface="Verdana" pitchFamily="34" charset="0"/>
              </a:rPr>
              <a:t>: bureaucratic administration, codified, impersonal law, the state-organized and taxed economy; were all </a:t>
            </a:r>
            <a:r>
              <a:rPr lang="en-US" sz="1800" i="1" u="sng">
                <a:solidFill>
                  <a:srgbClr val="CBAC39"/>
                </a:solidFill>
                <a:latin typeface="Verdana" pitchFamily="34" charset="0"/>
              </a:rPr>
              <a:t>rejected as alien</a:t>
            </a:r>
            <a:r>
              <a:rPr lang="en-US" sz="1800">
                <a:solidFill>
                  <a:srgbClr val="CBAC39"/>
                </a:solidFill>
                <a:latin typeface="Verdana" pitchFamily="34" charset="0"/>
              </a:rPr>
              <a:t>, as they had been by </a:t>
            </a:r>
            <a:r>
              <a:rPr lang="en-US" sz="1800" i="1" u="sng">
                <a:solidFill>
                  <a:srgbClr val="CBAC39"/>
                </a:solidFill>
                <a:latin typeface="Verdana" pitchFamily="34" charset="0"/>
              </a:rPr>
              <a:t>Ramkhamhaeng</a:t>
            </a:r>
            <a:br>
              <a:rPr lang="en-US" sz="1800" i="1" u="sng">
                <a:solidFill>
                  <a:srgbClr val="CBAC39"/>
                </a:solidFill>
                <a:latin typeface="Verdana" pitchFamily="34" charset="0"/>
              </a:rPr>
            </a:br>
            <a:endParaRPr lang="en-US" sz="1600" i="1" u="sng">
              <a:solidFill>
                <a:srgbClr val="CBAC39"/>
              </a:solidFill>
              <a:latin typeface="Verdana" pitchFamily="34" charset="0"/>
            </a:endParaRPr>
          </a:p>
          <a:p>
            <a:pPr>
              <a:lnSpc>
                <a:spcPct val="90000"/>
              </a:lnSpc>
              <a:buSzPct val="75000"/>
              <a:buFont typeface="Wingdings" pitchFamily="2" charset="2"/>
              <a:buChar char="q"/>
            </a:pPr>
            <a:r>
              <a:rPr lang="en-US" sz="1800">
                <a:solidFill>
                  <a:srgbClr val="CBAC39"/>
                </a:solidFill>
                <a:latin typeface="Verdana" pitchFamily="34" charset="0"/>
              </a:rPr>
              <a:t>They welcomed </a:t>
            </a:r>
            <a:r>
              <a:rPr lang="en-US" sz="1800" b="1" i="1">
                <a:solidFill>
                  <a:srgbClr val="FFFF00"/>
                </a:solidFill>
                <a:latin typeface="Verdana" pitchFamily="34" charset="0"/>
              </a:rPr>
              <a:t>useful ideas</a:t>
            </a:r>
            <a:r>
              <a:rPr lang="en-US" sz="1800">
                <a:solidFill>
                  <a:srgbClr val="CBAC39"/>
                </a:solidFill>
                <a:latin typeface="Verdana" pitchFamily="34" charset="0"/>
              </a:rPr>
              <a:t> – viewed as being no more than </a:t>
            </a:r>
            <a:r>
              <a:rPr lang="en-US" sz="1800" i="1" u="sng">
                <a:solidFill>
                  <a:srgbClr val="CBAC39"/>
                </a:solidFill>
                <a:latin typeface="Verdana" pitchFamily="34" charset="0"/>
              </a:rPr>
              <a:t>new and improved</a:t>
            </a:r>
            <a:r>
              <a:rPr lang="en-US" sz="1800">
                <a:solidFill>
                  <a:srgbClr val="CBAC39"/>
                </a:solidFill>
                <a:latin typeface="Verdana" pitchFamily="34" charset="0"/>
              </a:rPr>
              <a:t> political administrative </a:t>
            </a:r>
            <a:r>
              <a:rPr lang="en-US" sz="1800" b="1" i="1" u="sng">
                <a:solidFill>
                  <a:srgbClr val="FFFF00"/>
                </a:solidFill>
                <a:latin typeface="Verdana" pitchFamily="34" charset="0"/>
              </a:rPr>
              <a:t>technology</a:t>
            </a: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50179" name="Rectangle 3"/>
          <p:cNvSpPr>
            <a:spLocks noChangeArrowheads="1"/>
          </p:cNvSpPr>
          <p:nvPr>
            <p:ph type="body" idx="1"/>
          </p:nvPr>
        </p:nvSpPr>
        <p:spPr bwMode="auto">
          <a:xfrm>
            <a:off x="468313" y="1268413"/>
            <a:ext cx="8229600" cy="5329237"/>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1800">
                <a:solidFill>
                  <a:srgbClr val="CBAC39"/>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Before Ayudhaya</a:t>
            </a:r>
          </a:p>
          <a:p>
            <a:pPr>
              <a:lnSpc>
                <a:spcPct val="90000"/>
              </a:lnSpc>
              <a:buSzPct val="75000"/>
              <a:buFont typeface="Wingdings" pitchFamily="2" charset="2"/>
              <a:buChar char="q"/>
            </a:pPr>
            <a:r>
              <a:rPr lang="en-US" sz="1800" b="1" i="1">
                <a:solidFill>
                  <a:srgbClr val="FFFF00"/>
                </a:solidFill>
                <a:latin typeface="Verdana" pitchFamily="34" charset="0"/>
              </a:rPr>
              <a:t>Civilization</a:t>
            </a:r>
            <a:r>
              <a:rPr lang="en-US" sz="1800">
                <a:solidFill>
                  <a:srgbClr val="CBAC39"/>
                </a:solidFill>
                <a:latin typeface="Verdana" pitchFamily="34" charset="0"/>
              </a:rPr>
              <a:t> was ultimately </a:t>
            </a:r>
            <a:r>
              <a:rPr lang="en-US" sz="1800" i="1" u="sng">
                <a:solidFill>
                  <a:srgbClr val="CBAC39"/>
                </a:solidFill>
                <a:latin typeface="Verdana" pitchFamily="34" charset="0"/>
              </a:rPr>
              <a:t>Indian in origin</a:t>
            </a:r>
            <a:r>
              <a:rPr lang="en-US" sz="1800">
                <a:solidFill>
                  <a:srgbClr val="CBAC39"/>
                </a:solidFill>
                <a:latin typeface="Verdana" pitchFamily="34" charset="0"/>
              </a:rPr>
              <a:t/>
            </a:r>
            <a:br>
              <a:rPr lang="en-US" sz="1800">
                <a:solidFill>
                  <a:srgbClr val="CBAC39"/>
                </a:solidFill>
                <a:latin typeface="Verdana" pitchFamily="34" charset="0"/>
              </a:rPr>
            </a:br>
            <a:endParaRPr lang="en-US" sz="1600">
              <a:solidFill>
                <a:srgbClr val="CBAC39"/>
              </a:solidFill>
              <a:latin typeface="Verdana" pitchFamily="34" charset="0"/>
            </a:endParaRPr>
          </a:p>
          <a:p>
            <a:pPr>
              <a:lnSpc>
                <a:spcPct val="90000"/>
              </a:lnSpc>
              <a:buSzPct val="75000"/>
              <a:buFont typeface="Wingdings" pitchFamily="2" charset="2"/>
              <a:buChar char="q"/>
            </a:pPr>
            <a:r>
              <a:rPr lang="en-US" sz="1800" b="1" i="1">
                <a:solidFill>
                  <a:srgbClr val="FFFF00"/>
                </a:solidFill>
                <a:latin typeface="Verdana" pitchFamily="34" charset="0"/>
              </a:rPr>
              <a:t>Theravada Buddhism</a:t>
            </a:r>
            <a:r>
              <a:rPr lang="en-US" sz="1800">
                <a:solidFill>
                  <a:srgbClr val="CBAC39"/>
                </a:solidFill>
                <a:latin typeface="Verdana" pitchFamily="34" charset="0"/>
              </a:rPr>
              <a:t> was becoming so popular in the region, like Buddhism, the </a:t>
            </a:r>
            <a:r>
              <a:rPr lang="en-US" sz="1800" i="1" u="sng">
                <a:solidFill>
                  <a:srgbClr val="CBAC39"/>
                </a:solidFill>
                <a:latin typeface="Verdana" pitchFamily="34" charset="0"/>
              </a:rPr>
              <a:t>new standard of civilization</a:t>
            </a:r>
            <a:r>
              <a:rPr lang="en-US" sz="1800">
                <a:solidFill>
                  <a:srgbClr val="CBAC39"/>
                </a:solidFill>
                <a:latin typeface="Verdana" pitchFamily="34" charset="0"/>
              </a:rPr>
              <a:t> were </a:t>
            </a:r>
            <a:r>
              <a:rPr lang="en-US" sz="1800" i="1" u="sng">
                <a:solidFill>
                  <a:srgbClr val="CBAC39"/>
                </a:solidFill>
                <a:latin typeface="Verdana" pitchFamily="34" charset="0"/>
              </a:rPr>
              <a:t>hardly new</a:t>
            </a:r>
            <a:r>
              <a:rPr lang="en-US" sz="1800">
                <a:solidFill>
                  <a:srgbClr val="CBAC39"/>
                </a:solidFill>
                <a:latin typeface="Verdana" pitchFamily="34" charset="0"/>
              </a:rPr>
              <a:t> to the region, having over several centuries been upheld by the classical empires and integrated into the live of the first immigrant Tai communities</a:t>
            </a:r>
            <a:br>
              <a:rPr lang="en-US" sz="1800">
                <a:solidFill>
                  <a:srgbClr val="CBAC39"/>
                </a:solidFill>
                <a:latin typeface="Verdana" pitchFamily="34" charset="0"/>
              </a:rPr>
            </a:br>
            <a:endParaRPr lang="en-US" sz="1600">
              <a:solidFill>
                <a:srgbClr val="CBAC39"/>
              </a:solidFill>
              <a:latin typeface="Verdana" pitchFamily="34" charset="0"/>
            </a:endParaRPr>
          </a:p>
          <a:p>
            <a:pPr>
              <a:lnSpc>
                <a:spcPct val="90000"/>
              </a:lnSpc>
              <a:buSzPct val="75000"/>
              <a:buFont typeface="Wingdings" pitchFamily="2" charset="2"/>
              <a:buChar char="q"/>
            </a:pPr>
            <a:r>
              <a:rPr lang="en-US" sz="1800">
                <a:solidFill>
                  <a:srgbClr val="FFFF00"/>
                </a:solidFill>
                <a:latin typeface="Verdana" pitchFamily="34" charset="0"/>
              </a:rPr>
              <a:t>Now </a:t>
            </a:r>
            <a:r>
              <a:rPr lang="en-US" sz="1800" i="1" u="sng">
                <a:solidFill>
                  <a:srgbClr val="FFFF00"/>
                </a:solidFill>
                <a:latin typeface="Verdana" pitchFamily="34" charset="0"/>
              </a:rPr>
              <a:t>Tai groups</a:t>
            </a:r>
            <a:r>
              <a:rPr lang="en-US" sz="1800">
                <a:solidFill>
                  <a:srgbClr val="FFFF00"/>
                </a:solidFill>
                <a:latin typeface="Verdana" pitchFamily="34" charset="0"/>
              </a:rPr>
              <a:t> expressed their </a:t>
            </a:r>
            <a:r>
              <a:rPr lang="en-US" sz="1800" i="1" u="sng">
                <a:solidFill>
                  <a:srgbClr val="FFFF00"/>
                </a:solidFill>
                <a:latin typeface="Verdana" pitchFamily="34" charset="0"/>
              </a:rPr>
              <a:t>heightened ambitions</a:t>
            </a:r>
            <a:r>
              <a:rPr lang="en-US" sz="1800">
                <a:solidFill>
                  <a:srgbClr val="FFFF00"/>
                </a:solidFill>
                <a:latin typeface="Verdana" pitchFamily="34" charset="0"/>
              </a:rPr>
              <a:t> in the strongest manner possible, by staking a </a:t>
            </a:r>
            <a:r>
              <a:rPr lang="en-US" sz="1800" i="1" u="sng">
                <a:solidFill>
                  <a:srgbClr val="FFFF00"/>
                </a:solidFill>
                <a:latin typeface="Verdana" pitchFamily="34" charset="0"/>
              </a:rPr>
              <a:t>claim to leadership</a:t>
            </a:r>
            <a:r>
              <a:rPr lang="en-US" sz="1800">
                <a:solidFill>
                  <a:srgbClr val="FFFF00"/>
                </a:solidFill>
                <a:latin typeface="Verdana" pitchFamily="34" charset="0"/>
              </a:rPr>
              <a:t> within the new system</a:t>
            </a:r>
            <a:r>
              <a:rPr lang="en-US" sz="1800">
                <a:solidFill>
                  <a:srgbClr val="CBAC39"/>
                </a:solidFill>
                <a:latin typeface="Verdana" pitchFamily="34" charset="0"/>
              </a:rPr>
              <a:t/>
            </a:r>
            <a:br>
              <a:rPr lang="en-US" sz="1800">
                <a:solidFill>
                  <a:srgbClr val="CBAC39"/>
                </a:solidFill>
                <a:latin typeface="Verdana" pitchFamily="34" charset="0"/>
              </a:rPr>
            </a:br>
            <a:endParaRPr lang="en-US" sz="1800">
              <a:solidFill>
                <a:srgbClr val="CBAC39"/>
              </a:solidFill>
              <a:latin typeface="Verdana" pitchFamily="34" charset="0"/>
            </a:endParaRPr>
          </a:p>
          <a:p>
            <a:pPr>
              <a:lnSpc>
                <a:spcPct val="90000"/>
              </a:lnSpc>
              <a:buSzPct val="75000"/>
              <a:buFont typeface="Wingdings" pitchFamily="2" charset="2"/>
              <a:buChar char="q"/>
            </a:pPr>
            <a:r>
              <a:rPr lang="en-US" sz="1800">
                <a:solidFill>
                  <a:srgbClr val="CBAC39"/>
                </a:solidFill>
                <a:latin typeface="Verdana" pitchFamily="34" charset="0"/>
              </a:rPr>
              <a:t>It was the moment for the Tais, the major wmpires were in some disarray</a:t>
            </a:r>
            <a:br>
              <a:rPr lang="en-US" sz="1800">
                <a:solidFill>
                  <a:srgbClr val="CBAC39"/>
                </a:solidFill>
                <a:latin typeface="Verdana" pitchFamily="34" charset="0"/>
              </a:rPr>
            </a:br>
            <a:r>
              <a:rPr lang="en-US" sz="1600">
                <a:solidFill>
                  <a:srgbClr val="CBAC39"/>
                </a:solidFill>
                <a:latin typeface="Verdana" pitchFamily="34" charset="0"/>
              </a:rPr>
              <a:t>- Mongol in China was slipping into the decline that in 1368 would bring the Ming dynasty to power</a:t>
            </a:r>
            <a:br>
              <a:rPr lang="en-US" sz="1600">
                <a:solidFill>
                  <a:srgbClr val="CBAC39"/>
                </a:solidFill>
                <a:latin typeface="Verdana" pitchFamily="34" charset="0"/>
              </a:rPr>
            </a:br>
            <a:r>
              <a:rPr lang="en-US" sz="1600">
                <a:solidFill>
                  <a:srgbClr val="CBAC39"/>
                </a:solidFill>
                <a:latin typeface="Verdana" pitchFamily="34" charset="0"/>
              </a:rPr>
              <a:t>- vast confederation of Ramkhamhaeng’s Sukhothai had disintegrated on his death</a:t>
            </a:r>
            <a:br>
              <a:rPr lang="en-US" sz="1600">
                <a:solidFill>
                  <a:srgbClr val="CBAC39"/>
                </a:solidFill>
                <a:latin typeface="Verdana" pitchFamily="34" charset="0"/>
              </a:rPr>
            </a:br>
            <a:r>
              <a:rPr lang="en-US" sz="1600">
                <a:solidFill>
                  <a:srgbClr val="CBAC39"/>
                </a:solidFill>
                <a:latin typeface="Verdana" pitchFamily="34" charset="0"/>
              </a:rPr>
              <a:t>- Lanna (Chiang Mai) was in a state of confusion</a:t>
            </a:r>
            <a:endParaRPr lang="en-US" sz="1800" i="1" u="sng">
              <a:solidFill>
                <a:srgbClr val="CBAC39"/>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51203" name="Rectangle 3"/>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solidFill>
                  <a:srgbClr val="CBAC39"/>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Before Ayudhaya</a:t>
            </a:r>
          </a:p>
          <a:p>
            <a:pPr>
              <a:buSzPct val="75000"/>
              <a:buFont typeface="Wingdings" pitchFamily="2" charset="2"/>
              <a:buChar char="q"/>
            </a:pPr>
            <a:r>
              <a:rPr lang="en-US" sz="1800">
                <a:solidFill>
                  <a:srgbClr val="CBAC39"/>
                </a:solidFill>
                <a:latin typeface="Verdana" pitchFamily="34" charset="0"/>
              </a:rPr>
              <a:t>In the mid of 14</a:t>
            </a:r>
            <a:r>
              <a:rPr lang="en-US" sz="1800" baseline="30000">
                <a:solidFill>
                  <a:srgbClr val="CBAC39"/>
                </a:solidFill>
                <a:latin typeface="Verdana" pitchFamily="34" charset="0"/>
              </a:rPr>
              <a:t>th</a:t>
            </a:r>
            <a:r>
              <a:rPr lang="en-US" sz="1800">
                <a:solidFill>
                  <a:srgbClr val="CBAC39"/>
                </a:solidFill>
                <a:latin typeface="Verdana" pitchFamily="34" charset="0"/>
              </a:rPr>
              <a:t> century, a </a:t>
            </a:r>
            <a:r>
              <a:rPr lang="en-US" sz="1800" i="1" u="sng">
                <a:solidFill>
                  <a:srgbClr val="CBAC39"/>
                </a:solidFill>
                <a:latin typeface="Verdana" pitchFamily="34" charset="0"/>
              </a:rPr>
              <a:t>stable new order</a:t>
            </a:r>
            <a:r>
              <a:rPr lang="en-US" sz="1800">
                <a:solidFill>
                  <a:srgbClr val="CBAC39"/>
                </a:solidFill>
                <a:latin typeface="Verdana" pitchFamily="34" charset="0"/>
              </a:rPr>
              <a:t> rapidly began to emerge out of this chaos</a:t>
            </a:r>
            <a:r>
              <a:rPr lang="en-US" sz="1600">
                <a:solidFill>
                  <a:srgbClr val="CBAC39"/>
                </a:solidFill>
                <a:latin typeface="Verdana" pitchFamily="34" charset="0"/>
              </a:rPr>
              <a:t/>
            </a:r>
            <a:br>
              <a:rPr lang="en-US" sz="1600">
                <a:solidFill>
                  <a:srgbClr val="CBAC39"/>
                </a:solidFill>
                <a:latin typeface="Verdana" pitchFamily="34" charset="0"/>
              </a:rPr>
            </a:br>
            <a:r>
              <a:rPr lang="en-US" sz="1600" i="1">
                <a:solidFill>
                  <a:srgbClr val="CBAC39"/>
                </a:solidFill>
                <a:latin typeface="Verdana" pitchFamily="34" charset="0"/>
              </a:rPr>
              <a:t>- </a:t>
            </a:r>
            <a:r>
              <a:rPr lang="en-US" sz="1600" i="1" u="sng">
                <a:solidFill>
                  <a:srgbClr val="CBAC39"/>
                </a:solidFill>
                <a:latin typeface="Verdana" pitchFamily="34" charset="0"/>
              </a:rPr>
              <a:t>Two international developments </a:t>
            </a:r>
            <a:r>
              <a:rPr lang="en-US" sz="1600" i="1">
                <a:solidFill>
                  <a:srgbClr val="CBAC39"/>
                </a:solidFill>
                <a:latin typeface="Verdana" pitchFamily="34" charset="0"/>
              </a:rPr>
              <a:t>maybe of some importance:</a:t>
            </a:r>
            <a:br>
              <a:rPr lang="en-US" sz="1600" i="1">
                <a:solidFill>
                  <a:srgbClr val="CBAC39"/>
                </a:solidFill>
                <a:latin typeface="Verdana" pitchFamily="34" charset="0"/>
              </a:rPr>
            </a:br>
            <a:r>
              <a:rPr lang="en-US" sz="1600" i="1">
                <a:solidFill>
                  <a:srgbClr val="CBAC39"/>
                </a:solidFill>
                <a:latin typeface="Verdana" pitchFamily="34" charset="0"/>
              </a:rPr>
              <a:t/>
            </a:r>
            <a:br>
              <a:rPr lang="en-US" sz="1600" i="1">
                <a:solidFill>
                  <a:srgbClr val="CBAC39"/>
                </a:solidFill>
                <a:latin typeface="Verdana" pitchFamily="34" charset="0"/>
              </a:rPr>
            </a:br>
            <a:r>
              <a:rPr lang="en-US" sz="1600" i="1">
                <a:solidFill>
                  <a:srgbClr val="CBAC39"/>
                </a:solidFill>
                <a:latin typeface="Verdana" pitchFamily="34" charset="0"/>
              </a:rPr>
              <a:t>	</a:t>
            </a:r>
            <a:r>
              <a:rPr lang="en-US" sz="1600">
                <a:solidFill>
                  <a:srgbClr val="CBAC39"/>
                </a:solidFill>
                <a:latin typeface="Verdana" pitchFamily="34" charset="0"/>
              </a:rPr>
              <a:t>1. an</a:t>
            </a:r>
            <a:r>
              <a:rPr lang="en-US" sz="1600" i="1" u="sng">
                <a:solidFill>
                  <a:srgbClr val="CBAC39"/>
                </a:solidFill>
                <a:latin typeface="Verdana" pitchFamily="34" charset="0"/>
              </a:rPr>
              <a:t> uprising</a:t>
            </a:r>
            <a:r>
              <a:rPr lang="en-US" sz="1600">
                <a:solidFill>
                  <a:srgbClr val="CBAC39"/>
                </a:solidFill>
                <a:latin typeface="Verdana" pitchFamily="34" charset="0"/>
              </a:rPr>
              <a:t> in the movement of </a:t>
            </a:r>
            <a:r>
              <a:rPr lang="en-US" sz="1600" i="1" u="sng">
                <a:solidFill>
                  <a:srgbClr val="CBAC39"/>
                </a:solidFill>
                <a:latin typeface="Verdana" pitchFamily="34" charset="0"/>
              </a:rPr>
              <a:t>international trade</a:t>
            </a:r>
            <a:r>
              <a:rPr lang="en-US" sz="1600">
                <a:solidFill>
                  <a:srgbClr val="CBAC39"/>
                </a:solidFill>
                <a:latin typeface="Verdana" pitchFamily="34" charset="0"/>
              </a:rPr>
              <a:t> on the long routes </a:t>
            </a:r>
            <a:r>
              <a:rPr lang="en-US" sz="1600" i="1" u="sng">
                <a:solidFill>
                  <a:srgbClr val="CBAC39"/>
                </a:solidFill>
                <a:latin typeface="Verdana" pitchFamily="34" charset="0"/>
              </a:rPr>
              <a:t>between India and China</a:t>
            </a:r>
            <a:r>
              <a:rPr lang="en-US" sz="1600">
                <a:solidFill>
                  <a:srgbClr val="CBAC39"/>
                </a:solidFill>
                <a:latin typeface="Verdana" pitchFamily="34" charset="0"/>
              </a:rPr>
              <a:t>; lead to economic opportunities for S/E Asian rulers and to Chinese diplomatic initiatives in support of the creation of a stable political and economic order</a:t>
            </a:r>
            <a:br>
              <a:rPr lang="en-US" sz="1600">
                <a:solidFill>
                  <a:srgbClr val="CBAC39"/>
                </a:solidFill>
                <a:latin typeface="Verdana" pitchFamily="34" charset="0"/>
              </a:rPr>
            </a:br>
            <a:r>
              <a:rPr lang="en-US" sz="1600">
                <a:solidFill>
                  <a:srgbClr val="CBAC39"/>
                </a:solidFill>
                <a:latin typeface="Verdana" pitchFamily="34" charset="0"/>
              </a:rPr>
              <a:t>	2. a period of major </a:t>
            </a:r>
            <a:r>
              <a:rPr lang="en-US" sz="1600" i="1" u="sng">
                <a:solidFill>
                  <a:srgbClr val="CBAC39"/>
                </a:solidFill>
                <a:latin typeface="Verdana" pitchFamily="34" charset="0"/>
              </a:rPr>
              <a:t>religious and cultural change</a:t>
            </a:r>
            <a:r>
              <a:rPr lang="en-US" sz="1600">
                <a:solidFill>
                  <a:srgbClr val="CBAC39"/>
                </a:solidFill>
                <a:latin typeface="Verdana" pitchFamily="34" charset="0"/>
              </a:rPr>
              <a:t>, the spread of a new and more vigorous form of </a:t>
            </a:r>
            <a:r>
              <a:rPr lang="en-US" sz="1600" i="1" u="sng">
                <a:solidFill>
                  <a:srgbClr val="CBAC39"/>
                </a:solidFill>
                <a:latin typeface="Verdana" pitchFamily="34" charset="0"/>
              </a:rPr>
              <a:t>Theravada Buddhism</a:t>
            </a:r>
            <a:r>
              <a:rPr lang="en-US" sz="1600">
                <a:solidFill>
                  <a:srgbClr val="CBAC39"/>
                </a:solidFill>
                <a:latin typeface="Verdana" pitchFamily="34" charset="0"/>
              </a:rPr>
              <a:t> of the Singhalese persuasion, amenable to </a:t>
            </a:r>
            <a:r>
              <a:rPr lang="en-US" sz="1600" i="1" u="sng">
                <a:solidFill>
                  <a:srgbClr val="CBAC39"/>
                </a:solidFill>
                <a:latin typeface="Verdana" pitchFamily="34" charset="0"/>
              </a:rPr>
              <a:t>royal patronage and manipulation</a:t>
            </a:r>
            <a:r>
              <a:rPr lang="en-US" sz="1600">
                <a:solidFill>
                  <a:srgbClr val="CBAC39"/>
                </a:solidFill>
                <a:latin typeface="Verdana" pitchFamily="34" charset="0"/>
              </a:rPr>
              <a:t> </a:t>
            </a:r>
            <a:br>
              <a:rPr lang="en-US" sz="16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To the extent the future </a:t>
            </a:r>
            <a:r>
              <a:rPr lang="en-US" sz="1800" i="1" u="sng">
                <a:solidFill>
                  <a:srgbClr val="CBAC39"/>
                </a:solidFill>
                <a:latin typeface="Verdana" pitchFamily="34" charset="0"/>
              </a:rPr>
              <a:t>development of the region</a:t>
            </a:r>
            <a:r>
              <a:rPr lang="en-US" sz="1800">
                <a:solidFill>
                  <a:srgbClr val="CBAC39"/>
                </a:solidFill>
                <a:latin typeface="Verdana" pitchFamily="34" charset="0"/>
              </a:rPr>
              <a:t> was based upon </a:t>
            </a:r>
            <a:r>
              <a:rPr lang="en-US" sz="1800" i="1" u="sng">
                <a:solidFill>
                  <a:srgbClr val="CBAC39"/>
                </a:solidFill>
                <a:latin typeface="Verdana" pitchFamily="34" charset="0"/>
              </a:rPr>
              <a:t>international trade and communication</a:t>
            </a: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52227" name="Rectangle 3"/>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solidFill>
                  <a:srgbClr val="CBAC39"/>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The Rise of Ayudhaya</a:t>
            </a:r>
          </a:p>
          <a:p>
            <a:pPr>
              <a:buSzPct val="75000"/>
              <a:buFont typeface="Wingdings" pitchFamily="2" charset="2"/>
              <a:buChar char="q"/>
            </a:pPr>
            <a:r>
              <a:rPr lang="en-US" sz="1800">
                <a:solidFill>
                  <a:srgbClr val="CBAC39"/>
                </a:solidFill>
                <a:latin typeface="Verdana" pitchFamily="34" charset="0"/>
              </a:rPr>
              <a:t>The core of </a:t>
            </a:r>
            <a:r>
              <a:rPr lang="en-US" sz="1800" i="1" u="sng">
                <a:solidFill>
                  <a:srgbClr val="CBAC39"/>
                </a:solidFill>
                <a:latin typeface="Verdana" pitchFamily="34" charset="0"/>
              </a:rPr>
              <a:t>what was to become</a:t>
            </a:r>
            <a:r>
              <a:rPr lang="en-US" sz="1800">
                <a:solidFill>
                  <a:srgbClr val="CBAC39"/>
                </a:solidFill>
                <a:latin typeface="Verdana" pitchFamily="34" charset="0"/>
              </a:rPr>
              <a:t> the Kingdom of </a:t>
            </a:r>
            <a:r>
              <a:rPr lang="en-US" sz="1800" i="1" u="sng">
                <a:solidFill>
                  <a:srgbClr val="CBAC39"/>
                </a:solidFill>
                <a:latin typeface="Verdana" pitchFamily="34" charset="0"/>
              </a:rPr>
              <a:t>Ayudhaya</a:t>
            </a:r>
            <a:r>
              <a:rPr lang="en-US" sz="1800">
                <a:solidFill>
                  <a:srgbClr val="CBAC39"/>
                </a:solidFill>
                <a:latin typeface="Verdana" pitchFamily="34" charset="0"/>
              </a:rPr>
              <a:t> had in the 13</a:t>
            </a:r>
            <a:r>
              <a:rPr lang="en-US" sz="1800" baseline="30000">
                <a:solidFill>
                  <a:srgbClr val="CBAC39"/>
                </a:solidFill>
                <a:latin typeface="Verdana" pitchFamily="34" charset="0"/>
              </a:rPr>
              <a:t>th</a:t>
            </a:r>
            <a:r>
              <a:rPr lang="en-US" sz="1800">
                <a:solidFill>
                  <a:srgbClr val="CBAC39"/>
                </a:solidFill>
                <a:latin typeface="Verdana" pitchFamily="34" charset="0"/>
              </a:rPr>
              <a:t> century been the western provinces of the Angkorian Empire in the region centered on </a:t>
            </a:r>
            <a:r>
              <a:rPr lang="en-US" sz="1800" i="1" u="sng">
                <a:solidFill>
                  <a:srgbClr val="CBAC39"/>
                </a:solidFill>
                <a:latin typeface="Verdana" pitchFamily="34" charset="0"/>
              </a:rPr>
              <a:t>Lopburi</a:t>
            </a:r>
            <a:br>
              <a:rPr lang="en-US" sz="1800" i="1" u="sng">
                <a:solidFill>
                  <a:srgbClr val="CBAC39"/>
                </a:solidFill>
                <a:latin typeface="Verdana" pitchFamily="34" charset="0"/>
              </a:rPr>
            </a:br>
            <a:endParaRPr lang="en-US" sz="1600" i="1" u="sng">
              <a:solidFill>
                <a:srgbClr val="CBAC39"/>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Mid 13</a:t>
            </a:r>
            <a:r>
              <a:rPr lang="en-US" sz="1800" baseline="30000">
                <a:solidFill>
                  <a:srgbClr val="CBAC39"/>
                </a:solidFill>
                <a:latin typeface="Verdana" pitchFamily="34" charset="0"/>
              </a:rPr>
              <a:t>th</a:t>
            </a:r>
            <a:r>
              <a:rPr lang="en-US" sz="1800">
                <a:solidFill>
                  <a:srgbClr val="CBAC39"/>
                </a:solidFill>
                <a:latin typeface="Verdana" pitchFamily="34" charset="0"/>
              </a:rPr>
              <a:t> century, Angkor’s control of the region had faded, owing to dynastic difficulties in Angkor</a:t>
            </a:r>
            <a:br>
              <a:rPr lang="en-US" sz="18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Tai people in the </a:t>
            </a:r>
            <a:r>
              <a:rPr lang="en-US" sz="1800" i="1" u="sng">
                <a:solidFill>
                  <a:srgbClr val="CBAC39"/>
                </a:solidFill>
                <a:latin typeface="Verdana" pitchFamily="34" charset="0"/>
              </a:rPr>
              <a:t>lower Chaophraya valley</a:t>
            </a:r>
            <a:r>
              <a:rPr lang="en-US" sz="1800">
                <a:solidFill>
                  <a:srgbClr val="CBAC39"/>
                </a:solidFill>
                <a:latin typeface="Verdana" pitchFamily="34" charset="0"/>
              </a:rPr>
              <a:t>, whose population was rapidly growing, inspired by the example of </a:t>
            </a:r>
            <a:r>
              <a:rPr lang="en-US" sz="1800" i="1" u="sng">
                <a:solidFill>
                  <a:srgbClr val="CBAC39"/>
                </a:solidFill>
                <a:latin typeface="Verdana" pitchFamily="34" charset="0"/>
              </a:rPr>
              <a:t>Sukhothai’s successful</a:t>
            </a:r>
            <a:r>
              <a:rPr lang="en-US" sz="1800">
                <a:solidFill>
                  <a:srgbClr val="CBAC39"/>
                </a:solidFill>
                <a:latin typeface="Verdana" pitchFamily="34" charset="0"/>
              </a:rPr>
              <a:t> bid for independence</a:t>
            </a:r>
            <a:br>
              <a:rPr lang="en-US" sz="18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800" b="1" i="1">
                <a:solidFill>
                  <a:srgbClr val="FFFF00"/>
                </a:solidFill>
                <a:latin typeface="Verdana" pitchFamily="34" charset="0"/>
              </a:rPr>
              <a:t>Lopburi</a:t>
            </a:r>
            <a:r>
              <a:rPr lang="en-US" sz="1800" b="1" i="1">
                <a:solidFill>
                  <a:srgbClr val="CBAC39"/>
                </a:solidFill>
                <a:latin typeface="Verdana" pitchFamily="34" charset="0"/>
              </a:rPr>
              <a:t> </a:t>
            </a:r>
            <a:r>
              <a:rPr lang="en-US" sz="1800">
                <a:solidFill>
                  <a:srgbClr val="CBAC39"/>
                </a:solidFill>
                <a:latin typeface="Verdana" pitchFamily="34" charset="0"/>
              </a:rPr>
              <a:t>the old Angkorian cultural and administrative center of the </a:t>
            </a:r>
            <a:r>
              <a:rPr lang="en-US" sz="1800" i="1" u="sng">
                <a:solidFill>
                  <a:srgbClr val="CBAC39"/>
                </a:solidFill>
                <a:latin typeface="Verdana" pitchFamily="34" charset="0"/>
              </a:rPr>
              <a:t>eastern portion</a:t>
            </a:r>
            <a:r>
              <a:rPr lang="en-US" sz="1800">
                <a:solidFill>
                  <a:srgbClr val="CBAC39"/>
                </a:solidFill>
                <a:latin typeface="Verdana" pitchFamily="34" charset="0"/>
              </a:rPr>
              <a:t> of the plain, have </a:t>
            </a:r>
            <a:r>
              <a:rPr lang="en-US" sz="1800" i="1" u="sng">
                <a:solidFill>
                  <a:srgbClr val="CBAC39"/>
                </a:solidFill>
                <a:latin typeface="Verdana" pitchFamily="34" charset="0"/>
              </a:rPr>
              <a:t>maintained its independence</a:t>
            </a:r>
            <a:r>
              <a:rPr lang="en-US" sz="1800">
                <a:solidFill>
                  <a:srgbClr val="CBAC39"/>
                </a:solidFill>
                <a:latin typeface="Verdana" pitchFamily="34" charset="0"/>
              </a:rPr>
              <a:t> of both Sukhothai and Angkor</a:t>
            </a:r>
            <a:br>
              <a:rPr lang="en-US" sz="1800">
                <a:solidFill>
                  <a:srgbClr val="CBAC39"/>
                </a:solidFill>
                <a:latin typeface="Verdana" pitchFamily="34" charset="0"/>
              </a:rPr>
            </a:br>
            <a:endParaRPr lang="en-US" sz="1800">
              <a:solidFill>
                <a:srgbClr val="CBAC39"/>
              </a:solidFill>
              <a:latin typeface="Verdana" pitchFamily="34" charset="0"/>
            </a:endParaRPr>
          </a:p>
          <a:p>
            <a:pPr>
              <a:buSzPct val="75000"/>
              <a:buFont typeface="Wingdings" pitchFamily="2" charset="2"/>
              <a:buChar char="q"/>
            </a:pPr>
            <a:endParaRPr lang="en-US" sz="1800" i="1" u="sng">
              <a:solidFill>
                <a:srgbClr val="CBAC39"/>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53251" name="Rectangle 3"/>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600">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The Rise of Ayudhaya</a:t>
            </a:r>
          </a:p>
          <a:p>
            <a:pPr>
              <a:buSzPct val="75000"/>
              <a:buFont typeface="Wingdings" pitchFamily="2" charset="2"/>
              <a:buChar char="q"/>
            </a:pPr>
            <a:r>
              <a:rPr lang="en-US" sz="1600">
                <a:solidFill>
                  <a:srgbClr val="CBAC39"/>
                </a:solidFill>
                <a:latin typeface="Verdana" pitchFamily="34" charset="0"/>
              </a:rPr>
              <a:t>Its culture represented an amalgam of</a:t>
            </a:r>
            <a:br>
              <a:rPr lang="en-US" sz="1600">
                <a:solidFill>
                  <a:srgbClr val="CBAC39"/>
                </a:solidFill>
                <a:latin typeface="Verdana" pitchFamily="34" charset="0"/>
              </a:rPr>
            </a:br>
            <a:r>
              <a:rPr lang="en-US" sz="1400">
                <a:solidFill>
                  <a:srgbClr val="CBAC39"/>
                </a:solidFill>
                <a:latin typeface="Verdana" pitchFamily="34" charset="0"/>
              </a:rPr>
              <a:t>1. Mahayan</a:t>
            </a:r>
            <a:br>
              <a:rPr lang="en-US" sz="1400">
                <a:solidFill>
                  <a:srgbClr val="CBAC39"/>
                </a:solidFill>
                <a:latin typeface="Verdana" pitchFamily="34" charset="0"/>
              </a:rPr>
            </a:br>
            <a:r>
              <a:rPr lang="en-US" sz="1400">
                <a:solidFill>
                  <a:srgbClr val="CBAC39"/>
                </a:solidFill>
                <a:latin typeface="Verdana" pitchFamily="34" charset="0"/>
              </a:rPr>
              <a:t>2. an older Burmese Hinayana Buddhism</a:t>
            </a:r>
            <a:br>
              <a:rPr lang="en-US" sz="1400">
                <a:solidFill>
                  <a:srgbClr val="CBAC39"/>
                </a:solidFill>
                <a:latin typeface="Verdana" pitchFamily="34" charset="0"/>
              </a:rPr>
            </a:br>
            <a:r>
              <a:rPr lang="en-US" sz="1400">
                <a:solidFill>
                  <a:srgbClr val="CBAC39"/>
                </a:solidFill>
                <a:latin typeface="Verdana" pitchFamily="34" charset="0"/>
              </a:rPr>
              <a:t>3. Angkorian brahmanical religion</a:t>
            </a:r>
            <a:br>
              <a:rPr lang="en-US" sz="1400">
                <a:solidFill>
                  <a:srgbClr val="CBAC39"/>
                </a:solidFill>
                <a:latin typeface="Verdana" pitchFamily="34" charset="0"/>
              </a:rPr>
            </a:br>
            <a:r>
              <a:rPr lang="en-US" sz="1400">
                <a:solidFill>
                  <a:srgbClr val="CBAC39"/>
                </a:solidFill>
                <a:latin typeface="Verdana" pitchFamily="34" charset="0"/>
              </a:rPr>
              <a:t>4. Indian arts and sciences</a:t>
            </a:r>
            <a:br>
              <a:rPr lang="en-US" sz="1400">
                <a:solidFill>
                  <a:srgbClr val="CBAC39"/>
                </a:solidFill>
                <a:latin typeface="Verdana" pitchFamily="34" charset="0"/>
              </a:rPr>
            </a:br>
            <a:endParaRPr lang="en-US" sz="1400" i="1" u="sng">
              <a:solidFill>
                <a:srgbClr val="CBAC39"/>
              </a:solidFill>
              <a:latin typeface="Verdana" pitchFamily="34" charset="0"/>
            </a:endParaRPr>
          </a:p>
          <a:p>
            <a:pPr>
              <a:buSzPct val="75000"/>
              <a:buFont typeface="Wingdings" pitchFamily="2" charset="2"/>
              <a:buChar char="q"/>
            </a:pPr>
            <a:r>
              <a:rPr lang="en-US" sz="1400">
                <a:solidFill>
                  <a:srgbClr val="CBAC39"/>
                </a:solidFill>
                <a:latin typeface="Verdana" pitchFamily="34" charset="0"/>
              </a:rPr>
              <a:t>The population may have been predominantly Khmer, Mon and growing numbers of Tai</a:t>
            </a:r>
            <a:br>
              <a:rPr lang="en-US" sz="1400">
                <a:solidFill>
                  <a:srgbClr val="CBAC39"/>
                </a:solidFill>
                <a:latin typeface="Verdana" pitchFamily="34" charset="0"/>
              </a:rPr>
            </a:br>
            <a:endParaRPr lang="en-US" sz="1400">
              <a:solidFill>
                <a:srgbClr val="CBAC39"/>
              </a:solidFill>
              <a:latin typeface="Verdana" pitchFamily="34" charset="0"/>
            </a:endParaRPr>
          </a:p>
          <a:p>
            <a:pPr>
              <a:buSzPct val="75000"/>
              <a:buFont typeface="Wingdings" pitchFamily="2" charset="2"/>
              <a:buChar char="q"/>
            </a:pPr>
            <a:r>
              <a:rPr lang="en-US" sz="1400">
                <a:solidFill>
                  <a:srgbClr val="FFFF00"/>
                </a:solidFill>
                <a:latin typeface="Verdana" pitchFamily="34" charset="0"/>
              </a:rPr>
              <a:t>Tai of this region must have been linguistically distinct from the Sukhothai Tai</a:t>
            </a:r>
            <a:br>
              <a:rPr lang="en-US" sz="1400">
                <a:solidFill>
                  <a:srgbClr val="FFFF00"/>
                </a:solidFill>
                <a:latin typeface="Verdana" pitchFamily="34" charset="0"/>
              </a:rPr>
            </a:br>
            <a:endParaRPr lang="en-US" sz="1400">
              <a:solidFill>
                <a:srgbClr val="FFFF00"/>
              </a:solidFill>
              <a:latin typeface="Verdana" pitchFamily="34" charset="0"/>
            </a:endParaRPr>
          </a:p>
          <a:p>
            <a:pPr>
              <a:buSzPct val="75000"/>
              <a:buFont typeface="Wingdings" pitchFamily="2" charset="2"/>
              <a:buChar char="q"/>
            </a:pPr>
            <a:r>
              <a:rPr lang="en-US" sz="1600">
                <a:solidFill>
                  <a:srgbClr val="CBAC39"/>
                </a:solidFill>
                <a:latin typeface="Verdana" pitchFamily="34" charset="0"/>
              </a:rPr>
              <a:t>The </a:t>
            </a:r>
            <a:r>
              <a:rPr lang="en-US" sz="1600" i="1" u="sng">
                <a:solidFill>
                  <a:srgbClr val="CBAC39"/>
                </a:solidFill>
                <a:latin typeface="Verdana" pitchFamily="34" charset="0"/>
              </a:rPr>
              <a:t>west side</a:t>
            </a:r>
            <a:r>
              <a:rPr lang="en-US" sz="1600">
                <a:solidFill>
                  <a:srgbClr val="CBAC39"/>
                </a:solidFill>
                <a:latin typeface="Verdana" pitchFamily="34" charset="0"/>
              </a:rPr>
              <a:t> of the Chaophraya plain was dominated in this period by the principality of </a:t>
            </a:r>
            <a:r>
              <a:rPr lang="en-US" sz="1600" i="1" u="sng">
                <a:solidFill>
                  <a:srgbClr val="CBAC39"/>
                </a:solidFill>
                <a:latin typeface="Verdana" pitchFamily="34" charset="0"/>
              </a:rPr>
              <a:t>Suphanburi</a:t>
            </a:r>
            <a:r>
              <a:rPr lang="en-US" sz="1600">
                <a:solidFill>
                  <a:srgbClr val="CBAC39"/>
                </a:solidFill>
                <a:latin typeface="Verdana" pitchFamily="34" charset="0"/>
              </a:rPr>
              <a:t/>
            </a:r>
            <a:br>
              <a:rPr lang="en-US" sz="1600">
                <a:solidFill>
                  <a:srgbClr val="CBAC39"/>
                </a:solidFill>
                <a:latin typeface="Verdana" pitchFamily="34" charset="0"/>
              </a:rPr>
            </a:br>
            <a:r>
              <a:rPr lang="en-US" sz="1400">
                <a:solidFill>
                  <a:srgbClr val="CBAC39"/>
                </a:solidFill>
                <a:latin typeface="Verdana" pitchFamily="34" charset="0"/>
              </a:rPr>
              <a:t/>
            </a:r>
            <a:br>
              <a:rPr lang="en-US" sz="1400">
                <a:solidFill>
                  <a:srgbClr val="CBAC39"/>
                </a:solidFill>
                <a:latin typeface="Verdana" pitchFamily="34" charset="0"/>
              </a:rPr>
            </a:br>
            <a:r>
              <a:rPr lang="en-US" sz="1400">
                <a:solidFill>
                  <a:srgbClr val="CBAC39"/>
                </a:solidFill>
                <a:latin typeface="Verdana" pitchFamily="34" charset="0"/>
              </a:rPr>
              <a:t>- this region was closely </a:t>
            </a:r>
            <a:r>
              <a:rPr lang="en-US" sz="1400" i="1" u="sng">
                <a:solidFill>
                  <a:srgbClr val="CBAC39"/>
                </a:solidFill>
                <a:latin typeface="Verdana" pitchFamily="34" charset="0"/>
              </a:rPr>
              <a:t>connected</a:t>
            </a:r>
            <a:r>
              <a:rPr lang="en-US" sz="1400">
                <a:solidFill>
                  <a:srgbClr val="CBAC39"/>
                </a:solidFill>
                <a:latin typeface="Verdana" pitchFamily="34" charset="0"/>
              </a:rPr>
              <a:t> with </a:t>
            </a:r>
            <a:r>
              <a:rPr lang="en-US" sz="1400" i="1" u="sng">
                <a:solidFill>
                  <a:srgbClr val="CBAC39"/>
                </a:solidFill>
                <a:latin typeface="Verdana" pitchFamily="34" charset="0"/>
              </a:rPr>
              <a:t>Nakhon Si Thammarat</a:t>
            </a:r>
            <a:r>
              <a:rPr lang="en-US" sz="1400">
                <a:solidFill>
                  <a:srgbClr val="CBAC39"/>
                </a:solidFill>
                <a:latin typeface="Verdana" pitchFamily="34" charset="0"/>
              </a:rPr>
              <a:t/>
            </a:r>
            <a:br>
              <a:rPr lang="en-US" sz="1400">
                <a:solidFill>
                  <a:srgbClr val="CBAC39"/>
                </a:solidFill>
                <a:latin typeface="Verdana" pitchFamily="34" charset="0"/>
              </a:rPr>
            </a:br>
            <a:r>
              <a:rPr lang="en-US" sz="1400">
                <a:solidFill>
                  <a:srgbClr val="CBAC39"/>
                </a:solidFill>
                <a:latin typeface="Verdana" pitchFamily="34" charset="0"/>
              </a:rPr>
              <a:t>- this entire strip was subject to Ramkhamhaeng in the 1290s</a:t>
            </a:r>
            <a:br>
              <a:rPr lang="en-US" sz="1400">
                <a:solidFill>
                  <a:srgbClr val="CBAC39"/>
                </a:solidFill>
                <a:latin typeface="Verdana" pitchFamily="34" charset="0"/>
              </a:rPr>
            </a:br>
            <a:r>
              <a:rPr lang="en-US" sz="1400">
                <a:solidFill>
                  <a:srgbClr val="CBAC39"/>
                </a:solidFill>
                <a:latin typeface="Verdana" pitchFamily="34" charset="0"/>
              </a:rPr>
              <a:t>- When Ramkhamhaeng’s hand was removed, Suphanburi quickly established its own independence and maintained influence over the south</a:t>
            </a:r>
            <a:br>
              <a:rPr lang="en-US" sz="1400">
                <a:solidFill>
                  <a:srgbClr val="CBAC39"/>
                </a:solidFill>
                <a:latin typeface="Verdana" pitchFamily="34" charset="0"/>
              </a:rPr>
            </a:br>
            <a:endParaRPr lang="en-US" sz="1400">
              <a:solidFill>
                <a:srgbClr val="CBAC39"/>
              </a:solidFill>
              <a:latin typeface="Verdana" pitchFamily="34" charset="0"/>
            </a:endParaRPr>
          </a:p>
          <a:p>
            <a:pPr>
              <a:buSzPct val="75000"/>
              <a:buFont typeface="Wingdings" pitchFamily="2" charset="2"/>
              <a:buChar char="q"/>
            </a:pPr>
            <a:r>
              <a:rPr lang="en-US" sz="1400" b="1" i="1">
                <a:solidFill>
                  <a:srgbClr val="FFFF00"/>
                </a:solidFill>
                <a:latin typeface="Verdana" pitchFamily="34" charset="0"/>
              </a:rPr>
              <a:t>Suphan was a Siamese, Theravada Buddhist state</a:t>
            </a:r>
          </a:p>
          <a:p>
            <a:pPr>
              <a:buSzPct val="75000"/>
              <a:buFont typeface="Wingdings" pitchFamily="2" charset="2"/>
              <a:buChar char="q"/>
            </a:pPr>
            <a:endParaRPr lang="en-US" sz="1400" b="1" i="1" u="sng">
              <a:solidFill>
                <a:srgbClr val="CBAC39"/>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54275" name="Rectangle 3"/>
          <p:cNvSpPr>
            <a:spLocks noChangeArrowheads="1"/>
          </p:cNvSpPr>
          <p:nvPr>
            <p:ph type="body" idx="1"/>
          </p:nvPr>
        </p:nvSpPr>
        <p:spPr bwMode="auto">
          <a:xfrm>
            <a:off x="468313" y="1268413"/>
            <a:ext cx="8229600" cy="54737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The Rise of Ayudhaya</a:t>
            </a:r>
          </a:p>
          <a:p>
            <a:pPr>
              <a:buSzPct val="75000"/>
              <a:buFont typeface="Wingdings" pitchFamily="2" charset="2"/>
              <a:buChar char="q"/>
            </a:pPr>
            <a:r>
              <a:rPr lang="en-US" sz="1800">
                <a:solidFill>
                  <a:srgbClr val="CBAC39"/>
                </a:solidFill>
                <a:latin typeface="Verdana" pitchFamily="34" charset="0"/>
              </a:rPr>
              <a:t>The 1340s, the Chaophraya plain still lacked political focus and leadership of the quality that Ramkhamhaeng and Angkor had provided </a:t>
            </a:r>
            <a:br>
              <a:rPr lang="en-US" sz="1800">
                <a:solidFill>
                  <a:srgbClr val="CBAC39"/>
                </a:solidFill>
                <a:latin typeface="Verdana" pitchFamily="34" charset="0"/>
              </a:rPr>
            </a:br>
            <a:endParaRPr lang="en-US" sz="1600" i="1" u="sng">
              <a:solidFill>
                <a:srgbClr val="CBAC39"/>
              </a:solidFill>
              <a:latin typeface="Verdana" pitchFamily="34" charset="0"/>
            </a:endParaRPr>
          </a:p>
          <a:p>
            <a:pPr>
              <a:buSzPct val="75000"/>
              <a:buFont typeface="Wingdings" pitchFamily="2" charset="2"/>
              <a:buChar char="q"/>
            </a:pPr>
            <a:r>
              <a:rPr lang="en-US" sz="1600">
                <a:solidFill>
                  <a:srgbClr val="CBAC39"/>
                </a:solidFill>
                <a:latin typeface="Verdana" pitchFamily="34" charset="0"/>
              </a:rPr>
              <a:t>Although </a:t>
            </a:r>
            <a:r>
              <a:rPr lang="en-US" sz="1600" i="1" u="sng">
                <a:solidFill>
                  <a:srgbClr val="CBAC39"/>
                </a:solidFill>
                <a:latin typeface="Verdana" pitchFamily="34" charset="0"/>
              </a:rPr>
              <a:t>Lopburi and Suphan</a:t>
            </a:r>
            <a:r>
              <a:rPr lang="en-US" sz="1600">
                <a:solidFill>
                  <a:srgbClr val="CBAC39"/>
                </a:solidFill>
                <a:latin typeface="Verdana" pitchFamily="34" charset="0"/>
              </a:rPr>
              <a:t> enjoyed some eminence as centers of power and influences, there was then still a multiplicity of </a:t>
            </a:r>
            <a:r>
              <a:rPr lang="en-US" sz="1600" i="1" u="sng">
                <a:solidFill>
                  <a:srgbClr val="CBAC39"/>
                </a:solidFill>
                <a:latin typeface="Verdana" pitchFamily="34" charset="0"/>
              </a:rPr>
              <a:t>small towns and principalities</a:t>
            </a:r>
            <a:r>
              <a:rPr lang="en-US" sz="1600">
                <a:solidFill>
                  <a:srgbClr val="CBAC39"/>
                </a:solidFill>
                <a:latin typeface="Verdana" pitchFamily="34" charset="0"/>
              </a:rPr>
              <a:t> in the region</a:t>
            </a:r>
            <a:br>
              <a:rPr lang="en-US" sz="16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600">
                <a:solidFill>
                  <a:srgbClr val="FFFF00"/>
                </a:solidFill>
                <a:latin typeface="Verdana" pitchFamily="34" charset="0"/>
              </a:rPr>
              <a:t>Inward-looking and preoccupied with their local concerns and the preservation of their own prerogatives, such alliances and confederations of states were fragile affairs, products of relationships among individual families, cemented by </a:t>
            </a:r>
            <a:r>
              <a:rPr lang="en-US" sz="1600" i="1" u="sng">
                <a:solidFill>
                  <a:srgbClr val="FFFF00"/>
                </a:solidFill>
                <a:latin typeface="Verdana" pitchFamily="34" charset="0"/>
              </a:rPr>
              <a:t>political marriages</a:t>
            </a:r>
            <a:r>
              <a:rPr lang="en-US" sz="1600">
                <a:solidFill>
                  <a:srgbClr val="FFFF00"/>
                </a:solidFill>
                <a:latin typeface="Verdana" pitchFamily="34" charset="0"/>
              </a:rPr>
              <a:t> or forced by temporary </a:t>
            </a:r>
            <a:r>
              <a:rPr lang="en-US" sz="1600" i="1" u="sng">
                <a:solidFill>
                  <a:srgbClr val="FFFF00"/>
                </a:solidFill>
                <a:latin typeface="Verdana" pitchFamily="34" charset="0"/>
              </a:rPr>
              <a:t>military imbalances</a:t>
            </a:r>
            <a:br>
              <a:rPr lang="en-US" sz="1600" i="1" u="sng">
                <a:solidFill>
                  <a:srgbClr val="FFFF00"/>
                </a:solidFill>
                <a:latin typeface="Verdana" pitchFamily="34" charset="0"/>
              </a:rPr>
            </a:br>
            <a:endParaRPr lang="en-US" sz="1600" i="1" u="sng">
              <a:solidFill>
                <a:srgbClr val="FFFF00"/>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The leadership that transformed this region in the mid 14</a:t>
            </a:r>
            <a:r>
              <a:rPr lang="en-US" sz="1800" baseline="30000">
                <a:solidFill>
                  <a:srgbClr val="CBAC39"/>
                </a:solidFill>
                <a:latin typeface="Verdana" pitchFamily="34" charset="0"/>
              </a:rPr>
              <a:t>th</a:t>
            </a:r>
            <a:r>
              <a:rPr lang="en-US" sz="1800">
                <a:solidFill>
                  <a:srgbClr val="CBAC39"/>
                </a:solidFill>
                <a:latin typeface="Verdana" pitchFamily="34" charset="0"/>
              </a:rPr>
              <a:t> century was provided by </a:t>
            </a:r>
            <a:r>
              <a:rPr lang="en-US" sz="1800" i="1">
                <a:solidFill>
                  <a:srgbClr val="FFFF00"/>
                </a:solidFill>
                <a:latin typeface="Verdana" pitchFamily="34" charset="0"/>
              </a:rPr>
              <a:t>“U Thong”</a:t>
            </a:r>
            <a:r>
              <a:rPr lang="en-US" sz="1800">
                <a:solidFill>
                  <a:srgbClr val="CBAC39"/>
                </a:solidFill>
                <a:latin typeface="Verdana" pitchFamily="34" charset="0"/>
              </a:rPr>
              <a:t> (Prince Golden Cradle)</a:t>
            </a:r>
            <a:endParaRPr lang="en-US" sz="1600" b="1" i="1" u="sng">
              <a:solidFill>
                <a:srgbClr val="CBAC39"/>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55299" name="Rectangle 3"/>
          <p:cNvSpPr>
            <a:spLocks noChangeArrowheads="1"/>
          </p:cNvSpPr>
          <p:nvPr>
            <p:ph type="body" idx="1"/>
          </p:nvPr>
        </p:nvSpPr>
        <p:spPr bwMode="auto">
          <a:xfrm>
            <a:off x="468313" y="1268413"/>
            <a:ext cx="8229600" cy="5329237"/>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solidFill>
                  <a:srgbClr val="CBAC39"/>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The Rise of Ayudhaya</a:t>
            </a:r>
          </a:p>
          <a:p>
            <a:pPr>
              <a:buSzPct val="75000"/>
              <a:buFont typeface="Wingdings" pitchFamily="2" charset="2"/>
              <a:buChar char="q"/>
            </a:pPr>
            <a:r>
              <a:rPr lang="en-US" sz="1800" i="1" u="sng">
                <a:solidFill>
                  <a:srgbClr val="CBAC39"/>
                </a:solidFill>
                <a:latin typeface="Verdana" pitchFamily="34" charset="0"/>
              </a:rPr>
              <a:t>U Thong</a:t>
            </a:r>
            <a:r>
              <a:rPr lang="en-US" sz="1800">
                <a:solidFill>
                  <a:srgbClr val="CBAC39"/>
                </a:solidFill>
                <a:latin typeface="Verdana" pitchFamily="34" charset="0"/>
              </a:rPr>
              <a:t> was </a:t>
            </a:r>
            <a:r>
              <a:rPr lang="en-US" sz="1800" i="1" u="sng">
                <a:solidFill>
                  <a:srgbClr val="CBAC39"/>
                </a:solidFill>
                <a:latin typeface="Verdana" pitchFamily="34" charset="0"/>
              </a:rPr>
              <a:t>born</a:t>
            </a:r>
            <a:r>
              <a:rPr lang="en-US" sz="1800">
                <a:solidFill>
                  <a:srgbClr val="CBAC39"/>
                </a:solidFill>
                <a:latin typeface="Verdana" pitchFamily="34" charset="0"/>
              </a:rPr>
              <a:t> in 1314 to a powerful </a:t>
            </a:r>
            <a:r>
              <a:rPr lang="en-US" sz="1800" i="1" u="sng">
                <a:solidFill>
                  <a:srgbClr val="CBAC39"/>
                </a:solidFill>
                <a:latin typeface="Verdana" pitchFamily="34" charset="0"/>
              </a:rPr>
              <a:t>Chinese</a:t>
            </a:r>
            <a:r>
              <a:rPr lang="en-US" sz="1800">
                <a:solidFill>
                  <a:srgbClr val="CBAC39"/>
                </a:solidFill>
                <a:latin typeface="Verdana" pitchFamily="34" charset="0"/>
              </a:rPr>
              <a:t> merchant family, located in Phetburi</a:t>
            </a:r>
            <a:br>
              <a:rPr lang="en-US" sz="1800">
                <a:solidFill>
                  <a:srgbClr val="CBAC39"/>
                </a:solidFill>
                <a:latin typeface="Verdana" pitchFamily="34" charset="0"/>
              </a:rPr>
            </a:br>
            <a:r>
              <a:rPr lang="en-US" sz="1600">
                <a:solidFill>
                  <a:srgbClr val="CBAC39"/>
                </a:solidFill>
                <a:latin typeface="Verdana" pitchFamily="34" charset="0"/>
              </a:rPr>
              <a:t>- he was </a:t>
            </a:r>
            <a:r>
              <a:rPr lang="en-US" sz="1600" i="1" u="sng">
                <a:solidFill>
                  <a:srgbClr val="CBAC39"/>
                </a:solidFill>
                <a:latin typeface="Verdana" pitchFamily="34" charset="0"/>
              </a:rPr>
              <a:t>married</a:t>
            </a:r>
            <a:r>
              <a:rPr lang="en-US" sz="1600">
                <a:solidFill>
                  <a:srgbClr val="CBAC39"/>
                </a:solidFill>
                <a:latin typeface="Verdana" pitchFamily="34" charset="0"/>
              </a:rPr>
              <a:t> to a daughter of </a:t>
            </a:r>
            <a:r>
              <a:rPr lang="en-US" sz="1600" i="1" u="sng">
                <a:solidFill>
                  <a:srgbClr val="CBAC39"/>
                </a:solidFill>
                <a:latin typeface="Verdana" pitchFamily="34" charset="0"/>
              </a:rPr>
              <a:t>Suphanburi ruler</a:t>
            </a:r>
            <a:br>
              <a:rPr lang="en-US" sz="1600" i="1" u="sng">
                <a:solidFill>
                  <a:srgbClr val="CBAC39"/>
                </a:solidFill>
                <a:latin typeface="Verdana" pitchFamily="34" charset="0"/>
              </a:rPr>
            </a:br>
            <a:r>
              <a:rPr lang="en-US" sz="1600">
                <a:solidFill>
                  <a:srgbClr val="CBAC39"/>
                </a:solidFill>
                <a:latin typeface="Verdana" pitchFamily="34" charset="0"/>
              </a:rPr>
              <a:t>- he may also have </a:t>
            </a:r>
            <a:r>
              <a:rPr lang="en-US" sz="1600" i="1" u="sng">
                <a:solidFill>
                  <a:srgbClr val="CBAC39"/>
                </a:solidFill>
                <a:latin typeface="Verdana" pitchFamily="34" charset="0"/>
              </a:rPr>
              <a:t>married</a:t>
            </a:r>
            <a:r>
              <a:rPr lang="en-US" sz="1600">
                <a:solidFill>
                  <a:srgbClr val="CBAC39"/>
                </a:solidFill>
                <a:latin typeface="Verdana" pitchFamily="34" charset="0"/>
              </a:rPr>
              <a:t> a princess connected to the ruling line of </a:t>
            </a:r>
            <a:r>
              <a:rPr lang="en-US" sz="1600" i="1" u="sng">
                <a:solidFill>
                  <a:srgbClr val="CBAC39"/>
                </a:solidFill>
                <a:latin typeface="Verdana" pitchFamily="34" charset="0"/>
              </a:rPr>
              <a:t>Lopburi</a:t>
            </a:r>
            <a:r>
              <a:rPr lang="en-US" sz="1600">
                <a:solidFill>
                  <a:srgbClr val="CBAC39"/>
                </a:solidFill>
                <a:latin typeface="Verdana" pitchFamily="34" charset="0"/>
              </a:rPr>
              <a:t/>
            </a:r>
            <a:br>
              <a:rPr lang="en-US" sz="1600">
                <a:solidFill>
                  <a:srgbClr val="CBAC39"/>
                </a:solidFill>
                <a:latin typeface="Verdana" pitchFamily="34" charset="0"/>
              </a:rPr>
            </a:br>
            <a:endParaRPr lang="en-US" sz="1600" i="1" u="sng">
              <a:solidFill>
                <a:srgbClr val="CBAC39"/>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This combination of relationships to </a:t>
            </a:r>
            <a:r>
              <a:rPr lang="en-US" sz="1800" i="1" u="sng">
                <a:solidFill>
                  <a:srgbClr val="FFFF00"/>
                </a:solidFill>
                <a:latin typeface="Verdana" pitchFamily="34" charset="0"/>
              </a:rPr>
              <a:t>two powerful</a:t>
            </a:r>
            <a:r>
              <a:rPr lang="en-US" sz="1800">
                <a:solidFill>
                  <a:srgbClr val="FFFF00"/>
                </a:solidFill>
                <a:latin typeface="Verdana" pitchFamily="34" charset="0"/>
              </a:rPr>
              <a:t> principalities and to a </a:t>
            </a:r>
            <a:r>
              <a:rPr lang="en-US" sz="1800" i="1" u="sng">
                <a:solidFill>
                  <a:srgbClr val="FFFF00"/>
                </a:solidFill>
                <a:latin typeface="Verdana" pitchFamily="34" charset="0"/>
              </a:rPr>
              <a:t>growing commercial</a:t>
            </a:r>
            <a:r>
              <a:rPr lang="en-US" sz="1800">
                <a:solidFill>
                  <a:srgbClr val="FFFF00"/>
                </a:solidFill>
                <a:latin typeface="Verdana" pitchFamily="34" charset="0"/>
              </a:rPr>
              <a:t> community, represent the symbolic form of the fundamental </a:t>
            </a:r>
            <a:r>
              <a:rPr lang="en-US" sz="1800" i="1" u="sng">
                <a:solidFill>
                  <a:srgbClr val="FFFF00"/>
                </a:solidFill>
                <a:latin typeface="Verdana" pitchFamily="34" charset="0"/>
              </a:rPr>
              <a:t>strength</a:t>
            </a:r>
            <a:r>
              <a:rPr lang="en-US" sz="1800">
                <a:solidFill>
                  <a:srgbClr val="FFFF00"/>
                </a:solidFill>
                <a:latin typeface="Verdana" pitchFamily="34" charset="0"/>
              </a:rPr>
              <a:t> which U Thong was to </a:t>
            </a:r>
            <a:r>
              <a:rPr lang="en-US" sz="1800" i="1" u="sng">
                <a:solidFill>
                  <a:srgbClr val="FFFF00"/>
                </a:solidFill>
                <a:latin typeface="Verdana" pitchFamily="34" charset="0"/>
              </a:rPr>
              <a:t>base</a:t>
            </a:r>
            <a:r>
              <a:rPr lang="en-US" sz="1800">
                <a:solidFill>
                  <a:srgbClr val="FFFF00"/>
                </a:solidFill>
                <a:latin typeface="Verdana" pitchFamily="34" charset="0"/>
              </a:rPr>
              <a:t> and develop his </a:t>
            </a:r>
            <a:r>
              <a:rPr lang="en-US" sz="1800" i="1" u="sng">
                <a:solidFill>
                  <a:srgbClr val="FFFF00"/>
                </a:solidFill>
                <a:latin typeface="Verdana" pitchFamily="34" charset="0"/>
              </a:rPr>
              <a:t>political ambitions</a:t>
            </a:r>
            <a:r>
              <a:rPr lang="en-US" sz="1800">
                <a:solidFill>
                  <a:srgbClr val="FFFF00"/>
                </a:solidFill>
                <a:latin typeface="Verdana" pitchFamily="34" charset="0"/>
              </a:rPr>
              <a:t/>
            </a:r>
            <a:br>
              <a:rPr lang="en-US" sz="1800">
                <a:solidFill>
                  <a:srgbClr val="FFFF00"/>
                </a:solidFill>
                <a:latin typeface="Verdana" pitchFamily="34" charset="0"/>
              </a:rPr>
            </a:br>
            <a:endParaRPr lang="en-US" sz="1800">
              <a:solidFill>
                <a:srgbClr val="FFFF00"/>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Later on March 4, 1351 Ayudhaya was </a:t>
            </a:r>
            <a:r>
              <a:rPr lang="en-US" sz="1800" i="1" u="sng">
                <a:solidFill>
                  <a:srgbClr val="CBAC39"/>
                </a:solidFill>
                <a:latin typeface="Verdana" pitchFamily="34" charset="0"/>
              </a:rPr>
              <a:t>established</a:t>
            </a:r>
            <a:r>
              <a:rPr lang="en-US" sz="1600" i="1" u="sng">
                <a:solidFill>
                  <a:srgbClr val="CBAC39"/>
                </a:solidFill>
                <a:latin typeface="Verdana" pitchFamily="34" charset="0"/>
              </a:rPr>
              <a:t/>
            </a:r>
            <a:br>
              <a:rPr lang="en-US" sz="1600" i="1" u="sng">
                <a:solidFill>
                  <a:srgbClr val="CBAC39"/>
                </a:solidFill>
                <a:latin typeface="Verdana" pitchFamily="34" charset="0"/>
              </a:rPr>
            </a:br>
            <a:endParaRPr lang="en-US" sz="1600" i="1" u="sng">
              <a:solidFill>
                <a:srgbClr val="CBAC39"/>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U Thong took the name of </a:t>
            </a:r>
            <a:r>
              <a:rPr lang="en-US" sz="1800" i="1" u="sng">
                <a:solidFill>
                  <a:srgbClr val="CBAC39"/>
                </a:solidFill>
                <a:latin typeface="Verdana" pitchFamily="34" charset="0"/>
              </a:rPr>
              <a:t>Ramathibodi</a:t>
            </a:r>
            <a:r>
              <a:rPr lang="en-US" sz="1800">
                <a:solidFill>
                  <a:srgbClr val="CBAC39"/>
                </a:solidFill>
                <a:latin typeface="Verdana" pitchFamily="34" charset="0"/>
              </a:rPr>
              <a:t/>
            </a:r>
            <a:br>
              <a:rPr lang="en-US" sz="1800">
                <a:solidFill>
                  <a:srgbClr val="CBAC39"/>
                </a:solidFill>
                <a:latin typeface="Verdana" pitchFamily="34" charset="0"/>
              </a:rPr>
            </a:br>
            <a:r>
              <a:rPr lang="en-US" sz="1600">
                <a:solidFill>
                  <a:srgbClr val="CBAC39"/>
                </a:solidFill>
                <a:latin typeface="Verdana" pitchFamily="34" charset="0"/>
              </a:rPr>
              <a:t>- he sent his queen’s </a:t>
            </a:r>
            <a:r>
              <a:rPr lang="en-US" sz="1600" i="1" u="sng">
                <a:solidFill>
                  <a:srgbClr val="CBAC39"/>
                </a:solidFill>
                <a:latin typeface="Verdana" pitchFamily="34" charset="0"/>
              </a:rPr>
              <a:t>elder brother</a:t>
            </a:r>
            <a:r>
              <a:rPr lang="en-US" sz="1600">
                <a:solidFill>
                  <a:srgbClr val="CBAC39"/>
                </a:solidFill>
                <a:latin typeface="Verdana" pitchFamily="34" charset="0"/>
              </a:rPr>
              <a:t> to take charge of </a:t>
            </a:r>
            <a:r>
              <a:rPr lang="en-US" sz="1600" i="1" u="sng">
                <a:solidFill>
                  <a:srgbClr val="CBAC39"/>
                </a:solidFill>
                <a:latin typeface="Verdana" pitchFamily="34" charset="0"/>
              </a:rPr>
              <a:t>Suphan</a:t>
            </a:r>
            <a:r>
              <a:rPr lang="en-US" sz="1600">
                <a:solidFill>
                  <a:srgbClr val="CBAC39"/>
                </a:solidFill>
                <a:latin typeface="Verdana" pitchFamily="34" charset="0"/>
              </a:rPr>
              <a:t> (his family’s traditional seat of power) </a:t>
            </a:r>
            <a:br>
              <a:rPr lang="en-US" sz="1600">
                <a:solidFill>
                  <a:srgbClr val="CBAC39"/>
                </a:solidFill>
                <a:latin typeface="Verdana" pitchFamily="34" charset="0"/>
              </a:rPr>
            </a:br>
            <a:r>
              <a:rPr lang="en-US" sz="1600">
                <a:solidFill>
                  <a:srgbClr val="CBAC39"/>
                </a:solidFill>
                <a:latin typeface="Verdana" pitchFamily="34" charset="0"/>
              </a:rPr>
              <a:t>- he sent his eldest</a:t>
            </a:r>
            <a:r>
              <a:rPr lang="en-US" sz="1600" i="1" u="sng">
                <a:solidFill>
                  <a:srgbClr val="CBAC39"/>
                </a:solidFill>
                <a:latin typeface="Verdana" pitchFamily="34" charset="0"/>
              </a:rPr>
              <a:t> son</a:t>
            </a:r>
            <a:r>
              <a:rPr lang="en-US" sz="1600">
                <a:solidFill>
                  <a:srgbClr val="CBAC39"/>
                </a:solidFill>
                <a:latin typeface="Verdana" pitchFamily="34" charset="0"/>
              </a:rPr>
              <a:t> Ramesuan to mount the royal throne in </a:t>
            </a:r>
            <a:r>
              <a:rPr lang="en-US" sz="1600" i="1" u="sng">
                <a:solidFill>
                  <a:srgbClr val="CBAC39"/>
                </a:solidFill>
                <a:latin typeface="Verdana" pitchFamily="34" charset="0"/>
              </a:rPr>
              <a:t>Lopburi</a:t>
            </a:r>
            <a:endParaRPr lang="en-US" sz="1600" b="1" i="1" u="sng">
              <a:solidFill>
                <a:srgbClr val="CBAC39"/>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56323" name="Rectangle 3"/>
          <p:cNvSpPr>
            <a:spLocks noChangeArrowheads="1"/>
          </p:cNvSpPr>
          <p:nvPr>
            <p:ph type="body" idx="1"/>
          </p:nvPr>
        </p:nvSpPr>
        <p:spPr bwMode="auto">
          <a:xfrm>
            <a:off x="468313" y="1268413"/>
            <a:ext cx="8229600" cy="5329237"/>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The Rise of Ayudhaya</a:t>
            </a:r>
          </a:p>
          <a:p>
            <a:pPr>
              <a:buSzPct val="75000"/>
              <a:buFont typeface="Wingdings" pitchFamily="2" charset="2"/>
              <a:buChar char="q"/>
            </a:pPr>
            <a:r>
              <a:rPr lang="en-US" sz="1800">
                <a:solidFill>
                  <a:srgbClr val="CBAC39"/>
                </a:solidFill>
                <a:latin typeface="Verdana" pitchFamily="34" charset="0"/>
              </a:rPr>
              <a:t>With his own capital located at </a:t>
            </a:r>
            <a:r>
              <a:rPr lang="en-US" sz="1800" i="1" u="sng">
                <a:solidFill>
                  <a:srgbClr val="CBAC39"/>
                </a:solidFill>
                <a:latin typeface="Verdana" pitchFamily="34" charset="0"/>
              </a:rPr>
              <a:t>Ayudhaya</a:t>
            </a:r>
            <a:r>
              <a:rPr lang="en-US" sz="1800">
                <a:solidFill>
                  <a:srgbClr val="CBAC39"/>
                </a:solidFill>
                <a:latin typeface="Verdana" pitchFamily="34" charset="0"/>
              </a:rPr>
              <a:t>, some distance from but within </a:t>
            </a:r>
            <a:r>
              <a:rPr lang="en-US" sz="1800" i="1" u="sng">
                <a:solidFill>
                  <a:srgbClr val="CBAC39"/>
                </a:solidFill>
                <a:latin typeface="Verdana" pitchFamily="34" charset="0"/>
              </a:rPr>
              <a:t>easy reach of both major cities by water</a:t>
            </a:r>
            <a:r>
              <a:rPr lang="en-US" sz="1800">
                <a:solidFill>
                  <a:srgbClr val="CBAC39"/>
                </a:solidFill>
                <a:latin typeface="Verdana" pitchFamily="34" charset="0"/>
              </a:rPr>
              <a:t>, and being in a </a:t>
            </a:r>
            <a:r>
              <a:rPr lang="en-US" sz="1800" i="1" u="sng">
                <a:solidFill>
                  <a:srgbClr val="CBAC39"/>
                </a:solidFill>
                <a:latin typeface="Verdana" pitchFamily="34" charset="0"/>
              </a:rPr>
              <a:t>port city</a:t>
            </a:r>
            <a:r>
              <a:rPr lang="en-US" sz="1800">
                <a:solidFill>
                  <a:srgbClr val="CBAC39"/>
                </a:solidFill>
                <a:latin typeface="Verdana" pitchFamily="34" charset="0"/>
              </a:rPr>
              <a:t> of some antiquity with a thriving </a:t>
            </a:r>
            <a:r>
              <a:rPr lang="en-US" sz="1800" i="1" u="sng">
                <a:solidFill>
                  <a:srgbClr val="CBAC39"/>
                </a:solidFill>
                <a:latin typeface="Verdana" pitchFamily="34" charset="0"/>
              </a:rPr>
              <a:t>international trade</a:t>
            </a:r>
            <a:r>
              <a:rPr lang="en-US" sz="1800">
                <a:solidFill>
                  <a:srgbClr val="CBAC39"/>
                </a:solidFill>
                <a:latin typeface="Verdana" pitchFamily="34" charset="0"/>
              </a:rPr>
              <a:t/>
            </a:r>
            <a:br>
              <a:rPr lang="en-US" sz="1800">
                <a:solidFill>
                  <a:srgbClr val="CBAC39"/>
                </a:solidFill>
                <a:latin typeface="Verdana" pitchFamily="34" charset="0"/>
              </a:rPr>
            </a:br>
            <a:endParaRPr lang="en-US" sz="1600" i="1" u="sng">
              <a:solidFill>
                <a:srgbClr val="CBAC39"/>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Ramathibodi was in a position with </a:t>
            </a:r>
            <a:r>
              <a:rPr lang="en-US" sz="1800" i="1" u="sng">
                <a:solidFill>
                  <a:srgbClr val="FFFF00"/>
                </a:solidFill>
                <a:latin typeface="Verdana" pitchFamily="34" charset="0"/>
              </a:rPr>
              <a:t>strong natural advantages.</a:t>
            </a:r>
            <a:r>
              <a:rPr lang="en-US" sz="1800">
                <a:solidFill>
                  <a:srgbClr val="FFFF00"/>
                </a:solidFill>
                <a:latin typeface="Verdana" pitchFamily="34" charset="0"/>
              </a:rPr>
              <a:t> </a:t>
            </a:r>
            <a:r>
              <a:rPr lang="en-US" sz="1800" i="1" u="sng">
                <a:solidFill>
                  <a:srgbClr val="FFFF00"/>
                </a:solidFill>
                <a:latin typeface="Verdana" pitchFamily="34" charset="0"/>
              </a:rPr>
              <a:t>Capitalizing </a:t>
            </a:r>
            <a:r>
              <a:rPr lang="en-US" sz="1800">
                <a:solidFill>
                  <a:srgbClr val="FFFF00"/>
                </a:solidFill>
                <a:latin typeface="Verdana" pitchFamily="34" charset="0"/>
              </a:rPr>
              <a:t>upon them and upon his political and Kin </a:t>
            </a:r>
            <a:r>
              <a:rPr lang="en-US" sz="1800" i="1" u="sng">
                <a:solidFill>
                  <a:srgbClr val="FFFF00"/>
                </a:solidFill>
                <a:latin typeface="Verdana" pitchFamily="34" charset="0"/>
              </a:rPr>
              <a:t>connections</a:t>
            </a:r>
            <a:r>
              <a:rPr lang="en-US" sz="1800">
                <a:solidFill>
                  <a:srgbClr val="FFFF00"/>
                </a:solidFill>
                <a:latin typeface="Verdana" pitchFamily="34" charset="0"/>
              </a:rPr>
              <a:t> with the leading peoples and principalities of the region, he </a:t>
            </a:r>
            <a:r>
              <a:rPr lang="en-US" sz="1800" i="1" u="sng">
                <a:solidFill>
                  <a:srgbClr val="FFFF00"/>
                </a:solidFill>
                <a:latin typeface="Verdana" pitchFamily="34" charset="0"/>
              </a:rPr>
              <a:t>constructed</a:t>
            </a:r>
            <a:r>
              <a:rPr lang="en-US" sz="1800">
                <a:solidFill>
                  <a:srgbClr val="FFFF00"/>
                </a:solidFill>
                <a:latin typeface="Verdana" pitchFamily="34" charset="0"/>
              </a:rPr>
              <a:t> a </a:t>
            </a:r>
            <a:r>
              <a:rPr lang="en-US" sz="1800" i="1" u="sng">
                <a:solidFill>
                  <a:srgbClr val="FFFF00"/>
                </a:solidFill>
                <a:latin typeface="Verdana" pitchFamily="34" charset="0"/>
              </a:rPr>
              <a:t>kingdom</a:t>
            </a:r>
            <a:r>
              <a:rPr lang="en-US" sz="1800">
                <a:solidFill>
                  <a:srgbClr val="FFFF00"/>
                </a:solidFill>
                <a:latin typeface="Verdana" pitchFamily="34" charset="0"/>
              </a:rPr>
              <a:t> that soon overwhelmed his rivals</a:t>
            </a:r>
            <a:br>
              <a:rPr lang="en-US" sz="1800">
                <a:solidFill>
                  <a:srgbClr val="FFFF00"/>
                </a:solidFill>
                <a:latin typeface="Verdana" pitchFamily="34" charset="0"/>
              </a:rPr>
            </a:br>
            <a:endParaRPr lang="en-US" sz="1800">
              <a:solidFill>
                <a:srgbClr val="FFFF00"/>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The mixture of </a:t>
            </a:r>
            <a:r>
              <a:rPr lang="en-US" sz="1800" i="1" u="sng">
                <a:solidFill>
                  <a:srgbClr val="FFFF00"/>
                </a:solidFill>
                <a:latin typeface="Verdana" pitchFamily="34" charset="0"/>
              </a:rPr>
              <a:t>forces and interests</a:t>
            </a:r>
            <a:r>
              <a:rPr lang="en-US" sz="1800">
                <a:solidFill>
                  <a:srgbClr val="FFFF00"/>
                </a:solidFill>
                <a:latin typeface="Verdana" pitchFamily="34" charset="0"/>
              </a:rPr>
              <a:t> that combined to Ayudhaya’s strength (1</a:t>
            </a:r>
            <a:r>
              <a:rPr lang="en-US" sz="1800" baseline="30000">
                <a:solidFill>
                  <a:srgbClr val="FFFF00"/>
                </a:solidFill>
                <a:latin typeface="Verdana" pitchFamily="34" charset="0"/>
              </a:rPr>
              <a:t>st</a:t>
            </a:r>
            <a:r>
              <a:rPr lang="en-US" sz="1800">
                <a:solidFill>
                  <a:srgbClr val="FFFF00"/>
                </a:solidFill>
                <a:latin typeface="Verdana" pitchFamily="34" charset="0"/>
              </a:rPr>
              <a:t> centuries of its existence) is revealed in its </a:t>
            </a:r>
            <a:r>
              <a:rPr lang="en-US" sz="1800" i="1" u="sng">
                <a:solidFill>
                  <a:srgbClr val="FFFF00"/>
                </a:solidFill>
                <a:latin typeface="Verdana" pitchFamily="34" charset="0"/>
              </a:rPr>
              <a:t>internal politics:</a:t>
            </a:r>
            <a:r>
              <a:rPr lang="en-US" sz="1600" i="1" u="sng">
                <a:solidFill>
                  <a:srgbClr val="FFFF00"/>
                </a:solidFill>
                <a:latin typeface="Verdana" pitchFamily="34" charset="0"/>
              </a:rPr>
              <a:t/>
            </a:r>
            <a:br>
              <a:rPr lang="en-US" sz="1600" i="1" u="sng">
                <a:solidFill>
                  <a:srgbClr val="FFFF00"/>
                </a:solidFill>
                <a:latin typeface="Verdana" pitchFamily="34" charset="0"/>
              </a:rPr>
            </a:br>
            <a:r>
              <a:rPr lang="en-US" sz="1600">
                <a:solidFill>
                  <a:srgbClr val="CBAC39"/>
                </a:solidFill>
                <a:latin typeface="Verdana" pitchFamily="34" charset="0"/>
              </a:rPr>
              <a:t>- the fluctuation of its foreign policy</a:t>
            </a:r>
            <a:br>
              <a:rPr lang="en-US" sz="16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As tensions and conflict always emerge in the areas only </a:t>
            </a:r>
            <a:r>
              <a:rPr lang="en-US" sz="1800" i="1" u="sng">
                <a:solidFill>
                  <a:srgbClr val="CBAC39"/>
                </a:solidFill>
                <a:latin typeface="Verdana" pitchFamily="34" charset="0"/>
              </a:rPr>
              <a:t>creative and forceful leaderships</a:t>
            </a:r>
            <a:r>
              <a:rPr lang="en-US" sz="1800">
                <a:solidFill>
                  <a:srgbClr val="CBAC39"/>
                </a:solidFill>
                <a:latin typeface="Verdana" pitchFamily="34" charset="0"/>
              </a:rPr>
              <a:t> could ease them</a:t>
            </a:r>
            <a:endParaRPr lang="en-US" sz="1600" b="1" i="1" u="sng">
              <a:solidFill>
                <a:srgbClr val="CBAC39"/>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57347" name="Rectangle 3"/>
          <p:cNvSpPr>
            <a:spLocks noChangeArrowheads="1"/>
          </p:cNvSpPr>
          <p:nvPr>
            <p:ph type="body" idx="1"/>
          </p:nvPr>
        </p:nvSpPr>
        <p:spPr bwMode="auto">
          <a:xfrm>
            <a:off x="468313" y="1120775"/>
            <a:ext cx="8229600" cy="5472113"/>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1800">
                <a:solidFill>
                  <a:srgbClr val="CBAC39"/>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The Rise of Ayudhaya</a:t>
            </a:r>
          </a:p>
          <a:p>
            <a:pPr>
              <a:lnSpc>
                <a:spcPct val="90000"/>
              </a:lnSpc>
              <a:buSzPct val="75000"/>
              <a:buFont typeface="Wingdings" pitchFamily="2" charset="2"/>
              <a:buChar char="q"/>
            </a:pPr>
            <a:r>
              <a:rPr lang="en-US" sz="1800" i="1" u="sng">
                <a:solidFill>
                  <a:srgbClr val="CBAC39"/>
                </a:solidFill>
                <a:latin typeface="Verdana" pitchFamily="34" charset="0"/>
              </a:rPr>
              <a:t>Ramathibodi I politically</a:t>
            </a:r>
            <a:r>
              <a:rPr lang="en-US" sz="1800">
                <a:solidFill>
                  <a:srgbClr val="CBAC39"/>
                </a:solidFill>
                <a:latin typeface="Verdana" pitchFamily="34" charset="0"/>
              </a:rPr>
              <a:t> was based upon an </a:t>
            </a:r>
            <a:r>
              <a:rPr lang="en-US" sz="1800" i="1" u="sng">
                <a:solidFill>
                  <a:srgbClr val="CBAC39"/>
                </a:solidFill>
                <a:latin typeface="Verdana" pitchFamily="34" charset="0"/>
              </a:rPr>
              <a:t>uneasy alliance</a:t>
            </a:r>
            <a:r>
              <a:rPr lang="en-US" sz="1800">
                <a:solidFill>
                  <a:srgbClr val="CBAC39"/>
                </a:solidFill>
                <a:latin typeface="Verdana" pitchFamily="34" charset="0"/>
              </a:rPr>
              <a:t> between:</a:t>
            </a:r>
            <a:br>
              <a:rPr lang="en-US" sz="1800">
                <a:solidFill>
                  <a:srgbClr val="CBAC39"/>
                </a:solidFill>
                <a:latin typeface="Verdana" pitchFamily="34" charset="0"/>
              </a:rPr>
            </a:b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CBAC39"/>
                </a:solidFill>
                <a:latin typeface="Verdana" pitchFamily="34" charset="0"/>
              </a:rPr>
              <a:t>	1. </a:t>
            </a:r>
            <a:r>
              <a:rPr lang="en-US" sz="1600" i="1" u="sng">
                <a:solidFill>
                  <a:srgbClr val="CBAC39"/>
                </a:solidFill>
                <a:latin typeface="Verdana" pitchFamily="34" charset="0"/>
              </a:rPr>
              <a:t>Tai labors</a:t>
            </a:r>
            <a:r>
              <a:rPr lang="en-US" sz="1600">
                <a:solidFill>
                  <a:srgbClr val="CBAC39"/>
                </a:solidFill>
                <a:latin typeface="Verdana" pitchFamily="34" charset="0"/>
              </a:rPr>
              <a:t> from the </a:t>
            </a:r>
            <a:r>
              <a:rPr lang="en-US" sz="1600" i="1" u="sng">
                <a:solidFill>
                  <a:srgbClr val="CBAC39"/>
                </a:solidFill>
                <a:latin typeface="Verdana" pitchFamily="34" charset="0"/>
              </a:rPr>
              <a:t>western portion</a:t>
            </a:r>
            <a:r>
              <a:rPr lang="en-US" sz="1600">
                <a:solidFill>
                  <a:srgbClr val="CBAC39"/>
                </a:solidFill>
                <a:latin typeface="Verdana" pitchFamily="34" charset="0"/>
              </a:rPr>
              <a:t> of the state: built their strength from the </a:t>
            </a:r>
            <a:r>
              <a:rPr lang="en-US" sz="1600" i="1" u="sng">
                <a:solidFill>
                  <a:srgbClr val="CBAC39"/>
                </a:solidFill>
                <a:latin typeface="Verdana" pitchFamily="34" charset="0"/>
              </a:rPr>
              <a:t>manpower</a:t>
            </a:r>
            <a:r>
              <a:rPr lang="en-US" sz="1600">
                <a:solidFill>
                  <a:srgbClr val="CBAC39"/>
                </a:solidFill>
                <a:latin typeface="Verdana" pitchFamily="34" charset="0"/>
              </a:rPr>
              <a:t> (labor) of the regions under their chief’s control</a:t>
            </a:r>
            <a:br>
              <a:rPr lang="en-US" sz="1600">
                <a:solidFill>
                  <a:srgbClr val="CBAC39"/>
                </a:solidFill>
                <a:latin typeface="Verdana" pitchFamily="34" charset="0"/>
              </a:rPr>
            </a:br>
            <a:r>
              <a:rPr lang="en-US" sz="1600">
                <a:solidFill>
                  <a:srgbClr val="CBAC39"/>
                </a:solidFill>
                <a:latin typeface="Verdana" pitchFamily="34" charset="0"/>
              </a:rPr>
              <a:t>	2. </a:t>
            </a:r>
            <a:r>
              <a:rPr lang="en-US" sz="1600" i="1" u="sng">
                <a:solidFill>
                  <a:srgbClr val="CBAC39"/>
                </a:solidFill>
                <a:latin typeface="Verdana" pitchFamily="34" charset="0"/>
              </a:rPr>
              <a:t>Chinese</a:t>
            </a:r>
            <a:r>
              <a:rPr lang="en-US" sz="1600">
                <a:solidFill>
                  <a:srgbClr val="CBAC39"/>
                </a:solidFill>
                <a:latin typeface="Verdana" pitchFamily="34" charset="0"/>
              </a:rPr>
              <a:t>: </a:t>
            </a:r>
            <a:r>
              <a:rPr lang="en-US" sz="1600" i="1" u="sng">
                <a:solidFill>
                  <a:srgbClr val="CBAC39"/>
                </a:solidFill>
                <a:latin typeface="Verdana" pitchFamily="34" charset="0"/>
              </a:rPr>
              <a:t>commercial power</a:t>
            </a:r>
            <a:r>
              <a:rPr lang="en-US" sz="1600">
                <a:solidFill>
                  <a:srgbClr val="CBAC39"/>
                </a:solidFill>
                <a:latin typeface="Verdana" pitchFamily="34" charset="0"/>
              </a:rPr>
              <a:t> concentrated at the centre in the port-capital. As a resident </a:t>
            </a:r>
            <a:r>
              <a:rPr lang="en-US" sz="1600" i="1" u="sng">
                <a:solidFill>
                  <a:srgbClr val="CBAC39"/>
                </a:solidFill>
                <a:latin typeface="Verdana" pitchFamily="34" charset="0"/>
              </a:rPr>
              <a:t>alien</a:t>
            </a:r>
            <a:r>
              <a:rPr lang="en-US" sz="1600">
                <a:solidFill>
                  <a:srgbClr val="CBAC39"/>
                </a:solidFill>
                <a:latin typeface="Verdana" pitchFamily="34" charset="0"/>
              </a:rPr>
              <a:t> community-they have had political influence &gt; power (they attempted to exercise that influence by assisting various court factions to expand their wealth or to make diplomatic connections aboard</a:t>
            </a:r>
            <a:br>
              <a:rPr lang="en-US" sz="1600">
                <a:solidFill>
                  <a:srgbClr val="CBAC39"/>
                </a:solidFill>
                <a:latin typeface="Verdana" pitchFamily="34" charset="0"/>
              </a:rPr>
            </a:br>
            <a:r>
              <a:rPr lang="en-US" sz="1600">
                <a:solidFill>
                  <a:srgbClr val="CBAC39"/>
                </a:solidFill>
                <a:latin typeface="Verdana" pitchFamily="34" charset="0"/>
              </a:rPr>
              <a:t>	3. Lopburi people (Khmer prestige and statecraft); eastern region, formal government: </a:t>
            </a:r>
            <a:r>
              <a:rPr lang="en-US" sz="1600">
                <a:solidFill>
                  <a:srgbClr val="FFFF00"/>
                </a:solidFill>
                <a:latin typeface="Verdana" pitchFamily="34" charset="0"/>
              </a:rPr>
              <a:t>here was skilled labor, functionaries, and specialists for a new and expanding kingdom</a:t>
            </a:r>
            <a:br>
              <a:rPr lang="en-US" sz="1600">
                <a:solidFill>
                  <a:srgbClr val="FFFF00"/>
                </a:solidFill>
                <a:latin typeface="Verdana" pitchFamily="34" charset="0"/>
              </a:rPr>
            </a:br>
            <a:endParaRPr lang="en-US" sz="1600" i="1" u="sng">
              <a:solidFill>
                <a:srgbClr val="FFFF00"/>
              </a:solidFill>
              <a:latin typeface="Verdana" pitchFamily="34" charset="0"/>
            </a:endParaRPr>
          </a:p>
          <a:p>
            <a:pPr>
              <a:lnSpc>
                <a:spcPct val="90000"/>
              </a:lnSpc>
              <a:buSzPct val="75000"/>
              <a:buFont typeface="Wingdings" pitchFamily="2" charset="2"/>
              <a:buChar char="q"/>
            </a:pPr>
            <a:r>
              <a:rPr lang="en-US" sz="1800">
                <a:solidFill>
                  <a:srgbClr val="CBAC39"/>
                </a:solidFill>
                <a:latin typeface="Verdana" pitchFamily="34" charset="0"/>
              </a:rPr>
              <a:t>Three sources of strength represented by these elements: </a:t>
            </a:r>
            <a:r>
              <a:rPr lang="en-US" sz="1800" i="1">
                <a:solidFill>
                  <a:srgbClr val="FFFF00"/>
                </a:solidFill>
                <a:effectLst>
                  <a:outerShdw blurRad="38100" dist="38100" dir="2700000" algn="tl">
                    <a:srgbClr val="FFFFFF"/>
                  </a:outerShdw>
                </a:effectLst>
                <a:latin typeface="Verdana" pitchFamily="34" charset="0"/>
              </a:rPr>
              <a:t>economic, military, and administrative</a:t>
            </a:r>
            <a:r>
              <a:rPr lang="en-US" sz="1800">
                <a:solidFill>
                  <a:srgbClr val="CBAC39"/>
                </a:solidFill>
                <a:latin typeface="Verdana" pitchFamily="34" charset="0"/>
              </a:rPr>
              <a:t/>
            </a:r>
            <a:br>
              <a:rPr lang="en-US" sz="1800">
                <a:solidFill>
                  <a:srgbClr val="CBAC39"/>
                </a:solidFill>
                <a:latin typeface="Verdana" pitchFamily="34" charset="0"/>
              </a:rPr>
            </a:br>
            <a:endParaRPr lang="en-US" sz="1600">
              <a:solidFill>
                <a:srgbClr val="CBAC39"/>
              </a:solidFill>
              <a:latin typeface="Verdana" pitchFamily="34" charset="0"/>
            </a:endParaRPr>
          </a:p>
          <a:p>
            <a:pPr>
              <a:lnSpc>
                <a:spcPct val="90000"/>
              </a:lnSpc>
              <a:buSzPct val="75000"/>
              <a:buFont typeface="Wingdings" pitchFamily="2" charset="2"/>
              <a:buChar char="q"/>
            </a:pPr>
            <a:r>
              <a:rPr lang="en-US" sz="1800">
                <a:solidFill>
                  <a:srgbClr val="CBAC39"/>
                </a:solidFill>
                <a:latin typeface="Verdana" pitchFamily="34" charset="0"/>
              </a:rPr>
              <a:t>Political conflict in Ayudhaya centered on the </a:t>
            </a:r>
            <a:r>
              <a:rPr lang="en-US" sz="1800" i="1" u="sng">
                <a:solidFill>
                  <a:srgbClr val="CBAC39"/>
                </a:solidFill>
                <a:latin typeface="Verdana" pitchFamily="34" charset="0"/>
              </a:rPr>
              <a:t>succession to the throne,</a:t>
            </a:r>
            <a:r>
              <a:rPr lang="en-US" sz="1800">
                <a:solidFill>
                  <a:srgbClr val="CBAC39"/>
                </a:solidFill>
                <a:latin typeface="Verdana" pitchFamily="34" charset="0"/>
              </a:rPr>
              <a:t> which passed back and forth between the Suphanburi and Lopburi</a:t>
            </a:r>
          </a:p>
        </p:txBody>
      </p:sp>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58371" name="Rectangle 3"/>
          <p:cNvSpPr>
            <a:spLocks noChangeArrowheads="1"/>
          </p:cNvSpPr>
          <p:nvPr>
            <p:ph type="body" idx="1"/>
          </p:nvPr>
        </p:nvSpPr>
        <p:spPr bwMode="auto">
          <a:xfrm>
            <a:off x="468313" y="1196975"/>
            <a:ext cx="8229600" cy="5472113"/>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2400">
                <a:solidFill>
                  <a:srgbClr val="928264"/>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The Rise of Ayudhaya</a:t>
            </a:r>
            <a:br>
              <a:rPr lang="en-US" sz="2400" b="1" u="sng">
                <a:solidFill>
                  <a:srgbClr val="928264"/>
                </a:solidFill>
                <a:effectLst>
                  <a:outerShdw blurRad="38100" dist="38100" dir="2700000" algn="tl">
                    <a:srgbClr val="FFFFFF"/>
                  </a:outerShdw>
                </a:effectLst>
                <a:latin typeface="Verdana" pitchFamily="34" charset="0"/>
              </a:rPr>
            </a:br>
            <a:endParaRPr lang="en-US" sz="2400" b="1" u="sng">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solidFill>
                  <a:srgbClr val="CBAC39"/>
                </a:solidFill>
                <a:latin typeface="Verdana" pitchFamily="34" charset="0"/>
              </a:rPr>
              <a:t>Ramathibodi I</a:t>
            </a:r>
            <a:br>
              <a:rPr lang="en-US" sz="2000">
                <a:solidFill>
                  <a:srgbClr val="CBAC39"/>
                </a:solidFill>
                <a:latin typeface="Verdana" pitchFamily="34" charset="0"/>
              </a:rPr>
            </a:br>
            <a:endParaRPr lang="en-US" sz="2000" i="1" u="sng">
              <a:solidFill>
                <a:srgbClr val="CBAC39"/>
              </a:solidFill>
              <a:latin typeface="Verdana" pitchFamily="34" charset="0"/>
            </a:endParaRPr>
          </a:p>
          <a:p>
            <a:pPr>
              <a:buSzPct val="75000"/>
              <a:buFont typeface="Wingdings" pitchFamily="2" charset="2"/>
              <a:buChar char="q"/>
            </a:pPr>
            <a:r>
              <a:rPr lang="en-US" sz="2000">
                <a:solidFill>
                  <a:srgbClr val="CBAC39"/>
                </a:solidFill>
                <a:latin typeface="Verdana" pitchFamily="34" charset="0"/>
              </a:rPr>
              <a:t>Ramesuan (his son from Lopburi); 1 year</a:t>
            </a:r>
            <a:br>
              <a:rPr lang="en-US" sz="2000">
                <a:solidFill>
                  <a:srgbClr val="CBAC39"/>
                </a:solidFill>
                <a:latin typeface="Verdana" pitchFamily="34" charset="0"/>
              </a:rPr>
            </a:br>
            <a:endParaRPr lang="en-US" sz="2000">
              <a:solidFill>
                <a:srgbClr val="CBAC39"/>
              </a:solidFill>
              <a:latin typeface="Verdana" pitchFamily="34" charset="0"/>
            </a:endParaRPr>
          </a:p>
          <a:p>
            <a:pPr>
              <a:buSzPct val="75000"/>
              <a:buFont typeface="Wingdings" pitchFamily="2" charset="2"/>
              <a:buChar char="q"/>
            </a:pPr>
            <a:r>
              <a:rPr lang="en-US" sz="2000">
                <a:solidFill>
                  <a:srgbClr val="CBAC39"/>
                </a:solidFill>
                <a:latin typeface="Verdana" pitchFamily="34" charset="0"/>
              </a:rPr>
              <a:t>Borommaracha (his wife’s brother from Suphanburi)</a:t>
            </a:r>
            <a:br>
              <a:rPr lang="en-US" sz="2000">
                <a:solidFill>
                  <a:srgbClr val="CBAC39"/>
                </a:solidFill>
                <a:latin typeface="Verdana" pitchFamily="34" charset="0"/>
              </a:rPr>
            </a:br>
            <a:endParaRPr lang="en-US" sz="2000">
              <a:solidFill>
                <a:srgbClr val="CBAC39"/>
              </a:solidFill>
              <a:latin typeface="Verdana" pitchFamily="34" charset="0"/>
            </a:endParaRPr>
          </a:p>
          <a:p>
            <a:pPr>
              <a:buSzPct val="75000"/>
              <a:buFont typeface="Wingdings" pitchFamily="2" charset="2"/>
              <a:buChar char="q"/>
            </a:pPr>
            <a:r>
              <a:rPr lang="en-US" sz="2000">
                <a:solidFill>
                  <a:srgbClr val="CBAC39"/>
                </a:solidFill>
                <a:latin typeface="Verdana" pitchFamily="34" charset="0"/>
              </a:rPr>
              <a:t>Thong Chan (Borommaracha’s son), after Borommaracha died</a:t>
            </a:r>
            <a:br>
              <a:rPr lang="en-US" sz="2000">
                <a:solidFill>
                  <a:srgbClr val="CBAC39"/>
                </a:solidFill>
                <a:latin typeface="Verdana" pitchFamily="34" charset="0"/>
              </a:rPr>
            </a:br>
            <a:endParaRPr lang="en-US" sz="2000">
              <a:solidFill>
                <a:srgbClr val="CBAC39"/>
              </a:solidFill>
              <a:latin typeface="Verdana" pitchFamily="34" charset="0"/>
            </a:endParaRPr>
          </a:p>
          <a:p>
            <a:pPr>
              <a:buSzPct val="75000"/>
              <a:buFont typeface="Wingdings" pitchFamily="2" charset="2"/>
              <a:buChar char="q"/>
            </a:pPr>
            <a:r>
              <a:rPr lang="en-US" sz="2000">
                <a:solidFill>
                  <a:srgbClr val="CBAC39"/>
                </a:solidFill>
                <a:latin typeface="Verdana" pitchFamily="34" charset="0"/>
              </a:rPr>
              <a:t>Ramesuan returned and killed Thong Chan (7 years)</a:t>
            </a:r>
            <a:br>
              <a:rPr lang="en-US" sz="2000">
                <a:solidFill>
                  <a:srgbClr val="CBAC39"/>
                </a:solidFill>
                <a:latin typeface="Verdana" pitchFamily="34" charset="0"/>
              </a:rPr>
            </a:br>
            <a:endParaRPr lang="en-US" sz="2000">
              <a:solidFill>
                <a:srgbClr val="CBAC39"/>
              </a:solidFill>
              <a:latin typeface="Verdana" pitchFamily="34" charset="0"/>
            </a:endParaRPr>
          </a:p>
          <a:p>
            <a:pPr>
              <a:buSzPct val="75000"/>
              <a:buFont typeface="Wingdings" pitchFamily="2" charset="2"/>
              <a:buChar char="q"/>
            </a:pPr>
            <a:r>
              <a:rPr lang="en-US" sz="2000">
                <a:solidFill>
                  <a:srgbClr val="CBAC39"/>
                </a:solidFill>
                <a:latin typeface="Verdana" pitchFamily="34" charset="0"/>
              </a:rPr>
              <a:t>Ramaracha (Ramesuan’s son)</a:t>
            </a: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59395" name="Rectangle 3"/>
          <p:cNvSpPr>
            <a:spLocks noChangeArrowheads="1"/>
          </p:cNvSpPr>
          <p:nvPr>
            <p:ph type="body" idx="1"/>
          </p:nvPr>
        </p:nvSpPr>
        <p:spPr bwMode="auto">
          <a:xfrm>
            <a:off x="468313" y="1196975"/>
            <a:ext cx="8229600" cy="5472113"/>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1800">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The Rise of Ayudhaya</a:t>
            </a:r>
          </a:p>
          <a:p>
            <a:pPr>
              <a:lnSpc>
                <a:spcPct val="90000"/>
              </a:lnSpc>
              <a:buSzPct val="75000"/>
              <a:buFont typeface="Wingdings" pitchFamily="2" charset="2"/>
              <a:buChar char="q"/>
            </a:pPr>
            <a:r>
              <a:rPr lang="en-US" sz="1800">
                <a:solidFill>
                  <a:srgbClr val="CBAC39"/>
                </a:solidFill>
                <a:latin typeface="Verdana" pitchFamily="34" charset="0"/>
              </a:rPr>
              <a:t>In </a:t>
            </a:r>
            <a:r>
              <a:rPr lang="en-US" sz="1800" i="1" u="sng">
                <a:solidFill>
                  <a:srgbClr val="CBAC39"/>
                </a:solidFill>
                <a:latin typeface="Verdana" pitchFamily="34" charset="0"/>
              </a:rPr>
              <a:t>60 years</a:t>
            </a:r>
            <a:r>
              <a:rPr lang="en-US" sz="1800">
                <a:solidFill>
                  <a:srgbClr val="CBAC39"/>
                </a:solidFill>
                <a:latin typeface="Verdana" pitchFamily="34" charset="0"/>
              </a:rPr>
              <a:t> after the foundation of the kingdom, Ayudhaya was already on the verse of </a:t>
            </a:r>
            <a:r>
              <a:rPr lang="en-US" sz="1800" i="1" u="sng">
                <a:solidFill>
                  <a:srgbClr val="CBAC39"/>
                </a:solidFill>
                <a:latin typeface="Verdana" pitchFamily="34" charset="0"/>
              </a:rPr>
              <a:t>beginning a major</a:t>
            </a:r>
            <a:r>
              <a:rPr lang="en-US" sz="1800">
                <a:solidFill>
                  <a:srgbClr val="CBAC39"/>
                </a:solidFill>
                <a:latin typeface="Verdana" pitchFamily="34" charset="0"/>
              </a:rPr>
              <a:t> power in the interstate relations of mainland S/E Asia</a:t>
            </a:r>
            <a:br>
              <a:rPr lang="en-US" sz="1800">
                <a:solidFill>
                  <a:srgbClr val="CBAC39"/>
                </a:solidFill>
                <a:latin typeface="Verdana" pitchFamily="34" charset="0"/>
              </a:rPr>
            </a:br>
            <a:r>
              <a:rPr lang="en-US" sz="1600">
                <a:solidFill>
                  <a:srgbClr val="CBAC39"/>
                </a:solidFill>
                <a:latin typeface="Verdana" pitchFamily="34" charset="0"/>
              </a:rPr>
              <a:t>- </a:t>
            </a:r>
            <a:r>
              <a:rPr lang="en-US" sz="1600" i="1" u="sng">
                <a:solidFill>
                  <a:srgbClr val="CBAC39"/>
                </a:solidFill>
                <a:latin typeface="Verdana" pitchFamily="34" charset="0"/>
              </a:rPr>
              <a:t>Ramathibodi I</a:t>
            </a:r>
            <a:r>
              <a:rPr lang="en-US" sz="1600">
                <a:solidFill>
                  <a:srgbClr val="CBAC39"/>
                </a:solidFill>
                <a:latin typeface="Verdana" pitchFamily="34" charset="0"/>
              </a:rPr>
              <a:t> was preoccupied with the heartland of his </a:t>
            </a:r>
            <a:r>
              <a:rPr lang="en-US" sz="1600" i="1" u="sng">
                <a:solidFill>
                  <a:srgbClr val="CBAC39"/>
                </a:solidFill>
                <a:latin typeface="Verdana" pitchFamily="34" charset="0"/>
              </a:rPr>
              <a:t>kingdom</a:t>
            </a:r>
            <a:r>
              <a:rPr lang="en-US" sz="1600">
                <a:solidFill>
                  <a:srgbClr val="CBAC39"/>
                </a:solidFill>
                <a:latin typeface="Verdana" pitchFamily="34" charset="0"/>
              </a:rPr>
              <a:t> and with securing its eastern frontier </a:t>
            </a:r>
            <a:r>
              <a:rPr lang="en-US" sz="1600" i="1" u="sng">
                <a:solidFill>
                  <a:srgbClr val="CBAC39"/>
                </a:solidFill>
                <a:latin typeface="Verdana" pitchFamily="34" charset="0"/>
              </a:rPr>
              <a:t>against the Khmer</a:t>
            </a: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CBAC39"/>
                </a:solidFill>
                <a:latin typeface="Verdana" pitchFamily="34" charset="0"/>
              </a:rPr>
              <a:t>- In the war, considerable </a:t>
            </a:r>
            <a:r>
              <a:rPr lang="en-US" sz="1600" i="1" u="sng">
                <a:solidFill>
                  <a:srgbClr val="CBAC39"/>
                </a:solidFill>
                <a:latin typeface="Verdana" pitchFamily="34" charset="0"/>
              </a:rPr>
              <a:t>numbers</a:t>
            </a:r>
            <a:r>
              <a:rPr lang="en-US" sz="1600">
                <a:solidFill>
                  <a:srgbClr val="CBAC39"/>
                </a:solidFill>
                <a:latin typeface="Verdana" pitchFamily="34" charset="0"/>
              </a:rPr>
              <a:t> of people were </a:t>
            </a:r>
            <a:r>
              <a:rPr lang="en-US" sz="1600" i="1" u="sng">
                <a:solidFill>
                  <a:srgbClr val="CBAC39"/>
                </a:solidFill>
                <a:latin typeface="Verdana" pitchFamily="34" charset="0"/>
              </a:rPr>
              <a:t>rounded up</a:t>
            </a:r>
            <a:r>
              <a:rPr lang="en-US" sz="1600">
                <a:solidFill>
                  <a:srgbClr val="CBAC39"/>
                </a:solidFill>
                <a:latin typeface="Verdana" pitchFamily="34" charset="0"/>
              </a:rPr>
              <a:t> and resettled in </a:t>
            </a:r>
            <a:r>
              <a:rPr lang="en-US" sz="1600" i="1" u="sng">
                <a:solidFill>
                  <a:srgbClr val="CBAC39"/>
                </a:solidFill>
                <a:latin typeface="Verdana" pitchFamily="34" charset="0"/>
              </a:rPr>
              <a:t>Ayudhaya’s </a:t>
            </a:r>
            <a:r>
              <a:rPr lang="en-US" sz="1600">
                <a:solidFill>
                  <a:srgbClr val="CBAC39"/>
                </a:solidFill>
                <a:latin typeface="Verdana" pitchFamily="34" charset="0"/>
              </a:rPr>
              <a:t>domains</a:t>
            </a:r>
            <a:br>
              <a:rPr lang="en-US" sz="1600">
                <a:solidFill>
                  <a:srgbClr val="CBAC39"/>
                </a:solidFill>
                <a:latin typeface="Verdana" pitchFamily="34" charset="0"/>
              </a:rPr>
            </a:br>
            <a:r>
              <a:rPr lang="en-US" sz="1600">
                <a:solidFill>
                  <a:srgbClr val="CBAC39"/>
                </a:solidFill>
                <a:latin typeface="Verdana" pitchFamily="34" charset="0"/>
              </a:rPr>
              <a:t> </a:t>
            </a:r>
            <a:endParaRPr lang="en-US" sz="1600" i="1" u="sng">
              <a:solidFill>
                <a:srgbClr val="CBAC39"/>
              </a:solidFill>
              <a:latin typeface="Verdana" pitchFamily="34" charset="0"/>
            </a:endParaRPr>
          </a:p>
          <a:p>
            <a:pPr>
              <a:lnSpc>
                <a:spcPct val="90000"/>
              </a:lnSpc>
              <a:buSzPct val="75000"/>
              <a:buFont typeface="Wingdings" pitchFamily="2" charset="2"/>
              <a:buChar char="q"/>
            </a:pPr>
            <a:r>
              <a:rPr lang="en-US" sz="1800" i="1" u="sng">
                <a:solidFill>
                  <a:srgbClr val="CBAC39"/>
                </a:solidFill>
                <a:latin typeface="Verdana" pitchFamily="34" charset="0"/>
              </a:rPr>
              <a:t>Boromracha I</a:t>
            </a:r>
            <a:r>
              <a:rPr lang="en-US" sz="1800">
                <a:solidFill>
                  <a:srgbClr val="CBAC39"/>
                </a:solidFill>
                <a:latin typeface="Verdana" pitchFamily="34" charset="0"/>
              </a:rPr>
              <a:t> (63-year-old war-minded ruler) turned his attention to the </a:t>
            </a:r>
            <a:r>
              <a:rPr lang="en-US" sz="1800" i="1" u="sng">
                <a:solidFill>
                  <a:srgbClr val="CBAC39"/>
                </a:solidFill>
                <a:latin typeface="Verdana" pitchFamily="34" charset="0"/>
              </a:rPr>
              <a:t>north</a:t>
            </a:r>
            <a:r>
              <a:rPr lang="en-US" sz="1800">
                <a:solidFill>
                  <a:srgbClr val="CBAC39"/>
                </a:solidFill>
                <a:latin typeface="Verdana" pitchFamily="34" charset="0"/>
              </a:rPr>
              <a:t> and viewed </a:t>
            </a:r>
            <a:r>
              <a:rPr lang="en-US" sz="1800" i="1" u="sng">
                <a:solidFill>
                  <a:srgbClr val="CBAC39"/>
                </a:solidFill>
                <a:latin typeface="Verdana" pitchFamily="34" charset="0"/>
              </a:rPr>
              <a:t>Sukhothai</a:t>
            </a:r>
            <a:r>
              <a:rPr lang="en-US" sz="1800">
                <a:solidFill>
                  <a:srgbClr val="CBAC39"/>
                </a:solidFill>
                <a:latin typeface="Verdana" pitchFamily="34" charset="0"/>
              </a:rPr>
              <a:t> as his </a:t>
            </a:r>
            <a:r>
              <a:rPr lang="en-US" sz="1800" i="1" u="sng">
                <a:solidFill>
                  <a:srgbClr val="CBAC39"/>
                </a:solidFill>
                <a:latin typeface="Verdana" pitchFamily="34" charset="0"/>
              </a:rPr>
              <a:t>chief rival</a:t>
            </a:r>
            <a:r>
              <a:rPr lang="en-US" sz="1800">
                <a:solidFill>
                  <a:srgbClr val="CBAC39"/>
                </a:solidFill>
                <a:latin typeface="Verdana" pitchFamily="34" charset="0"/>
              </a:rPr>
              <a:t> for paramountcy in the Thai world. He spent all his reign at war in the Sukhothai region. Later he was drawn into warfare with Lanna which he gained submission of Lampang then alliance with Lanna in 1386</a:t>
            </a:r>
            <a:br>
              <a:rPr lang="en-US" sz="1800">
                <a:solidFill>
                  <a:srgbClr val="CBAC39"/>
                </a:solidFill>
                <a:latin typeface="Verdana" pitchFamily="34" charset="0"/>
              </a:rPr>
            </a:br>
            <a:endParaRPr lang="en-US" sz="1600">
              <a:solidFill>
                <a:srgbClr val="CBAC39"/>
              </a:solidFill>
              <a:latin typeface="Verdana" pitchFamily="34" charset="0"/>
            </a:endParaRPr>
          </a:p>
          <a:p>
            <a:pPr>
              <a:lnSpc>
                <a:spcPct val="90000"/>
              </a:lnSpc>
              <a:buSzPct val="75000"/>
              <a:buFont typeface="Wingdings" pitchFamily="2" charset="2"/>
              <a:buChar char="q"/>
            </a:pPr>
            <a:r>
              <a:rPr lang="en-US" sz="1800">
                <a:solidFill>
                  <a:srgbClr val="CBAC39"/>
                </a:solidFill>
                <a:latin typeface="Verdana" pitchFamily="34" charset="0"/>
              </a:rPr>
              <a:t>In 1438 Sukhothai was incorporated as a province into the kingdom of Ayuadhaya, in th reign of King Borommaracha II (1424-1448)</a:t>
            </a:r>
            <a:br>
              <a:rPr lang="en-US" sz="1800">
                <a:solidFill>
                  <a:srgbClr val="CBAC39"/>
                </a:solidFill>
                <a:latin typeface="Verdana" pitchFamily="34" charset="0"/>
              </a:rPr>
            </a:br>
            <a:endParaRPr lang="en-US" sz="1800">
              <a:solidFill>
                <a:srgbClr val="CBAC39"/>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60419" name="Rectangle 3"/>
          <p:cNvSpPr>
            <a:spLocks noChangeArrowheads="1"/>
          </p:cNvSpPr>
          <p:nvPr>
            <p:ph type="body" idx="1"/>
          </p:nvPr>
        </p:nvSpPr>
        <p:spPr bwMode="auto">
          <a:xfrm>
            <a:off x="468313" y="1196975"/>
            <a:ext cx="8229600" cy="5472113"/>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The Rise of Ayudhaya</a:t>
            </a:r>
          </a:p>
          <a:p>
            <a:pPr>
              <a:buSzPct val="75000"/>
              <a:buFont typeface="Wingdings" pitchFamily="2" charset="2"/>
              <a:buChar char="q"/>
            </a:pPr>
            <a:r>
              <a:rPr lang="en-US" sz="1800">
                <a:solidFill>
                  <a:srgbClr val="CBAC39"/>
                </a:solidFill>
                <a:latin typeface="Verdana" pitchFamily="34" charset="0"/>
              </a:rPr>
              <a:t>Borommaracha II who defeated the revived Angkor and make the heir of last Angkorian King fled to find a new kingdom in the reign of Phnom Pen far to the east</a:t>
            </a:r>
          </a:p>
          <a:p>
            <a:pPr>
              <a:buSzPct val="75000"/>
              <a:buFont typeface="Wingdings" pitchFamily="2" charset="2"/>
              <a:buNone/>
            </a:pPr>
            <a:endParaRPr lang="en-US" sz="1800" b="1" u="sng">
              <a:solidFill>
                <a:srgbClr val="CBAC39"/>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CBAC39"/>
                </a:solidFill>
                <a:latin typeface="Verdana" pitchFamily="34" charset="0"/>
              </a:rPr>
              <a:t>By the time Borommaracha died in 1448, his son, King Trailok was under pressure to </a:t>
            </a:r>
            <a:r>
              <a:rPr lang="en-US" sz="1800" i="1" u="sng">
                <a:solidFill>
                  <a:srgbClr val="CBAC39"/>
                </a:solidFill>
                <a:latin typeface="Verdana" pitchFamily="34" charset="0"/>
              </a:rPr>
              <a:t>systematize and strengthen the adminitration of the state</a:t>
            </a:r>
            <a:r>
              <a:rPr lang="en-US" sz="1800">
                <a:solidFill>
                  <a:srgbClr val="CBAC39"/>
                </a:solidFill>
                <a:latin typeface="Verdana" pitchFamily="34" charset="0"/>
              </a:rPr>
              <a:t> as now the kingdom incorporated larger territories and engaged in full-scale warfare</a:t>
            </a:r>
            <a:br>
              <a:rPr lang="en-US" sz="1800">
                <a:solidFill>
                  <a:srgbClr val="CBAC39"/>
                </a:solidFill>
                <a:latin typeface="Verdana" pitchFamily="34" charset="0"/>
              </a:rPr>
            </a:br>
            <a:endParaRPr lang="en-US" sz="1600" i="1" u="sng">
              <a:solidFill>
                <a:srgbClr val="CBAC39"/>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61443" name="Rectangle 3"/>
          <p:cNvSpPr>
            <a:spLocks noChangeArrowheads="1"/>
          </p:cNvSpPr>
          <p:nvPr>
            <p:ph type="body" idx="1"/>
          </p:nvPr>
        </p:nvSpPr>
        <p:spPr bwMode="auto">
          <a:xfrm>
            <a:off x="468313" y="1196975"/>
            <a:ext cx="8229600" cy="5472113"/>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1800">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The Beginning of Ayudhaya</a:t>
            </a:r>
          </a:p>
          <a:p>
            <a:pPr>
              <a:lnSpc>
                <a:spcPct val="90000"/>
              </a:lnSpc>
              <a:buSzPct val="75000"/>
              <a:buFont typeface="Wingdings" pitchFamily="2" charset="2"/>
              <a:buChar char="q"/>
            </a:pPr>
            <a:r>
              <a:rPr lang="en-US" sz="1800">
                <a:solidFill>
                  <a:srgbClr val="CBAC39"/>
                </a:solidFill>
                <a:latin typeface="Verdana" pitchFamily="34" charset="0"/>
              </a:rPr>
              <a:t>Its </a:t>
            </a:r>
            <a:r>
              <a:rPr lang="en-US" sz="1800" i="1" u="sng">
                <a:solidFill>
                  <a:srgbClr val="CBAC39"/>
                </a:solidFill>
                <a:latin typeface="Verdana" pitchFamily="34" charset="0"/>
              </a:rPr>
              <a:t>core provinces</a:t>
            </a:r>
            <a:r>
              <a:rPr lang="en-US" sz="1800">
                <a:solidFill>
                  <a:srgbClr val="CBAC39"/>
                </a:solidFill>
                <a:latin typeface="Verdana" pitchFamily="34" charset="0"/>
              </a:rPr>
              <a:t> had been very tightly organized and controlled. The state was </a:t>
            </a:r>
            <a:r>
              <a:rPr lang="en-US" sz="1800" i="1" u="sng">
                <a:solidFill>
                  <a:srgbClr val="CBAC39"/>
                </a:solidFill>
                <a:latin typeface="Verdana" pitchFamily="34" charset="0"/>
              </a:rPr>
              <a:t>constructed</a:t>
            </a:r>
            <a:r>
              <a:rPr lang="en-US" sz="1800">
                <a:solidFill>
                  <a:srgbClr val="CBAC39"/>
                </a:solidFill>
                <a:latin typeface="Verdana" pitchFamily="34" charset="0"/>
              </a:rPr>
              <a:t> on the claimed of the </a:t>
            </a:r>
            <a:r>
              <a:rPr lang="en-US" sz="1800" i="1" u="sng">
                <a:solidFill>
                  <a:srgbClr val="CBAC39"/>
                </a:solidFill>
                <a:latin typeface="Verdana" pitchFamily="34" charset="0"/>
              </a:rPr>
              <a:t>ruling class</a:t>
            </a:r>
            <a:r>
              <a:rPr lang="en-US" sz="1800">
                <a:solidFill>
                  <a:srgbClr val="CBAC39"/>
                </a:solidFill>
                <a:latin typeface="Verdana" pitchFamily="34" charset="0"/>
              </a:rPr>
              <a:t> to the </a:t>
            </a:r>
            <a:r>
              <a:rPr lang="en-US" sz="1800" i="1" u="sng">
                <a:solidFill>
                  <a:srgbClr val="CBAC39"/>
                </a:solidFill>
                <a:latin typeface="Verdana" pitchFamily="34" charset="0"/>
              </a:rPr>
              <a:t>labors</a:t>
            </a:r>
            <a:r>
              <a:rPr lang="en-US" sz="1800">
                <a:solidFill>
                  <a:srgbClr val="CBAC39"/>
                </a:solidFill>
                <a:latin typeface="Verdana" pitchFamily="34" charset="0"/>
              </a:rPr>
              <a:t> in its territory</a:t>
            </a:r>
            <a:br>
              <a:rPr lang="en-US" sz="1800">
                <a:solidFill>
                  <a:srgbClr val="CBAC39"/>
                </a:solidFill>
                <a:latin typeface="Verdana" pitchFamily="34" charset="0"/>
              </a:rPr>
            </a:br>
            <a:endParaRPr lang="en-US" sz="1600" i="1" u="sng">
              <a:solidFill>
                <a:srgbClr val="CBAC39"/>
              </a:solidFill>
              <a:latin typeface="Verdana" pitchFamily="34" charset="0"/>
            </a:endParaRPr>
          </a:p>
          <a:p>
            <a:pPr>
              <a:lnSpc>
                <a:spcPct val="90000"/>
              </a:lnSpc>
              <a:buSzPct val="75000"/>
              <a:buFont typeface="Wingdings" pitchFamily="2" charset="2"/>
              <a:buChar char="q"/>
            </a:pPr>
            <a:r>
              <a:rPr lang="en-US" sz="1800" i="1" u="sng">
                <a:solidFill>
                  <a:srgbClr val="CBAC39"/>
                </a:solidFill>
                <a:latin typeface="Verdana" pitchFamily="34" charset="0"/>
              </a:rPr>
              <a:t>Freedom</a:t>
            </a:r>
            <a:r>
              <a:rPr lang="en-US" sz="1800">
                <a:solidFill>
                  <a:srgbClr val="CBAC39"/>
                </a:solidFill>
                <a:latin typeface="Verdana" pitchFamily="34" charset="0"/>
              </a:rPr>
              <a:t> were obligated to render six month’s labor each year and could be employed on public works or in military service</a:t>
            </a:r>
            <a:br>
              <a:rPr lang="en-US" sz="1800">
                <a:solidFill>
                  <a:srgbClr val="CBAC39"/>
                </a:solidFill>
                <a:latin typeface="Verdana" pitchFamily="34" charset="0"/>
              </a:rPr>
            </a:br>
            <a:endParaRPr lang="en-US" sz="1600">
              <a:solidFill>
                <a:srgbClr val="CBAC39"/>
              </a:solidFill>
              <a:latin typeface="Verdana" pitchFamily="34" charset="0"/>
            </a:endParaRPr>
          </a:p>
          <a:p>
            <a:pPr>
              <a:lnSpc>
                <a:spcPct val="90000"/>
              </a:lnSpc>
              <a:buSzPct val="75000"/>
              <a:buFont typeface="Wingdings" pitchFamily="2" charset="2"/>
              <a:buChar char="q"/>
            </a:pPr>
            <a:r>
              <a:rPr lang="en-US" sz="1800">
                <a:solidFill>
                  <a:srgbClr val="CBAC39"/>
                </a:solidFill>
                <a:latin typeface="Verdana" pitchFamily="34" charset="0"/>
              </a:rPr>
              <a:t>It was organized by </a:t>
            </a:r>
            <a:r>
              <a:rPr lang="en-US" sz="1800" i="1" u="sng">
                <a:solidFill>
                  <a:srgbClr val="CBAC39"/>
                </a:solidFill>
                <a:latin typeface="Verdana" pitchFamily="34" charset="0"/>
              </a:rPr>
              <a:t>mun nai</a:t>
            </a:r>
            <a:r>
              <a:rPr lang="en-US" sz="1800">
                <a:solidFill>
                  <a:srgbClr val="CBAC39"/>
                </a:solidFill>
                <a:latin typeface="Verdana" pitchFamily="34" charset="0"/>
              </a:rPr>
              <a:t>, territorial officers appointed by the government responsible for keeping track of freemen to produce them when they might be required</a:t>
            </a:r>
            <a:br>
              <a:rPr lang="en-US" sz="1800">
                <a:solidFill>
                  <a:srgbClr val="CBAC39"/>
                </a:solidFill>
                <a:latin typeface="Verdana" pitchFamily="34" charset="0"/>
              </a:rPr>
            </a:br>
            <a:endParaRPr lang="en-US" sz="1600">
              <a:solidFill>
                <a:srgbClr val="CBAC39"/>
              </a:solidFill>
              <a:latin typeface="Verdana" pitchFamily="34" charset="0"/>
            </a:endParaRPr>
          </a:p>
          <a:p>
            <a:pPr>
              <a:lnSpc>
                <a:spcPct val="90000"/>
              </a:lnSpc>
              <a:buSzPct val="75000"/>
              <a:buFont typeface="Wingdings" pitchFamily="2" charset="2"/>
              <a:buChar char="q"/>
            </a:pPr>
            <a:r>
              <a:rPr lang="en-US" sz="1800">
                <a:solidFill>
                  <a:srgbClr val="FFFF00"/>
                </a:solidFill>
                <a:latin typeface="Verdana" pitchFamily="34" charset="0"/>
              </a:rPr>
              <a:t>This bureaucratic control over labor was in </a:t>
            </a:r>
            <a:r>
              <a:rPr lang="en-US" sz="1800" i="1" u="sng">
                <a:solidFill>
                  <a:srgbClr val="FFFF00"/>
                </a:solidFill>
                <a:latin typeface="Verdana" pitchFamily="34" charset="0"/>
              </a:rPr>
              <a:t>sharp contrast</a:t>
            </a:r>
            <a:r>
              <a:rPr lang="en-US" sz="1800">
                <a:solidFill>
                  <a:srgbClr val="FFFF00"/>
                </a:solidFill>
                <a:latin typeface="Verdana" pitchFamily="34" charset="0"/>
              </a:rPr>
              <a:t> to the traditional Tai patterns of freemen rendering service to personal patrons</a:t>
            </a:r>
            <a:br>
              <a:rPr lang="en-US" sz="1800">
                <a:solidFill>
                  <a:srgbClr val="FFFF00"/>
                </a:solidFill>
                <a:latin typeface="Verdana" pitchFamily="34" charset="0"/>
              </a:rPr>
            </a:br>
            <a:endParaRPr lang="en-US" sz="1600">
              <a:solidFill>
                <a:srgbClr val="FFFF00"/>
              </a:solidFill>
              <a:latin typeface="Verdana" pitchFamily="34" charset="0"/>
            </a:endParaRPr>
          </a:p>
          <a:p>
            <a:pPr>
              <a:lnSpc>
                <a:spcPct val="90000"/>
              </a:lnSpc>
              <a:buSzPct val="75000"/>
              <a:buFont typeface="Wingdings" pitchFamily="2" charset="2"/>
              <a:buChar char="q"/>
            </a:pPr>
            <a:r>
              <a:rPr lang="en-US" sz="1800">
                <a:solidFill>
                  <a:srgbClr val="CBAC39"/>
                </a:solidFill>
                <a:latin typeface="Verdana" pitchFamily="34" charset="0"/>
              </a:rPr>
              <a:t>The extending of </a:t>
            </a:r>
            <a:r>
              <a:rPr lang="en-US" sz="1800" i="1" u="sng">
                <a:solidFill>
                  <a:srgbClr val="CBAC39"/>
                </a:solidFill>
                <a:latin typeface="Verdana" pitchFamily="34" charset="0"/>
              </a:rPr>
              <a:t>bureaucratic control</a:t>
            </a:r>
            <a:r>
              <a:rPr lang="en-US" sz="1800">
                <a:solidFill>
                  <a:srgbClr val="CBAC39"/>
                </a:solidFill>
                <a:latin typeface="Verdana" pitchFamily="34" charset="0"/>
              </a:rPr>
              <a:t> over labor immediately </a:t>
            </a:r>
            <a:r>
              <a:rPr lang="en-US" sz="1800" i="1" u="sng">
                <a:solidFill>
                  <a:srgbClr val="CBAC39"/>
                </a:solidFill>
                <a:latin typeface="Verdana" pitchFamily="34" charset="0"/>
              </a:rPr>
              <a:t>dependent on the capital</a:t>
            </a:r>
            <a:r>
              <a:rPr lang="en-US" sz="1800">
                <a:solidFill>
                  <a:srgbClr val="CBAC39"/>
                </a:solidFill>
                <a:latin typeface="Verdana" pitchFamily="34" charset="0"/>
              </a:rPr>
              <a:t> was important new source of strength that gave Ayudhaya an advantage over its neighbors” </a:t>
            </a:r>
            <a:r>
              <a:rPr lang="en-US" sz="1800">
                <a:solidFill>
                  <a:srgbClr val="FFFF00"/>
                </a:solidFill>
                <a:latin typeface="Verdana" pitchFamily="34" charset="0"/>
              </a:rPr>
              <a:t>“</a:t>
            </a:r>
            <a:r>
              <a:rPr lang="en-US" sz="1800" b="1" i="1">
                <a:solidFill>
                  <a:srgbClr val="FFFF00"/>
                </a:solidFill>
                <a:latin typeface="Verdana" pitchFamily="34" charset="0"/>
              </a:rPr>
              <a:t>Innovation”</a:t>
            </a:r>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62467" name="Rectangle 3"/>
          <p:cNvSpPr>
            <a:spLocks noChangeArrowheads="1"/>
          </p:cNvSpPr>
          <p:nvPr>
            <p:ph type="body" idx="1"/>
          </p:nvPr>
        </p:nvSpPr>
        <p:spPr bwMode="auto">
          <a:xfrm>
            <a:off x="468313" y="1082675"/>
            <a:ext cx="8229600" cy="5472113"/>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The Beginning of Ayudhaya</a:t>
            </a:r>
          </a:p>
          <a:p>
            <a:pPr>
              <a:buSzPct val="75000"/>
              <a:buFont typeface="Wingdings" pitchFamily="2" charset="2"/>
              <a:buChar char="q"/>
            </a:pPr>
            <a:r>
              <a:rPr lang="en-US" sz="1800">
                <a:solidFill>
                  <a:srgbClr val="CBAC39"/>
                </a:solidFill>
                <a:latin typeface="Verdana" pitchFamily="34" charset="0"/>
              </a:rPr>
              <a:t>This reflect the </a:t>
            </a:r>
            <a:r>
              <a:rPr lang="en-US" sz="1800" i="1" u="sng">
                <a:solidFill>
                  <a:srgbClr val="CBAC39"/>
                </a:solidFill>
                <a:latin typeface="Verdana" pitchFamily="34" charset="0"/>
              </a:rPr>
              <a:t>Angkorian model</a:t>
            </a:r>
            <a:r>
              <a:rPr lang="en-US" sz="1800">
                <a:solidFill>
                  <a:srgbClr val="CBAC39"/>
                </a:solidFill>
                <a:latin typeface="Verdana" pitchFamily="34" charset="0"/>
              </a:rPr>
              <a:t> (established in Lopburi) Ramathibodi must have recruited his personnel court Brahmans, scribes, jurists…from the </a:t>
            </a:r>
            <a:r>
              <a:rPr lang="en-US" sz="1800" i="1" u="sng">
                <a:solidFill>
                  <a:srgbClr val="CBAC39"/>
                </a:solidFill>
                <a:latin typeface="Verdana" pitchFamily="34" charset="0"/>
              </a:rPr>
              <a:t>Khmerized urban elite of Lopburi</a:t>
            </a:r>
            <a:r>
              <a:rPr lang="en-US" sz="2400">
                <a:solidFill>
                  <a:srgbClr val="CBAC39"/>
                </a:solidFill>
                <a:latin typeface="Verdana" pitchFamily="34" charset="0"/>
              </a:rPr>
              <a:t/>
            </a:r>
            <a:br>
              <a:rPr lang="en-US" sz="2400">
                <a:solidFill>
                  <a:srgbClr val="CBAC39"/>
                </a:solidFill>
                <a:latin typeface="Verdana" pitchFamily="34" charset="0"/>
              </a:rPr>
            </a:b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FFFF00"/>
                </a:solidFill>
                <a:latin typeface="Verdana" pitchFamily="34" charset="0"/>
              </a:rPr>
              <a:t>- For them, a truly royal king must be raised above the level of his subjects; return of cults of Shiva</a:t>
            </a:r>
            <a:br>
              <a:rPr lang="en-US" sz="1600">
                <a:solidFill>
                  <a:srgbClr val="FFFF00"/>
                </a:solidFill>
                <a:latin typeface="Verdana" pitchFamily="34" charset="0"/>
              </a:rPr>
            </a:br>
            <a:endParaRPr lang="en-US" sz="1600">
              <a:solidFill>
                <a:srgbClr val="FFFF00"/>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Now the capital and various ministries of government were </a:t>
            </a:r>
            <a:r>
              <a:rPr lang="en-US" sz="1800" i="1" u="sng">
                <a:solidFill>
                  <a:srgbClr val="CBAC39"/>
                </a:solidFill>
                <a:latin typeface="Verdana" pitchFamily="34" charset="0"/>
              </a:rPr>
              <a:t>separated from the personal</a:t>
            </a:r>
            <a:r>
              <a:rPr lang="en-US" sz="1800">
                <a:solidFill>
                  <a:srgbClr val="CBAC39"/>
                </a:solidFill>
                <a:latin typeface="Verdana" pitchFamily="34" charset="0"/>
              </a:rPr>
              <a:t> clients they once had and their </a:t>
            </a:r>
            <a:r>
              <a:rPr lang="en-US" sz="1800" i="1" u="sng">
                <a:solidFill>
                  <a:srgbClr val="CBAC39"/>
                </a:solidFill>
                <a:latin typeface="Verdana" pitchFamily="34" charset="0"/>
              </a:rPr>
              <a:t>bureaucratic command</a:t>
            </a:r>
            <a:r>
              <a:rPr lang="en-US" sz="1800">
                <a:solidFill>
                  <a:srgbClr val="CBAC39"/>
                </a:solidFill>
                <a:latin typeface="Verdana" pitchFamily="34" charset="0"/>
              </a:rPr>
              <a:t> over labor was held only at the </a:t>
            </a:r>
            <a:r>
              <a:rPr lang="en-US" sz="1800" i="1" u="sng">
                <a:solidFill>
                  <a:srgbClr val="CBAC39"/>
                </a:solidFill>
                <a:latin typeface="Verdana" pitchFamily="34" charset="0"/>
              </a:rPr>
              <a:t>king’s pleasure</a:t>
            </a:r>
            <a:r>
              <a:rPr lang="en-US" sz="1600" i="1" u="sng">
                <a:solidFill>
                  <a:srgbClr val="CBAC39"/>
                </a:solidFill>
                <a:latin typeface="Verdana" pitchFamily="34" charset="0"/>
              </a:rPr>
              <a:t/>
            </a:r>
            <a:br>
              <a:rPr lang="en-US" sz="1600" i="1" u="sng">
                <a:solidFill>
                  <a:srgbClr val="CBAC39"/>
                </a:solidFill>
                <a:latin typeface="Verdana" pitchFamily="34" charset="0"/>
              </a:rPr>
            </a:br>
            <a:r>
              <a:rPr lang="en-US" sz="1600">
                <a:solidFill>
                  <a:srgbClr val="CBAC39"/>
                </a:solidFill>
                <a:latin typeface="Verdana" pitchFamily="34" charset="0"/>
              </a:rPr>
              <a:t> </a:t>
            </a:r>
          </a:p>
          <a:p>
            <a:pPr>
              <a:buSzPct val="75000"/>
              <a:buFont typeface="Wingdings" pitchFamily="2" charset="2"/>
              <a:buChar char="q"/>
            </a:pPr>
            <a:r>
              <a:rPr lang="en-US" sz="1800" i="1" u="sng">
                <a:solidFill>
                  <a:srgbClr val="CBAC39"/>
                </a:solidFill>
                <a:latin typeface="Verdana" pitchFamily="34" charset="0"/>
              </a:rPr>
              <a:t>Ramathibodi</a:t>
            </a:r>
            <a:r>
              <a:rPr lang="en-US" sz="1800">
                <a:solidFill>
                  <a:srgbClr val="CBAC39"/>
                </a:solidFill>
                <a:latin typeface="Verdana" pitchFamily="34" charset="0"/>
              </a:rPr>
              <a:t> and his successors went beyond their contemporaries in their role of legislator, with Burmese, Cambodian, Javanese kings shared the belief in </a:t>
            </a:r>
            <a:r>
              <a:rPr lang="en-US" sz="1800" i="1" u="sng">
                <a:solidFill>
                  <a:srgbClr val="CBAC39"/>
                </a:solidFill>
                <a:latin typeface="Verdana" pitchFamily="34" charset="0"/>
              </a:rPr>
              <a:t>Dhamma</a:t>
            </a:r>
            <a:r>
              <a:rPr lang="en-US" sz="1800">
                <a:solidFill>
                  <a:srgbClr val="CBAC39"/>
                </a:solidFill>
                <a:latin typeface="Verdana" pitchFamily="34" charset="0"/>
              </a:rPr>
              <a:t> (the natural law concerning the universe) known in S/E Asia through versions of the </a:t>
            </a:r>
            <a:r>
              <a:rPr lang="en-US" sz="1800" i="1" u="sng">
                <a:solidFill>
                  <a:srgbClr val="CBAC39"/>
                </a:solidFill>
                <a:latin typeface="Verdana" pitchFamily="34" charset="0"/>
              </a:rPr>
              <a:t>Dhammasastra</a:t>
            </a:r>
            <a:r>
              <a:rPr lang="en-US" sz="1800">
                <a:solidFill>
                  <a:srgbClr val="CBAC39"/>
                </a:solidFill>
                <a:latin typeface="Verdana" pitchFamily="34" charset="0"/>
              </a:rPr>
              <a:t> Indian law text). While others simply rendered judicial decisions in accord with Dhamma</a:t>
            </a:r>
          </a:p>
        </p:txBody>
      </p:sp>
    </p:spTree>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63491" name="Rectangle 3"/>
          <p:cNvSpPr>
            <a:spLocks noChangeArrowheads="1"/>
          </p:cNvSpPr>
          <p:nvPr>
            <p:ph type="body" idx="1"/>
          </p:nvPr>
        </p:nvSpPr>
        <p:spPr bwMode="auto">
          <a:xfrm>
            <a:off x="468313" y="1196975"/>
            <a:ext cx="8229600" cy="547211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a:solidFill>
                  <a:srgbClr val="928264"/>
                </a:solidFill>
                <a:latin typeface="Verdana" pitchFamily="34" charset="0"/>
              </a:rPr>
              <a:t>	</a:t>
            </a:r>
            <a:r>
              <a:rPr lang="en-US" sz="1800" b="1" u="sng">
                <a:solidFill>
                  <a:srgbClr val="928264"/>
                </a:solidFill>
                <a:effectLst>
                  <a:outerShdw blurRad="38100" dist="38100" dir="2700000" algn="tl">
                    <a:srgbClr val="FFFFFF"/>
                  </a:outerShdw>
                </a:effectLst>
                <a:latin typeface="Verdana" pitchFamily="34" charset="0"/>
              </a:rPr>
              <a:t>The Beginning of Ayudhaya</a:t>
            </a:r>
          </a:p>
          <a:p>
            <a:pPr>
              <a:lnSpc>
                <a:spcPct val="80000"/>
              </a:lnSpc>
              <a:buSzPct val="75000"/>
              <a:buFont typeface="Wingdings" pitchFamily="2" charset="2"/>
              <a:buChar char="q"/>
            </a:pPr>
            <a:r>
              <a:rPr lang="en-US" sz="1800">
                <a:solidFill>
                  <a:srgbClr val="CBAC39"/>
                </a:solidFill>
                <a:latin typeface="Verdana" pitchFamily="34" charset="0"/>
              </a:rPr>
              <a:t>Kins of Ayudhaya</a:t>
            </a:r>
            <a:r>
              <a:rPr lang="en-US" sz="1800" u="sng">
                <a:solidFill>
                  <a:srgbClr val="CBAC39"/>
                </a:solidFill>
                <a:latin typeface="Verdana" pitchFamily="34" charset="0"/>
              </a:rPr>
              <a:t> </a:t>
            </a:r>
            <a:r>
              <a:rPr lang="en-US" sz="1800" i="1" u="sng">
                <a:solidFill>
                  <a:srgbClr val="FFFF00"/>
                </a:solidFill>
                <a:latin typeface="Verdana" pitchFamily="34" charset="0"/>
              </a:rPr>
              <a:t>issue</a:t>
            </a:r>
            <a:r>
              <a:rPr lang="en-US" sz="1800" i="1">
                <a:solidFill>
                  <a:srgbClr val="FFFF00"/>
                </a:solidFill>
                <a:latin typeface="Verdana" pitchFamily="34" charset="0"/>
              </a:rPr>
              <a:t> real legislation</a:t>
            </a:r>
            <a:r>
              <a:rPr lang="en-US" sz="1800">
                <a:solidFill>
                  <a:srgbClr val="CBAC39"/>
                </a:solidFill>
                <a:latin typeface="Verdana" pitchFamily="34" charset="0"/>
              </a:rPr>
              <a:t> formal codes of </a:t>
            </a:r>
            <a:r>
              <a:rPr lang="en-US" sz="1800" i="1" u="sng">
                <a:solidFill>
                  <a:srgbClr val="CBAC39"/>
                </a:solidFill>
                <a:latin typeface="Verdana" pitchFamily="34" charset="0"/>
              </a:rPr>
              <a:t>civil and criminal law</a:t>
            </a:r>
            <a:r>
              <a:rPr lang="en-US" sz="1800">
                <a:solidFill>
                  <a:srgbClr val="CBAC39"/>
                </a:solidFill>
                <a:latin typeface="Verdana" pitchFamily="34" charset="0"/>
              </a:rPr>
              <a:t>: Law on Evidence, Law on Abduction, Law of Husband and Wife, Law of Offense against the People</a:t>
            </a:r>
            <a:br>
              <a:rPr lang="en-US" sz="1800">
                <a:solidFill>
                  <a:srgbClr val="CBAC39"/>
                </a:solidFill>
                <a:latin typeface="Verdana" pitchFamily="34" charset="0"/>
              </a:rPr>
            </a:br>
            <a:r>
              <a:rPr lang="en-US" sz="1200" i="1" u="sng">
                <a:solidFill>
                  <a:srgbClr val="CBAC39"/>
                </a:solidFill>
                <a:latin typeface="Verdana" pitchFamily="34" charset="0"/>
              </a:rPr>
              <a:t> </a:t>
            </a:r>
          </a:p>
          <a:p>
            <a:pPr>
              <a:lnSpc>
                <a:spcPct val="80000"/>
              </a:lnSpc>
              <a:buSzPct val="75000"/>
              <a:buFont typeface="Wingdings" pitchFamily="2" charset="2"/>
              <a:buChar char="q"/>
            </a:pPr>
            <a:r>
              <a:rPr lang="en-US" sz="1800">
                <a:solidFill>
                  <a:srgbClr val="CBAC39"/>
                </a:solidFill>
                <a:latin typeface="Verdana" pitchFamily="34" charset="0"/>
              </a:rPr>
              <a:t>In King’s Tailok (1448-1488), he undertook a major attempt to strengthen the administrative institutions of the kingdom</a:t>
            </a:r>
            <a:br>
              <a:rPr lang="en-US" sz="1800">
                <a:solidFill>
                  <a:srgbClr val="CBAC39"/>
                </a:solidFill>
                <a:latin typeface="Verdana" pitchFamily="34" charset="0"/>
              </a:rPr>
            </a:br>
            <a:r>
              <a:rPr lang="en-US" sz="1600">
                <a:solidFill>
                  <a:srgbClr val="CBAC39"/>
                </a:solidFill>
                <a:latin typeface="Verdana" pitchFamily="34" charset="0"/>
              </a:rPr>
              <a:t>- issued </a:t>
            </a:r>
            <a:r>
              <a:rPr lang="en-US" sz="1600" i="1" u="sng">
                <a:solidFill>
                  <a:srgbClr val="CBAC39"/>
                </a:solidFill>
                <a:latin typeface="Verdana" pitchFamily="34" charset="0"/>
              </a:rPr>
              <a:t>Law of Civil Hierachy</a:t>
            </a:r>
            <a:r>
              <a:rPr lang="en-US" sz="1600">
                <a:solidFill>
                  <a:srgbClr val="CBAC39"/>
                </a:solidFill>
                <a:latin typeface="Verdana" pitchFamily="34" charset="0"/>
              </a:rPr>
              <a:t> and the </a:t>
            </a:r>
            <a:r>
              <a:rPr lang="en-US" sz="1600" i="1" u="sng">
                <a:solidFill>
                  <a:srgbClr val="CBAC39"/>
                </a:solidFill>
                <a:latin typeface="Verdana" pitchFamily="34" charset="0"/>
              </a:rPr>
              <a:t>Law of the Military</a:t>
            </a:r>
            <a:r>
              <a:rPr lang="en-US" sz="1600">
                <a:solidFill>
                  <a:srgbClr val="CBAC39"/>
                </a:solidFill>
                <a:latin typeface="Verdana" pitchFamily="34" charset="0"/>
              </a:rPr>
              <a:t> and </a:t>
            </a:r>
            <a:r>
              <a:rPr lang="en-US" sz="1600" i="1" u="sng">
                <a:solidFill>
                  <a:srgbClr val="CBAC39"/>
                </a:solidFill>
                <a:latin typeface="Verdana" pitchFamily="34" charset="0"/>
              </a:rPr>
              <a:t>Provincial Hierachy</a:t>
            </a:r>
            <a:r>
              <a:rPr lang="en-US" sz="1400" i="1" u="sng">
                <a:solidFill>
                  <a:srgbClr val="CBAC39"/>
                </a:solidFill>
                <a:latin typeface="Verdana" pitchFamily="34" charset="0"/>
              </a:rPr>
              <a:t/>
            </a:r>
            <a:br>
              <a:rPr lang="en-US" sz="1400" i="1" u="sng">
                <a:solidFill>
                  <a:srgbClr val="CBAC39"/>
                </a:solidFill>
                <a:latin typeface="Verdana" pitchFamily="34" charset="0"/>
              </a:rPr>
            </a:br>
            <a:endParaRPr lang="en-US" sz="1400" i="1" u="sng">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(feudalism) the laws assigned to everyone a number of units of sakdina (field power) in term of rai (22 rai = 1 acre)</a:t>
            </a:r>
            <a:br>
              <a:rPr lang="en-US" sz="1800">
                <a:solidFill>
                  <a:srgbClr val="CBAC39"/>
                </a:solidFill>
                <a:latin typeface="Verdana" pitchFamily="34" charset="0"/>
              </a:rPr>
            </a:br>
            <a:endParaRPr lang="en-US" sz="1200">
              <a:solidFill>
                <a:srgbClr val="CBAC39"/>
              </a:solidFill>
              <a:latin typeface="Verdana" pitchFamily="34" charset="0"/>
            </a:endParaRPr>
          </a:p>
          <a:p>
            <a:pPr>
              <a:lnSpc>
                <a:spcPct val="80000"/>
              </a:lnSpc>
              <a:buSzPct val="75000"/>
              <a:buFont typeface="Wingdings" pitchFamily="2" charset="2"/>
              <a:buChar char="q"/>
            </a:pPr>
            <a:r>
              <a:rPr lang="en-US" sz="1800">
                <a:solidFill>
                  <a:srgbClr val="CBAC39"/>
                </a:solidFill>
                <a:latin typeface="Verdana" pitchFamily="34" charset="0"/>
              </a:rPr>
              <a:t>At first it was still symbolically represented measured rice field </a:t>
            </a:r>
            <a:r>
              <a:rPr lang="en-US" sz="1800" i="1" u="sng">
                <a:solidFill>
                  <a:srgbClr val="CBAC39"/>
                </a:solidFill>
                <a:latin typeface="Verdana" pitchFamily="34" charset="0"/>
              </a:rPr>
              <a:t>by the 15</a:t>
            </a:r>
            <a:r>
              <a:rPr lang="en-US" sz="1800" i="1" u="sng" baseline="30000">
                <a:solidFill>
                  <a:srgbClr val="CBAC39"/>
                </a:solidFill>
                <a:latin typeface="Verdana" pitchFamily="34" charset="0"/>
              </a:rPr>
              <a:t>th</a:t>
            </a:r>
            <a:r>
              <a:rPr lang="en-US" sz="1800" i="1" u="sng">
                <a:solidFill>
                  <a:srgbClr val="CBAC39"/>
                </a:solidFill>
                <a:latin typeface="Verdana" pitchFamily="34" charset="0"/>
              </a:rPr>
              <a:t> century</a:t>
            </a:r>
            <a:r>
              <a:rPr lang="en-US" sz="1800">
                <a:solidFill>
                  <a:srgbClr val="CBAC39"/>
                </a:solidFill>
                <a:latin typeface="Verdana" pitchFamily="34" charset="0"/>
              </a:rPr>
              <a:t> everyone for even Buddhist monks, housewives, slaves and Chinese merchants were </a:t>
            </a:r>
            <a:r>
              <a:rPr lang="en-US" sz="1800" i="1" u="sng">
                <a:solidFill>
                  <a:srgbClr val="CBAC39"/>
                </a:solidFill>
                <a:latin typeface="Verdana" pitchFamily="34" charset="0"/>
              </a:rPr>
              <a:t>assigned sakdina</a:t>
            </a:r>
            <a:r>
              <a:rPr lang="en-US" sz="1800">
                <a:solidFill>
                  <a:srgbClr val="CBAC39"/>
                </a:solidFill>
                <a:latin typeface="Verdana" pitchFamily="34" charset="0"/>
              </a:rPr>
              <a:t/>
            </a:r>
            <a:br>
              <a:rPr lang="en-US" sz="1800">
                <a:solidFill>
                  <a:srgbClr val="CBAC39"/>
                </a:solidFill>
                <a:latin typeface="Verdana" pitchFamily="34" charset="0"/>
              </a:rPr>
            </a:b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CBAC39"/>
                </a:solidFill>
                <a:latin typeface="Verdana" pitchFamily="34" charset="0"/>
              </a:rPr>
              <a:t>- slaves 	= 5</a:t>
            </a:r>
            <a:br>
              <a:rPr lang="en-US" sz="1600">
                <a:solidFill>
                  <a:srgbClr val="CBAC39"/>
                </a:solidFill>
                <a:latin typeface="Verdana" pitchFamily="34" charset="0"/>
              </a:rPr>
            </a:br>
            <a:r>
              <a:rPr lang="en-US" sz="1600">
                <a:solidFill>
                  <a:srgbClr val="CBAC39"/>
                </a:solidFill>
                <a:latin typeface="Verdana" pitchFamily="34" charset="0"/>
              </a:rPr>
              <a:t>- peasant 	= 25</a:t>
            </a:r>
            <a:br>
              <a:rPr lang="en-US" sz="1600">
                <a:solidFill>
                  <a:srgbClr val="CBAC39"/>
                </a:solidFill>
                <a:latin typeface="Verdana" pitchFamily="34" charset="0"/>
              </a:rPr>
            </a:br>
            <a:r>
              <a:rPr lang="en-US" sz="1600">
                <a:solidFill>
                  <a:srgbClr val="CBAC39"/>
                </a:solidFill>
                <a:latin typeface="Verdana" pitchFamily="34" charset="0"/>
              </a:rPr>
              <a:t>- craft man 	= 50</a:t>
            </a:r>
            <a:br>
              <a:rPr lang="en-US" sz="1600">
                <a:solidFill>
                  <a:srgbClr val="CBAC39"/>
                </a:solidFill>
                <a:latin typeface="Verdana" pitchFamily="34" charset="0"/>
              </a:rPr>
            </a:br>
            <a:r>
              <a:rPr lang="en-US" sz="1600">
                <a:solidFill>
                  <a:srgbClr val="CBAC39"/>
                </a:solidFill>
                <a:latin typeface="Verdana" pitchFamily="34" charset="0"/>
              </a:rPr>
              <a:t>- officials 	= 50-400</a:t>
            </a:r>
            <a:br>
              <a:rPr lang="en-US" sz="1600">
                <a:solidFill>
                  <a:srgbClr val="CBAC39"/>
                </a:solidFill>
                <a:latin typeface="Verdana" pitchFamily="34" charset="0"/>
              </a:rPr>
            </a:br>
            <a:r>
              <a:rPr lang="en-US" sz="1600">
                <a:solidFill>
                  <a:srgbClr val="CBAC39"/>
                </a:solidFill>
                <a:latin typeface="Verdana" pitchFamily="34" charset="0"/>
              </a:rPr>
              <a:t>- bureaucratic nobility = 400 or up</a:t>
            </a:r>
            <a:br>
              <a:rPr lang="en-US" sz="1600">
                <a:solidFill>
                  <a:srgbClr val="CBAC39"/>
                </a:solidFill>
                <a:latin typeface="Verdana" pitchFamily="34" charset="0"/>
              </a:rPr>
            </a:br>
            <a:r>
              <a:rPr lang="en-US" sz="1600">
                <a:solidFill>
                  <a:srgbClr val="CBAC39"/>
                </a:solidFill>
                <a:latin typeface="Verdana" pitchFamily="34" charset="0"/>
              </a:rPr>
              <a:t>- minister 	= 10,000</a:t>
            </a:r>
            <a:br>
              <a:rPr lang="en-US" sz="1600">
                <a:solidFill>
                  <a:srgbClr val="CBAC39"/>
                </a:solidFill>
                <a:latin typeface="Verdana" pitchFamily="34" charset="0"/>
              </a:rPr>
            </a:br>
            <a:r>
              <a:rPr lang="en-US" sz="1600">
                <a:solidFill>
                  <a:srgbClr val="CBAC39"/>
                </a:solidFill>
                <a:latin typeface="Verdana" pitchFamily="34" charset="0"/>
              </a:rPr>
              <a:t>- royal family = 10,000 – 100,000</a:t>
            </a:r>
          </a:p>
        </p:txBody>
      </p:sp>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64515" name="Rectangle 3"/>
          <p:cNvSpPr>
            <a:spLocks noChangeArrowheads="1"/>
          </p:cNvSpPr>
          <p:nvPr>
            <p:ph type="body" idx="1"/>
          </p:nvPr>
        </p:nvSpPr>
        <p:spPr bwMode="auto">
          <a:xfrm>
            <a:off x="468313" y="1196975"/>
            <a:ext cx="8229600" cy="5472113"/>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2000">
                <a:solidFill>
                  <a:srgbClr val="928264"/>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The Beginning of Ayudhaya</a:t>
            </a:r>
            <a:br>
              <a:rPr lang="en-US" sz="2000" b="1" u="sng">
                <a:solidFill>
                  <a:srgbClr val="928264"/>
                </a:solidFill>
                <a:effectLst>
                  <a:outerShdw blurRad="38100" dist="38100" dir="2700000" algn="tl">
                    <a:srgbClr val="FFFFFF"/>
                  </a:outerShdw>
                </a:effectLst>
                <a:latin typeface="Verdana" pitchFamily="34" charset="0"/>
              </a:rPr>
            </a:br>
            <a:endParaRPr lang="en-US" sz="2000" b="1" u="sng">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FFFF00"/>
                </a:solidFill>
                <a:latin typeface="Verdana" pitchFamily="34" charset="0"/>
              </a:rPr>
              <a:t>It read like directory of the entire society specified </a:t>
            </a:r>
            <a:r>
              <a:rPr lang="en-US" sz="1800" i="1" u="sng">
                <a:solidFill>
                  <a:srgbClr val="FFFF00"/>
                </a:solidFill>
                <a:latin typeface="Verdana" pitchFamily="34" charset="0"/>
              </a:rPr>
              <a:t>everyone’s relative position </a:t>
            </a:r>
            <a:br>
              <a:rPr lang="en-US" sz="1800" i="1" u="sng">
                <a:solidFill>
                  <a:srgbClr val="FFFF00"/>
                </a:solidFill>
                <a:latin typeface="Verdana" pitchFamily="34" charset="0"/>
              </a:rPr>
            </a:br>
            <a:endParaRPr lang="en-US" sz="1600" i="1" u="sng">
              <a:solidFill>
                <a:srgbClr val="FFFF00"/>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Sakdina status was reinforced by the civil and criminal law</a:t>
            </a: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CBAC39"/>
                </a:solidFill>
                <a:latin typeface="Verdana" pitchFamily="34" charset="0"/>
              </a:rPr>
              <a:t> </a:t>
            </a:r>
          </a:p>
          <a:p>
            <a:pPr>
              <a:buSzPct val="75000"/>
              <a:buFont typeface="Wingdings" pitchFamily="2" charset="2"/>
              <a:buChar char="q"/>
            </a:pPr>
            <a:r>
              <a:rPr lang="en-US" sz="1800">
                <a:solidFill>
                  <a:srgbClr val="CBAC39"/>
                </a:solidFill>
                <a:latin typeface="Verdana" pitchFamily="34" charset="0"/>
              </a:rPr>
              <a:t>Punishments were proportional to the status of the individual involved </a:t>
            </a:r>
            <a:br>
              <a:rPr lang="en-US" sz="1800">
                <a:solidFill>
                  <a:srgbClr val="CBAC39"/>
                </a:solidFill>
                <a:latin typeface="Verdana" pitchFamily="34" charset="0"/>
              </a:rPr>
            </a:br>
            <a:endParaRPr lang="en-US" sz="1600">
              <a:solidFill>
                <a:srgbClr val="CBAC39"/>
              </a:solidFill>
              <a:latin typeface="Verdana" pitchFamily="34" charset="0"/>
            </a:endParaRPr>
          </a:p>
          <a:p>
            <a:pPr>
              <a:buSzPct val="75000"/>
              <a:buFont typeface="Wingdings" pitchFamily="2" charset="2"/>
              <a:buChar char="q"/>
            </a:pPr>
            <a:r>
              <a:rPr lang="en-US" sz="1800">
                <a:solidFill>
                  <a:srgbClr val="CBAC39"/>
                </a:solidFill>
                <a:latin typeface="Verdana" pitchFamily="34" charset="0"/>
              </a:rPr>
              <a:t>If a peasant committed assault on an official, it was more serious than on a slave</a:t>
            </a:r>
            <a:br>
              <a:rPr lang="en-US" sz="1800">
                <a:solidFill>
                  <a:srgbClr val="CBAC39"/>
                </a:solidFill>
                <a:latin typeface="Verdana" pitchFamily="34" charset="0"/>
              </a:rPr>
            </a:br>
            <a:r>
              <a:rPr lang="en-US" sz="1600">
                <a:solidFill>
                  <a:srgbClr val="CBAC39"/>
                </a:solidFill>
                <a:latin typeface="Verdana" pitchFamily="34" charset="0"/>
              </a:rPr>
              <a:t/>
            </a:r>
            <a:br>
              <a:rPr lang="en-US" sz="1600">
                <a:solidFill>
                  <a:srgbClr val="CBAC39"/>
                </a:solidFill>
                <a:latin typeface="Verdana" pitchFamily="34" charset="0"/>
              </a:rPr>
            </a:br>
            <a:r>
              <a:rPr lang="en-US" sz="1600">
                <a:solidFill>
                  <a:srgbClr val="FFFF00"/>
                </a:solidFill>
                <a:latin typeface="Verdana" pitchFamily="34" charset="0"/>
              </a:rPr>
              <a:t>- To regulate natural human inequality for the sake of the proper  functioning of the social order</a:t>
            </a:r>
            <a:br>
              <a:rPr lang="en-US" sz="1600">
                <a:solidFill>
                  <a:srgbClr val="FFFF00"/>
                </a:solidFill>
                <a:latin typeface="Verdana" pitchFamily="34" charset="0"/>
              </a:rPr>
            </a:br>
            <a:endParaRPr lang="en-US" sz="1600">
              <a:solidFill>
                <a:srgbClr val="FFFF00"/>
              </a:solidFill>
              <a:latin typeface="Verdana" pitchFamily="34" charset="0"/>
            </a:endParaRPr>
          </a:p>
          <a:p>
            <a:pPr>
              <a:buSzPct val="75000"/>
              <a:buFont typeface="Wingdings" pitchFamily="2" charset="2"/>
              <a:buNone/>
            </a:pPr>
            <a:endParaRPr lang="en-US" sz="1600">
              <a:solidFill>
                <a:srgbClr val="FFFF00"/>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0658" name="Picture 2" descr="phrasamutchedi_old_1"/>
          <p:cNvPicPr>
            <a:picLocks noChangeAspect="1" noChangeArrowheads="1"/>
          </p:cNvPicPr>
          <p:nvPr/>
        </p:nvPicPr>
        <p:blipFill>
          <a:blip r:embed="rId2" cstate="print">
            <a:lum bright="8000" contrast="-60000"/>
          </a:blip>
          <a:srcRect/>
          <a:stretch>
            <a:fillRect/>
          </a:stretch>
        </p:blipFill>
        <p:spPr bwMode="auto">
          <a:xfrm>
            <a:off x="0" y="2349500"/>
            <a:ext cx="9144000" cy="284797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369</TotalTime>
  <Words>63</Words>
  <Application>Microsoft Office PowerPoint</Application>
  <PresentationFormat>On-screen Show (4:3)</PresentationFormat>
  <Paragraphs>162</Paragraphs>
  <Slides>32</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32</vt:i4>
      </vt:variant>
    </vt:vector>
  </HeadingPairs>
  <TitlesOfParts>
    <vt:vector size="39" baseType="lpstr">
      <vt:lpstr>Arial</vt:lpstr>
      <vt:lpstr>Angsana New</vt:lpstr>
      <vt:lpstr>Verdana</vt:lpstr>
      <vt:lpstr>Arial Unicode MS</vt:lpstr>
      <vt:lpstr>Wingdings</vt:lpstr>
      <vt:lpstr>1_Default Design</vt:lpstr>
      <vt:lpstr>2_Default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LT1-C99</dc:creator>
  <cp:lastModifiedBy>Home</cp:lastModifiedBy>
  <cp:revision>10</cp:revision>
  <dcterms:created xsi:type="dcterms:W3CDTF">2007-08-29T03:52:09Z</dcterms:created>
  <dcterms:modified xsi:type="dcterms:W3CDTF">2014-08-12T23:42:47Z</dcterms:modified>
</cp:coreProperties>
</file>