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86" r:id="rId4"/>
    <p:sldId id="281" r:id="rId5"/>
    <p:sldId id="287" r:id="rId6"/>
    <p:sldId id="288" r:id="rId7"/>
    <p:sldId id="283" r:id="rId8"/>
    <p:sldId id="289" r:id="rId9"/>
    <p:sldId id="257" r:id="rId10"/>
    <p:sldId id="258" r:id="rId11"/>
    <p:sldId id="259" r:id="rId12"/>
    <p:sldId id="261" r:id="rId13"/>
    <p:sldId id="262" r:id="rId14"/>
    <p:sldId id="260" r:id="rId15"/>
    <p:sldId id="263" r:id="rId16"/>
    <p:sldId id="280" r:id="rId17"/>
    <p:sldId id="264" r:id="rId18"/>
    <p:sldId id="265" r:id="rId19"/>
    <p:sldId id="266" r:id="rId20"/>
    <p:sldId id="267" r:id="rId21"/>
    <p:sldId id="284" r:id="rId22"/>
    <p:sldId id="268" r:id="rId23"/>
    <p:sldId id="269" r:id="rId24"/>
    <p:sldId id="270" r:id="rId25"/>
    <p:sldId id="278" r:id="rId26"/>
    <p:sldId id="272" r:id="rId27"/>
    <p:sldId id="273" r:id="rId28"/>
    <p:sldId id="274" r:id="rId29"/>
    <p:sldId id="275" r:id="rId30"/>
    <p:sldId id="276" r:id="rId31"/>
    <p:sldId id="277" r:id="rId32"/>
    <p:sldId id="282" r:id="rId33"/>
    <p:sldId id="279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202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A4D16-1209-4DFF-BE5F-4718740E78C9}" type="datetimeFigureOut">
              <a:rPr lang="en-US" smtClean="0"/>
              <a:t>8/15/2019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6940-65B9-44A6-A005-873D60BFE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200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A4D16-1209-4DFF-BE5F-4718740E78C9}" type="datetimeFigureOut">
              <a:rPr lang="en-US" smtClean="0"/>
              <a:t>8/15/2019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6940-65B9-44A6-A005-873D60BFE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738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A4D16-1209-4DFF-BE5F-4718740E78C9}" type="datetimeFigureOut">
              <a:rPr lang="en-US" smtClean="0"/>
              <a:t>8/15/2019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6940-65B9-44A6-A005-873D60BFE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047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A4D16-1209-4DFF-BE5F-4718740E78C9}" type="datetimeFigureOut">
              <a:rPr lang="en-US" smtClean="0"/>
              <a:t>8/15/2019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6940-65B9-44A6-A005-873D60BFE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35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A4D16-1209-4DFF-BE5F-4718740E78C9}" type="datetimeFigureOut">
              <a:rPr lang="en-US" smtClean="0"/>
              <a:t>8/15/2019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6940-65B9-44A6-A005-873D60BFE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451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A4D16-1209-4DFF-BE5F-4718740E78C9}" type="datetimeFigureOut">
              <a:rPr lang="en-US" smtClean="0"/>
              <a:t>8/15/2019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6940-65B9-44A6-A005-873D60BFE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343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A4D16-1209-4DFF-BE5F-4718740E78C9}" type="datetimeFigureOut">
              <a:rPr lang="en-US" smtClean="0"/>
              <a:t>8/15/2019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6940-65B9-44A6-A005-873D60BFE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64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A4D16-1209-4DFF-BE5F-4718740E78C9}" type="datetimeFigureOut">
              <a:rPr lang="en-US" smtClean="0"/>
              <a:t>8/15/2019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6940-65B9-44A6-A005-873D60BFE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794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A4D16-1209-4DFF-BE5F-4718740E78C9}" type="datetimeFigureOut">
              <a:rPr lang="en-US" smtClean="0"/>
              <a:t>8/15/2019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6940-65B9-44A6-A005-873D60BFE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691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A4D16-1209-4DFF-BE5F-4718740E78C9}" type="datetimeFigureOut">
              <a:rPr lang="en-US" smtClean="0"/>
              <a:t>8/15/2019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6940-65B9-44A6-A005-873D60BFE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379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A4D16-1209-4DFF-BE5F-4718740E78C9}" type="datetimeFigureOut">
              <a:rPr lang="en-US" smtClean="0"/>
              <a:t>8/15/2019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6940-65B9-44A6-A005-873D60BFE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619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EA4D16-1209-4DFF-BE5F-4718740E78C9}" type="datetimeFigureOut">
              <a:rPr lang="en-US" smtClean="0"/>
              <a:t>8/15/2019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086940-65B9-44A6-A005-873D60BFEB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84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18589" y="1122363"/>
            <a:ext cx="9144000" cy="2387600"/>
          </a:xfrm>
        </p:spPr>
        <p:txBody>
          <a:bodyPr>
            <a:normAutofit/>
          </a:bodyPr>
          <a:lstStyle/>
          <a:p>
            <a:r>
              <a:rPr lang="en-US" dirty="0"/>
              <a:t>Ayutthaya: Peace and Commerce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EE301</a:t>
            </a:r>
            <a:r>
              <a:rPr lang="en-GB" dirty="0"/>
              <a:t>/EC301</a:t>
            </a:r>
            <a:endParaRPr lang="en-US" dirty="0"/>
          </a:p>
          <a:p>
            <a:r>
              <a:rPr lang="en-US" dirty="0"/>
              <a:t>Thorn Pitidol</a:t>
            </a:r>
          </a:p>
        </p:txBody>
      </p:sp>
    </p:spTree>
    <p:extLst>
      <p:ext uri="{BB962C8B-B14F-4D97-AF65-F5344CB8AC3E}">
        <p14:creationId xmlns:p14="http://schemas.microsoft.com/office/powerpoint/2010/main" val="38209577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1300" y="1204913"/>
            <a:ext cx="6629400" cy="497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4586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5086" y="365125"/>
            <a:ext cx="7733270" cy="5922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293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" y="273685"/>
            <a:ext cx="10515600" cy="1325563"/>
          </a:xfrm>
        </p:spPr>
        <p:txBody>
          <a:bodyPr/>
          <a:lstStyle/>
          <a:p>
            <a:r>
              <a:rPr lang="en-US" dirty="0"/>
              <a:t>Ayutthaya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560" y="273685"/>
            <a:ext cx="8625840" cy="6386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514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09149"/>
            <a:ext cx="6334407" cy="4351338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6326" y="466895"/>
            <a:ext cx="3935501" cy="6170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8716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0763" y="365125"/>
            <a:ext cx="5633810" cy="6361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917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Ayutthaya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254" y="1825625"/>
            <a:ext cx="3816178" cy="28646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1405" y="1897358"/>
            <a:ext cx="4003742" cy="22521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1200" y="1690688"/>
            <a:ext cx="2735573" cy="364743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39114" y="5090983"/>
            <a:ext cx="7224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“There are few cities in the whole of East where one can see so many different nationalities as in Siam, and more than twenty different languages are spoken there”</a:t>
            </a:r>
          </a:p>
          <a:p>
            <a:pPr algn="r"/>
            <a:r>
              <a:rPr lang="en-US" dirty="0"/>
              <a:t>Jacques de Bourges, 1669</a:t>
            </a:r>
          </a:p>
        </p:txBody>
      </p:sp>
    </p:spTree>
    <p:extLst>
      <p:ext uri="{BB962C8B-B14F-4D97-AF65-F5344CB8AC3E}">
        <p14:creationId xmlns:p14="http://schemas.microsoft.com/office/powerpoint/2010/main" val="17795623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782" y="759349"/>
            <a:ext cx="6772018" cy="5417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6303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Ayutthaya as “</a:t>
            </a:r>
            <a:r>
              <a:rPr lang="en-US" dirty="0" err="1"/>
              <a:t>entrepot</a:t>
            </a:r>
            <a:r>
              <a:rPr lang="en-US" dirty="0"/>
              <a:t>”</a:t>
            </a:r>
          </a:p>
          <a:p>
            <a:r>
              <a:rPr lang="en-US" dirty="0"/>
              <a:t>Ayutthaya’s foreigners </a:t>
            </a:r>
          </a:p>
          <a:p>
            <a:r>
              <a:rPr lang="en-US" dirty="0"/>
              <a:t>Relationship with other cities</a:t>
            </a:r>
          </a:p>
          <a:p>
            <a:r>
              <a:rPr lang="en-US" dirty="0"/>
              <a:t>Kings and nobles </a:t>
            </a:r>
          </a:p>
        </p:txBody>
      </p:sp>
    </p:spTree>
    <p:extLst>
      <p:ext uri="{BB962C8B-B14F-4D97-AF65-F5344CB8AC3E}">
        <p14:creationId xmlns:p14="http://schemas.microsoft.com/office/powerpoint/2010/main" val="8045799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Background: From warfare to commerce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From 1600, conflicts and wars in the region subsided</a:t>
            </a:r>
          </a:p>
          <a:p>
            <a:pPr lvl="1"/>
            <a:r>
              <a:rPr lang="en-US" sz="2800" dirty="0"/>
              <a:t>With peace, Ayutthaya became the center of commerce </a:t>
            </a:r>
          </a:p>
          <a:p>
            <a:pPr lvl="2"/>
            <a:r>
              <a:rPr lang="en-US" sz="2400" dirty="0"/>
              <a:t>“The </a:t>
            </a:r>
            <a:r>
              <a:rPr lang="en-US" sz="2400" dirty="0" err="1"/>
              <a:t>entrepot</a:t>
            </a:r>
            <a:r>
              <a:rPr lang="en-US" sz="2400" dirty="0"/>
              <a:t> between East and West”</a:t>
            </a:r>
          </a:p>
          <a:p>
            <a:pPr marL="914400" lvl="2" indent="0">
              <a:buNone/>
            </a:pPr>
            <a:endParaRPr lang="en-US" sz="2400" dirty="0"/>
          </a:p>
          <a:p>
            <a:pPr lvl="1"/>
            <a:r>
              <a:rPr lang="en-US" sz="2800" dirty="0"/>
              <a:t>Kings became trader, nobles grew through patronage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50254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Ayutthaya as </a:t>
            </a:r>
            <a:r>
              <a:rPr lang="en-US" b="1" dirty="0" err="1"/>
              <a:t>Entrepot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Context of trade</a:t>
            </a:r>
          </a:p>
          <a:p>
            <a:pPr lvl="1"/>
            <a:r>
              <a:rPr lang="en-US" dirty="0"/>
              <a:t>Reestablishing control over portage route </a:t>
            </a:r>
          </a:p>
          <a:p>
            <a:pPr lvl="1"/>
            <a:r>
              <a:rPr lang="en-US" dirty="0"/>
              <a:t>Earlier contacts with Europeans</a:t>
            </a:r>
          </a:p>
          <a:p>
            <a:pPr lvl="1"/>
            <a:r>
              <a:rPr lang="en-US" dirty="0"/>
              <a:t>Access of Japanese, Chinese, and Muslims</a:t>
            </a:r>
          </a:p>
          <a:p>
            <a:endParaRPr lang="en-US" dirty="0"/>
          </a:p>
          <a:p>
            <a:r>
              <a:rPr lang="en-US" dirty="0"/>
              <a:t>Trade with China </a:t>
            </a:r>
          </a:p>
          <a:p>
            <a:pPr lvl="1"/>
            <a:r>
              <a:rPr lang="en-US" dirty="0"/>
              <a:t>Always important but varied due to Emperors' policies</a:t>
            </a:r>
          </a:p>
          <a:p>
            <a:pPr lvl="1"/>
            <a:r>
              <a:rPr lang="en-US" dirty="0"/>
              <a:t>New competitions from Vietnam's ports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95991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Ayutthaya as </a:t>
            </a:r>
            <a:r>
              <a:rPr lang="en-US" b="1" dirty="0" err="1"/>
              <a:t>Entrepot</a:t>
            </a:r>
            <a:r>
              <a:rPr lang="en-US" b="1" dirty="0"/>
              <a:t>: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200" dirty="0"/>
              <a:t>European's country trade</a:t>
            </a:r>
          </a:p>
          <a:p>
            <a:pPr lvl="1"/>
            <a:r>
              <a:rPr lang="en-US" sz="2800" dirty="0"/>
              <a:t>Not direct trade back to Europe</a:t>
            </a:r>
          </a:p>
          <a:p>
            <a:pPr lvl="1"/>
            <a:r>
              <a:rPr lang="en-US" sz="2800" dirty="0"/>
              <a:t>Participation in trade between Asian ports</a:t>
            </a:r>
          </a:p>
          <a:p>
            <a:pPr lvl="1"/>
            <a:r>
              <a:rPr lang="en-US" sz="2800" dirty="0"/>
              <a:t>Example: Dutch trading hide (animal skin) from Ayutthaya to Japan</a:t>
            </a:r>
          </a:p>
          <a:p>
            <a:pPr lvl="1"/>
            <a:endParaRPr lang="en-US" sz="2800" dirty="0"/>
          </a:p>
          <a:p>
            <a:r>
              <a:rPr lang="en-US" sz="3200" dirty="0"/>
              <a:t>Between East and West</a:t>
            </a:r>
          </a:p>
          <a:p>
            <a:pPr lvl="1"/>
            <a:r>
              <a:rPr lang="en-US" sz="2800" dirty="0"/>
              <a:t>East: China, </a:t>
            </a:r>
            <a:r>
              <a:rPr lang="en-US" sz="2800" dirty="0" err="1"/>
              <a:t>Togugawa's</a:t>
            </a:r>
            <a:r>
              <a:rPr lang="en-US" sz="2800" dirty="0"/>
              <a:t> Japan, and Spanish Manila</a:t>
            </a:r>
          </a:p>
          <a:p>
            <a:pPr lvl="1"/>
            <a:r>
              <a:rPr lang="en-US" sz="2800" dirty="0"/>
              <a:t>West: Ottoman Turkey, </a:t>
            </a:r>
            <a:r>
              <a:rPr lang="en-US" sz="2800" dirty="0" err="1"/>
              <a:t>Safavid</a:t>
            </a:r>
            <a:r>
              <a:rPr lang="en-US" sz="2800" dirty="0"/>
              <a:t> Persia (Iran), and Mughal India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lvl="1"/>
            <a:r>
              <a:rPr lang="en-US" dirty="0"/>
              <a:t>Example: Malays brought forest goods for onward transmission to China, and carried </a:t>
            </a:r>
            <a:r>
              <a:rPr lang="en-US" dirty="0" err="1"/>
              <a:t>champhor</a:t>
            </a:r>
            <a:r>
              <a:rPr lang="en-US" dirty="0"/>
              <a:t>, pepper, and </a:t>
            </a:r>
            <a:r>
              <a:rPr lang="en-US" dirty="0" err="1"/>
              <a:t>birdnests</a:t>
            </a:r>
            <a:r>
              <a:rPr lang="en-US" dirty="0"/>
              <a:t> from Ayutthaya back to Coastal ports</a:t>
            </a:r>
          </a:p>
          <a:p>
            <a:pPr lvl="2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8217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Ayutthaya as </a:t>
            </a:r>
            <a:r>
              <a:rPr lang="en-US" b="1" dirty="0" err="1"/>
              <a:t>Entrepot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Why Ayutthaya?</a:t>
            </a:r>
          </a:p>
          <a:p>
            <a:pPr lvl="1"/>
            <a:r>
              <a:rPr lang="en-US" sz="3200" dirty="0"/>
              <a:t>Dangers from pirates </a:t>
            </a:r>
          </a:p>
          <a:p>
            <a:pPr lvl="1"/>
            <a:r>
              <a:rPr lang="en-US" sz="3200" dirty="0"/>
              <a:t>Threats from Europeans intervention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7246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Digging the canals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365125"/>
            <a:ext cx="4492583" cy="5975136"/>
          </a:xfrm>
          <a:prstGeom prst="rect">
            <a:avLst/>
          </a:prstGeom>
          <a:ln>
            <a:solidFill>
              <a:schemeClr val="accent1"/>
            </a:solidFill>
          </a:ln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25522177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Ayutthaya's cosmopolitanism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Important features</a:t>
            </a:r>
          </a:p>
          <a:p>
            <a:pPr lvl="1"/>
            <a:r>
              <a:rPr lang="en-US" dirty="0"/>
              <a:t>Residents of foreigners</a:t>
            </a:r>
          </a:p>
          <a:p>
            <a:pPr lvl="1"/>
            <a:r>
              <a:rPr lang="en-US" dirty="0" err="1"/>
              <a:t>Inseparation</a:t>
            </a:r>
            <a:r>
              <a:rPr lang="en-US" dirty="0"/>
              <a:t> between trade and politics</a:t>
            </a:r>
          </a:p>
          <a:p>
            <a:pPr lvl="1"/>
            <a:endParaRPr lang="en-US" dirty="0"/>
          </a:p>
          <a:p>
            <a:r>
              <a:rPr lang="en-US" i="1" dirty="0"/>
              <a:t>Japanese</a:t>
            </a:r>
            <a:endParaRPr lang="en-US" dirty="0"/>
          </a:p>
          <a:p>
            <a:pPr lvl="1"/>
            <a:r>
              <a:rPr lang="en-US" dirty="0"/>
              <a:t>Trade - </a:t>
            </a:r>
            <a:r>
              <a:rPr lang="en-US" dirty="0" err="1"/>
              <a:t>Shugun</a:t>
            </a:r>
            <a:r>
              <a:rPr lang="en-US" dirty="0"/>
              <a:t> and Daimyo's maritime trade with Siam and peninsula</a:t>
            </a:r>
          </a:p>
          <a:p>
            <a:pPr lvl="2"/>
            <a:r>
              <a:rPr lang="en-US" dirty="0"/>
              <a:t>Exports: saltpeter, deer hides and </a:t>
            </a:r>
            <a:r>
              <a:rPr lang="en-US" dirty="0" err="1"/>
              <a:t>rayskins</a:t>
            </a:r>
            <a:endParaRPr lang="en-US" dirty="0"/>
          </a:p>
          <a:p>
            <a:pPr lvl="2"/>
            <a:r>
              <a:rPr lang="en-US" dirty="0"/>
              <a:t>Imports: copper and silver</a:t>
            </a:r>
          </a:p>
          <a:p>
            <a:pPr lvl="1"/>
            <a:r>
              <a:rPr lang="en-US" dirty="0"/>
              <a:t>Influx - mercenaries and the fleeing Christians</a:t>
            </a:r>
          </a:p>
          <a:p>
            <a:pPr lvl="1"/>
            <a:r>
              <a:rPr lang="en-US" dirty="0"/>
              <a:t>Integration: Japanese's village and the story of Yamada </a:t>
            </a:r>
            <a:r>
              <a:rPr lang="en-US" dirty="0" err="1"/>
              <a:t>Nagamasa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24932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Yamada </a:t>
            </a:r>
            <a:r>
              <a:rPr lang="en-US" dirty="0" err="1"/>
              <a:t>Nagamasa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1214" y="1690688"/>
            <a:ext cx="8631063" cy="4603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141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Ayutthaya's cosmopolitanism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Moors</a:t>
            </a:r>
            <a:endParaRPr lang="en-US" dirty="0"/>
          </a:p>
          <a:p>
            <a:pPr lvl="1"/>
            <a:r>
              <a:rPr lang="en-US" dirty="0"/>
              <a:t>Persian already spread over ports of India</a:t>
            </a:r>
          </a:p>
          <a:p>
            <a:pPr lvl="1"/>
            <a:r>
              <a:rPr lang="en-US" dirty="0"/>
              <a:t>Integration - Persian strong influences as nobles</a:t>
            </a:r>
          </a:p>
          <a:p>
            <a:pPr lvl="2"/>
            <a:r>
              <a:rPr lang="en-US" sz="2400" dirty="0"/>
              <a:t>Filled the courts</a:t>
            </a:r>
          </a:p>
          <a:p>
            <a:pPr lvl="2"/>
            <a:r>
              <a:rPr lang="en-US" sz="2400" dirty="0"/>
              <a:t>Governors along Westward trade routes</a:t>
            </a:r>
          </a:p>
          <a:p>
            <a:pPr lvl="1"/>
            <a:r>
              <a:rPr lang="en-US" dirty="0"/>
              <a:t>Westward Exports: hides, forest goods, elephants, tin, Japan's copper</a:t>
            </a:r>
          </a:p>
          <a:p>
            <a:pPr lvl="1"/>
            <a:r>
              <a:rPr lang="en-US" dirty="0"/>
              <a:t>Westward Import: Indian's clothes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93250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Story of the two Persian brothers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512626" cy="4351338"/>
          </a:xfrm>
        </p:spPr>
        <p:txBody>
          <a:bodyPr>
            <a:normAutofit/>
          </a:bodyPr>
          <a:lstStyle/>
          <a:p>
            <a:r>
              <a:rPr lang="en-US" dirty="0"/>
              <a:t>Sheikh Ahmed </a:t>
            </a:r>
            <a:r>
              <a:rPr lang="en-US" dirty="0" err="1"/>
              <a:t>Qomi</a:t>
            </a:r>
            <a:r>
              <a:rPr lang="en-US" dirty="0"/>
              <a:t> - </a:t>
            </a:r>
            <a:r>
              <a:rPr lang="en-US" dirty="0" err="1"/>
              <a:t>Phra</a:t>
            </a:r>
            <a:r>
              <a:rPr lang="en-US" dirty="0"/>
              <a:t> </a:t>
            </a:r>
            <a:r>
              <a:rPr lang="en-US" dirty="0" err="1"/>
              <a:t>Klang</a:t>
            </a:r>
            <a:r>
              <a:rPr lang="en-US" dirty="0"/>
              <a:t> and </a:t>
            </a:r>
            <a:r>
              <a:rPr lang="en-US" dirty="0" err="1"/>
              <a:t>Mahatthai</a:t>
            </a:r>
            <a:endParaRPr lang="en-US" dirty="0"/>
          </a:p>
          <a:p>
            <a:r>
              <a:rPr lang="en-US" dirty="0"/>
              <a:t>Second's son - </a:t>
            </a:r>
            <a:r>
              <a:rPr lang="en-US" dirty="0" err="1"/>
              <a:t>Aqa</a:t>
            </a:r>
            <a:r>
              <a:rPr lang="en-US" dirty="0"/>
              <a:t> Muhammed </a:t>
            </a:r>
            <a:r>
              <a:rPr lang="en-US" dirty="0" err="1"/>
              <a:t>Astarabadi</a:t>
            </a:r>
            <a:r>
              <a:rPr lang="en-US" dirty="0"/>
              <a:t> - </a:t>
            </a:r>
            <a:r>
              <a:rPr lang="en-US" dirty="0" err="1"/>
              <a:t>Narai's</a:t>
            </a:r>
            <a:r>
              <a:rPr lang="en-US" dirty="0"/>
              <a:t> </a:t>
            </a:r>
            <a:r>
              <a:rPr lang="en-US" dirty="0" err="1"/>
              <a:t>Phraklang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sz="3200" i="1" dirty="0"/>
              <a:t>Question: Why choosing foreigners as key nobles?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6575" y="1825625"/>
            <a:ext cx="3311855" cy="4368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72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Narai’s</a:t>
            </a:r>
            <a:r>
              <a:rPr lang="en-US" dirty="0"/>
              <a:t> </a:t>
            </a:r>
            <a:r>
              <a:rPr lang="en-US" dirty="0" err="1"/>
              <a:t>Lopburi</a:t>
            </a:r>
            <a:r>
              <a:rPr lang="en-US" dirty="0"/>
              <a:t> Palace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209" y="1816924"/>
            <a:ext cx="5521140" cy="36991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1642" y="1816924"/>
            <a:ext cx="5058888" cy="379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7949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Ayutthaya's cosmopolitanism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Dutch</a:t>
            </a:r>
            <a:endParaRPr lang="en-US" dirty="0"/>
          </a:p>
          <a:p>
            <a:pPr lvl="1"/>
            <a:r>
              <a:rPr lang="en-US" dirty="0"/>
              <a:t>Looking to export Siam's hides to Japan</a:t>
            </a:r>
          </a:p>
          <a:p>
            <a:pPr lvl="1"/>
            <a:r>
              <a:rPr lang="en-US" dirty="0"/>
              <a:t>Searching (and failing) for Royal Monopoly</a:t>
            </a:r>
          </a:p>
          <a:p>
            <a:pPr lvl="1"/>
            <a:r>
              <a:rPr lang="en-US" dirty="0"/>
              <a:t>No integration policy and its implications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Others</a:t>
            </a:r>
          </a:p>
          <a:p>
            <a:pPr lvl="1"/>
            <a:r>
              <a:rPr lang="en-US" dirty="0"/>
              <a:t>Ayutthaya trade were routed though ports and local communities</a:t>
            </a:r>
          </a:p>
          <a:p>
            <a:pPr lvl="1"/>
            <a:r>
              <a:rPr lang="en-US" dirty="0"/>
              <a:t>For example: Mon's timber and rice, Lao's gold and forest products, Malays, </a:t>
            </a:r>
            <a:r>
              <a:rPr lang="en-US" dirty="0" err="1"/>
              <a:t>Portugeses</a:t>
            </a:r>
            <a:r>
              <a:rPr lang="en-US" dirty="0"/>
              <a:t>, etc.</a:t>
            </a:r>
          </a:p>
        </p:txBody>
      </p:sp>
    </p:spTree>
    <p:extLst>
      <p:ext uri="{BB962C8B-B14F-4D97-AF65-F5344CB8AC3E}">
        <p14:creationId xmlns:p14="http://schemas.microsoft.com/office/powerpoint/2010/main" val="11749387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Ayutthaya's cosmopolitanism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Siam strategy of balancing foreigners’ influence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38080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Ayuthaya</a:t>
            </a:r>
            <a:r>
              <a:rPr lang="en-US" b="1" dirty="0"/>
              <a:t> and other cities/towns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With the peninsula's cities: </a:t>
            </a:r>
            <a:r>
              <a:rPr lang="en-US" dirty="0" err="1">
                <a:solidFill>
                  <a:srgbClr val="000000"/>
                </a:solidFill>
                <a:latin typeface="Calibri" panose="020F0502020204030204" pitchFamily="34" charset="0"/>
              </a:rPr>
              <a:t>Pattani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, Kedah, </a:t>
            </a:r>
            <a:r>
              <a:rPr lang="en-US" dirty="0" err="1">
                <a:solidFill>
                  <a:srgbClr val="000000"/>
                </a:solidFill>
                <a:latin typeface="Calibri" panose="020F0502020204030204" pitchFamily="34" charset="0"/>
              </a:rPr>
              <a:t>Ligor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Calibri" panose="020F0502020204030204" pitchFamily="34" charset="0"/>
              </a:rPr>
              <a:t>Songklah</a:t>
            </a:r>
            <a:endParaRPr lang="en-US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342900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The system of tribute</a:t>
            </a:r>
          </a:p>
          <a:p>
            <a:pPr marL="685800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Chinese influence</a:t>
            </a:r>
          </a:p>
          <a:p>
            <a:pPr marL="685800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Local rulers still consider themselves independent</a:t>
            </a:r>
          </a:p>
          <a:p>
            <a:pPr marL="685800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Multiple allegiance</a:t>
            </a:r>
          </a:p>
          <a:p>
            <a:endParaRPr lang="en-US" dirty="0"/>
          </a:p>
          <a:p>
            <a:r>
              <a:rPr lang="en-US" dirty="0"/>
              <a:t>But subsequent rising Malays population and influx of Chinese raise economic importance</a:t>
            </a:r>
          </a:p>
          <a:p>
            <a:pPr lvl="1"/>
            <a:r>
              <a:rPr lang="en-US" sz="2800" dirty="0"/>
              <a:t>Ayutthaya became more assertive and any defiance became revolt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17969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Ayuthaya</a:t>
            </a:r>
            <a:r>
              <a:rPr lang="en-US" b="1" dirty="0"/>
              <a:t> and other cities/towns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the closer provinces - decline of provincial lords</a:t>
            </a:r>
          </a:p>
          <a:p>
            <a:pPr lvl="1"/>
            <a:r>
              <a:rPr lang="en-US" sz="2800" dirty="0"/>
              <a:t>Attempts to overrule the local lords </a:t>
            </a:r>
          </a:p>
          <a:p>
            <a:pPr lvl="1"/>
            <a:r>
              <a:rPr lang="en-US" sz="2800" dirty="0"/>
              <a:t>The appointed governors - </a:t>
            </a:r>
            <a:r>
              <a:rPr lang="en-US" sz="2800" dirty="0" err="1"/>
              <a:t>Okya</a:t>
            </a:r>
            <a:endParaRPr lang="en-US" sz="2800" dirty="0"/>
          </a:p>
          <a:p>
            <a:pPr lvl="1"/>
            <a:r>
              <a:rPr lang="en-US" sz="2800" dirty="0"/>
              <a:t>But also the divide and rule strategy - </a:t>
            </a:r>
            <a:r>
              <a:rPr lang="en-US" sz="2800" dirty="0" err="1"/>
              <a:t>Luang</a:t>
            </a:r>
            <a:r>
              <a:rPr lang="en-US" sz="2800" dirty="0"/>
              <a:t> </a:t>
            </a:r>
            <a:r>
              <a:rPr lang="en-US" sz="2800" dirty="0" err="1"/>
              <a:t>Yokkrabat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12259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Kings and nobles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16925"/>
            <a:ext cx="10515600" cy="4360038"/>
          </a:xfrm>
        </p:spPr>
        <p:txBody>
          <a:bodyPr>
            <a:normAutofit/>
          </a:bodyPr>
          <a:lstStyle/>
          <a:p>
            <a:r>
              <a:rPr lang="en-US" dirty="0"/>
              <a:t>The King as chief merchants in maritime trading economy</a:t>
            </a:r>
          </a:p>
          <a:p>
            <a:pPr lvl="1"/>
            <a:r>
              <a:rPr lang="en-US" sz="2800" dirty="0"/>
              <a:t>Trade - owning royal junks, enforcing royal monopolies</a:t>
            </a:r>
          </a:p>
          <a:p>
            <a:pPr lvl="1"/>
            <a:r>
              <a:rPr lang="en-US" sz="2800" dirty="0" err="1"/>
              <a:t>Narai</a:t>
            </a:r>
            <a:r>
              <a:rPr lang="en-US" sz="2800" dirty="0"/>
              <a:t> also took part in internal trade</a:t>
            </a:r>
          </a:p>
          <a:p>
            <a:pPr lvl="1"/>
            <a:r>
              <a:rPr lang="en-US" sz="2800" dirty="0"/>
              <a:t>Wealth of royal treasury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0664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Kings and nobles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16926"/>
            <a:ext cx="10515600" cy="4360038"/>
          </a:xfrm>
        </p:spPr>
        <p:txBody>
          <a:bodyPr>
            <a:normAutofit/>
          </a:bodyPr>
          <a:lstStyle/>
          <a:p>
            <a:r>
              <a:rPr lang="en-US" dirty="0"/>
              <a:t>Cultural changes introduced by Kings</a:t>
            </a:r>
          </a:p>
          <a:p>
            <a:pPr lvl="1"/>
            <a:r>
              <a:rPr lang="en-US" dirty="0"/>
              <a:t>Buddhism - expected role as patron</a:t>
            </a:r>
          </a:p>
          <a:p>
            <a:pPr lvl="2"/>
            <a:r>
              <a:rPr lang="en-US" dirty="0" err="1"/>
              <a:t>Songtham's</a:t>
            </a:r>
            <a:r>
              <a:rPr lang="en-US" dirty="0"/>
              <a:t> discovery of </a:t>
            </a:r>
            <a:r>
              <a:rPr lang="en-US" dirty="0" err="1"/>
              <a:t>Pra-Phuttabat</a:t>
            </a:r>
            <a:r>
              <a:rPr lang="en-US" dirty="0"/>
              <a:t>, and founding of royal </a:t>
            </a:r>
            <a:r>
              <a:rPr lang="en-US" dirty="0" err="1"/>
              <a:t>Kathin</a:t>
            </a:r>
            <a:endParaRPr lang="en-US" dirty="0"/>
          </a:p>
          <a:p>
            <a:pPr lvl="1"/>
            <a:r>
              <a:rPr lang="en-US" dirty="0"/>
              <a:t>Mystifying the King - </a:t>
            </a:r>
            <a:r>
              <a:rPr lang="en-US" dirty="0" err="1"/>
              <a:t>Prasartthong's</a:t>
            </a:r>
            <a:r>
              <a:rPr lang="en-US" dirty="0"/>
              <a:t> hiding of King's body </a:t>
            </a:r>
          </a:p>
          <a:p>
            <a:pPr lvl="2"/>
            <a:r>
              <a:rPr lang="en-US" dirty="0"/>
              <a:t>Walling of palace</a:t>
            </a:r>
          </a:p>
          <a:p>
            <a:pPr lvl="2"/>
            <a:r>
              <a:rPr lang="en-US" dirty="0"/>
              <a:t>Intermarriage</a:t>
            </a:r>
          </a:p>
          <a:p>
            <a:pPr lvl="2"/>
            <a:r>
              <a:rPr lang="en-US" dirty="0"/>
              <a:t>Khmer revivalism - </a:t>
            </a:r>
            <a:r>
              <a:rPr lang="en-US" dirty="0" err="1"/>
              <a:t>Ankhor</a:t>
            </a:r>
            <a:r>
              <a:rPr lang="en-US" dirty="0"/>
              <a:t> King</a:t>
            </a:r>
          </a:p>
          <a:p>
            <a:pPr lvl="1"/>
            <a:r>
              <a:rPr lang="en-US" dirty="0"/>
              <a:t>Brahman's as master of court's rituals</a:t>
            </a:r>
          </a:p>
          <a:p>
            <a:pPr lvl="1"/>
            <a:r>
              <a:rPr lang="en-US" dirty="0"/>
              <a:t>Hunts, displays, poems, and histories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03613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Kings and nobles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Nobles</a:t>
            </a:r>
          </a:p>
          <a:p>
            <a:pPr lvl="1"/>
            <a:r>
              <a:rPr lang="en-US" dirty="0"/>
              <a:t>The importance of patronage</a:t>
            </a:r>
          </a:p>
          <a:p>
            <a:pPr lvl="1"/>
            <a:r>
              <a:rPr lang="en-US" dirty="0"/>
              <a:t>Lineage, </a:t>
            </a:r>
            <a:r>
              <a:rPr lang="en-US" dirty="0" err="1"/>
              <a:t>favour</a:t>
            </a:r>
            <a:r>
              <a:rPr lang="en-US" dirty="0"/>
              <a:t>, and ability</a:t>
            </a:r>
          </a:p>
          <a:p>
            <a:pPr lvl="1"/>
            <a:r>
              <a:rPr lang="en-US" dirty="0"/>
              <a:t>Wealth - self-</a:t>
            </a:r>
            <a:r>
              <a:rPr lang="en-US" dirty="0" err="1"/>
              <a:t>renumeration</a:t>
            </a:r>
            <a:endParaRPr lang="en-US" dirty="0"/>
          </a:p>
          <a:p>
            <a:pPr lvl="2"/>
            <a:r>
              <a:rPr lang="en-US" sz="2400" dirty="0"/>
              <a:t>Fees from ministries' own law-courts</a:t>
            </a:r>
          </a:p>
          <a:p>
            <a:pPr lvl="2"/>
            <a:r>
              <a:rPr lang="en-US" sz="2400" dirty="0"/>
              <a:t>Controls of </a:t>
            </a:r>
            <a:r>
              <a:rPr lang="en-US" sz="2400" dirty="0" err="1"/>
              <a:t>Phrai</a:t>
            </a:r>
            <a:endParaRPr lang="en-US" sz="2400" dirty="0"/>
          </a:p>
          <a:p>
            <a:pPr lvl="2"/>
            <a:r>
              <a:rPr lang="en-US" sz="2400" dirty="0"/>
              <a:t>Richness from trade</a:t>
            </a:r>
          </a:p>
          <a:p>
            <a:endParaRPr lang="en-US" dirty="0"/>
          </a:p>
          <a:p>
            <a:r>
              <a:rPr lang="en-US" dirty="0"/>
              <a:t>The King's limits on nobles' wealth and the associated dangers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4553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downfall of wealthy nobles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Prasatthong</a:t>
            </a:r>
            <a:endParaRPr lang="en-US" dirty="0"/>
          </a:p>
          <a:p>
            <a:pPr lvl="1"/>
            <a:r>
              <a:rPr lang="en-US" dirty="0" err="1"/>
              <a:t>Kalahom</a:t>
            </a:r>
            <a:r>
              <a:rPr lang="en-US" dirty="0"/>
              <a:t> --&gt; cut in pieces</a:t>
            </a:r>
          </a:p>
          <a:p>
            <a:pPr lvl="1"/>
            <a:r>
              <a:rPr lang="en-US" dirty="0" err="1"/>
              <a:t>Okya</a:t>
            </a:r>
            <a:r>
              <a:rPr lang="en-US" dirty="0"/>
              <a:t> </a:t>
            </a:r>
            <a:r>
              <a:rPr lang="en-US" dirty="0" err="1"/>
              <a:t>Kamphaeg</a:t>
            </a:r>
            <a:r>
              <a:rPr lang="en-US" dirty="0"/>
              <a:t> Pet --&gt; executed and body displayed</a:t>
            </a:r>
          </a:p>
          <a:p>
            <a:r>
              <a:rPr lang="en-US" dirty="0" err="1"/>
              <a:t>Narai</a:t>
            </a:r>
            <a:endParaRPr lang="en-US" dirty="0"/>
          </a:p>
          <a:p>
            <a:pPr lvl="1"/>
            <a:r>
              <a:rPr lang="en-US" dirty="0" err="1"/>
              <a:t>Chakri</a:t>
            </a:r>
            <a:r>
              <a:rPr lang="en-US" dirty="0"/>
              <a:t> --&gt; trampled by an elephant</a:t>
            </a:r>
          </a:p>
          <a:p>
            <a:pPr lvl="1"/>
            <a:r>
              <a:rPr lang="en-US" dirty="0" err="1"/>
              <a:t>Phraklang</a:t>
            </a:r>
            <a:r>
              <a:rPr lang="en-US" dirty="0"/>
              <a:t> --&gt; executed</a:t>
            </a:r>
          </a:p>
          <a:p>
            <a:pPr lvl="1"/>
            <a:r>
              <a:rPr lang="en-US" dirty="0" err="1"/>
              <a:t>Kosa-Lek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sz="3200" b="1" dirty="0"/>
              <a:t>All were "too" rich and powerful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67459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Succession crises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1610 Death of </a:t>
            </a:r>
            <a:r>
              <a:rPr lang="en-US" dirty="0" err="1"/>
              <a:t>Ekathotsarot</a:t>
            </a:r>
            <a:endParaRPr lang="en-US" dirty="0"/>
          </a:p>
          <a:p>
            <a:pPr lvl="1"/>
            <a:r>
              <a:rPr lang="en-US" dirty="0"/>
              <a:t>First son suicide</a:t>
            </a:r>
          </a:p>
          <a:p>
            <a:pPr lvl="1"/>
            <a:r>
              <a:rPr lang="en-US" dirty="0"/>
              <a:t>Third son killed second son and became King </a:t>
            </a:r>
            <a:r>
              <a:rPr lang="en-US" dirty="0" err="1"/>
              <a:t>Songtham</a:t>
            </a:r>
            <a:r>
              <a:rPr lang="en-US" dirty="0"/>
              <a:t> </a:t>
            </a:r>
          </a:p>
          <a:p>
            <a:r>
              <a:rPr lang="en-US" dirty="0"/>
              <a:t>1628-29 Death of </a:t>
            </a:r>
            <a:r>
              <a:rPr lang="en-US" dirty="0" err="1"/>
              <a:t>Songtham</a:t>
            </a:r>
            <a:endParaRPr lang="en-US" dirty="0"/>
          </a:p>
          <a:p>
            <a:pPr lvl="1"/>
            <a:r>
              <a:rPr lang="en-US" dirty="0"/>
              <a:t>Contest between brother and son</a:t>
            </a:r>
          </a:p>
          <a:p>
            <a:pPr lvl="1"/>
            <a:r>
              <a:rPr lang="en-US" dirty="0" err="1"/>
              <a:t>Kalahom</a:t>
            </a:r>
            <a:r>
              <a:rPr lang="en-US" dirty="0"/>
              <a:t> with Yamada assisted the son </a:t>
            </a:r>
          </a:p>
          <a:p>
            <a:pPr lvl="1"/>
            <a:r>
              <a:rPr lang="en-US" dirty="0" err="1"/>
              <a:t>Kalahom</a:t>
            </a:r>
            <a:r>
              <a:rPr lang="en-US" dirty="0"/>
              <a:t> later took power and became King </a:t>
            </a:r>
            <a:r>
              <a:rPr lang="en-US" dirty="0" err="1"/>
              <a:t>Prasartthong</a:t>
            </a:r>
            <a:endParaRPr lang="en-US" dirty="0"/>
          </a:p>
          <a:p>
            <a:r>
              <a:rPr lang="en-US" dirty="0"/>
              <a:t>1656 Death of </a:t>
            </a:r>
            <a:r>
              <a:rPr lang="en-US" dirty="0" err="1"/>
              <a:t>Prasartthong</a:t>
            </a:r>
            <a:endParaRPr lang="en-US" dirty="0"/>
          </a:p>
          <a:p>
            <a:pPr lvl="1"/>
            <a:r>
              <a:rPr lang="en-US" dirty="0"/>
              <a:t>Nominated son VS </a:t>
            </a:r>
            <a:r>
              <a:rPr lang="en-US" dirty="0" err="1"/>
              <a:t>brother&amp;another</a:t>
            </a:r>
            <a:r>
              <a:rPr lang="en-US" dirty="0"/>
              <a:t> son</a:t>
            </a:r>
          </a:p>
          <a:p>
            <a:pPr lvl="1"/>
            <a:r>
              <a:rPr lang="en-US" dirty="0"/>
              <a:t>Another son killed King's brother and became King </a:t>
            </a:r>
            <a:r>
              <a:rPr lang="en-US" dirty="0" err="1"/>
              <a:t>Narai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20282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Succession crises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i="1" dirty="0"/>
              <a:t>Why successions were always bloodied?</a:t>
            </a:r>
            <a:endParaRPr lang="en-US" sz="4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08848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1688: the Death of </a:t>
            </a:r>
            <a:r>
              <a:rPr lang="en-US" b="1" dirty="0" err="1"/>
              <a:t>Narai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334496" cy="4351338"/>
          </a:xfrm>
        </p:spPr>
        <p:txBody>
          <a:bodyPr>
            <a:normAutofit/>
          </a:bodyPr>
          <a:lstStyle/>
          <a:p>
            <a:r>
              <a:rPr lang="en-US" sz="3200" dirty="0"/>
              <a:t>Changed Context:  rising influence of English and French</a:t>
            </a:r>
          </a:p>
          <a:p>
            <a:pPr lvl="1"/>
            <a:r>
              <a:rPr lang="en-US" sz="2800" dirty="0"/>
              <a:t>Expansion of English and French country trade, and desire to integrate</a:t>
            </a:r>
          </a:p>
          <a:p>
            <a:pPr lvl="1"/>
            <a:endParaRPr lang="en-US" dirty="0"/>
          </a:p>
          <a:p>
            <a:r>
              <a:rPr lang="en-US" dirty="0" err="1"/>
              <a:t>Phaulkon</a:t>
            </a:r>
            <a:endParaRPr lang="en-US" dirty="0"/>
          </a:p>
          <a:p>
            <a:pPr lvl="1"/>
            <a:r>
              <a:rPr lang="en-US" sz="2800" dirty="0"/>
              <a:t>Rising through the new setting </a:t>
            </a:r>
          </a:p>
          <a:p>
            <a:pPr lvl="1"/>
            <a:r>
              <a:rPr lang="en-US" sz="2800" dirty="0" err="1"/>
              <a:t>Narai's</a:t>
            </a:r>
            <a:r>
              <a:rPr lang="en-US" sz="2800" dirty="0"/>
              <a:t> interests in European</a:t>
            </a:r>
          </a:p>
          <a:p>
            <a:pPr lvl="1"/>
            <a:r>
              <a:rPr lang="en-US" sz="2800" dirty="0"/>
              <a:t>Drawing power from French supports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7018" y="783772"/>
            <a:ext cx="3398006" cy="576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0364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1688: the Death of </a:t>
            </a:r>
            <a:r>
              <a:rPr lang="en-US" b="1" dirty="0" err="1"/>
              <a:t>Narai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Growing resentment of Europeans</a:t>
            </a:r>
          </a:p>
          <a:p>
            <a:pPr lvl="1"/>
            <a:r>
              <a:rPr lang="en-US" sz="2800" dirty="0"/>
              <a:t>Europeans came with sense of superiority</a:t>
            </a:r>
          </a:p>
          <a:p>
            <a:pPr lvl="1"/>
            <a:r>
              <a:rPr lang="en-US" sz="2800" dirty="0"/>
              <a:t>Enraging nobles and locals </a:t>
            </a:r>
          </a:p>
          <a:p>
            <a:pPr lvl="1"/>
            <a:r>
              <a:rPr lang="en-US" sz="2800" dirty="0" err="1"/>
              <a:t>Narai</a:t>
            </a:r>
            <a:r>
              <a:rPr lang="en-US" sz="2800" dirty="0"/>
              <a:t> also created resentment within Sangha</a:t>
            </a:r>
          </a:p>
          <a:p>
            <a:endParaRPr lang="en-US" sz="3200" dirty="0"/>
          </a:p>
          <a:p>
            <a:r>
              <a:rPr lang="en-US" sz="3200" dirty="0" err="1"/>
              <a:t>Phetracha's</a:t>
            </a:r>
            <a:r>
              <a:rPr lang="en-US" sz="3200" dirty="0"/>
              <a:t> coup participated by Sangha, and the mobs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44280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Siege of French in Bangkok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260" y="1500252"/>
            <a:ext cx="4760734" cy="39871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5186" y="1500252"/>
            <a:ext cx="5866806" cy="2988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7702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Key takeaways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1. Importance of trade</a:t>
            </a:r>
          </a:p>
          <a:p>
            <a:pPr lvl="1"/>
            <a:r>
              <a:rPr lang="en-US" dirty="0"/>
              <a:t>Cosmopolitanism</a:t>
            </a:r>
          </a:p>
          <a:p>
            <a:r>
              <a:rPr lang="en-US" dirty="0"/>
              <a:t>2. Relationship with other cities</a:t>
            </a:r>
          </a:p>
          <a:p>
            <a:pPr lvl="1"/>
            <a:r>
              <a:rPr lang="en-US" dirty="0"/>
              <a:t>Loose relations with tribute states</a:t>
            </a:r>
          </a:p>
          <a:p>
            <a:r>
              <a:rPr lang="en-US" dirty="0"/>
              <a:t>3. King and nobles</a:t>
            </a:r>
          </a:p>
          <a:p>
            <a:pPr lvl="1"/>
            <a:r>
              <a:rPr lang="en-US" dirty="0"/>
              <a:t>Not absolutism but more as coalition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6781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849</Words>
  <Application>Microsoft Office PowerPoint</Application>
  <PresentationFormat>Widescreen</PresentationFormat>
  <Paragraphs>166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 Theme</vt:lpstr>
      <vt:lpstr>Ayutthaya: Peace and Commerce</vt:lpstr>
      <vt:lpstr>PowerPoint Presentation</vt:lpstr>
      <vt:lpstr>PowerPoint Presentation</vt:lpstr>
      <vt:lpstr>Ayutthaya</vt:lpstr>
      <vt:lpstr>PowerPoint Presentation</vt:lpstr>
      <vt:lpstr>PowerPoint Presentation</vt:lpstr>
      <vt:lpstr>Ayutthaya</vt:lpstr>
      <vt:lpstr>PowerPoint Presentation</vt:lpstr>
      <vt:lpstr>Topics</vt:lpstr>
      <vt:lpstr>Background: From warfare to commerce</vt:lpstr>
      <vt:lpstr>Ayutthaya as Entrepot</vt:lpstr>
      <vt:lpstr>Ayutthaya as Entrepot: factors</vt:lpstr>
      <vt:lpstr>Ayutthaya as Entrepot</vt:lpstr>
      <vt:lpstr>Digging the canals</vt:lpstr>
      <vt:lpstr>Ayutthaya's cosmopolitanism </vt:lpstr>
      <vt:lpstr>Yamada Nagamasa</vt:lpstr>
      <vt:lpstr>Ayutthaya's cosmopolitanism </vt:lpstr>
      <vt:lpstr>Story of the two Persian brothers</vt:lpstr>
      <vt:lpstr>Narai’s Lopburi Palace</vt:lpstr>
      <vt:lpstr>Ayutthaya's cosmopolitanism </vt:lpstr>
      <vt:lpstr>Ayutthaya's cosmopolitanism </vt:lpstr>
      <vt:lpstr>Ayuthaya and other cities/towns</vt:lpstr>
      <vt:lpstr>Ayuthaya and other cities/towns</vt:lpstr>
      <vt:lpstr>Kings and nobles</vt:lpstr>
      <vt:lpstr>Kings and nobles</vt:lpstr>
      <vt:lpstr>Kings and nobles</vt:lpstr>
      <vt:lpstr>The downfall of wealthy nobles</vt:lpstr>
      <vt:lpstr>Succession crises</vt:lpstr>
      <vt:lpstr>Succession crises</vt:lpstr>
      <vt:lpstr>1688: the Death of Narai</vt:lpstr>
      <vt:lpstr>1688: the Death of Narai</vt:lpstr>
      <vt:lpstr>The Siege of French in Bangkok</vt:lpstr>
      <vt:lpstr>Key takeaways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Ayutthaya: Peace and Commerce</dc:title>
  <dc:creator>Thorn Pitidol</dc:creator>
  <cp:lastModifiedBy>Thorn Pitidol</cp:lastModifiedBy>
  <cp:revision>18</cp:revision>
  <dcterms:created xsi:type="dcterms:W3CDTF">2018-08-14T17:08:26Z</dcterms:created>
  <dcterms:modified xsi:type="dcterms:W3CDTF">2019-08-15T03:56:41Z</dcterms:modified>
</cp:coreProperties>
</file>