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D179407-5EDD-499F-B945-9F33EF357F0B}" type="datetimeFigureOut">
              <a:rPr lang="en-US" smtClean="0"/>
              <a:pPr/>
              <a:t>9/13/2013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179407-5EDD-499F-B945-9F33EF357F0B}" type="datetimeFigureOut">
              <a:rPr lang="en-US" smtClean="0"/>
              <a:pPr/>
              <a:t>9/13/2013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179407-5EDD-499F-B945-9F33EF357F0B}" type="datetimeFigureOut">
              <a:rPr lang="en-US" smtClean="0"/>
              <a:pPr/>
              <a:t>9/13/2013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D179407-5EDD-499F-B945-9F33EF357F0B}" type="datetimeFigureOut">
              <a:rPr lang="en-US" smtClean="0"/>
              <a:pPr/>
              <a:t>9/13/2013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D179407-5EDD-499F-B945-9F33EF357F0B}" type="datetimeFigureOut">
              <a:rPr lang="en-US" smtClean="0"/>
              <a:pPr/>
              <a:t>9/13/2013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D179407-5EDD-499F-B945-9F33EF357F0B}" type="datetimeFigureOut">
              <a:rPr lang="en-US" smtClean="0"/>
              <a:pPr/>
              <a:t>9/13/2013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179407-5EDD-499F-B945-9F33EF357F0B}" type="datetimeFigureOut">
              <a:rPr lang="en-US" smtClean="0"/>
              <a:pPr/>
              <a:t>9/13/2013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179407-5EDD-499F-B945-9F33EF357F0B}" type="datetimeFigureOut">
              <a:rPr lang="en-US" smtClean="0"/>
              <a:pPr/>
              <a:t>9/13/2013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179407-5EDD-499F-B945-9F33EF357F0B}" type="datetimeFigureOut">
              <a:rPr lang="en-US" smtClean="0"/>
              <a:pPr/>
              <a:t>9/13/2013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179407-5EDD-499F-B945-9F33EF357F0B}" type="datetimeFigureOut">
              <a:rPr lang="en-US" smtClean="0"/>
              <a:pPr/>
              <a:t>9/13/2013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179407-5EDD-499F-B945-9F33EF357F0B}" type="datetimeFigureOut">
              <a:rPr lang="en-US" smtClean="0"/>
              <a:pPr/>
              <a:t>9/13/2013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DA1368-476A-4915-9FC9-6A9B47C99A8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179407-5EDD-499F-B945-9F33EF357F0B}" type="datetimeFigureOut">
              <a:rPr lang="en-US" smtClean="0"/>
              <a:pPr/>
              <a:t>9/13/2013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DA1368-476A-4915-9FC9-6A9B47C99A8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Void </a:t>
            </a:r>
            <a:r>
              <a:rPr lang="en-US" sz="4000" b="1" i="1" cap="none" dirty="0" err="1" smtClean="0">
                <a:effectLst>
                  <a:outerShdw blurRad="38100" dist="38100" dir="2700000" algn="tl">
                    <a:srgbClr val="C0C0C0"/>
                  </a:outerShdw>
                </a:effectLst>
                <a:latin typeface="Calibri" pitchFamily="34" charset="0"/>
                <a:cs typeface="Microsoft Sans Serif" pitchFamily="34" charset="0"/>
              </a:rPr>
              <a:t>vs</a:t>
            </a:r>
            <a:r>
              <a:rPr lang="en-US" sz="4000" b="1" cap="none" dirty="0" smtClean="0">
                <a:effectLst>
                  <a:outerShdw blurRad="38100" dist="38100" dir="2700000" algn="tl">
                    <a:srgbClr val="C0C0C0"/>
                  </a:outerShdw>
                </a:effectLst>
                <a:latin typeface="Calibri" pitchFamily="34" charset="0"/>
                <a:cs typeface="Microsoft Sans Serif" pitchFamily="34" charset="0"/>
              </a:rPr>
              <a:t> Voidable</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Void: invalid from the beginning = never exist = never </a:t>
            </a:r>
            <a:r>
              <a:rPr lang="en-US" sz="3200" dirty="0" err="1" smtClean="0">
                <a:latin typeface="Calibri" pitchFamily="34" charset="0"/>
                <a:cs typeface="Microsoft Sans Serif" pitchFamily="34" charset="0"/>
              </a:rPr>
              <a:t>recognised</a:t>
            </a:r>
            <a:r>
              <a:rPr lang="en-US" sz="3200" dirty="0" smtClean="0">
                <a:latin typeface="Calibri" pitchFamily="34" charset="0"/>
                <a:cs typeface="Microsoft Sans Serif" pitchFamily="34" charset="0"/>
              </a:rPr>
              <a:t> by law</a:t>
            </a:r>
          </a:p>
          <a:p>
            <a:pPr>
              <a:lnSpc>
                <a:spcPct val="90000"/>
              </a:lnSpc>
            </a:pPr>
            <a:r>
              <a:rPr lang="en-US" sz="3200" dirty="0" smtClean="0">
                <a:latin typeface="Calibri" pitchFamily="34" charset="0"/>
                <a:cs typeface="Microsoft Sans Serif" pitchFamily="34" charset="0"/>
              </a:rPr>
              <a:t>Voidable: valid as long as no one invalidates it</a:t>
            </a:r>
          </a:p>
          <a:p>
            <a:pPr>
              <a:lnSpc>
                <a:spcPct val="90000"/>
              </a:lnSpc>
            </a:pPr>
            <a:r>
              <a:rPr lang="en-US" sz="3200" dirty="0" smtClean="0">
                <a:latin typeface="Calibri" pitchFamily="34" charset="0"/>
                <a:cs typeface="Microsoft Sans Serif" pitchFamily="34" charset="0"/>
              </a:rPr>
              <a:t>Causes for refusal of contract</a:t>
            </a:r>
          </a:p>
          <a:p>
            <a:pPr lvl="1">
              <a:lnSpc>
                <a:spcPct val="90000"/>
              </a:lnSpc>
            </a:pPr>
            <a:r>
              <a:rPr lang="en-US" sz="2900" i="1" dirty="0" smtClean="0">
                <a:latin typeface="Calibri" pitchFamily="34" charset="0"/>
                <a:cs typeface="Microsoft Sans Serif" pitchFamily="34" charset="0"/>
              </a:rPr>
              <a:t>Non </a:t>
            </a:r>
            <a:r>
              <a:rPr lang="en-US" sz="2900" i="1" dirty="0" err="1" smtClean="0">
                <a:latin typeface="Calibri" pitchFamily="34" charset="0"/>
                <a:cs typeface="Microsoft Sans Serif" pitchFamily="34" charset="0"/>
              </a:rPr>
              <a:t>est</a:t>
            </a:r>
            <a:r>
              <a:rPr lang="en-US" sz="2900" i="1" dirty="0" smtClean="0">
                <a:latin typeface="Calibri" pitchFamily="34" charset="0"/>
                <a:cs typeface="Microsoft Sans Serif" pitchFamily="34" charset="0"/>
              </a:rPr>
              <a:t> factum</a:t>
            </a:r>
          </a:p>
          <a:p>
            <a:pPr lvl="1">
              <a:lnSpc>
                <a:spcPct val="90000"/>
              </a:lnSpc>
            </a:pPr>
            <a:r>
              <a:rPr lang="en-US" sz="2900" dirty="0" smtClean="0">
                <a:latin typeface="Calibri" pitchFamily="34" charset="0"/>
                <a:cs typeface="Microsoft Sans Serif" pitchFamily="34" charset="0"/>
              </a:rPr>
              <a:t>Impossibility</a:t>
            </a:r>
          </a:p>
          <a:p>
            <a:pPr lvl="1">
              <a:lnSpc>
                <a:spcPct val="90000"/>
              </a:lnSpc>
            </a:pPr>
            <a:r>
              <a:rPr lang="en-US" sz="2900" dirty="0" smtClean="0">
                <a:latin typeface="Calibri" pitchFamily="34" charset="0"/>
                <a:cs typeface="Microsoft Sans Serif" pitchFamily="34" charset="0"/>
              </a:rPr>
              <a:t>Mistake</a:t>
            </a:r>
          </a:p>
          <a:p>
            <a:pPr lvl="2">
              <a:lnSpc>
                <a:spcPct val="90000"/>
              </a:lnSpc>
            </a:pPr>
            <a:r>
              <a:rPr lang="en-US" sz="2600" dirty="0" smtClean="0">
                <a:latin typeface="Calibri" pitchFamily="34" charset="0"/>
                <a:cs typeface="Microsoft Sans Serif" pitchFamily="34" charset="0"/>
              </a:rPr>
              <a:t>Mistake of identity</a:t>
            </a:r>
          </a:p>
          <a:p>
            <a:pPr lvl="2">
              <a:lnSpc>
                <a:spcPct val="90000"/>
              </a:lnSpc>
            </a:pPr>
            <a:r>
              <a:rPr lang="en-US" sz="2600" dirty="0" smtClean="0">
                <a:latin typeface="Calibri" pitchFamily="34" charset="0"/>
                <a:cs typeface="Microsoft Sans Serif" pitchFamily="34" charset="0"/>
              </a:rPr>
              <a:t>Mistake </a:t>
            </a:r>
            <a:r>
              <a:rPr lang="en-US" sz="2600" smtClean="0">
                <a:latin typeface="Calibri" pitchFamily="34" charset="0"/>
                <a:cs typeface="Microsoft Sans Serif" pitchFamily="34" charset="0"/>
              </a:rPr>
              <a:t>of properties</a:t>
            </a:r>
            <a:endParaRPr lang="en-US" sz="2600" dirty="0" smtClean="0">
              <a:latin typeface="Calibri" pitchFamily="34" charset="0"/>
              <a:cs typeface="Microsoft Sans Serif" pitchFamily="34" charset="0"/>
            </a:endParaRPr>
          </a:p>
          <a:p>
            <a:pPr lvl="1">
              <a:lnSpc>
                <a:spcPct val="90000"/>
              </a:lnSpc>
            </a:pPr>
            <a:r>
              <a:rPr lang="en-US" sz="2900" dirty="0" smtClean="0">
                <a:latin typeface="Calibri" pitchFamily="34" charset="0"/>
                <a:cs typeface="Microsoft Sans Serif" pitchFamily="34" charset="0"/>
              </a:rPr>
              <a:t>Misrepresentation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88640"/>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196752"/>
            <a:ext cx="8715436" cy="5661247"/>
          </a:xfrm>
        </p:spPr>
        <p:txBody>
          <a:bodyPr>
            <a:normAutofit/>
          </a:bodyPr>
          <a:lstStyle/>
          <a:p>
            <a:pPr>
              <a:lnSpc>
                <a:spcPct val="90000"/>
              </a:lnSpc>
            </a:pPr>
            <a:r>
              <a:rPr lang="en-US" sz="3200" dirty="0" smtClean="0">
                <a:latin typeface="Calibri" pitchFamily="34" charset="0"/>
                <a:cs typeface="Microsoft Sans Serif" pitchFamily="34" charset="0"/>
              </a:rPr>
              <a:t>Existence of contract</a:t>
            </a:r>
          </a:p>
          <a:p>
            <a:pPr>
              <a:lnSpc>
                <a:spcPct val="90000"/>
              </a:lnSpc>
            </a:pPr>
            <a:r>
              <a:rPr lang="en-US" sz="3200" dirty="0" smtClean="0">
                <a:latin typeface="Calibri" pitchFamily="34" charset="0"/>
                <a:cs typeface="Microsoft Sans Serif" pitchFamily="34" charset="0"/>
              </a:rPr>
              <a:t>Generally, a valid contract must be performed: </a:t>
            </a:r>
            <a:r>
              <a:rPr lang="en-US" sz="3200" b="1" dirty="0" smtClean="0">
                <a:latin typeface="Calibri" pitchFamily="34" charset="0"/>
                <a:cs typeface="Microsoft Sans Serif" pitchFamily="34" charset="0"/>
              </a:rPr>
              <a:t>Specific Performance</a:t>
            </a:r>
            <a:r>
              <a:rPr lang="en-US" sz="3200" dirty="0" smtClean="0">
                <a:latin typeface="Calibri" pitchFamily="34" charset="0"/>
                <a:cs typeface="Microsoft Sans Serif" pitchFamily="34" charset="0"/>
              </a:rPr>
              <a:t>  according to </a:t>
            </a:r>
            <a:r>
              <a:rPr lang="en-US" sz="3200" i="1" dirty="0" err="1" smtClean="0">
                <a:latin typeface="Calibri" pitchFamily="34" charset="0"/>
                <a:cs typeface="Microsoft Sans Serif" pitchFamily="34" charset="0"/>
              </a:rPr>
              <a:t>pacta</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sunt</a:t>
            </a:r>
            <a:r>
              <a:rPr lang="en-US" sz="3200" i="1" dirty="0" smtClean="0">
                <a:latin typeface="Calibri" pitchFamily="34" charset="0"/>
                <a:cs typeface="Microsoft Sans Serif" pitchFamily="34" charset="0"/>
              </a:rPr>
              <a:t> </a:t>
            </a:r>
            <a:r>
              <a:rPr lang="en-US" sz="3200" i="1" dirty="0" err="1" smtClean="0">
                <a:latin typeface="Calibri" pitchFamily="34" charset="0"/>
                <a:cs typeface="Microsoft Sans Serif" pitchFamily="34" charset="0"/>
              </a:rPr>
              <a:t>servanda</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There are very limited exits for contracting parties to escape before performing according to the contract</a:t>
            </a:r>
          </a:p>
          <a:p>
            <a:pPr>
              <a:lnSpc>
                <a:spcPct val="90000"/>
              </a:lnSpc>
            </a:pPr>
            <a:r>
              <a:rPr lang="en-US" sz="3200" dirty="0" smtClean="0">
                <a:latin typeface="Calibri" pitchFamily="34" charset="0"/>
                <a:cs typeface="Microsoft Sans Serif" pitchFamily="34" charset="0"/>
              </a:rPr>
              <a:t>Contract creates ‘</a:t>
            </a:r>
            <a:r>
              <a:rPr lang="en-US" sz="3200" b="1" dirty="0" smtClean="0">
                <a:latin typeface="Calibri" pitchFamily="34" charset="0"/>
                <a:cs typeface="Microsoft Sans Serif" pitchFamily="34" charset="0"/>
              </a:rPr>
              <a:t>obligations</a:t>
            </a:r>
            <a:r>
              <a:rPr lang="en-US" sz="3200" dirty="0" smtClean="0">
                <a:latin typeface="Calibri" pitchFamily="34" charset="0"/>
                <a:cs typeface="Microsoft Sans Serif" pitchFamily="34" charset="0"/>
              </a:rPr>
              <a:t>’ or ‘</a:t>
            </a:r>
            <a:r>
              <a:rPr lang="en-US" sz="3200" b="1" dirty="0" smtClean="0">
                <a:latin typeface="Calibri" pitchFamily="34" charset="0"/>
                <a:cs typeface="Microsoft Sans Serif" pitchFamily="34" charset="0"/>
              </a:rPr>
              <a:t>debts</a:t>
            </a:r>
            <a:r>
              <a:rPr lang="en-US" sz="3200" dirty="0" smtClean="0">
                <a:latin typeface="Calibri" pitchFamily="34" charset="0"/>
                <a:cs typeface="Microsoft Sans Serif" pitchFamily="34" charset="0"/>
              </a:rPr>
              <a:t>’ “</a:t>
            </a:r>
            <a:r>
              <a:rPr lang="th-TH" sz="3200" dirty="0" smtClean="0">
                <a:latin typeface="Calibri" pitchFamily="34" charset="0"/>
                <a:cs typeface="Microsoft Sans Serif" pitchFamily="34" charset="0"/>
              </a:rPr>
              <a:t>หนี้”</a:t>
            </a:r>
          </a:p>
          <a:p>
            <a:pPr>
              <a:lnSpc>
                <a:spcPct val="90000"/>
              </a:lnSpc>
            </a:pPr>
            <a:r>
              <a:rPr lang="en-GB" sz="3200" dirty="0" smtClean="0">
                <a:latin typeface="Calibri" pitchFamily="34" charset="0"/>
                <a:cs typeface="Microsoft Sans Serif" pitchFamily="34" charset="0"/>
              </a:rPr>
              <a:t>Contract is generally reciprocal</a:t>
            </a:r>
          </a:p>
          <a:p>
            <a:pPr lvl="1">
              <a:lnSpc>
                <a:spcPct val="90000"/>
              </a:lnSpc>
            </a:pPr>
            <a:r>
              <a:rPr lang="en-GB" sz="3000" dirty="0" smtClean="0">
                <a:latin typeface="Calibri" pitchFamily="34" charset="0"/>
                <a:cs typeface="Microsoft Sans Serif" pitchFamily="34" charset="0"/>
              </a:rPr>
              <a:t>Recall consideration</a:t>
            </a:r>
            <a:endParaRPr lang="th-TH" sz="30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ChangeArrowheads="1"/>
          </p:cNvSpPr>
          <p:nvPr/>
        </p:nvSpPr>
        <p:spPr bwMode="auto">
          <a:xfrm>
            <a:off x="1367657"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Calibri" pitchFamily="34" charset="0"/>
                <a:cs typeface="Calibri" pitchFamily="34" charset="0"/>
              </a:rPr>
              <a:t>Seller</a:t>
            </a:r>
          </a:p>
        </p:txBody>
      </p:sp>
      <p:sp>
        <p:nvSpPr>
          <p:cNvPr id="14" name="Rectangle 5"/>
          <p:cNvSpPr>
            <a:spLocks noChangeArrowheads="1"/>
          </p:cNvSpPr>
          <p:nvPr/>
        </p:nvSpPr>
        <p:spPr bwMode="auto">
          <a:xfrm>
            <a:off x="6119044" y="2564656"/>
            <a:ext cx="1511300" cy="914400"/>
          </a:xfrm>
          <a:prstGeom prst="rect">
            <a:avLst/>
          </a:prstGeom>
          <a:solidFill>
            <a:srgbClr val="FFFF99"/>
          </a:solidFill>
          <a:ln w="9525">
            <a:solidFill>
              <a:schemeClr val="tx1"/>
            </a:solidFill>
            <a:miter lim="800000"/>
            <a:headEnd/>
            <a:tailEnd/>
          </a:ln>
        </p:spPr>
        <p:txBody>
          <a:bodyPr wrap="none" anchor="ctr"/>
          <a:lstStyle/>
          <a:p>
            <a:pPr algn="ctr"/>
            <a:r>
              <a:rPr lang="en-US">
                <a:latin typeface="Calibri" pitchFamily="34" charset="0"/>
                <a:cs typeface="Calibri" pitchFamily="34" charset="0"/>
              </a:rPr>
              <a:t>Buyer</a:t>
            </a:r>
          </a:p>
        </p:txBody>
      </p:sp>
      <p:sp>
        <p:nvSpPr>
          <p:cNvPr id="15" name="Line 10"/>
          <p:cNvSpPr>
            <a:spLocks noChangeShapeType="1"/>
          </p:cNvSpPr>
          <p:nvPr/>
        </p:nvSpPr>
        <p:spPr bwMode="auto">
          <a:xfrm>
            <a:off x="6839769" y="3501281"/>
            <a:ext cx="0" cy="43180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6" name="Line 11"/>
          <p:cNvSpPr>
            <a:spLocks noChangeShapeType="1"/>
          </p:cNvSpPr>
          <p:nvPr/>
        </p:nvSpPr>
        <p:spPr bwMode="auto">
          <a:xfrm flipH="1" flipV="1">
            <a:off x="2159819" y="3501281"/>
            <a:ext cx="0" cy="43180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7" name="Line 12"/>
          <p:cNvSpPr>
            <a:spLocks noChangeShapeType="1"/>
          </p:cNvSpPr>
          <p:nvPr/>
        </p:nvSpPr>
        <p:spPr bwMode="auto">
          <a:xfrm flipH="1">
            <a:off x="2159819" y="3933081"/>
            <a:ext cx="4679950" cy="0"/>
          </a:xfrm>
          <a:prstGeom prst="line">
            <a:avLst/>
          </a:prstGeom>
          <a:noFill/>
          <a:ln w="28575">
            <a:solidFill>
              <a:srgbClr val="CC9900"/>
            </a:solidFill>
            <a:round/>
            <a:headEnd/>
            <a:tailEnd type="triangle" w="med" len="med"/>
          </a:ln>
        </p:spPr>
        <p:txBody>
          <a:bodyPr/>
          <a:lstStyle/>
          <a:p>
            <a:pPr algn="ctr"/>
            <a:endParaRPr lang="th-TH">
              <a:latin typeface="Calibri" pitchFamily="34" charset="0"/>
              <a:cs typeface="Calibri" pitchFamily="34" charset="0"/>
            </a:endParaRPr>
          </a:p>
        </p:txBody>
      </p:sp>
      <p:sp>
        <p:nvSpPr>
          <p:cNvPr id="18" name="Text Box 13"/>
          <p:cNvSpPr txBox="1">
            <a:spLocks noChangeArrowheads="1"/>
          </p:cNvSpPr>
          <p:nvPr/>
        </p:nvSpPr>
        <p:spPr bwMode="auto">
          <a:xfrm>
            <a:off x="3383782" y="3933081"/>
            <a:ext cx="2303462" cy="366713"/>
          </a:xfrm>
          <a:prstGeom prst="rect">
            <a:avLst/>
          </a:prstGeom>
          <a:noFill/>
          <a:ln w="9525">
            <a:noFill/>
            <a:miter lim="800000"/>
            <a:headEnd/>
            <a:tailEnd/>
          </a:ln>
        </p:spPr>
        <p:txBody>
          <a:bodyPr>
            <a:spAutoFit/>
          </a:bodyPr>
          <a:lstStyle/>
          <a:p>
            <a:pPr algn="ctr">
              <a:spcBef>
                <a:spcPct val="50000"/>
              </a:spcBef>
            </a:pPr>
            <a:r>
              <a:rPr lang="en-US">
                <a:solidFill>
                  <a:srgbClr val="CC9900"/>
                </a:solidFill>
                <a:latin typeface="Calibri" pitchFamily="34" charset="0"/>
                <a:cs typeface="Calibri" pitchFamily="34" charset="0"/>
              </a:rPr>
              <a:t>Payment</a:t>
            </a:r>
          </a:p>
        </p:txBody>
      </p:sp>
      <p:sp>
        <p:nvSpPr>
          <p:cNvPr id="19" name="Line 14"/>
          <p:cNvSpPr>
            <a:spLocks noChangeShapeType="1"/>
          </p:cNvSpPr>
          <p:nvPr/>
        </p:nvSpPr>
        <p:spPr bwMode="auto">
          <a:xfrm>
            <a:off x="6839769" y="2132856"/>
            <a:ext cx="0" cy="43180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0" name="Line 15"/>
          <p:cNvSpPr>
            <a:spLocks noChangeShapeType="1"/>
          </p:cNvSpPr>
          <p:nvPr/>
        </p:nvSpPr>
        <p:spPr bwMode="auto">
          <a:xfrm flipH="1" flipV="1">
            <a:off x="2159819" y="2132856"/>
            <a:ext cx="0" cy="43180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1" name="Line 16"/>
          <p:cNvSpPr>
            <a:spLocks noChangeShapeType="1"/>
          </p:cNvSpPr>
          <p:nvPr/>
        </p:nvSpPr>
        <p:spPr bwMode="auto">
          <a:xfrm flipV="1">
            <a:off x="2159819" y="2132856"/>
            <a:ext cx="4679950" cy="0"/>
          </a:xfrm>
          <a:prstGeom prst="line">
            <a:avLst/>
          </a:prstGeom>
          <a:noFill/>
          <a:ln w="28575">
            <a:solidFill>
              <a:srgbClr val="00FF00"/>
            </a:solidFill>
            <a:round/>
            <a:headEnd/>
            <a:tailEnd type="triangle" w="med" len="med"/>
          </a:ln>
        </p:spPr>
        <p:txBody>
          <a:bodyPr/>
          <a:lstStyle/>
          <a:p>
            <a:pPr algn="ctr"/>
            <a:endParaRPr lang="th-TH">
              <a:latin typeface="Calibri" pitchFamily="34" charset="0"/>
              <a:cs typeface="Calibri" pitchFamily="34" charset="0"/>
            </a:endParaRPr>
          </a:p>
        </p:txBody>
      </p:sp>
      <p:sp>
        <p:nvSpPr>
          <p:cNvPr id="22" name="Text Box 17"/>
          <p:cNvSpPr txBox="1">
            <a:spLocks noChangeArrowheads="1"/>
          </p:cNvSpPr>
          <p:nvPr/>
        </p:nvSpPr>
        <p:spPr bwMode="auto">
          <a:xfrm>
            <a:off x="3455219" y="2204294"/>
            <a:ext cx="2303463" cy="366712"/>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Calibri" pitchFamily="34" charset="0"/>
                <a:cs typeface="Calibri" pitchFamily="34" charset="0"/>
              </a:rPr>
              <a:t>Good</a:t>
            </a:r>
          </a:p>
        </p:txBody>
      </p:sp>
      <p:sp>
        <p:nvSpPr>
          <p:cNvPr id="23" name="Text Box 18"/>
          <p:cNvSpPr txBox="1">
            <a:spLocks noChangeArrowheads="1"/>
          </p:cNvSpPr>
          <p:nvPr/>
        </p:nvSpPr>
        <p:spPr bwMode="auto">
          <a:xfrm>
            <a:off x="467544" y="2132856"/>
            <a:ext cx="2303463" cy="366713"/>
          </a:xfrm>
          <a:prstGeom prst="rect">
            <a:avLst/>
          </a:prstGeom>
          <a:noFill/>
          <a:ln w="9525">
            <a:noFill/>
            <a:miter lim="800000"/>
            <a:headEnd/>
            <a:tailEnd/>
          </a:ln>
        </p:spPr>
        <p:txBody>
          <a:bodyPr>
            <a:spAutoFit/>
          </a:bodyPr>
          <a:lstStyle/>
          <a:p>
            <a:pPr algn="ctr">
              <a:spcBef>
                <a:spcPct val="50000"/>
              </a:spcBef>
            </a:pPr>
            <a:r>
              <a:rPr lang="en-US">
                <a:solidFill>
                  <a:srgbClr val="00CC00"/>
                </a:solidFill>
                <a:latin typeface="Calibri" pitchFamily="34" charset="0"/>
                <a:cs typeface="Calibri" pitchFamily="34" charset="0"/>
              </a:rPr>
              <a:t>Debtor</a:t>
            </a:r>
          </a:p>
        </p:txBody>
      </p:sp>
      <p:sp>
        <p:nvSpPr>
          <p:cNvPr id="24" name="Text Box 19"/>
          <p:cNvSpPr txBox="1">
            <a:spLocks noChangeArrowheads="1"/>
          </p:cNvSpPr>
          <p:nvPr/>
        </p:nvSpPr>
        <p:spPr bwMode="auto">
          <a:xfrm>
            <a:off x="6263680" y="2132856"/>
            <a:ext cx="2303463" cy="366713"/>
          </a:xfrm>
          <a:prstGeom prst="rect">
            <a:avLst/>
          </a:prstGeom>
          <a:noFill/>
          <a:ln w="9525">
            <a:noFill/>
            <a:miter lim="800000"/>
            <a:headEnd/>
            <a:tailEnd/>
          </a:ln>
        </p:spPr>
        <p:txBody>
          <a:bodyPr>
            <a:spAutoFit/>
          </a:bodyPr>
          <a:lstStyle/>
          <a:p>
            <a:pPr algn="ctr">
              <a:spcBef>
                <a:spcPct val="50000"/>
              </a:spcBef>
            </a:pPr>
            <a:r>
              <a:rPr lang="en-US" dirty="0">
                <a:solidFill>
                  <a:srgbClr val="00CC00"/>
                </a:solidFill>
                <a:latin typeface="Calibri" pitchFamily="34" charset="0"/>
                <a:cs typeface="Calibri" pitchFamily="34" charset="0"/>
              </a:rPr>
              <a:t>Creditor</a:t>
            </a:r>
          </a:p>
        </p:txBody>
      </p:sp>
      <p:sp>
        <p:nvSpPr>
          <p:cNvPr id="25" name="Text Box 20"/>
          <p:cNvSpPr txBox="1">
            <a:spLocks noChangeArrowheads="1"/>
          </p:cNvSpPr>
          <p:nvPr/>
        </p:nvSpPr>
        <p:spPr bwMode="auto">
          <a:xfrm>
            <a:off x="6192069" y="3572719"/>
            <a:ext cx="2303463" cy="366712"/>
          </a:xfrm>
          <a:prstGeom prst="rect">
            <a:avLst/>
          </a:prstGeom>
          <a:noFill/>
          <a:ln w="9525">
            <a:noFill/>
            <a:miter lim="800000"/>
            <a:headEnd/>
            <a:tailEnd/>
          </a:ln>
        </p:spPr>
        <p:txBody>
          <a:bodyPr>
            <a:spAutoFit/>
          </a:bodyPr>
          <a:lstStyle/>
          <a:p>
            <a:pPr algn="ctr">
              <a:spcBef>
                <a:spcPct val="50000"/>
              </a:spcBef>
            </a:pPr>
            <a:r>
              <a:rPr lang="en-US">
                <a:solidFill>
                  <a:schemeClr val="accent1"/>
                </a:solidFill>
                <a:latin typeface="Calibri" pitchFamily="34" charset="0"/>
                <a:cs typeface="Calibri" pitchFamily="34" charset="0"/>
              </a:rPr>
              <a:t>Debtor</a:t>
            </a:r>
          </a:p>
        </p:txBody>
      </p:sp>
      <p:sp>
        <p:nvSpPr>
          <p:cNvPr id="26" name="Text Box 21"/>
          <p:cNvSpPr txBox="1">
            <a:spLocks noChangeArrowheads="1"/>
          </p:cNvSpPr>
          <p:nvPr/>
        </p:nvSpPr>
        <p:spPr bwMode="auto">
          <a:xfrm>
            <a:off x="1078732" y="3572719"/>
            <a:ext cx="2303462" cy="366712"/>
          </a:xfrm>
          <a:prstGeom prst="rect">
            <a:avLst/>
          </a:prstGeom>
          <a:noFill/>
          <a:ln w="9525">
            <a:noFill/>
            <a:miter lim="800000"/>
            <a:headEnd/>
            <a:tailEnd/>
          </a:ln>
        </p:spPr>
        <p:txBody>
          <a:bodyPr>
            <a:spAutoFit/>
          </a:bodyPr>
          <a:lstStyle/>
          <a:p>
            <a:pPr>
              <a:spcBef>
                <a:spcPct val="50000"/>
              </a:spcBef>
            </a:pPr>
            <a:r>
              <a:rPr lang="en-US" dirty="0">
                <a:solidFill>
                  <a:schemeClr val="accent1"/>
                </a:solidFill>
                <a:latin typeface="Calibri" pitchFamily="34" charset="0"/>
                <a:cs typeface="Calibri" pitchFamily="34" charset="0"/>
              </a:rPr>
              <a:t>Creditor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Performance of Contract</a:t>
            </a:r>
            <a:endParaRPr lang="th-TH" sz="5400"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Obligations are resulted from</a:t>
            </a:r>
          </a:p>
          <a:p>
            <a:pPr lvl="1">
              <a:lnSpc>
                <a:spcPct val="90000"/>
              </a:lnSpc>
            </a:pPr>
            <a:r>
              <a:rPr lang="en-US" sz="2800" dirty="0" smtClean="0">
                <a:latin typeface="Calibri" pitchFamily="34" charset="0"/>
                <a:cs typeface="Microsoft Sans Serif" pitchFamily="34" charset="0"/>
              </a:rPr>
              <a:t>Rights – need not to be property right</a:t>
            </a:r>
          </a:p>
          <a:p>
            <a:pPr lvl="1">
              <a:lnSpc>
                <a:spcPct val="90000"/>
              </a:lnSpc>
            </a:pPr>
            <a:r>
              <a:rPr lang="en-US" sz="2800" dirty="0" smtClean="0">
                <a:latin typeface="Calibri" pitchFamily="34" charset="0"/>
                <a:cs typeface="Microsoft Sans Serif" pitchFamily="34" charset="0"/>
              </a:rPr>
              <a:t>Responsibilities – need to be the transfer of ownership</a:t>
            </a:r>
          </a:p>
          <a:p>
            <a:pPr lvl="1">
              <a:lnSpc>
                <a:spcPct val="90000"/>
              </a:lnSpc>
            </a:pPr>
            <a:r>
              <a:rPr lang="en-US" sz="2800" dirty="0" smtClean="0">
                <a:latin typeface="Calibri" pitchFamily="34" charset="0"/>
                <a:cs typeface="Microsoft Sans Serif" pitchFamily="34" charset="0"/>
              </a:rPr>
              <a:t>Stated in the contract – may differ from the law</a:t>
            </a:r>
          </a:p>
          <a:p>
            <a:pPr lvl="1">
              <a:lnSpc>
                <a:spcPct val="90000"/>
              </a:lnSpc>
            </a:pPr>
            <a:r>
              <a:rPr lang="en-US" sz="2800" dirty="0" smtClean="0">
                <a:latin typeface="Calibri" pitchFamily="34" charset="0"/>
                <a:cs typeface="Microsoft Sans Serif" pitchFamily="34" charset="0"/>
              </a:rPr>
              <a:t>All contracting parties</a:t>
            </a:r>
          </a:p>
          <a:p>
            <a:pPr>
              <a:lnSpc>
                <a:spcPct val="90000"/>
              </a:lnSpc>
            </a:pPr>
            <a:r>
              <a:rPr lang="en-US" dirty="0" err="1" smtClean="0">
                <a:latin typeface="Calibri" pitchFamily="34" charset="0"/>
                <a:cs typeface="Microsoft Sans Serif" pitchFamily="34" charset="0"/>
              </a:rPr>
              <a:t>Coase</a:t>
            </a:r>
            <a:r>
              <a:rPr lang="en-US" dirty="0" smtClean="0">
                <a:latin typeface="Calibri" pitchFamily="34" charset="0"/>
                <a:cs typeface="Microsoft Sans Serif" pitchFamily="34" charset="0"/>
              </a:rPr>
              <a:t> Theorem</a:t>
            </a:r>
            <a:endParaRPr lang="th-TH" sz="32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57200" y="1828800"/>
            <a:ext cx="8229600" cy="4840288"/>
          </a:xfrm>
        </p:spPr>
        <p:txBody>
          <a:bodyPr>
            <a:noAutofit/>
          </a:bodyPr>
          <a:lstStyle/>
          <a:p>
            <a:pPr eaLnBrk="1" hangingPunct="1"/>
            <a:r>
              <a:rPr lang="en-US" sz="3200" dirty="0" smtClean="0">
                <a:latin typeface="Calibri" pitchFamily="34" charset="0"/>
                <a:cs typeface="Calibri" pitchFamily="34" charset="0"/>
              </a:rPr>
              <a:t>Induce the </a:t>
            </a:r>
            <a:r>
              <a:rPr lang="en-US" sz="3200" b="1" dirty="0" smtClean="0">
                <a:latin typeface="Calibri" pitchFamily="34" charset="0"/>
                <a:cs typeface="Calibri" pitchFamily="34" charset="0"/>
              </a:rPr>
              <a:t>efficient relocation</a:t>
            </a:r>
            <a:r>
              <a:rPr lang="en-US" sz="3200" dirty="0" smtClean="0">
                <a:latin typeface="Calibri" pitchFamily="34" charset="0"/>
                <a:cs typeface="Calibri" pitchFamily="34" charset="0"/>
              </a:rPr>
              <a:t> of resource by ensuring the transfer of ownership (solving the problem of resource allocation) – </a:t>
            </a:r>
            <a:r>
              <a:rPr lang="en-US" sz="3200" i="1" dirty="0" smtClean="0">
                <a:latin typeface="Calibri" pitchFamily="34" charset="0"/>
                <a:cs typeface="Calibri" pitchFamily="34" charset="0"/>
              </a:rPr>
              <a:t>efficient allocation of resource</a:t>
            </a:r>
          </a:p>
          <a:p>
            <a:pPr eaLnBrk="1" hangingPunct="1"/>
            <a:r>
              <a:rPr lang="en-US" sz="3200" dirty="0" smtClean="0">
                <a:latin typeface="Calibri" pitchFamily="34" charset="0"/>
                <a:cs typeface="Calibri" pitchFamily="34" charset="0"/>
              </a:rPr>
              <a:t>Induce </a:t>
            </a:r>
            <a:r>
              <a:rPr lang="en-US" sz="3200" b="1" dirty="0" smtClean="0">
                <a:latin typeface="Calibri" pitchFamily="34" charset="0"/>
                <a:cs typeface="Calibri" pitchFamily="34" charset="0"/>
              </a:rPr>
              <a:t>efficient use</a:t>
            </a:r>
            <a:r>
              <a:rPr lang="en-US" sz="3200" dirty="0" smtClean="0">
                <a:latin typeface="Calibri" pitchFamily="34" charset="0"/>
                <a:cs typeface="Calibri" pitchFamily="34" charset="0"/>
              </a:rPr>
              <a:t> of resource without transfer of property rights or ownership by creating various types and forms of contract – </a:t>
            </a:r>
            <a:r>
              <a:rPr lang="en-US" sz="3200" i="1" dirty="0" smtClean="0">
                <a:latin typeface="Calibri" pitchFamily="34" charset="0"/>
                <a:cs typeface="Calibri" pitchFamily="34" charset="0"/>
              </a:rPr>
              <a:t>efficient </a:t>
            </a:r>
            <a:r>
              <a:rPr lang="en-US" sz="3200" i="1" dirty="0" err="1" smtClean="0">
                <a:latin typeface="Calibri" pitchFamily="34" charset="0"/>
                <a:cs typeface="Calibri" pitchFamily="34" charset="0"/>
              </a:rPr>
              <a:t>utilisation</a:t>
            </a:r>
            <a:r>
              <a:rPr lang="en-US" sz="3200" i="1" dirty="0" smtClean="0">
                <a:latin typeface="Calibri" pitchFamily="34" charset="0"/>
                <a:cs typeface="Calibri" pitchFamily="34" charset="0"/>
              </a:rPr>
              <a:t> of resource</a:t>
            </a:r>
            <a:endParaRPr lang="th-TH" sz="3200" dirty="0" smtClean="0">
              <a:latin typeface="Calibri" pitchFamily="34" charset="0"/>
              <a:cs typeface="Calibri" pitchFamily="34" charset="0"/>
            </a:endParaRPr>
          </a:p>
        </p:txBody>
      </p:sp>
      <p:sp>
        <p:nvSpPr>
          <p:cNvPr id="210946" name="Rectangle 2"/>
          <p:cNvSpPr>
            <a:spLocks noGrp="1" noChangeArrowheads="1"/>
          </p:cNvSpPr>
          <p:nvPr>
            <p:ph type="title"/>
          </p:nvPr>
        </p:nvSpPr>
        <p:spPr>
          <a:xfrm>
            <a:off x="395536" y="512064"/>
            <a:ext cx="7772400" cy="914400"/>
          </a:xfrm>
        </p:spPr>
        <p:txBody>
          <a:bodyPr>
            <a:normAutofit/>
          </a:bodyPr>
          <a:lstStyle/>
          <a:p>
            <a:pPr eaLnBrk="1" hangingPunct="1">
              <a:defRPr/>
            </a:pPr>
            <a:r>
              <a:rPr lang="en-US" sz="4400" b="1" dirty="0" smtClean="0">
                <a:effectLst>
                  <a:outerShdw blurRad="38100" dist="38100" dir="2700000" algn="tl">
                    <a:srgbClr val="C0C0C0"/>
                  </a:outerShdw>
                </a:effectLst>
                <a:latin typeface="Calibri" pitchFamily="34" charset="0"/>
                <a:cs typeface="Calibri" pitchFamily="34" charset="0"/>
              </a:rPr>
              <a:t>4 Roles of Contract</a:t>
            </a:r>
            <a:endParaRPr lang="th-TH" sz="4400" b="1" dirty="0" smtClean="0">
              <a:effectLst>
                <a:outerShdw blurRad="38100" dist="38100" dir="2700000" algn="tl">
                  <a:srgbClr val="C0C0C0"/>
                </a:outerShdw>
              </a:effectLst>
              <a:latin typeface="Calibri" pitchFamily="34" charset="0"/>
              <a:cs typeface="Calibri" pitchFamily="34" charset="0"/>
            </a:endParaRPr>
          </a:p>
        </p:txBody>
      </p:sp>
    </p:spTree>
    <p:extLst>
      <p:ext uri="{BB962C8B-B14F-4D97-AF65-F5344CB8AC3E}">
        <p14:creationId xmlns:p14="http://schemas.microsoft.com/office/powerpoint/2010/main" xmlns="" val="679774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914400" y="1737320"/>
            <a:ext cx="7772400" cy="4572000"/>
          </a:xfrm>
        </p:spPr>
        <p:txBody>
          <a:bodyPr>
            <a:normAutofit/>
          </a:bodyPr>
          <a:lstStyle/>
          <a:p>
            <a:pPr eaLnBrk="1" hangingPunct="1"/>
            <a:r>
              <a:rPr lang="en-US" sz="3200" dirty="0" smtClean="0">
                <a:latin typeface="Calibri" pitchFamily="34" charset="0"/>
                <a:cs typeface="Calibri" pitchFamily="34" charset="0"/>
              </a:rPr>
              <a:t>Induce the contracting parties to perform according to the contract by imposing the burden (compensation) on parties</a:t>
            </a:r>
          </a:p>
          <a:p>
            <a:pPr eaLnBrk="1" hangingPunct="1"/>
            <a:r>
              <a:rPr lang="en-US" sz="3200" dirty="0" smtClean="0">
                <a:latin typeface="Calibri" pitchFamily="34" charset="0"/>
                <a:cs typeface="Calibri" pitchFamily="34" charset="0"/>
              </a:rPr>
              <a:t>Induce the </a:t>
            </a:r>
            <a:r>
              <a:rPr lang="en-US" sz="3200" b="1" dirty="0" smtClean="0">
                <a:latin typeface="Calibri" pitchFamily="34" charset="0"/>
                <a:cs typeface="Calibri" pitchFamily="34" charset="0"/>
              </a:rPr>
              <a:t>efficient breach</a:t>
            </a:r>
            <a:r>
              <a:rPr lang="en-US" sz="3200" dirty="0" smtClean="0">
                <a:latin typeface="Calibri" pitchFamily="34" charset="0"/>
                <a:cs typeface="Calibri" pitchFamily="34" charset="0"/>
              </a:rPr>
              <a:t> if there is a significant change in the circumstance by </a:t>
            </a:r>
            <a:r>
              <a:rPr lang="en-US" sz="3200" dirty="0" err="1" smtClean="0">
                <a:latin typeface="Calibri" pitchFamily="34" charset="0"/>
                <a:cs typeface="Calibri" pitchFamily="34" charset="0"/>
              </a:rPr>
              <a:t>internalising</a:t>
            </a:r>
            <a:r>
              <a:rPr lang="en-US" sz="3200" dirty="0" smtClean="0">
                <a:latin typeface="Calibri" pitchFamily="34" charset="0"/>
                <a:cs typeface="Calibri" pitchFamily="34" charset="0"/>
              </a:rPr>
              <a:t> the cost borne by innocent party to the breaching party</a:t>
            </a:r>
            <a:endParaRPr lang="th-TH" sz="3200" dirty="0" smtClean="0">
              <a:latin typeface="Calibri" pitchFamily="34" charset="0"/>
              <a:cs typeface="Calibri" pitchFamily="34" charset="0"/>
            </a:endParaRPr>
          </a:p>
        </p:txBody>
      </p:sp>
      <p:sp>
        <p:nvSpPr>
          <p:cNvPr id="25602" name="Rectangle 2"/>
          <p:cNvSpPr>
            <a:spLocks noGrp="1" noChangeArrowheads="1"/>
          </p:cNvSpPr>
          <p:nvPr>
            <p:ph type="title"/>
          </p:nvPr>
        </p:nvSpPr>
        <p:spPr>
          <a:xfrm>
            <a:off x="395536" y="465824"/>
            <a:ext cx="7772400" cy="914400"/>
          </a:xfrm>
        </p:spPr>
        <p:txBody>
          <a:bodyPr/>
          <a:lstStyle/>
          <a:p>
            <a:pPr eaLnBrk="1" hangingPunct="1"/>
            <a:r>
              <a:rPr lang="en-US" sz="4400" b="1" dirty="0" smtClean="0">
                <a:latin typeface="Calibri" pitchFamily="34" charset="0"/>
                <a:cs typeface="Calibri" pitchFamily="34" charset="0"/>
              </a:rPr>
              <a:t>4 Roles of Contract</a:t>
            </a:r>
            <a:endParaRPr lang="th-TH" sz="4400" b="1" dirty="0" smtClean="0">
              <a:latin typeface="Calibri" pitchFamily="34" charset="0"/>
              <a:cs typeface="Calibri" pitchFamily="34" charset="0"/>
            </a:endParaRPr>
          </a:p>
        </p:txBody>
      </p:sp>
    </p:spTree>
    <p:extLst>
      <p:ext uri="{BB962C8B-B14F-4D97-AF65-F5344CB8AC3E}">
        <p14:creationId xmlns:p14="http://schemas.microsoft.com/office/powerpoint/2010/main" xmlns="" val="3221759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27528"/>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Non-Performance</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fontScale="92500" lnSpcReduction="20000"/>
          </a:bodyPr>
          <a:lstStyle/>
          <a:p>
            <a:pPr>
              <a:buSzPts val="1400"/>
              <a:buFont typeface="Wingdings"/>
              <a:buChar char="l"/>
            </a:pPr>
            <a:r>
              <a:rPr lang="en-US" sz="3600" dirty="0" smtClean="0">
                <a:solidFill>
                  <a:srgbClr val="000000"/>
                </a:solidFill>
                <a:latin typeface="+mj-lt"/>
              </a:rPr>
              <a:t>Non Performance = Breach of Contract</a:t>
            </a:r>
          </a:p>
          <a:p>
            <a:pPr>
              <a:buSzPts val="1400"/>
              <a:buFont typeface="Wingdings"/>
              <a:buChar char="l"/>
            </a:pPr>
            <a:r>
              <a:rPr lang="en-US" sz="3600" dirty="0" smtClean="0">
                <a:solidFill>
                  <a:srgbClr val="000000"/>
                </a:solidFill>
                <a:latin typeface="+mj-lt"/>
              </a:rPr>
              <a:t>If everything is constant, the contract must be fulfilled.</a:t>
            </a:r>
          </a:p>
          <a:p>
            <a:r>
              <a:rPr lang="en-US" sz="2800" dirty="0" smtClean="0">
                <a:solidFill>
                  <a:srgbClr val="000000"/>
                </a:solidFill>
                <a:latin typeface="+mj-lt"/>
              </a:rPr>
              <a:t>§213 </a:t>
            </a:r>
            <a:r>
              <a:rPr lang="en-US" sz="2800" i="1" dirty="0" err="1" smtClean="0">
                <a:solidFill>
                  <a:srgbClr val="000000"/>
                </a:solidFill>
                <a:latin typeface="+mj-lt"/>
              </a:rPr>
              <a:t>para</a:t>
            </a:r>
            <a:r>
              <a:rPr lang="en-US" sz="2800" i="1" dirty="0" smtClean="0">
                <a:solidFill>
                  <a:srgbClr val="000000"/>
                </a:solidFill>
                <a:latin typeface="+mj-lt"/>
              </a:rPr>
              <a:t> 1 If a debtor fails to perform his obligation, the creditor may make a demand to the Court for compulsory performance, except where the nature of the obligation does not permit</a:t>
            </a:r>
          </a:p>
          <a:p>
            <a:r>
              <a:rPr lang="en-US" sz="2800" dirty="0" smtClean="0">
                <a:solidFill>
                  <a:srgbClr val="000000"/>
                </a:solidFill>
                <a:latin typeface="+mj-lt"/>
              </a:rPr>
              <a:t>§369 </a:t>
            </a:r>
            <a:r>
              <a:rPr lang="en-US" sz="2800" i="1" dirty="0" smtClean="0">
                <a:solidFill>
                  <a:srgbClr val="000000"/>
                </a:solidFill>
                <a:latin typeface="+mj-lt"/>
              </a:rPr>
              <a:t>A party to a reciprocal contract may refuse to perform his obligation until the other party performs or tenders performance of his obligation. But this does not apply if the other party’s obligation is not yet due</a:t>
            </a:r>
            <a:r>
              <a:rPr lang="en-US" sz="2800" dirty="0" smtClean="0">
                <a:solidFill>
                  <a:srgbClr val="000000"/>
                </a:solidFill>
                <a:latin typeface="+mj-lt"/>
              </a:rPr>
              <a:t>.</a:t>
            </a:r>
          </a:p>
          <a:p>
            <a:pPr>
              <a:buSzPts val="1400"/>
              <a:buFont typeface="Wingdings"/>
              <a:buChar char="l"/>
            </a:pPr>
            <a:r>
              <a:rPr lang="en-US" sz="3600" dirty="0" smtClean="0">
                <a:solidFill>
                  <a:srgbClr val="000000"/>
                </a:solidFill>
                <a:latin typeface="+mj-lt"/>
              </a:rPr>
              <a:t>Rescission/Cancellation of Contract: both parties must agree</a:t>
            </a:r>
            <a:endParaRPr lang="en-US" sz="2800" u="sng" dirty="0" smtClean="0">
              <a:latin typeface="+mj-lt"/>
              <a:cs typeface="Microsoft Sans Serif"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Breach of Contract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dirty="0" smtClean="0">
                <a:latin typeface="Calibri" pitchFamily="34" charset="0"/>
                <a:cs typeface="Microsoft Sans Serif" pitchFamily="34" charset="0"/>
              </a:rPr>
              <a:t>Not all transactions are instantaneous. Many involve actions in the future; thus, uncertainty plays a role.</a:t>
            </a:r>
          </a:p>
          <a:p>
            <a:pPr>
              <a:lnSpc>
                <a:spcPct val="90000"/>
              </a:lnSpc>
            </a:pPr>
            <a:r>
              <a:rPr lang="en-US" sz="3200" dirty="0" smtClean="0">
                <a:latin typeface="Calibri" pitchFamily="34" charset="0"/>
                <a:cs typeface="Microsoft Sans Serif" pitchFamily="34" charset="0"/>
              </a:rPr>
              <a:t>Things change</a:t>
            </a:r>
          </a:p>
          <a:p>
            <a:pPr>
              <a:lnSpc>
                <a:spcPct val="90000"/>
              </a:lnSpc>
            </a:pPr>
            <a:r>
              <a:rPr lang="en-US" sz="3200" dirty="0" smtClean="0">
                <a:latin typeface="Calibri" pitchFamily="34" charset="0"/>
                <a:cs typeface="Microsoft Sans Serif" pitchFamily="34" charset="0"/>
              </a:rPr>
              <a:t>Alternative Principle:</a:t>
            </a:r>
          </a:p>
          <a:p>
            <a:pPr lvl="1">
              <a:lnSpc>
                <a:spcPct val="90000"/>
              </a:lnSpc>
            </a:pPr>
            <a:r>
              <a:rPr lang="en-US" sz="2800" dirty="0" smtClean="0">
                <a:latin typeface="Calibri" pitchFamily="34" charset="0"/>
                <a:cs typeface="Microsoft Sans Serif" pitchFamily="34" charset="0"/>
              </a:rPr>
              <a:t> </a:t>
            </a:r>
            <a:r>
              <a:rPr lang="en-US" sz="2800" i="1" dirty="0" err="1" smtClean="0">
                <a:latin typeface="Calibri" pitchFamily="34" charset="0"/>
                <a:cs typeface="Microsoft Sans Serif" pitchFamily="34" charset="0"/>
              </a:rPr>
              <a:t>Clausura</a:t>
            </a:r>
            <a:r>
              <a:rPr lang="en-US" sz="2800" i="1" dirty="0" smtClean="0">
                <a:latin typeface="Calibri" pitchFamily="34" charset="0"/>
                <a:cs typeface="Microsoft Sans Serif" pitchFamily="34" charset="0"/>
              </a:rPr>
              <a:t> rebus sic </a:t>
            </a:r>
            <a:r>
              <a:rPr lang="en-US" sz="2800" i="1" dirty="0" err="1" smtClean="0">
                <a:latin typeface="Calibri" pitchFamily="34" charset="0"/>
                <a:cs typeface="Microsoft Sans Serif" pitchFamily="34" charset="0"/>
              </a:rPr>
              <a:t>stantibus</a:t>
            </a:r>
            <a:endParaRPr lang="en-US" sz="2800" i="1"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‘things thus standing’</a:t>
            </a:r>
          </a:p>
          <a:p>
            <a:pPr>
              <a:lnSpc>
                <a:spcPct val="90000"/>
              </a:lnSpc>
            </a:pPr>
            <a:r>
              <a:rPr lang="en-US" sz="3200" dirty="0" smtClean="0">
                <a:latin typeface="Calibri" pitchFamily="34" charset="0"/>
                <a:cs typeface="Microsoft Sans Serif" pitchFamily="34" charset="0"/>
              </a:rPr>
              <a:t>Contradictory principles</a:t>
            </a:r>
          </a:p>
          <a:p>
            <a:pPr lvl="1">
              <a:lnSpc>
                <a:spcPct val="90000"/>
              </a:lnSpc>
            </a:pPr>
            <a:r>
              <a:rPr lang="en-US" sz="2800" dirty="0" smtClean="0">
                <a:latin typeface="Calibri" pitchFamily="34" charset="0"/>
                <a:cs typeface="Microsoft Sans Serif" pitchFamily="34" charset="0"/>
              </a:rPr>
              <a:t>Specific performance </a:t>
            </a:r>
            <a:r>
              <a:rPr lang="en-US" sz="2800" dirty="0" err="1" smtClean="0">
                <a:latin typeface="Calibri" pitchFamily="34" charset="0"/>
                <a:cs typeface="Microsoft Sans Serif" pitchFamily="34" charset="0"/>
              </a:rPr>
              <a:t>vs</a:t>
            </a:r>
            <a:r>
              <a:rPr lang="en-US" sz="2800" dirty="0" smtClean="0">
                <a:latin typeface="Calibri" pitchFamily="34" charset="0"/>
                <a:cs typeface="Microsoft Sans Serif" pitchFamily="34" charset="0"/>
              </a:rPr>
              <a:t> breach of contract</a:t>
            </a:r>
            <a:endParaRPr lang="en-US" sz="3200" dirty="0" smtClean="0">
              <a:latin typeface="Calibri" pitchFamily="34" charset="0"/>
              <a:cs typeface="Microsoft Sans Serif"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Types of Breach</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i="1" dirty="0" smtClean="0">
                <a:latin typeface="Calibri" pitchFamily="34" charset="0"/>
                <a:cs typeface="Microsoft Sans Serif" pitchFamily="34" charset="0"/>
              </a:rPr>
              <a:t>Unintentional breach</a:t>
            </a:r>
          </a:p>
          <a:p>
            <a:pPr lvl="1">
              <a:lnSpc>
                <a:spcPct val="90000"/>
              </a:lnSpc>
            </a:pPr>
            <a:r>
              <a:rPr lang="en-US" sz="3000" dirty="0" smtClean="0">
                <a:latin typeface="Calibri" pitchFamily="34" charset="0"/>
                <a:cs typeface="Microsoft Sans Serif" pitchFamily="34" charset="0"/>
              </a:rPr>
              <a:t>Contracting party does not want to breach but the situation prevents the performance of contract</a:t>
            </a:r>
          </a:p>
          <a:p>
            <a:pPr lvl="1">
              <a:lnSpc>
                <a:spcPct val="90000"/>
              </a:lnSpc>
            </a:pPr>
            <a:r>
              <a:rPr lang="en-US" sz="3000" dirty="0" smtClean="0">
                <a:latin typeface="Calibri" pitchFamily="34" charset="0"/>
                <a:cs typeface="Microsoft Sans Serif" pitchFamily="34" charset="0"/>
              </a:rPr>
              <a:t>Impossibility</a:t>
            </a:r>
          </a:p>
          <a:p>
            <a:pPr>
              <a:lnSpc>
                <a:spcPct val="90000"/>
              </a:lnSpc>
            </a:pPr>
            <a:r>
              <a:rPr lang="en-US" sz="3200" i="1" dirty="0" smtClean="0">
                <a:latin typeface="Calibri" pitchFamily="34" charset="0"/>
                <a:cs typeface="Microsoft Sans Serif" pitchFamily="34" charset="0"/>
              </a:rPr>
              <a:t>Intentional/Calculated breach</a:t>
            </a:r>
          </a:p>
          <a:p>
            <a:pPr lvl="1">
              <a:lnSpc>
                <a:spcPct val="90000"/>
              </a:lnSpc>
            </a:pPr>
            <a:r>
              <a:rPr lang="en-US" sz="3000" dirty="0" smtClean="0">
                <a:latin typeface="Calibri" pitchFamily="34" charset="0"/>
                <a:cs typeface="Microsoft Sans Serif" pitchFamily="34" charset="0"/>
              </a:rPr>
              <a:t>Why contracting party does breach?</a:t>
            </a:r>
          </a:p>
          <a:p>
            <a:pPr lvl="1">
              <a:lnSpc>
                <a:spcPct val="90000"/>
              </a:lnSpc>
            </a:pPr>
            <a:r>
              <a:rPr lang="en-US" sz="3000" dirty="0" smtClean="0">
                <a:latin typeface="Calibri" pitchFamily="34" charset="0"/>
                <a:cs typeface="Microsoft Sans Serif" pitchFamily="34" charset="0"/>
              </a:rPr>
              <a:t>If the breach is observed, does it means the original contract is inefficient?</a:t>
            </a:r>
          </a:p>
          <a:p>
            <a:pPr lvl="1">
              <a:lnSpc>
                <a:spcPct val="90000"/>
              </a:lnSpc>
            </a:pPr>
            <a:r>
              <a:rPr lang="en-US" sz="3000" dirty="0" smtClean="0">
                <a:latin typeface="Calibri" pitchFamily="34" charset="0"/>
                <a:cs typeface="Microsoft Sans Serif" pitchFamily="34" charset="0"/>
              </a:rPr>
              <a:t>What is the condition?</a:t>
            </a:r>
          </a:p>
          <a:p>
            <a:pPr>
              <a:lnSpc>
                <a:spcPct val="90000"/>
              </a:lnSpc>
            </a:pPr>
            <a:endParaRPr lang="en-US" sz="3200" dirty="0" smtClean="0">
              <a:latin typeface="Calibri" pitchFamily="34" charset="0"/>
              <a:cs typeface="Microsoft Sans Serif"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457200" y="341784"/>
            <a:ext cx="8229600" cy="1143000"/>
          </a:xfrm>
        </p:spPr>
        <p:txBody>
          <a:bodyPr>
            <a:normAutofit fontScale="90000"/>
          </a:bodyPr>
          <a:lstStyle/>
          <a:p>
            <a:pPr eaLnBrk="1" hangingPunct="1">
              <a:defRPr/>
            </a:pPr>
            <a:r>
              <a:rPr lang="en-US" b="1" dirty="0" smtClean="0">
                <a:solidFill>
                  <a:schemeClr val="tx1"/>
                </a:solidFill>
              </a:rPr>
              <a:t>Allocation of Risk under Impossibility</a:t>
            </a:r>
          </a:p>
        </p:txBody>
      </p:sp>
      <p:sp>
        <p:nvSpPr>
          <p:cNvPr id="17411" name="Text Box 3"/>
          <p:cNvSpPr txBox="1">
            <a:spLocks noChangeArrowheads="1"/>
          </p:cNvSpPr>
          <p:nvPr/>
        </p:nvSpPr>
        <p:spPr bwMode="auto">
          <a:xfrm>
            <a:off x="34578" y="2636838"/>
            <a:ext cx="2233166" cy="1061829"/>
          </a:xfrm>
          <a:prstGeom prst="rect">
            <a:avLst/>
          </a:prstGeom>
          <a:noFill/>
          <a:ln w="9525">
            <a:noFill/>
            <a:miter lim="800000"/>
            <a:headEnd/>
            <a:tailEnd/>
          </a:ln>
        </p:spPr>
        <p:txBody>
          <a:bodyPr wrap="square">
            <a:spAutoFit/>
          </a:bodyPr>
          <a:lstStyle/>
          <a:p>
            <a:pPr algn="l">
              <a:spcBef>
                <a:spcPct val="50000"/>
              </a:spcBef>
            </a:pPr>
            <a:r>
              <a:rPr lang="en-US" i="1" dirty="0">
                <a:latin typeface="+mj-lt"/>
              </a:rPr>
              <a:t>Ex post</a:t>
            </a:r>
            <a:r>
              <a:rPr lang="en-US" dirty="0">
                <a:latin typeface="+mj-lt"/>
              </a:rPr>
              <a:t> impossibility</a:t>
            </a:r>
          </a:p>
          <a:p>
            <a:pPr algn="l">
              <a:spcBef>
                <a:spcPct val="50000"/>
              </a:spcBef>
            </a:pPr>
            <a:r>
              <a:rPr lang="en-US" dirty="0">
                <a:latin typeface="+mj-lt"/>
              </a:rPr>
              <a:t>(</a:t>
            </a:r>
            <a:r>
              <a:rPr lang="en-US" i="1" dirty="0">
                <a:latin typeface="+mj-lt"/>
              </a:rPr>
              <a:t>ex ante</a:t>
            </a:r>
            <a:r>
              <a:rPr lang="en-US" dirty="0">
                <a:latin typeface="+mj-lt"/>
              </a:rPr>
              <a:t> impossibility is void by §150)</a:t>
            </a:r>
          </a:p>
        </p:txBody>
      </p:sp>
      <p:sp>
        <p:nvSpPr>
          <p:cNvPr id="17412" name="Line 4"/>
          <p:cNvSpPr>
            <a:spLocks noChangeShapeType="1"/>
          </p:cNvSpPr>
          <p:nvPr/>
        </p:nvSpPr>
        <p:spPr bwMode="auto">
          <a:xfrm flipV="1">
            <a:off x="1619250" y="2060575"/>
            <a:ext cx="1873250"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3" name="Line 5"/>
          <p:cNvSpPr>
            <a:spLocks noChangeShapeType="1"/>
          </p:cNvSpPr>
          <p:nvPr/>
        </p:nvSpPr>
        <p:spPr bwMode="auto">
          <a:xfrm>
            <a:off x="1619250" y="3429000"/>
            <a:ext cx="1800225" cy="1008063"/>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4" name="Text Box 6"/>
          <p:cNvSpPr txBox="1">
            <a:spLocks noChangeArrowheads="1"/>
          </p:cNvSpPr>
          <p:nvPr/>
        </p:nvSpPr>
        <p:spPr bwMode="auto">
          <a:xfrm>
            <a:off x="3492500" y="1700213"/>
            <a:ext cx="1439863" cy="641350"/>
          </a:xfrm>
          <a:prstGeom prst="rect">
            <a:avLst/>
          </a:prstGeom>
          <a:noFill/>
          <a:ln w="9525">
            <a:noFill/>
            <a:miter lim="800000"/>
            <a:headEnd/>
            <a:tailEnd/>
          </a:ln>
        </p:spPr>
        <p:txBody>
          <a:bodyPr>
            <a:spAutoFit/>
          </a:bodyPr>
          <a:lstStyle/>
          <a:p>
            <a:pPr algn="l">
              <a:spcBef>
                <a:spcPct val="50000"/>
              </a:spcBef>
            </a:pPr>
            <a:r>
              <a:rPr lang="en-US" b="1" dirty="0">
                <a:latin typeface="+mj-lt"/>
              </a:rPr>
              <a:t>Natural Cause</a:t>
            </a:r>
          </a:p>
        </p:txBody>
      </p:sp>
      <p:sp>
        <p:nvSpPr>
          <p:cNvPr id="17415" name="Text Box 7"/>
          <p:cNvSpPr txBox="1">
            <a:spLocks noChangeArrowheads="1"/>
          </p:cNvSpPr>
          <p:nvPr/>
        </p:nvSpPr>
        <p:spPr bwMode="auto">
          <a:xfrm>
            <a:off x="3419475" y="4149725"/>
            <a:ext cx="1439863" cy="646331"/>
          </a:xfrm>
          <a:prstGeom prst="rect">
            <a:avLst/>
          </a:prstGeom>
          <a:noFill/>
          <a:ln w="9525">
            <a:noFill/>
            <a:miter lim="800000"/>
            <a:headEnd/>
            <a:tailEnd/>
          </a:ln>
        </p:spPr>
        <p:txBody>
          <a:bodyPr>
            <a:spAutoFit/>
          </a:bodyPr>
          <a:lstStyle/>
          <a:p>
            <a:pPr algn="l">
              <a:spcBef>
                <a:spcPct val="50000"/>
              </a:spcBef>
            </a:pPr>
            <a:r>
              <a:rPr lang="en-US" b="1" dirty="0">
                <a:latin typeface="+mj-lt"/>
              </a:rPr>
              <a:t>Contracting Party’s Fault</a:t>
            </a:r>
          </a:p>
        </p:txBody>
      </p:sp>
      <p:sp>
        <p:nvSpPr>
          <p:cNvPr id="17416" name="Line 8"/>
          <p:cNvSpPr>
            <a:spLocks noChangeShapeType="1"/>
          </p:cNvSpPr>
          <p:nvPr/>
        </p:nvSpPr>
        <p:spPr bwMode="auto">
          <a:xfrm flipV="1">
            <a:off x="4787900" y="3860800"/>
            <a:ext cx="360363" cy="431800"/>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7" name="Line 9"/>
          <p:cNvSpPr>
            <a:spLocks noChangeShapeType="1"/>
          </p:cNvSpPr>
          <p:nvPr/>
        </p:nvSpPr>
        <p:spPr bwMode="auto">
          <a:xfrm>
            <a:off x="4787900" y="4652963"/>
            <a:ext cx="360363" cy="360362"/>
          </a:xfrm>
          <a:prstGeom prst="line">
            <a:avLst/>
          </a:prstGeom>
          <a:noFill/>
          <a:ln w="9525">
            <a:solidFill>
              <a:schemeClr val="tx1"/>
            </a:solidFill>
            <a:round/>
            <a:headEnd/>
            <a:tailEnd type="triangle" w="med" len="med"/>
          </a:ln>
        </p:spPr>
        <p:txBody>
          <a:bodyPr/>
          <a:lstStyle/>
          <a:p>
            <a:endParaRPr lang="th-TH">
              <a:latin typeface="+mj-lt"/>
            </a:endParaRPr>
          </a:p>
        </p:txBody>
      </p:sp>
      <p:sp>
        <p:nvSpPr>
          <p:cNvPr id="17418" name="Text Box 10"/>
          <p:cNvSpPr txBox="1">
            <a:spLocks noChangeArrowheads="1"/>
          </p:cNvSpPr>
          <p:nvPr/>
        </p:nvSpPr>
        <p:spPr bwMode="auto">
          <a:xfrm>
            <a:off x="5076056" y="3716338"/>
            <a:ext cx="1439862" cy="366712"/>
          </a:xfrm>
          <a:prstGeom prst="rect">
            <a:avLst/>
          </a:prstGeom>
          <a:noFill/>
          <a:ln w="9525">
            <a:noFill/>
            <a:miter lim="800000"/>
            <a:headEnd/>
            <a:tailEnd/>
          </a:ln>
        </p:spPr>
        <p:txBody>
          <a:bodyPr>
            <a:spAutoFit/>
          </a:bodyPr>
          <a:lstStyle/>
          <a:p>
            <a:pPr algn="l">
              <a:spcBef>
                <a:spcPct val="50000"/>
              </a:spcBef>
            </a:pPr>
            <a:r>
              <a:rPr lang="en-US" i="1" dirty="0">
                <a:latin typeface="+mj-lt"/>
              </a:rPr>
              <a:t>Debtor</a:t>
            </a:r>
          </a:p>
        </p:txBody>
      </p:sp>
      <p:sp>
        <p:nvSpPr>
          <p:cNvPr id="17419" name="Text Box 11"/>
          <p:cNvSpPr txBox="1">
            <a:spLocks noChangeArrowheads="1"/>
          </p:cNvSpPr>
          <p:nvPr/>
        </p:nvSpPr>
        <p:spPr bwMode="auto">
          <a:xfrm>
            <a:off x="5076056" y="4868863"/>
            <a:ext cx="1439863" cy="366712"/>
          </a:xfrm>
          <a:prstGeom prst="rect">
            <a:avLst/>
          </a:prstGeom>
          <a:noFill/>
          <a:ln w="9525">
            <a:noFill/>
            <a:miter lim="800000"/>
            <a:headEnd/>
            <a:tailEnd/>
          </a:ln>
        </p:spPr>
        <p:txBody>
          <a:bodyPr>
            <a:spAutoFit/>
          </a:bodyPr>
          <a:lstStyle/>
          <a:p>
            <a:pPr algn="l">
              <a:spcBef>
                <a:spcPct val="50000"/>
              </a:spcBef>
            </a:pPr>
            <a:r>
              <a:rPr lang="en-US" i="1" dirty="0">
                <a:latin typeface="+mj-lt"/>
              </a:rPr>
              <a:t>Creditor</a:t>
            </a:r>
          </a:p>
        </p:txBody>
      </p:sp>
      <p:sp>
        <p:nvSpPr>
          <p:cNvPr id="17420" name="Text Box 12"/>
          <p:cNvSpPr txBox="1">
            <a:spLocks noChangeArrowheads="1"/>
          </p:cNvSpPr>
          <p:nvPr/>
        </p:nvSpPr>
        <p:spPr bwMode="auto">
          <a:xfrm>
            <a:off x="4356100" y="1557338"/>
            <a:ext cx="4032250" cy="1879600"/>
          </a:xfrm>
          <a:prstGeom prst="rect">
            <a:avLst/>
          </a:prstGeom>
          <a:noFill/>
          <a:ln w="9525">
            <a:noFill/>
            <a:miter lim="800000"/>
            <a:headEnd/>
            <a:tailEnd/>
          </a:ln>
        </p:spPr>
        <p:txBody>
          <a:bodyPr>
            <a:spAutoFit/>
          </a:bodyPr>
          <a:lstStyle/>
          <a:p>
            <a:pPr algn="l">
              <a:spcBef>
                <a:spcPct val="50000"/>
              </a:spcBef>
            </a:pPr>
            <a:r>
              <a:rPr lang="en-US" dirty="0">
                <a:latin typeface="+mj-lt"/>
                <a:cs typeface="Angsana New" pitchFamily="18" charset="-34"/>
              </a:rPr>
              <a:t>-</a:t>
            </a:r>
            <a:r>
              <a:rPr lang="en-US" i="1" dirty="0">
                <a:latin typeface="+mj-lt"/>
                <a:cs typeface="Angsana New" pitchFamily="18" charset="-34"/>
              </a:rPr>
              <a:t>creditor</a:t>
            </a:r>
            <a:r>
              <a:rPr lang="en-US" dirty="0">
                <a:latin typeface="+mj-lt"/>
                <a:cs typeface="Angsana New" pitchFamily="18" charset="-34"/>
              </a:rPr>
              <a:t> is responsible (</a:t>
            </a:r>
            <a:r>
              <a:rPr lang="en-US" dirty="0">
                <a:latin typeface="+mj-lt"/>
              </a:rPr>
              <a:t>§</a:t>
            </a:r>
            <a:r>
              <a:rPr lang="en-US" dirty="0">
                <a:latin typeface="+mj-lt"/>
                <a:cs typeface="Angsana New" pitchFamily="18" charset="-34"/>
              </a:rPr>
              <a:t>370)</a:t>
            </a:r>
          </a:p>
          <a:p>
            <a:pPr algn="l">
              <a:spcBef>
                <a:spcPct val="50000"/>
              </a:spcBef>
            </a:pPr>
            <a:r>
              <a:rPr lang="en-US" dirty="0">
                <a:latin typeface="+mj-lt"/>
              </a:rPr>
              <a:t>-</a:t>
            </a:r>
            <a:r>
              <a:rPr lang="en-US" i="1" dirty="0">
                <a:latin typeface="+mj-lt"/>
              </a:rPr>
              <a:t>debtor</a:t>
            </a:r>
            <a:r>
              <a:rPr lang="en-US" dirty="0">
                <a:latin typeface="+mj-lt"/>
              </a:rPr>
              <a:t> is responsible (§372 </a:t>
            </a:r>
            <a:r>
              <a:rPr lang="en-US" dirty="0" err="1">
                <a:latin typeface="+mj-lt"/>
              </a:rPr>
              <a:t>para</a:t>
            </a:r>
            <a:r>
              <a:rPr lang="en-US" dirty="0">
                <a:latin typeface="+mj-lt"/>
              </a:rPr>
              <a:t> 1)</a:t>
            </a:r>
          </a:p>
          <a:p>
            <a:pPr algn="l">
              <a:spcBef>
                <a:spcPct val="50000"/>
              </a:spcBef>
            </a:pPr>
            <a:r>
              <a:rPr lang="en-US" dirty="0">
                <a:latin typeface="+mj-lt"/>
              </a:rPr>
              <a:t>-reduction of remuneration or cancel the contract (§371)</a:t>
            </a:r>
          </a:p>
          <a:p>
            <a:pPr algn="l">
              <a:spcBef>
                <a:spcPct val="50000"/>
              </a:spcBef>
            </a:pPr>
            <a:endParaRPr lang="en-US" dirty="0">
              <a:latin typeface="+mj-lt"/>
            </a:endParaRPr>
          </a:p>
        </p:txBody>
      </p:sp>
      <p:sp>
        <p:nvSpPr>
          <p:cNvPr id="17421" name="Text Box 13"/>
          <p:cNvSpPr txBox="1">
            <a:spLocks noChangeArrowheads="1"/>
          </p:cNvSpPr>
          <p:nvPr/>
        </p:nvSpPr>
        <p:spPr bwMode="auto">
          <a:xfrm>
            <a:off x="5940425" y="3213100"/>
            <a:ext cx="3203575" cy="1054100"/>
          </a:xfrm>
          <a:prstGeom prst="rect">
            <a:avLst/>
          </a:prstGeom>
          <a:noFill/>
          <a:ln w="9525">
            <a:noFill/>
            <a:miter lim="800000"/>
            <a:headEnd/>
            <a:tailEnd/>
          </a:ln>
        </p:spPr>
        <p:txBody>
          <a:bodyPr>
            <a:spAutoFit/>
          </a:bodyPr>
          <a:lstStyle/>
          <a:p>
            <a:pPr algn="l">
              <a:spcBef>
                <a:spcPct val="50000"/>
              </a:spcBef>
            </a:pPr>
            <a:r>
              <a:rPr lang="en-US">
                <a:latin typeface="+mj-lt"/>
              </a:rPr>
              <a:t>-reduction of remuneration or cancel the contract (§371)</a:t>
            </a:r>
          </a:p>
          <a:p>
            <a:pPr algn="l">
              <a:spcBef>
                <a:spcPct val="50000"/>
              </a:spcBef>
            </a:pPr>
            <a:r>
              <a:rPr lang="en-US">
                <a:latin typeface="+mj-lt"/>
              </a:rPr>
              <a:t>-compensation (§218)</a:t>
            </a:r>
          </a:p>
        </p:txBody>
      </p:sp>
      <p:sp>
        <p:nvSpPr>
          <p:cNvPr id="17422" name="Text Box 14"/>
          <p:cNvSpPr txBox="1">
            <a:spLocks noChangeArrowheads="1"/>
          </p:cNvSpPr>
          <p:nvPr/>
        </p:nvSpPr>
        <p:spPr bwMode="auto">
          <a:xfrm>
            <a:off x="5435600" y="5229225"/>
            <a:ext cx="3529013" cy="1054100"/>
          </a:xfrm>
          <a:prstGeom prst="rect">
            <a:avLst/>
          </a:prstGeom>
          <a:noFill/>
          <a:ln w="9525">
            <a:noFill/>
            <a:miter lim="800000"/>
            <a:headEnd/>
            <a:tailEnd/>
          </a:ln>
        </p:spPr>
        <p:txBody>
          <a:bodyPr>
            <a:spAutoFit/>
          </a:bodyPr>
          <a:lstStyle/>
          <a:p>
            <a:pPr algn="l">
              <a:spcBef>
                <a:spcPct val="50000"/>
              </a:spcBef>
            </a:pPr>
            <a:r>
              <a:rPr lang="en-US">
                <a:latin typeface="+mj-lt"/>
              </a:rPr>
              <a:t>-fully entitled to the counter-performance [payment] (§372)</a:t>
            </a:r>
          </a:p>
          <a:p>
            <a:pPr algn="l">
              <a:spcBef>
                <a:spcPct val="50000"/>
              </a:spcBef>
            </a:pPr>
            <a:r>
              <a:rPr lang="en-US">
                <a:latin typeface="+mj-lt"/>
              </a:rPr>
              <a:t>-release from obligation (§ 219)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Rule for Risk Allocation</a:t>
            </a:r>
            <a:endParaRPr lang="en-US" b="1" dirty="0"/>
          </a:p>
        </p:txBody>
      </p:sp>
      <p:sp>
        <p:nvSpPr>
          <p:cNvPr id="3" name="Content Placeholder 2"/>
          <p:cNvSpPr>
            <a:spLocks noGrp="1"/>
          </p:cNvSpPr>
          <p:nvPr>
            <p:ph idx="1"/>
          </p:nvPr>
        </p:nvSpPr>
        <p:spPr/>
        <p:txBody>
          <a:bodyPr/>
          <a:lstStyle/>
          <a:p>
            <a:r>
              <a:rPr lang="en-US" dirty="0" smtClean="0"/>
              <a:t>Least Cost Avoidance</a:t>
            </a:r>
          </a:p>
          <a:p>
            <a:r>
              <a:rPr lang="en-US" dirty="0" smtClean="0"/>
              <a:t>Whoever has the lowest cost to take the burden should be the one to responsible for </a:t>
            </a:r>
            <a:r>
              <a:rPr lang="en-US" smtClean="0"/>
              <a:t>that burden.</a:t>
            </a: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699536"/>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Consequence of Breach</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28800"/>
            <a:ext cx="8715436" cy="5229199"/>
          </a:xfrm>
        </p:spPr>
        <p:txBody>
          <a:bodyPr>
            <a:normAutofit/>
          </a:bodyPr>
          <a:lstStyle/>
          <a:p>
            <a:pPr>
              <a:lnSpc>
                <a:spcPct val="90000"/>
              </a:lnSpc>
            </a:pPr>
            <a:r>
              <a:rPr lang="en-US" sz="3200" dirty="0" smtClean="0">
                <a:latin typeface="Calibri" pitchFamily="34" charset="0"/>
                <a:cs typeface="Microsoft Sans Serif" pitchFamily="34" charset="0"/>
              </a:rPr>
              <a:t>Breach imposed the cost on the innocent party since the expected benefit is not </a:t>
            </a:r>
            <a:r>
              <a:rPr lang="en-US" sz="3200" dirty="0" err="1" smtClean="0">
                <a:latin typeface="Calibri" pitchFamily="34" charset="0"/>
                <a:cs typeface="Microsoft Sans Serif" pitchFamily="34" charset="0"/>
              </a:rPr>
              <a:t>materialised</a:t>
            </a:r>
            <a:r>
              <a:rPr lang="en-US" sz="3200" dirty="0" smtClean="0">
                <a:latin typeface="Calibri" pitchFamily="34" charset="0"/>
                <a:cs typeface="Microsoft Sans Serif" pitchFamily="34" charset="0"/>
              </a:rPr>
              <a:t>.</a:t>
            </a:r>
          </a:p>
          <a:p>
            <a:pPr>
              <a:lnSpc>
                <a:spcPct val="90000"/>
              </a:lnSpc>
            </a:pPr>
            <a:r>
              <a:rPr lang="en-US" sz="3200" dirty="0" smtClean="0">
                <a:latin typeface="Calibri" pitchFamily="34" charset="0"/>
                <a:cs typeface="Microsoft Sans Serif" pitchFamily="34" charset="0"/>
              </a:rPr>
              <a:t>One is better off; another is worse off.</a:t>
            </a:r>
          </a:p>
          <a:p>
            <a:pPr>
              <a:lnSpc>
                <a:spcPct val="90000"/>
              </a:lnSpc>
            </a:pPr>
            <a:r>
              <a:rPr lang="en-US" sz="3200" dirty="0" smtClean="0">
                <a:latin typeface="Calibri" pitchFamily="34" charset="0"/>
                <a:cs typeface="Microsoft Sans Serif" pitchFamily="34" charset="0"/>
              </a:rPr>
              <a:t>However, it is not naturally a breaching party’s fault because the decision is rational (</a:t>
            </a:r>
            <a:r>
              <a:rPr lang="en-US" sz="3200" dirty="0" err="1" smtClean="0">
                <a:latin typeface="Calibri" pitchFamily="34" charset="0"/>
                <a:cs typeface="Microsoft Sans Serif" pitchFamily="34" charset="0"/>
              </a:rPr>
              <a:t>maximising</a:t>
            </a:r>
            <a:r>
              <a:rPr lang="en-US" sz="3200" dirty="0" smtClean="0">
                <a:latin typeface="Calibri" pitchFamily="34" charset="0"/>
                <a:cs typeface="Microsoft Sans Serif" pitchFamily="34" charset="0"/>
              </a:rPr>
              <a:t> own utility)</a:t>
            </a:r>
          </a:p>
          <a:p>
            <a:pPr>
              <a:lnSpc>
                <a:spcPct val="90000"/>
              </a:lnSpc>
            </a:pPr>
            <a:r>
              <a:rPr lang="en-US" sz="3200" dirty="0" smtClean="0">
                <a:latin typeface="Calibri" pitchFamily="34" charset="0"/>
                <a:cs typeface="Microsoft Sans Serif" pitchFamily="34" charset="0"/>
              </a:rPr>
              <a:t>One’s benefit is earned at the other’s expense</a:t>
            </a:r>
          </a:p>
          <a:p>
            <a:pPr>
              <a:lnSpc>
                <a:spcPct val="90000"/>
              </a:lnSpc>
            </a:pPr>
            <a:r>
              <a:rPr lang="en-US" sz="3200" dirty="0" err="1" smtClean="0">
                <a:latin typeface="Calibri" pitchFamily="34" charset="0"/>
                <a:cs typeface="Microsoft Sans Serif" pitchFamily="34" charset="0"/>
              </a:rPr>
              <a:t>Internalisation</a:t>
            </a:r>
            <a:r>
              <a:rPr lang="en-US" sz="3200" dirty="0" smtClean="0">
                <a:latin typeface="Calibri" pitchFamily="34" charset="0"/>
                <a:cs typeface="Microsoft Sans Serif" pitchFamily="34" charset="0"/>
              </a:rPr>
              <a:t> of other’s cost of breach – </a:t>
            </a:r>
            <a:r>
              <a:rPr lang="en-US" sz="3200" b="1" dirty="0" smtClean="0">
                <a:latin typeface="Calibri" pitchFamily="34" charset="0"/>
                <a:cs typeface="Microsoft Sans Serif" pitchFamily="34" charset="0"/>
              </a:rPr>
              <a:t>another role of contract law</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51520" y="413792"/>
            <a:ext cx="8229600" cy="1143000"/>
          </a:xfrm>
        </p:spPr>
        <p:txBody>
          <a:bodyPr/>
          <a:lstStyle/>
          <a:p>
            <a:pPr eaLnBrk="1" hangingPunct="1"/>
            <a:r>
              <a:rPr lang="en-US" b="1" dirty="0" smtClean="0"/>
              <a:t>Concept of Efficient Breach</a:t>
            </a:r>
            <a:endParaRPr lang="th-TH" b="1" dirty="0" smtClean="0"/>
          </a:p>
        </p:txBody>
      </p:sp>
      <p:sp>
        <p:nvSpPr>
          <p:cNvPr id="26627" name="Rectangle 3"/>
          <p:cNvSpPr>
            <a:spLocks noGrp="1" noChangeArrowheads="1"/>
          </p:cNvSpPr>
          <p:nvPr>
            <p:ph type="body" idx="1"/>
          </p:nvPr>
        </p:nvSpPr>
        <p:spPr>
          <a:xfrm>
            <a:off x="323850" y="1457325"/>
            <a:ext cx="8820150" cy="5140325"/>
          </a:xfrm>
        </p:spPr>
        <p:txBody>
          <a:bodyPr>
            <a:normAutofit lnSpcReduction="10000"/>
          </a:bodyPr>
          <a:lstStyle/>
          <a:p>
            <a:pPr eaLnBrk="1" hangingPunct="1">
              <a:spcAft>
                <a:spcPts val="700"/>
              </a:spcAft>
            </a:pPr>
            <a:r>
              <a:rPr lang="en-US" sz="2500" dirty="0" smtClean="0">
                <a:latin typeface="+mj-lt"/>
              </a:rPr>
              <a:t>Breach is efficient if and only if it is ‘potentially’ </a:t>
            </a:r>
            <a:r>
              <a:rPr lang="en-US" sz="2500" i="1" u="sng" dirty="0" smtClean="0">
                <a:latin typeface="+mj-lt"/>
              </a:rPr>
              <a:t>Pareto improvement</a:t>
            </a:r>
          </a:p>
          <a:p>
            <a:pPr eaLnBrk="1" hangingPunct="1">
              <a:spcAft>
                <a:spcPts val="700"/>
              </a:spcAft>
            </a:pPr>
            <a:r>
              <a:rPr lang="en-US" sz="2500" dirty="0" smtClean="0">
                <a:latin typeface="+mj-lt"/>
              </a:rPr>
              <a:t>Pareto improvement means </a:t>
            </a:r>
            <a:r>
              <a:rPr lang="en-US" sz="2500" i="1" dirty="0" smtClean="0">
                <a:latin typeface="+mj-lt"/>
              </a:rPr>
              <a:t>‘at least one better off </a:t>
            </a:r>
            <a:r>
              <a:rPr lang="en-US" sz="2500" b="1" i="1" dirty="0" smtClean="0">
                <a:latin typeface="+mj-lt"/>
              </a:rPr>
              <a:t>AND</a:t>
            </a:r>
            <a:r>
              <a:rPr lang="en-US" sz="2500" i="1" dirty="0" smtClean="0">
                <a:latin typeface="+mj-lt"/>
              </a:rPr>
              <a:t> no one worse off’</a:t>
            </a:r>
          </a:p>
          <a:p>
            <a:pPr eaLnBrk="1" hangingPunct="1">
              <a:spcAft>
                <a:spcPts val="700"/>
              </a:spcAft>
            </a:pPr>
            <a:r>
              <a:rPr lang="en-US" sz="2500" dirty="0" smtClean="0">
                <a:latin typeface="+mj-lt"/>
              </a:rPr>
              <a:t>Clearly, breach of contract made </a:t>
            </a:r>
            <a:r>
              <a:rPr lang="en-US" sz="2500" b="1" dirty="0" smtClean="0">
                <a:latin typeface="+mj-lt"/>
              </a:rPr>
              <a:t>innocent party </a:t>
            </a:r>
            <a:r>
              <a:rPr lang="en-US" sz="2500" b="1" i="1" dirty="0" smtClean="0">
                <a:latin typeface="+mj-lt"/>
              </a:rPr>
              <a:t>worse off</a:t>
            </a:r>
            <a:r>
              <a:rPr lang="en-US" sz="2500" dirty="0" smtClean="0">
                <a:latin typeface="+mj-lt"/>
              </a:rPr>
              <a:t> but </a:t>
            </a:r>
            <a:r>
              <a:rPr lang="en-US" sz="2500" b="1" dirty="0" smtClean="0">
                <a:latin typeface="+mj-lt"/>
              </a:rPr>
              <a:t>breaching party </a:t>
            </a:r>
            <a:r>
              <a:rPr lang="en-US" sz="2500" b="1" i="1" dirty="0" smtClean="0">
                <a:latin typeface="+mj-lt"/>
              </a:rPr>
              <a:t>better off</a:t>
            </a:r>
          </a:p>
          <a:p>
            <a:pPr eaLnBrk="1" hangingPunct="1">
              <a:spcAft>
                <a:spcPts val="700"/>
              </a:spcAft>
            </a:pPr>
            <a:r>
              <a:rPr lang="en-US" sz="2500" dirty="0" smtClean="0">
                <a:latin typeface="+mj-lt"/>
              </a:rPr>
              <a:t>Potential of Pareto improvement implies the ‘better off’ must be </a:t>
            </a:r>
            <a:r>
              <a:rPr lang="en-US" sz="2500" b="1" i="1" dirty="0" smtClean="0">
                <a:latin typeface="+mj-lt"/>
              </a:rPr>
              <a:t>sufficiently larger</a:t>
            </a:r>
            <a:r>
              <a:rPr lang="en-US" sz="2500" dirty="0" smtClean="0">
                <a:latin typeface="+mj-lt"/>
              </a:rPr>
              <a:t> than ‘worse off’</a:t>
            </a:r>
            <a:endParaRPr lang="th-TH" sz="2500" dirty="0" smtClean="0">
              <a:latin typeface="+mj-lt"/>
            </a:endParaRPr>
          </a:p>
          <a:p>
            <a:pPr eaLnBrk="1" hangingPunct="1">
              <a:spcAft>
                <a:spcPts val="700"/>
              </a:spcAft>
            </a:pPr>
            <a:r>
              <a:rPr lang="en-US" sz="2500" dirty="0" smtClean="0">
                <a:latin typeface="+mj-lt"/>
              </a:rPr>
              <a:t>Thus, potentially, the breaching party can compensate the innocent party; therefore, both are better off or at least the innocent is not worse off</a:t>
            </a:r>
            <a:endParaRPr lang="th-TH" sz="2500" dirty="0" smtClean="0">
              <a:latin typeface="+mj-lt"/>
            </a:endParaRPr>
          </a:p>
          <a:p>
            <a:pPr eaLnBrk="1" hangingPunct="1">
              <a:spcAft>
                <a:spcPts val="700"/>
              </a:spcAft>
            </a:pPr>
            <a:r>
              <a:rPr lang="en-US" sz="2500" b="1" u="sng" dirty="0" err="1" smtClean="0">
                <a:latin typeface="+mj-lt"/>
              </a:rPr>
              <a:t>Kaldor</a:t>
            </a:r>
            <a:r>
              <a:rPr lang="en-US" sz="2500" b="1" u="sng" dirty="0" smtClean="0">
                <a:latin typeface="+mj-lt"/>
              </a:rPr>
              <a:t>-Hicks Efficiency</a:t>
            </a:r>
            <a:endParaRPr lang="th-TH" sz="2500" b="1" u="sng" dirty="0" smtClean="0">
              <a:latin typeface="+mj-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ee301-kheff"/>
          <p:cNvPicPr>
            <a:picLocks noChangeAspect="1" noChangeArrowheads="1"/>
          </p:cNvPicPr>
          <p:nvPr/>
        </p:nvPicPr>
        <p:blipFill>
          <a:blip r:embed="rId2" cstate="print">
            <a:lum bright="-12000" contrast="24000"/>
          </a:blip>
          <a:srcRect/>
          <a:stretch>
            <a:fillRect/>
          </a:stretch>
        </p:blipFill>
        <p:spPr bwMode="auto">
          <a:xfrm>
            <a:off x="925809" y="1"/>
            <a:ext cx="7436116" cy="68580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TotalTime>
  <Words>726</Words>
  <Application>Microsoft Office PowerPoint</Application>
  <PresentationFormat>On-screen Show (4:3)</PresentationFormat>
  <Paragraphs>90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Void vs Voidable</vt:lpstr>
      <vt:lpstr>Performance of Contract</vt:lpstr>
      <vt:lpstr>Slide 3</vt:lpstr>
      <vt:lpstr>Performance of Contract</vt:lpstr>
      <vt:lpstr>4 Roles of Contract</vt:lpstr>
      <vt:lpstr>4 Roles of Contract</vt:lpstr>
      <vt:lpstr>Non-Performance</vt:lpstr>
      <vt:lpstr>Breach of Contract</vt:lpstr>
      <vt:lpstr>Types of Breach</vt:lpstr>
      <vt:lpstr>Allocation of Risk under Impossibility</vt:lpstr>
      <vt:lpstr>Rule for Risk Allocation</vt:lpstr>
      <vt:lpstr>Consequence of Breach</vt:lpstr>
      <vt:lpstr>Concept of Efficient Breach</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Economics of Contract Law</dc:title>
  <dc:creator>ImageY</dc:creator>
  <cp:lastModifiedBy>ImageY</cp:lastModifiedBy>
  <cp:revision>24</cp:revision>
  <dcterms:created xsi:type="dcterms:W3CDTF">2013-09-06T07:28:56Z</dcterms:created>
  <dcterms:modified xsi:type="dcterms:W3CDTF">2013-09-13T08:20:30Z</dcterms:modified>
</cp:coreProperties>
</file>