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6"/>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F99BBC-691C-4F5B-9CA4-63EBACF6714A}" type="datetimeFigureOut">
              <a:rPr lang="en-US" smtClean="0"/>
              <a:pPr/>
              <a:t>11/5/2014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7A8EE4-7B1E-4ED1-9B1D-3487E7BD49F5}" type="slidenum">
              <a:rPr lang="en-US" smtClean="0"/>
              <a:pPr/>
              <a:t>‹#›</a:t>
            </a:fld>
            <a:endParaRPr lang="en-US"/>
          </a:p>
        </p:txBody>
      </p:sp>
    </p:spTree>
    <p:extLst>
      <p:ext uri="{BB962C8B-B14F-4D97-AF65-F5344CB8AC3E}">
        <p14:creationId xmlns:p14="http://schemas.microsoft.com/office/powerpoint/2010/main" xmlns="" val="40895798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33350CCE-90B6-4930-8083-8FD88A4D1070}" type="slidenum">
              <a:rPr lang="th-TH" smtClean="0"/>
              <a:pPr/>
              <a:t>17</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kern="1200" baseline="0" dirty="0" smtClean="0">
                <a:solidFill>
                  <a:schemeClr val="tx1"/>
                </a:solidFill>
                <a:latin typeface="+mn-lt"/>
                <a:ea typeface="+mn-ea"/>
                <a:cs typeface="+mn-cs"/>
              </a:rPr>
              <a:t>rule reverts to the original rule that the marginal cost per QALY is to be</a:t>
            </a:r>
          </a:p>
          <a:p>
            <a:r>
              <a:rPr lang="en-US" sz="1800" b="0" i="0" u="none" strike="noStrike" kern="1200" baseline="0" dirty="0" smtClean="0">
                <a:solidFill>
                  <a:schemeClr val="tx1"/>
                </a:solidFill>
                <a:latin typeface="+mn-lt"/>
                <a:ea typeface="+mn-ea"/>
                <a:cs typeface="+mn-cs"/>
              </a:rPr>
              <a:t>equalized across </a:t>
            </a:r>
            <a:r>
              <a:rPr lang="en-US" sz="1800" b="0" i="0" u="none" strike="noStrike" kern="1200" baseline="0" dirty="0" err="1" smtClean="0">
                <a:solidFill>
                  <a:schemeClr val="tx1"/>
                </a:solidFill>
                <a:latin typeface="+mn-lt"/>
                <a:ea typeface="+mn-ea"/>
                <a:cs typeface="+mn-cs"/>
              </a:rPr>
              <a:t>programmes</a:t>
            </a:r>
            <a:r>
              <a:rPr lang="en-US" sz="1800" b="0" i="0" u="none" strike="noStrike" kern="1200" baseline="0" dirty="0" smtClean="0">
                <a:solidFill>
                  <a:schemeClr val="tx1"/>
                </a:solidFill>
                <a:latin typeface="+mn-lt"/>
                <a:ea typeface="+mn-ea"/>
                <a:cs typeface="+mn-cs"/>
              </a:rPr>
              <a:t>. In this</a:t>
            </a:r>
          </a:p>
          <a:p>
            <a:r>
              <a:rPr lang="en-US" sz="1800" b="0" i="0" u="none" strike="noStrike" kern="1200" baseline="0" dirty="0" smtClean="0">
                <a:solidFill>
                  <a:schemeClr val="tx1"/>
                </a:solidFill>
                <a:latin typeface="+mn-lt"/>
                <a:ea typeface="+mn-ea"/>
                <a:cs typeface="+mn-cs"/>
              </a:rPr>
              <a:t>the expected health of A and B in the absence of treatment and (ii) the</a:t>
            </a:r>
          </a:p>
          <a:p>
            <a:r>
              <a:rPr lang="en-US" sz="1800" b="0" i="0" u="none" strike="noStrike" kern="1200" baseline="0" dirty="0" smtClean="0">
                <a:solidFill>
                  <a:schemeClr val="tx1"/>
                </a:solidFill>
                <a:latin typeface="+mn-lt"/>
                <a:ea typeface="+mn-ea"/>
                <a:cs typeface="+mn-cs"/>
              </a:rPr>
              <a:t>degree to which society is averse to inequality.</a:t>
            </a:r>
          </a:p>
          <a:p>
            <a:r>
              <a:rPr lang="th-TH" sz="1800" b="0" i="0" u="none" strike="noStrike" kern="1200" baseline="0" dirty="0" smtClean="0">
                <a:solidFill>
                  <a:schemeClr val="tx1"/>
                </a:solidFill>
                <a:latin typeface="+mn-lt"/>
                <a:ea typeface="+mn-ea"/>
                <a:cs typeface="+mn-cs"/>
              </a:rPr>
              <a:t>8.2.</a:t>
            </a:r>
            <a:endParaRPr lang="th-TH" dirty="0"/>
          </a:p>
        </p:txBody>
      </p:sp>
      <p:sp>
        <p:nvSpPr>
          <p:cNvPr id="4" name="Slide Number Placeholder 3"/>
          <p:cNvSpPr>
            <a:spLocks noGrp="1"/>
          </p:cNvSpPr>
          <p:nvPr>
            <p:ph type="sldNum" sz="quarter" idx="10"/>
          </p:nvPr>
        </p:nvSpPr>
        <p:spPr/>
        <p:txBody>
          <a:bodyPr/>
          <a:lstStyle/>
          <a:p>
            <a:fld id="{5F083A59-FD72-494C-B16F-51163022A5A8}" type="slidenum">
              <a:rPr lang="th-TH" smtClean="0"/>
              <a:pPr/>
              <a:t>21</a:t>
            </a:fld>
            <a:endParaRPr lang="th-TH"/>
          </a:p>
        </p:txBody>
      </p:sp>
    </p:spTree>
    <p:extLst>
      <p:ext uri="{BB962C8B-B14F-4D97-AF65-F5344CB8AC3E}">
        <p14:creationId xmlns:p14="http://schemas.microsoft.com/office/powerpoint/2010/main" xmlns="" val="3823744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smtClean="0">
                <a:latin typeface="+mn-lt"/>
              </a:rPr>
              <a:t>For 1 and 3 the answer were already calculated by </a:t>
            </a:r>
            <a:r>
              <a:rPr lang="en-US" sz="1800" dirty="0" err="1" smtClean="0">
                <a:latin typeface="+mn-lt"/>
              </a:rPr>
              <a:t>williams</a:t>
            </a:r>
            <a:r>
              <a:rPr lang="en-US" sz="1800" dirty="0" smtClean="0">
                <a:latin typeface="+mn-lt"/>
              </a:rPr>
              <a:t/>
            </a:r>
            <a:br>
              <a:rPr lang="en-US" sz="1800" dirty="0" smtClean="0">
                <a:latin typeface="+mn-lt"/>
              </a:rPr>
            </a:br>
            <a:r>
              <a:rPr lang="en-US" sz="1800" dirty="0" smtClean="0">
                <a:latin typeface="+mn-lt"/>
              </a:rPr>
              <a:t>for 2 and 4 there are some possible suggestion but not very attractive so use the survey data</a:t>
            </a:r>
            <a:br>
              <a:rPr lang="en-US" sz="1800" dirty="0" smtClean="0">
                <a:latin typeface="+mn-lt"/>
              </a:rPr>
            </a:br>
            <a:r>
              <a:rPr lang="en-US" sz="1800" dirty="0" smtClean="0">
                <a:latin typeface="+mn-lt"/>
              </a:rPr>
              <a:t>for 6 can be obtain for the past experience</a:t>
            </a:r>
            <a:endParaRPr lang="th-TH" dirty="0"/>
          </a:p>
        </p:txBody>
      </p:sp>
      <p:sp>
        <p:nvSpPr>
          <p:cNvPr id="4" name="Slide Number Placeholder 3"/>
          <p:cNvSpPr>
            <a:spLocks noGrp="1"/>
          </p:cNvSpPr>
          <p:nvPr>
            <p:ph type="sldNum" sz="quarter" idx="10"/>
          </p:nvPr>
        </p:nvSpPr>
        <p:spPr/>
        <p:txBody>
          <a:bodyPr/>
          <a:lstStyle/>
          <a:p>
            <a:fld id="{5F083A59-FD72-494C-B16F-51163022A5A8}" type="slidenum">
              <a:rPr lang="th-TH" smtClean="0"/>
              <a:pPr/>
              <a:t>23</a:t>
            </a:fld>
            <a:endParaRPr lang="th-TH"/>
          </a:p>
        </p:txBody>
      </p:sp>
    </p:spTree>
    <p:extLst>
      <p:ext uri="{BB962C8B-B14F-4D97-AF65-F5344CB8AC3E}">
        <p14:creationId xmlns:p14="http://schemas.microsoft.com/office/powerpoint/2010/main" xmlns="" val="3463532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411FB759-A2B6-49F0-8004-F4A4FA0261B8}" type="datetimeFigureOut">
              <a:rPr lang="en-US" smtClean="0"/>
              <a:pPr/>
              <a:t>11/5/2014</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342EB9B-660A-4989-B3F5-B5160D0A6209}"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11FB759-A2B6-49F0-8004-F4A4FA0261B8}" type="datetimeFigureOut">
              <a:rPr lang="en-US" smtClean="0"/>
              <a:pPr/>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1342EB9B-660A-4989-B3F5-B5160D0A6209}"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411FB759-A2B6-49F0-8004-F4A4FA0261B8}" type="datetimeFigureOut">
              <a:rPr lang="en-US" smtClean="0"/>
              <a:pPr/>
              <a:t>11/5/2014</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342EB9B-660A-4989-B3F5-B5160D0A6209}"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411FB759-A2B6-49F0-8004-F4A4FA0261B8}" type="datetimeFigureOut">
              <a:rPr lang="en-US" smtClean="0"/>
              <a:pPr/>
              <a:t>11/5/2014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42EB9B-660A-4989-B3F5-B5160D0A6209}"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11FB759-A2B6-49F0-8004-F4A4FA0261B8}" type="datetimeFigureOut">
              <a:rPr lang="en-US" smtClean="0"/>
              <a:pPr/>
              <a:t>11/5/2014</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342EB9B-660A-4989-B3F5-B5160D0A6209}"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11FB759-A2B6-49F0-8004-F4A4FA0261B8}" type="datetimeFigureOut">
              <a:rPr lang="en-US" smtClean="0"/>
              <a:pPr/>
              <a:t>11/5/2014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1342EB9B-660A-4989-B3F5-B5160D0A620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411FB759-A2B6-49F0-8004-F4A4FA0261B8}" type="datetimeFigureOut">
              <a:rPr lang="en-US" smtClean="0"/>
              <a:pPr/>
              <a:t>11/5/2014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342EB9B-660A-4989-B3F5-B5160D0A620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342EB9B-660A-4989-B3F5-B5160D0A6209}"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411FB759-A2B6-49F0-8004-F4A4FA0261B8}" type="datetimeFigureOut">
              <a:rPr lang="en-US" smtClean="0"/>
              <a:pPr/>
              <a:t>11/5/2014</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342EB9B-660A-4989-B3F5-B5160D0A6209}"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411FB759-A2B6-49F0-8004-F4A4FA0261B8}" type="datetimeFigureOut">
              <a:rPr lang="en-US" smtClean="0"/>
              <a:pPr/>
              <a:t>11/5/2014</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1FB759-A2B6-49F0-8004-F4A4FA0261B8}" type="datetimeFigureOut">
              <a:rPr lang="en-US" smtClean="0"/>
              <a:pPr/>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42EB9B-660A-4989-B3F5-B5160D0A6209}"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342EB9B-660A-4989-B3F5-B5160D0A6209}"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11FB759-A2B6-49F0-8004-F4A4FA0261B8}" type="datetimeFigureOut">
              <a:rPr lang="en-US" smtClean="0"/>
              <a:pPr/>
              <a:t>11/5/2014</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11FB759-A2B6-49F0-8004-F4A4FA0261B8}" type="datetimeFigureOut">
              <a:rPr lang="en-US" smtClean="0"/>
              <a:pPr/>
              <a:t>11/5/2014</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342EB9B-660A-4989-B3F5-B5160D0A6209}"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39552" y="1700808"/>
            <a:ext cx="6400800" cy="1152128"/>
          </a:xfrm>
        </p:spPr>
        <p:txBody>
          <a:bodyPr/>
          <a:lstStyle/>
          <a:p>
            <a:r>
              <a:rPr lang="en-US" dirty="0" smtClean="0"/>
              <a:t>Adam </a:t>
            </a:r>
            <a:r>
              <a:rPr lang="en-US" dirty="0" err="1" smtClean="0"/>
              <a:t>Wagstaff</a:t>
            </a:r>
            <a:endParaRPr lang="en-US" dirty="0"/>
          </a:p>
        </p:txBody>
      </p:sp>
      <p:sp>
        <p:nvSpPr>
          <p:cNvPr id="2" name="Title 1"/>
          <p:cNvSpPr>
            <a:spLocks noGrp="1"/>
          </p:cNvSpPr>
          <p:nvPr>
            <p:ph type="ctrTitle"/>
          </p:nvPr>
        </p:nvSpPr>
        <p:spPr>
          <a:xfrm>
            <a:off x="467544" y="548681"/>
            <a:ext cx="8568952" cy="864096"/>
          </a:xfrm>
        </p:spPr>
        <p:txBody>
          <a:bodyPr>
            <a:normAutofit/>
          </a:bodyPr>
          <a:lstStyle/>
          <a:p>
            <a:r>
              <a:rPr lang="en-US" sz="3000" b="1" dirty="0" smtClean="0"/>
              <a:t>QALYs and the equity-efficiency trade-off</a:t>
            </a:r>
            <a:endParaRPr lang="en-US" sz="3000" b="1" dirty="0"/>
          </a:p>
        </p:txBody>
      </p:sp>
      <p:sp>
        <p:nvSpPr>
          <p:cNvPr id="4" name="Rectangle 3"/>
          <p:cNvSpPr/>
          <p:nvPr/>
        </p:nvSpPr>
        <p:spPr>
          <a:xfrm>
            <a:off x="1331640" y="2683024"/>
            <a:ext cx="7344816" cy="2862322"/>
          </a:xfrm>
          <a:prstGeom prst="rect">
            <a:avLst/>
          </a:prstGeom>
        </p:spPr>
        <p:txBody>
          <a:bodyPr wrap="square">
            <a:spAutoFit/>
          </a:bodyPr>
          <a:lstStyle/>
          <a:p>
            <a:pPr>
              <a:lnSpc>
                <a:spcPct val="150000"/>
              </a:lnSpc>
            </a:pPr>
            <a:r>
              <a:rPr lang="en-US" sz="2400" dirty="0" err="1" smtClean="0"/>
              <a:t>Kewalin</a:t>
            </a:r>
            <a:r>
              <a:rPr lang="en-US" sz="2400" dirty="0" smtClean="0"/>
              <a:t> </a:t>
            </a:r>
            <a:r>
              <a:rPr lang="en-US" sz="2400" dirty="0" err="1" smtClean="0"/>
              <a:t>Laorsukphaiboon</a:t>
            </a:r>
            <a:r>
              <a:rPr lang="en-US" sz="2400" dirty="0" smtClean="0"/>
              <a:t>		5504640441</a:t>
            </a:r>
          </a:p>
          <a:p>
            <a:pPr>
              <a:lnSpc>
                <a:spcPct val="150000"/>
              </a:lnSpc>
            </a:pPr>
            <a:r>
              <a:rPr lang="en-US" sz="2400" dirty="0" err="1" smtClean="0"/>
              <a:t>Lalipat</a:t>
            </a:r>
            <a:r>
              <a:rPr lang="en-US" sz="2400" dirty="0" smtClean="0"/>
              <a:t> </a:t>
            </a:r>
            <a:r>
              <a:rPr lang="en-US" sz="2400" dirty="0" err="1" smtClean="0"/>
              <a:t>Tachapattarawat</a:t>
            </a:r>
            <a:r>
              <a:rPr lang="en-US" sz="2400" dirty="0" smtClean="0"/>
              <a:t> 		5504640607</a:t>
            </a:r>
          </a:p>
          <a:p>
            <a:pPr>
              <a:lnSpc>
                <a:spcPct val="150000"/>
              </a:lnSpc>
            </a:pPr>
            <a:r>
              <a:rPr lang="en-US" sz="2400" dirty="0" err="1" smtClean="0"/>
              <a:t>Nutthawat</a:t>
            </a:r>
            <a:r>
              <a:rPr lang="en-US" sz="2400" dirty="0" smtClean="0"/>
              <a:t> </a:t>
            </a:r>
            <a:r>
              <a:rPr lang="en-US" sz="2400" dirty="0" err="1" smtClean="0"/>
              <a:t>Srisajjalertwaja</a:t>
            </a:r>
            <a:r>
              <a:rPr lang="en-US" sz="2400" dirty="0" smtClean="0"/>
              <a:t>		5504640862</a:t>
            </a:r>
          </a:p>
          <a:p>
            <a:pPr>
              <a:lnSpc>
                <a:spcPct val="150000"/>
              </a:lnSpc>
            </a:pPr>
            <a:r>
              <a:rPr lang="en-US" sz="2400" dirty="0" err="1" smtClean="0"/>
              <a:t>Sahawut</a:t>
            </a:r>
            <a:r>
              <a:rPr lang="en-US" sz="2400" dirty="0" smtClean="0"/>
              <a:t> </a:t>
            </a:r>
            <a:r>
              <a:rPr lang="en-US" sz="2400" dirty="0" err="1" smtClean="0"/>
              <a:t>Aunanant</a:t>
            </a:r>
            <a:r>
              <a:rPr lang="en-US" sz="2400" dirty="0" smtClean="0"/>
              <a:t>			5504641514</a:t>
            </a:r>
          </a:p>
          <a:p>
            <a:pPr>
              <a:lnSpc>
                <a:spcPct val="150000"/>
              </a:lnSpc>
            </a:pPr>
            <a:r>
              <a:rPr lang="en-US" sz="2400" dirty="0" err="1" smtClean="0"/>
              <a:t>Tanyaporn</a:t>
            </a:r>
            <a:r>
              <a:rPr lang="en-US" sz="2400" dirty="0" smtClean="0"/>
              <a:t> </a:t>
            </a:r>
            <a:r>
              <a:rPr lang="en-US" sz="2400" dirty="0" err="1" smtClean="0"/>
              <a:t>Simasanti</a:t>
            </a:r>
            <a:r>
              <a:rPr lang="en-US" sz="2400" dirty="0" smtClean="0"/>
              <a:t>  		5504641837</a:t>
            </a:r>
            <a:endParaRPr lang="en-US" sz="2400" dirty="0"/>
          </a:p>
        </p:txBody>
      </p:sp>
    </p:spTree>
    <p:extLst>
      <p:ext uri="{BB962C8B-B14F-4D97-AF65-F5344CB8AC3E}">
        <p14:creationId xmlns:p14="http://schemas.microsoft.com/office/powerpoint/2010/main" xmlns="" val="1853098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Shape 1"/>
          <p:cNvSpPr txBox="1"/>
          <p:nvPr/>
        </p:nvSpPr>
        <p:spPr>
          <a:xfrm>
            <a:off x="457172" y="273352"/>
            <a:ext cx="8228763" cy="1145009"/>
          </a:xfrm>
          <a:prstGeom prst="rect">
            <a:avLst/>
          </a:prstGeom>
        </p:spPr>
        <p:txBody>
          <a:bodyPr wrap="none" lIns="0" tIns="0" rIns="0" bIns="0" anchor="ctr"/>
          <a:lstStyle/>
          <a:p>
            <a:pPr algn="ctr"/>
            <a:r>
              <a:rPr lang="en-US" sz="4400" dirty="0">
                <a:solidFill>
                  <a:schemeClr val="bg2">
                    <a:lumMod val="75000"/>
                  </a:schemeClr>
                </a:solidFill>
              </a:rPr>
              <a:t>Objective</a:t>
            </a:r>
            <a:endParaRPr sz="4400" dirty="0">
              <a:solidFill>
                <a:schemeClr val="bg2">
                  <a:lumMod val="75000"/>
                </a:schemeClr>
              </a:solidFill>
            </a:endParaRPr>
          </a:p>
        </p:txBody>
      </p:sp>
      <p:sp>
        <p:nvSpPr>
          <p:cNvPr id="39" name="TextShape 2"/>
          <p:cNvSpPr txBox="1"/>
          <p:nvPr/>
        </p:nvSpPr>
        <p:spPr>
          <a:xfrm>
            <a:off x="457172" y="2060848"/>
            <a:ext cx="8228763" cy="3977484"/>
          </a:xfrm>
          <a:prstGeom prst="rect">
            <a:avLst/>
          </a:prstGeom>
        </p:spPr>
        <p:txBody>
          <a:bodyPr wrap="none" lIns="0" tIns="0" rIns="0" bIns="0"/>
          <a:lstStyle/>
          <a:p>
            <a:pPr marL="571500" indent="-571500">
              <a:buFont typeface="Arial" panose="020B0604020202020204" pitchFamily="34" charset="0"/>
              <a:buChar char="•"/>
            </a:pPr>
            <a:r>
              <a:rPr lang="en-US" sz="2800" dirty="0" smtClean="0">
                <a:solidFill>
                  <a:srgbClr val="000000"/>
                </a:solidFill>
                <a:ea typeface="Arial Unicode MS"/>
              </a:rPr>
              <a:t>to </a:t>
            </a:r>
            <a:r>
              <a:rPr lang="en-US" sz="2800" dirty="0">
                <a:solidFill>
                  <a:srgbClr val="000000"/>
                </a:solidFill>
                <a:ea typeface="Arial Unicode MS"/>
              </a:rPr>
              <a:t>point out that QALY approach has </a:t>
            </a:r>
            <a:r>
              <a:rPr lang="en-US" sz="2800" dirty="0" smtClean="0">
                <a:solidFill>
                  <a:srgbClr val="000000"/>
                </a:solidFill>
                <a:ea typeface="Arial Unicode MS"/>
              </a:rPr>
              <a:t>overlooked</a:t>
            </a:r>
          </a:p>
          <a:p>
            <a:r>
              <a:rPr lang="en-US" sz="2800" dirty="0" smtClean="0">
                <a:solidFill>
                  <a:srgbClr val="000000"/>
                </a:solidFill>
                <a:ea typeface="Arial Unicode MS"/>
              </a:rPr>
              <a:t>      </a:t>
            </a:r>
            <a:r>
              <a:rPr lang="en-US" sz="2800" dirty="0">
                <a:solidFill>
                  <a:srgbClr val="000000"/>
                </a:solidFill>
                <a:ea typeface="Arial Unicode MS"/>
              </a:rPr>
              <a:t>the inequality issue</a:t>
            </a:r>
            <a:endParaRPr sz="2800" dirty="0"/>
          </a:p>
          <a:p>
            <a:pPr marL="571500" indent="-571500">
              <a:buFont typeface="Arial" panose="020B0604020202020204" pitchFamily="34" charset="0"/>
              <a:buChar char="•"/>
            </a:pPr>
            <a:r>
              <a:rPr lang="en-US" sz="2800" dirty="0" smtClean="0">
                <a:solidFill>
                  <a:srgbClr val="000000"/>
                </a:solidFill>
                <a:ea typeface="Arial Unicode MS"/>
              </a:rPr>
              <a:t>to </a:t>
            </a:r>
            <a:r>
              <a:rPr lang="en-US" sz="2800" dirty="0">
                <a:solidFill>
                  <a:srgbClr val="000000"/>
                </a:solidFill>
                <a:ea typeface="Arial Unicode MS"/>
              </a:rPr>
              <a:t>suggest a method for incorporating distributional </a:t>
            </a:r>
            <a:endParaRPr lang="en-US" sz="2800" dirty="0" smtClean="0">
              <a:solidFill>
                <a:srgbClr val="000000"/>
              </a:solidFill>
              <a:ea typeface="Arial Unicode MS"/>
            </a:endParaRPr>
          </a:p>
          <a:p>
            <a:r>
              <a:rPr lang="en-US" sz="2800" dirty="0">
                <a:solidFill>
                  <a:srgbClr val="000000"/>
                </a:solidFill>
                <a:ea typeface="Arial Unicode MS"/>
              </a:rPr>
              <a:t> </a:t>
            </a:r>
            <a:r>
              <a:rPr lang="en-US" sz="2800" dirty="0" smtClean="0">
                <a:solidFill>
                  <a:srgbClr val="000000"/>
                </a:solidFill>
                <a:ea typeface="Arial Unicode MS"/>
              </a:rPr>
              <a:t>     concerns </a:t>
            </a:r>
            <a:r>
              <a:rPr lang="en-US" sz="2800" dirty="0">
                <a:solidFill>
                  <a:srgbClr val="000000"/>
                </a:solidFill>
                <a:ea typeface="Arial Unicode MS"/>
              </a:rPr>
              <a:t>and inequality concerns into resource </a:t>
            </a:r>
            <a:endParaRPr lang="en-US" sz="2800" dirty="0" smtClean="0">
              <a:solidFill>
                <a:srgbClr val="000000"/>
              </a:solidFill>
              <a:ea typeface="Arial Unicode MS"/>
            </a:endParaRPr>
          </a:p>
          <a:p>
            <a:r>
              <a:rPr lang="en-US" sz="2800" dirty="0">
                <a:solidFill>
                  <a:srgbClr val="000000"/>
                </a:solidFill>
                <a:ea typeface="Arial Unicode MS"/>
              </a:rPr>
              <a:t> </a:t>
            </a:r>
            <a:r>
              <a:rPr lang="en-US" sz="2800" dirty="0" smtClean="0">
                <a:solidFill>
                  <a:srgbClr val="000000"/>
                </a:solidFill>
                <a:ea typeface="Arial Unicode MS"/>
              </a:rPr>
              <a:t>     allocation </a:t>
            </a:r>
            <a:r>
              <a:rPr lang="en-US" sz="2800" dirty="0">
                <a:solidFill>
                  <a:srgbClr val="000000"/>
                </a:solidFill>
                <a:ea typeface="Arial Unicode MS"/>
              </a:rPr>
              <a:t>decision</a:t>
            </a:r>
            <a:endParaRPr sz="2800" dirty="0"/>
          </a:p>
          <a:p>
            <a:pPr marL="571500" indent="-571500">
              <a:buFont typeface="Arial" panose="020B0604020202020204" pitchFamily="34" charset="0"/>
              <a:buChar char="•"/>
            </a:pPr>
            <a:r>
              <a:rPr lang="en-US" sz="2800" dirty="0" smtClean="0">
                <a:solidFill>
                  <a:srgbClr val="000000"/>
                </a:solidFill>
                <a:ea typeface="Arial Unicode MS"/>
              </a:rPr>
              <a:t>explore </a:t>
            </a:r>
            <a:r>
              <a:rPr lang="en-US" sz="2800" dirty="0">
                <a:solidFill>
                  <a:srgbClr val="000000"/>
                </a:solidFill>
                <a:ea typeface="Arial Unicode MS"/>
              </a:rPr>
              <a:t>the nature of trade-off between equity </a:t>
            </a:r>
            <a:endParaRPr lang="en-US" sz="2800" dirty="0" smtClean="0">
              <a:solidFill>
                <a:srgbClr val="000000"/>
              </a:solidFill>
              <a:ea typeface="Arial Unicode MS"/>
            </a:endParaRPr>
          </a:p>
          <a:p>
            <a:r>
              <a:rPr lang="en-US" sz="2800" dirty="0">
                <a:solidFill>
                  <a:srgbClr val="000000"/>
                </a:solidFill>
                <a:ea typeface="Arial Unicode MS"/>
              </a:rPr>
              <a:t> </a:t>
            </a:r>
            <a:r>
              <a:rPr lang="en-US" sz="2800" dirty="0" smtClean="0">
                <a:solidFill>
                  <a:srgbClr val="000000"/>
                </a:solidFill>
                <a:ea typeface="Arial Unicode MS"/>
              </a:rPr>
              <a:t>     and </a:t>
            </a:r>
            <a:r>
              <a:rPr lang="en-US" sz="2800" dirty="0">
                <a:solidFill>
                  <a:srgbClr val="000000"/>
                </a:solidFill>
                <a:ea typeface="Arial Unicode MS"/>
              </a:rPr>
              <a:t>efficiency in QALY approach</a:t>
            </a:r>
            <a:endParaRPr sz="2800" dirty="0"/>
          </a:p>
        </p:txBody>
      </p:sp>
    </p:spTree>
    <p:extLst>
      <p:ext uri="{BB962C8B-B14F-4D97-AF65-F5344CB8AC3E}">
        <p14:creationId xmlns:p14="http://schemas.microsoft.com/office/powerpoint/2010/main" xmlns="" val="24853762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Shape 1"/>
          <p:cNvSpPr txBox="1"/>
          <p:nvPr/>
        </p:nvSpPr>
        <p:spPr>
          <a:xfrm>
            <a:off x="457172" y="273352"/>
            <a:ext cx="8228763" cy="1145009"/>
          </a:xfrm>
          <a:prstGeom prst="rect">
            <a:avLst/>
          </a:prstGeom>
        </p:spPr>
        <p:txBody>
          <a:bodyPr wrap="none" lIns="0" tIns="0" rIns="0" bIns="0" anchor="ctr"/>
          <a:lstStyle/>
          <a:p>
            <a:pPr algn="ctr"/>
            <a:r>
              <a:rPr lang="en-US" sz="4400" dirty="0">
                <a:solidFill>
                  <a:schemeClr val="bg2">
                    <a:lumMod val="75000"/>
                  </a:schemeClr>
                </a:solidFill>
                <a:latin typeface="+mj-lt"/>
              </a:rPr>
              <a:t>Introduction</a:t>
            </a:r>
            <a:endParaRPr sz="4400" dirty="0">
              <a:solidFill>
                <a:schemeClr val="bg2">
                  <a:lumMod val="75000"/>
                </a:schemeClr>
              </a:solidFill>
              <a:latin typeface="+mj-lt"/>
            </a:endParaRPr>
          </a:p>
        </p:txBody>
      </p:sp>
      <p:sp>
        <p:nvSpPr>
          <p:cNvPr id="41" name="TextShape 2"/>
          <p:cNvSpPr txBox="1"/>
          <p:nvPr/>
        </p:nvSpPr>
        <p:spPr>
          <a:xfrm>
            <a:off x="251520" y="2276872"/>
            <a:ext cx="8075268" cy="3977484"/>
          </a:xfrm>
          <a:prstGeom prst="rect">
            <a:avLst/>
          </a:prstGeom>
        </p:spPr>
        <p:txBody>
          <a:bodyPr wrap="none" lIns="0" tIns="0" rIns="0" bIns="0"/>
          <a:lstStyle/>
          <a:p>
            <a:pPr marL="457200" indent="-457200">
              <a:buFont typeface="Arial" panose="020B0604020202020204" pitchFamily="34" charset="0"/>
              <a:buChar char="•"/>
            </a:pPr>
            <a:r>
              <a:rPr lang="en-US" sz="2800" dirty="0"/>
              <a:t>As more research on QALY increases, more concern </a:t>
            </a:r>
            <a:endParaRPr lang="en-US" sz="2800" dirty="0" smtClean="0"/>
          </a:p>
          <a:p>
            <a:r>
              <a:rPr lang="en-US" sz="2800" dirty="0" smtClean="0"/>
              <a:t>about </a:t>
            </a:r>
            <a:r>
              <a:rPr lang="en-US" sz="2800" dirty="0"/>
              <a:t>equity is expressed</a:t>
            </a:r>
            <a:endParaRPr sz="2800" dirty="0"/>
          </a:p>
          <a:p>
            <a:pPr marL="457200" indent="-457200">
              <a:buFont typeface="Arial" panose="020B0604020202020204" pitchFamily="34" charset="0"/>
              <a:buChar char="•"/>
            </a:pPr>
            <a:r>
              <a:rPr lang="en-US" sz="2800" dirty="0"/>
              <a:t>Advocates of the QALY approach in suggest that </a:t>
            </a:r>
            <a:endParaRPr lang="en-US" sz="2800" dirty="0" smtClean="0"/>
          </a:p>
          <a:p>
            <a:r>
              <a:rPr lang="en-US" sz="2800" dirty="0" smtClean="0"/>
              <a:t>there </a:t>
            </a:r>
            <a:r>
              <a:rPr lang="en-US" sz="2800" dirty="0"/>
              <a:t>has been a misunderstanding either there has </a:t>
            </a:r>
            <a:endParaRPr lang="en-US" sz="2800" dirty="0" smtClean="0"/>
          </a:p>
          <a:p>
            <a:r>
              <a:rPr lang="en-US" sz="2800" dirty="0" smtClean="0"/>
              <a:t>been </a:t>
            </a:r>
            <a:r>
              <a:rPr lang="en-US" sz="2800" dirty="0"/>
              <a:t>a misunderstanding either on the QALY approach </a:t>
            </a:r>
            <a:endParaRPr lang="en-US" sz="2800" dirty="0" smtClean="0"/>
          </a:p>
          <a:p>
            <a:r>
              <a:rPr lang="en-US" sz="2800" dirty="0" smtClean="0"/>
              <a:t>or </a:t>
            </a:r>
            <a:r>
              <a:rPr lang="en-US" sz="2800" dirty="0"/>
              <a:t>the part of its advocates</a:t>
            </a:r>
            <a:endParaRPr sz="2800" dirty="0"/>
          </a:p>
        </p:txBody>
      </p:sp>
    </p:spTree>
    <p:extLst>
      <p:ext uri="{BB962C8B-B14F-4D97-AF65-F5344CB8AC3E}">
        <p14:creationId xmlns:p14="http://schemas.microsoft.com/office/powerpoint/2010/main" xmlns="" val="2862763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Shape 1"/>
          <p:cNvSpPr txBox="1"/>
          <p:nvPr/>
        </p:nvSpPr>
        <p:spPr>
          <a:xfrm>
            <a:off x="457172" y="2132856"/>
            <a:ext cx="8228763" cy="3977484"/>
          </a:xfrm>
          <a:prstGeom prst="rect">
            <a:avLst/>
          </a:prstGeom>
        </p:spPr>
        <p:txBody>
          <a:bodyPr wrap="none" lIns="0" tIns="0" rIns="0" bIns="0"/>
          <a:lstStyle/>
          <a:p>
            <a:endParaRPr dirty="0"/>
          </a:p>
          <a:p>
            <a:pPr algn="ctr"/>
            <a:r>
              <a:rPr lang="en-US" sz="3200" dirty="0">
                <a:latin typeface="+mj-lt"/>
                <a:ea typeface="Arial"/>
              </a:rPr>
              <a:t>Thus the aim of this paper is </a:t>
            </a:r>
            <a:r>
              <a:rPr lang="en-US" sz="3200" dirty="0" smtClean="0">
                <a:latin typeface="+mj-lt"/>
                <a:ea typeface="Arial"/>
              </a:rPr>
              <a:t>to</a:t>
            </a:r>
          </a:p>
          <a:p>
            <a:pPr algn="ctr"/>
            <a:r>
              <a:rPr lang="en-US" sz="3200" dirty="0" smtClean="0">
                <a:latin typeface="+mj-lt"/>
                <a:ea typeface="Arial"/>
              </a:rPr>
              <a:t> </a:t>
            </a:r>
            <a:r>
              <a:rPr lang="en-US" sz="3200" dirty="0">
                <a:latin typeface="+mj-lt"/>
                <a:ea typeface="Arial"/>
              </a:rPr>
              <a:t>justify the statement </a:t>
            </a:r>
            <a:r>
              <a:rPr lang="en-US" sz="3200" dirty="0">
                <a:latin typeface="+mj-lt"/>
              </a:rPr>
              <a:t>by </a:t>
            </a:r>
            <a:endParaRPr lang="en-US" sz="3200" dirty="0" smtClean="0">
              <a:latin typeface="+mj-lt"/>
            </a:endParaRPr>
          </a:p>
          <a:p>
            <a:pPr algn="ctr"/>
            <a:r>
              <a:rPr lang="en-US" sz="3200" dirty="0" smtClean="0">
                <a:latin typeface="+mj-lt"/>
              </a:rPr>
              <a:t>exploring </a:t>
            </a:r>
            <a:r>
              <a:rPr lang="en-US" sz="3200" dirty="0">
                <a:latin typeface="+mj-lt"/>
              </a:rPr>
              <a:t>the nature of the trade off </a:t>
            </a:r>
            <a:endParaRPr lang="en-US" sz="3200" dirty="0" smtClean="0">
              <a:latin typeface="+mj-lt"/>
            </a:endParaRPr>
          </a:p>
          <a:p>
            <a:pPr algn="ctr"/>
            <a:r>
              <a:rPr lang="en-US" sz="3200" dirty="0" smtClean="0">
                <a:latin typeface="+mj-lt"/>
              </a:rPr>
              <a:t>between </a:t>
            </a:r>
            <a:r>
              <a:rPr lang="en-US" sz="3200" dirty="0">
                <a:latin typeface="+mj-lt"/>
              </a:rPr>
              <a:t>quality and </a:t>
            </a:r>
            <a:r>
              <a:rPr lang="en-US" sz="3200" dirty="0" smtClean="0">
                <a:latin typeface="+mj-lt"/>
              </a:rPr>
              <a:t>efficiency.</a:t>
            </a:r>
            <a:endParaRPr sz="3200" dirty="0">
              <a:latin typeface="+mj-lt"/>
            </a:endParaRPr>
          </a:p>
        </p:txBody>
      </p:sp>
    </p:spTree>
    <p:extLst>
      <p:ext uri="{BB962C8B-B14F-4D97-AF65-F5344CB8AC3E}">
        <p14:creationId xmlns:p14="http://schemas.microsoft.com/office/powerpoint/2010/main" xmlns="" val="1396500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Shape 1"/>
          <p:cNvSpPr txBox="1"/>
          <p:nvPr/>
        </p:nvSpPr>
        <p:spPr>
          <a:xfrm>
            <a:off x="457172" y="273352"/>
            <a:ext cx="8228763" cy="1145009"/>
          </a:xfrm>
          <a:prstGeom prst="rect">
            <a:avLst/>
          </a:prstGeom>
        </p:spPr>
        <p:txBody>
          <a:bodyPr wrap="none" lIns="0" tIns="0" rIns="0" bIns="0" anchor="ctr"/>
          <a:lstStyle/>
          <a:p>
            <a:pPr algn="ctr"/>
            <a:r>
              <a:rPr lang="en-US" sz="4000" dirty="0">
                <a:solidFill>
                  <a:schemeClr val="bg2">
                    <a:lumMod val="75000"/>
                  </a:schemeClr>
                </a:solidFill>
                <a:latin typeface="+mj-lt"/>
                <a:ea typeface="Arial Unicode MS"/>
              </a:rPr>
              <a:t>Efficiency as health maximization</a:t>
            </a:r>
            <a:endParaRPr dirty="0">
              <a:solidFill>
                <a:schemeClr val="bg2">
                  <a:lumMod val="75000"/>
                </a:schemeClr>
              </a:solidFill>
              <a:latin typeface="+mj-lt"/>
            </a:endParaRPr>
          </a:p>
        </p:txBody>
      </p:sp>
      <p:sp>
        <p:nvSpPr>
          <p:cNvPr id="44" name="TextShape 2"/>
          <p:cNvSpPr txBox="1"/>
          <p:nvPr/>
        </p:nvSpPr>
        <p:spPr>
          <a:xfrm>
            <a:off x="457172" y="1604841"/>
            <a:ext cx="8228763" cy="3977484"/>
          </a:xfrm>
          <a:prstGeom prst="rect">
            <a:avLst/>
          </a:prstGeom>
        </p:spPr>
        <p:txBody>
          <a:bodyPr wrap="none" lIns="0" tIns="0" rIns="0" bIns="0"/>
          <a:lstStyle/>
          <a:p>
            <a:pPr marL="457200" indent="-457200">
              <a:lnSpc>
                <a:spcPct val="150000"/>
              </a:lnSpc>
              <a:buFont typeface="Arial" panose="020B0604020202020204" pitchFamily="34" charset="0"/>
              <a:buChar char="•"/>
            </a:pPr>
            <a:r>
              <a:rPr lang="en-US" sz="2400" dirty="0">
                <a:solidFill>
                  <a:srgbClr val="000000"/>
                </a:solidFill>
                <a:ea typeface="Arial Unicode MS"/>
              </a:rPr>
              <a:t>QALY(Quality-adjusted life years) measures an </a:t>
            </a:r>
            <a:endParaRPr lang="en-US" sz="2400" dirty="0" smtClean="0">
              <a:solidFill>
                <a:srgbClr val="000000"/>
              </a:solidFill>
              <a:ea typeface="Arial Unicode MS"/>
            </a:endParaRPr>
          </a:p>
          <a:p>
            <a:pPr>
              <a:lnSpc>
                <a:spcPct val="150000"/>
              </a:lnSpc>
            </a:pPr>
            <a:r>
              <a:rPr lang="en-US" sz="2400" dirty="0">
                <a:solidFill>
                  <a:srgbClr val="000000"/>
                </a:solidFill>
                <a:ea typeface="Arial Unicode MS"/>
              </a:rPr>
              <a:t> </a:t>
            </a:r>
            <a:r>
              <a:rPr lang="en-US" sz="2400" dirty="0" smtClean="0">
                <a:solidFill>
                  <a:srgbClr val="000000"/>
                </a:solidFill>
                <a:ea typeface="Arial Unicode MS"/>
              </a:rPr>
              <a:t>     individual's </a:t>
            </a:r>
            <a:r>
              <a:rPr lang="en-US" sz="2400" dirty="0">
                <a:solidFill>
                  <a:srgbClr val="000000"/>
                </a:solidFill>
                <a:ea typeface="Arial Unicode MS"/>
              </a:rPr>
              <a:t>health whereas QALYs measures the </a:t>
            </a:r>
            <a:r>
              <a:rPr lang="en-US" sz="2400" dirty="0" smtClean="0">
                <a:solidFill>
                  <a:srgbClr val="000000"/>
                </a:solidFill>
                <a:ea typeface="Arial Unicode MS"/>
              </a:rPr>
              <a:t>sum</a:t>
            </a:r>
          </a:p>
          <a:p>
            <a:pPr>
              <a:lnSpc>
                <a:spcPct val="150000"/>
              </a:lnSpc>
            </a:pPr>
            <a:r>
              <a:rPr lang="en-US" sz="2400" dirty="0">
                <a:solidFill>
                  <a:srgbClr val="000000"/>
                </a:solidFill>
                <a:ea typeface="Arial Unicode MS"/>
              </a:rPr>
              <a:t> </a:t>
            </a:r>
            <a:r>
              <a:rPr lang="en-US" sz="2400" dirty="0" smtClean="0">
                <a:solidFill>
                  <a:srgbClr val="000000"/>
                </a:solidFill>
                <a:ea typeface="Arial Unicode MS"/>
              </a:rPr>
              <a:t>     of </a:t>
            </a:r>
            <a:r>
              <a:rPr lang="en-US" sz="2400" dirty="0">
                <a:solidFill>
                  <a:srgbClr val="000000"/>
                </a:solidFill>
                <a:ea typeface="Arial Unicode MS"/>
              </a:rPr>
              <a:t>individuals' </a:t>
            </a:r>
            <a:r>
              <a:rPr lang="en-US" sz="2400" dirty="0" smtClean="0">
                <a:solidFill>
                  <a:srgbClr val="000000"/>
                </a:solidFill>
                <a:ea typeface="Arial Unicode MS"/>
              </a:rPr>
              <a:t>health </a:t>
            </a:r>
            <a:r>
              <a:rPr lang="en-US" sz="2400" dirty="0">
                <a:solidFill>
                  <a:srgbClr val="000000"/>
                </a:solidFill>
                <a:ea typeface="Arial Unicode MS"/>
              </a:rPr>
              <a:t>as the community's health. </a:t>
            </a:r>
            <a:endParaRPr sz="2400" dirty="0"/>
          </a:p>
          <a:p>
            <a:pPr marL="457200" indent="-457200">
              <a:lnSpc>
                <a:spcPct val="150000"/>
              </a:lnSpc>
              <a:buFont typeface="Arial" panose="020B0604020202020204" pitchFamily="34" charset="0"/>
              <a:buChar char="•"/>
            </a:pPr>
            <a:r>
              <a:rPr lang="en-US" sz="2400" dirty="0">
                <a:solidFill>
                  <a:srgbClr val="000000"/>
                </a:solidFill>
                <a:ea typeface="Arial Unicode MS"/>
              </a:rPr>
              <a:t>Efficiency in terms of health maximization can be </a:t>
            </a:r>
          </a:p>
          <a:p>
            <a:pPr>
              <a:lnSpc>
                <a:spcPct val="150000"/>
              </a:lnSpc>
            </a:pPr>
            <a:r>
              <a:rPr lang="en-US" sz="2400" dirty="0" smtClean="0">
                <a:solidFill>
                  <a:srgbClr val="000000"/>
                </a:solidFill>
                <a:ea typeface="Arial Unicode MS"/>
              </a:rPr>
              <a:t>      achieved </a:t>
            </a:r>
            <a:r>
              <a:rPr lang="en-US" sz="2400" dirty="0">
                <a:solidFill>
                  <a:srgbClr val="000000"/>
                </a:solidFill>
                <a:ea typeface="Arial Unicode MS"/>
              </a:rPr>
              <a:t>by reallocating resources to the activity </a:t>
            </a:r>
            <a:r>
              <a:rPr lang="en-US" sz="2400" dirty="0" smtClean="0">
                <a:solidFill>
                  <a:srgbClr val="000000"/>
                </a:solidFill>
                <a:ea typeface="Arial Unicode MS"/>
              </a:rPr>
              <a:t>that</a:t>
            </a:r>
          </a:p>
          <a:p>
            <a:pPr>
              <a:lnSpc>
                <a:spcPct val="150000"/>
              </a:lnSpc>
            </a:pPr>
            <a:r>
              <a:rPr lang="en-US" sz="2400" dirty="0" smtClean="0">
                <a:solidFill>
                  <a:srgbClr val="000000"/>
                </a:solidFill>
                <a:ea typeface="Arial Unicode MS"/>
              </a:rPr>
              <a:t>      generates </a:t>
            </a:r>
            <a:r>
              <a:rPr lang="en-US" sz="2400" dirty="0">
                <a:solidFill>
                  <a:srgbClr val="000000"/>
                </a:solidFill>
                <a:ea typeface="Arial Unicode MS"/>
              </a:rPr>
              <a:t>more health gain for every dollar spent </a:t>
            </a:r>
            <a:endParaRPr lang="en-US" sz="2400" dirty="0" smtClean="0">
              <a:solidFill>
                <a:srgbClr val="000000"/>
              </a:solidFill>
              <a:ea typeface="Arial Unicode MS"/>
            </a:endParaRPr>
          </a:p>
          <a:p>
            <a:pPr>
              <a:lnSpc>
                <a:spcPct val="150000"/>
              </a:lnSpc>
            </a:pPr>
            <a:r>
              <a:rPr lang="en-US" sz="2400" dirty="0">
                <a:solidFill>
                  <a:srgbClr val="000000"/>
                </a:solidFill>
                <a:ea typeface="Arial Unicode MS"/>
              </a:rPr>
              <a:t> </a:t>
            </a:r>
            <a:r>
              <a:rPr lang="en-US" sz="2400" dirty="0" smtClean="0">
                <a:solidFill>
                  <a:srgbClr val="000000"/>
                </a:solidFill>
                <a:ea typeface="Arial Unicode MS"/>
              </a:rPr>
              <a:t>     (</a:t>
            </a:r>
            <a:r>
              <a:rPr lang="en-US" sz="2400" dirty="0">
                <a:solidFill>
                  <a:srgbClr val="000000"/>
                </a:solidFill>
                <a:ea typeface="Arial Unicode MS"/>
              </a:rPr>
              <a:t>Williams, 1985)</a:t>
            </a:r>
            <a:endParaRPr sz="2400" dirty="0"/>
          </a:p>
        </p:txBody>
      </p:sp>
    </p:spTree>
    <p:extLst>
      <p:ext uri="{BB962C8B-B14F-4D97-AF65-F5344CB8AC3E}">
        <p14:creationId xmlns:p14="http://schemas.microsoft.com/office/powerpoint/2010/main" xmlns="" val="3998012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Shape 1"/>
          <p:cNvSpPr txBox="1"/>
          <p:nvPr/>
        </p:nvSpPr>
        <p:spPr>
          <a:xfrm>
            <a:off x="480356" y="2160815"/>
            <a:ext cx="8228763" cy="5084609"/>
          </a:xfrm>
          <a:prstGeom prst="rect">
            <a:avLst/>
          </a:prstGeom>
        </p:spPr>
        <p:txBody>
          <a:bodyPr wrap="none" lIns="0" tIns="0" rIns="0" bIns="0"/>
          <a:lstStyle/>
          <a:p>
            <a:pPr marL="457200" indent="-457200">
              <a:buFont typeface="Arial" panose="020B0604020202020204" pitchFamily="34" charset="0"/>
              <a:buChar char="•"/>
            </a:pPr>
            <a:r>
              <a:rPr lang="en-US" sz="2400" dirty="0" smtClean="0">
                <a:solidFill>
                  <a:srgbClr val="000000"/>
                </a:solidFill>
                <a:ea typeface="Arial Unicode MS"/>
              </a:rPr>
              <a:t>explicitly </a:t>
            </a:r>
            <a:r>
              <a:rPr lang="en-US" sz="2400" dirty="0">
                <a:solidFill>
                  <a:srgbClr val="000000"/>
                </a:solidFill>
                <a:ea typeface="Arial Unicode MS"/>
              </a:rPr>
              <a:t>rejects the traditional Pareto doctrine in </a:t>
            </a:r>
            <a:endParaRPr lang="en-US" sz="2400" dirty="0" smtClean="0">
              <a:solidFill>
                <a:srgbClr val="000000"/>
              </a:solidFill>
              <a:ea typeface="Arial Unicode MS"/>
            </a:endParaRPr>
          </a:p>
          <a:p>
            <a:r>
              <a:rPr lang="en-US" sz="2400" dirty="0">
                <a:solidFill>
                  <a:srgbClr val="000000"/>
                </a:solidFill>
                <a:ea typeface="Arial Unicode MS"/>
              </a:rPr>
              <a:t> </a:t>
            </a:r>
            <a:r>
              <a:rPr lang="en-US" sz="2400" dirty="0" smtClean="0">
                <a:solidFill>
                  <a:srgbClr val="000000"/>
                </a:solidFill>
                <a:ea typeface="Arial Unicode MS"/>
              </a:rPr>
              <a:t>     health </a:t>
            </a:r>
            <a:r>
              <a:rPr lang="en-US" sz="2400" dirty="0">
                <a:solidFill>
                  <a:srgbClr val="000000"/>
                </a:solidFill>
                <a:ea typeface="Arial Unicode MS"/>
              </a:rPr>
              <a:t>care context </a:t>
            </a:r>
            <a:r>
              <a:rPr lang="en-US" sz="2400" dirty="0" smtClean="0">
                <a:solidFill>
                  <a:srgbClr val="000000"/>
                </a:solidFill>
                <a:ea typeface="Arial Unicode MS"/>
              </a:rPr>
              <a:t>( the view that resource </a:t>
            </a:r>
            <a:r>
              <a:rPr lang="en-US" sz="2400" dirty="0">
                <a:solidFill>
                  <a:srgbClr val="000000"/>
                </a:solidFill>
                <a:ea typeface="Arial Unicode MS"/>
              </a:rPr>
              <a:t>should be </a:t>
            </a:r>
          </a:p>
          <a:p>
            <a:r>
              <a:rPr lang="en-US" sz="2400" dirty="0" smtClean="0">
                <a:solidFill>
                  <a:srgbClr val="000000"/>
                </a:solidFill>
                <a:ea typeface="Arial Unicode MS"/>
              </a:rPr>
              <a:t>      allocated   in </a:t>
            </a:r>
            <a:r>
              <a:rPr lang="en-US" sz="2400" dirty="0">
                <a:solidFill>
                  <a:srgbClr val="000000"/>
                </a:solidFill>
                <a:ea typeface="Arial Unicode MS"/>
              </a:rPr>
              <a:t>the way that no one is made worse off)  </a:t>
            </a:r>
            <a:endParaRPr sz="2400" dirty="0"/>
          </a:p>
          <a:p>
            <a:endParaRPr sz="2400" dirty="0"/>
          </a:p>
          <a:p>
            <a:pPr marL="457200" indent="-457200">
              <a:buFont typeface="Arial" panose="020B0604020202020204" pitchFamily="34" charset="0"/>
              <a:buChar char="•"/>
            </a:pPr>
            <a:r>
              <a:rPr lang="en-US" sz="2400" dirty="0" smtClean="0">
                <a:solidFill>
                  <a:srgbClr val="000000"/>
                </a:solidFill>
                <a:ea typeface="Arial Unicode MS"/>
              </a:rPr>
              <a:t>implicitly </a:t>
            </a:r>
            <a:r>
              <a:rPr lang="en-US" sz="2400" dirty="0">
                <a:solidFill>
                  <a:srgbClr val="000000"/>
                </a:solidFill>
                <a:ea typeface="Arial Unicode MS"/>
              </a:rPr>
              <a:t>rejects the </a:t>
            </a:r>
            <a:r>
              <a:rPr lang="en-US" sz="2400" dirty="0" err="1" smtClean="0">
                <a:solidFill>
                  <a:srgbClr val="000000"/>
                </a:solidFill>
                <a:ea typeface="Arial Unicode MS"/>
              </a:rPr>
              <a:t>welfarism</a:t>
            </a:r>
            <a:r>
              <a:rPr lang="en-US" sz="2400" dirty="0"/>
              <a:t> </a:t>
            </a:r>
            <a:r>
              <a:rPr lang="en-US" sz="2400" dirty="0" smtClean="0">
                <a:solidFill>
                  <a:srgbClr val="000000"/>
                </a:solidFill>
                <a:ea typeface="Arial Unicode MS"/>
              </a:rPr>
              <a:t>(social </a:t>
            </a:r>
            <a:r>
              <a:rPr lang="en-US" sz="2400" dirty="0">
                <a:solidFill>
                  <a:srgbClr val="000000"/>
                </a:solidFill>
                <a:ea typeface="Arial Unicode MS"/>
              </a:rPr>
              <a:t>welfare depends </a:t>
            </a:r>
            <a:endParaRPr lang="en-US" sz="2400" dirty="0" smtClean="0">
              <a:solidFill>
                <a:srgbClr val="000000"/>
              </a:solidFill>
              <a:ea typeface="Arial Unicode MS"/>
            </a:endParaRPr>
          </a:p>
          <a:p>
            <a:r>
              <a:rPr lang="en-US" sz="2400" dirty="0">
                <a:solidFill>
                  <a:srgbClr val="000000"/>
                </a:solidFill>
                <a:ea typeface="Arial Unicode MS"/>
              </a:rPr>
              <a:t> </a:t>
            </a:r>
            <a:r>
              <a:rPr lang="en-US" sz="2400" dirty="0" smtClean="0">
                <a:solidFill>
                  <a:srgbClr val="000000"/>
                </a:solidFill>
                <a:ea typeface="Arial Unicode MS"/>
              </a:rPr>
              <a:t>     on </a:t>
            </a:r>
            <a:r>
              <a:rPr lang="en-US" sz="2400" dirty="0">
                <a:solidFill>
                  <a:srgbClr val="000000"/>
                </a:solidFill>
                <a:ea typeface="Arial Unicode MS"/>
              </a:rPr>
              <a:t>the utility of the people in the community)</a:t>
            </a:r>
            <a:endParaRPr sz="2400" dirty="0"/>
          </a:p>
        </p:txBody>
      </p:sp>
      <p:sp>
        <p:nvSpPr>
          <p:cNvPr id="2" name="TextBox 1"/>
          <p:cNvSpPr txBox="1"/>
          <p:nvPr/>
        </p:nvSpPr>
        <p:spPr>
          <a:xfrm>
            <a:off x="611560" y="260648"/>
            <a:ext cx="7043971" cy="954107"/>
          </a:xfrm>
          <a:prstGeom prst="rect">
            <a:avLst/>
          </a:prstGeom>
          <a:noFill/>
        </p:spPr>
        <p:txBody>
          <a:bodyPr wrap="square" rtlCol="0">
            <a:spAutoFit/>
          </a:bodyPr>
          <a:lstStyle/>
          <a:p>
            <a:r>
              <a:rPr lang="en-US" sz="2800" dirty="0" smtClean="0">
                <a:solidFill>
                  <a:schemeClr val="bg2">
                    <a:lumMod val="75000"/>
                  </a:schemeClr>
                </a:solidFill>
                <a:ea typeface="Arial Unicode MS"/>
              </a:rPr>
              <a:t>Efficiency in terms of health maximization therefore… </a:t>
            </a:r>
            <a:endParaRPr lang="en-US" sz="2800" dirty="0">
              <a:solidFill>
                <a:schemeClr val="bg2">
                  <a:lumMod val="75000"/>
                </a:schemeClr>
              </a:solidFill>
            </a:endParaRPr>
          </a:p>
        </p:txBody>
      </p:sp>
    </p:spTree>
    <p:extLst>
      <p:ext uri="{BB962C8B-B14F-4D97-AF65-F5344CB8AC3E}">
        <p14:creationId xmlns:p14="http://schemas.microsoft.com/office/powerpoint/2010/main" xmlns="" val="2104009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Shape 1"/>
          <p:cNvSpPr txBox="1"/>
          <p:nvPr/>
        </p:nvSpPr>
        <p:spPr>
          <a:xfrm>
            <a:off x="457172" y="273352"/>
            <a:ext cx="8228763" cy="1145009"/>
          </a:xfrm>
          <a:prstGeom prst="rect">
            <a:avLst/>
          </a:prstGeom>
        </p:spPr>
        <p:txBody>
          <a:bodyPr wrap="none" lIns="0" tIns="0" rIns="0" bIns="0" anchor="ctr"/>
          <a:lstStyle/>
          <a:p>
            <a:pPr algn="ctr"/>
            <a:r>
              <a:rPr lang="en-US" sz="2800" dirty="0">
                <a:solidFill>
                  <a:schemeClr val="bg2">
                    <a:lumMod val="75000"/>
                  </a:schemeClr>
                </a:solidFill>
                <a:latin typeface="+mj-lt"/>
                <a:ea typeface="Arial Unicode MS"/>
              </a:rPr>
              <a:t>Difference between the QALY approach and </a:t>
            </a:r>
            <a:r>
              <a:rPr lang="en-US" sz="2800" dirty="0" err="1">
                <a:solidFill>
                  <a:schemeClr val="bg2">
                    <a:lumMod val="75000"/>
                  </a:schemeClr>
                </a:solidFill>
                <a:latin typeface="+mj-lt"/>
                <a:ea typeface="Arial Unicode MS"/>
              </a:rPr>
              <a:t>welfarism</a:t>
            </a:r>
            <a:endParaRPr sz="2800" dirty="0">
              <a:solidFill>
                <a:schemeClr val="bg2">
                  <a:lumMod val="75000"/>
                </a:schemeClr>
              </a:solidFill>
              <a:latin typeface="+mj-lt"/>
            </a:endParaRPr>
          </a:p>
        </p:txBody>
      </p:sp>
      <p:sp>
        <p:nvSpPr>
          <p:cNvPr id="47" name="TextShape 2"/>
          <p:cNvSpPr txBox="1"/>
          <p:nvPr/>
        </p:nvSpPr>
        <p:spPr>
          <a:xfrm>
            <a:off x="457172" y="1604841"/>
            <a:ext cx="8228763" cy="4699565"/>
          </a:xfrm>
          <a:prstGeom prst="rect">
            <a:avLst/>
          </a:prstGeom>
        </p:spPr>
        <p:txBody>
          <a:bodyPr wrap="none" lIns="0" tIns="0" rIns="0" bIns="0"/>
          <a:lstStyle/>
          <a:p>
            <a:pPr marL="457200" indent="-457200">
              <a:buFont typeface="Arial" panose="020B0604020202020204" pitchFamily="34" charset="0"/>
              <a:buChar char="•"/>
            </a:pPr>
            <a:r>
              <a:rPr lang="en-US" sz="2800" dirty="0">
                <a:solidFill>
                  <a:srgbClr val="000000"/>
                </a:solidFill>
                <a:ea typeface="Arial Unicode MS"/>
              </a:rPr>
              <a:t>In QALY approach, the characteristics of people is </a:t>
            </a:r>
            <a:endParaRPr lang="en-US" sz="2800" dirty="0" smtClean="0">
              <a:solidFill>
                <a:srgbClr val="000000"/>
              </a:solidFill>
              <a:ea typeface="Arial Unicode MS"/>
            </a:endParaRPr>
          </a:p>
          <a:p>
            <a:r>
              <a:rPr lang="en-US" sz="2800" dirty="0" smtClean="0">
                <a:solidFill>
                  <a:srgbClr val="000000"/>
                </a:solidFill>
                <a:ea typeface="Arial Unicode MS"/>
              </a:rPr>
              <a:t>      use </a:t>
            </a:r>
            <a:r>
              <a:rPr lang="en-US" sz="2800" dirty="0">
                <a:solidFill>
                  <a:srgbClr val="000000"/>
                </a:solidFill>
                <a:ea typeface="Arial Unicode MS"/>
              </a:rPr>
              <a:t>to measure people's health. Thus, two people </a:t>
            </a:r>
            <a:endParaRPr lang="en-US" sz="2800" dirty="0" smtClean="0">
              <a:solidFill>
                <a:srgbClr val="000000"/>
              </a:solidFill>
              <a:ea typeface="Arial Unicode MS"/>
            </a:endParaRPr>
          </a:p>
          <a:p>
            <a:r>
              <a:rPr lang="en-US" sz="2800" dirty="0" smtClean="0">
                <a:solidFill>
                  <a:srgbClr val="000000"/>
                </a:solidFill>
                <a:ea typeface="Arial Unicode MS"/>
              </a:rPr>
              <a:t>      with </a:t>
            </a:r>
            <a:r>
              <a:rPr lang="en-US" sz="2800" dirty="0">
                <a:solidFill>
                  <a:srgbClr val="000000"/>
                </a:solidFill>
                <a:ea typeface="Arial Unicode MS"/>
              </a:rPr>
              <a:t>same health state should have the </a:t>
            </a:r>
            <a:r>
              <a:rPr lang="en-US" sz="2800" dirty="0" smtClean="0">
                <a:solidFill>
                  <a:srgbClr val="000000"/>
                </a:solidFill>
                <a:ea typeface="Arial Unicode MS"/>
              </a:rPr>
              <a:t>same</a:t>
            </a:r>
          </a:p>
          <a:p>
            <a:r>
              <a:rPr lang="en-US" sz="2800" dirty="0" smtClean="0">
                <a:solidFill>
                  <a:srgbClr val="000000"/>
                </a:solidFill>
                <a:ea typeface="Arial Unicode MS"/>
              </a:rPr>
              <a:t>      level </a:t>
            </a:r>
            <a:r>
              <a:rPr lang="en-US" sz="2800" dirty="0">
                <a:solidFill>
                  <a:srgbClr val="000000"/>
                </a:solidFill>
                <a:ea typeface="Arial Unicode MS"/>
              </a:rPr>
              <a:t>of utility</a:t>
            </a:r>
            <a:endParaRPr sz="2800" dirty="0"/>
          </a:p>
          <a:p>
            <a:endParaRPr sz="2800" dirty="0"/>
          </a:p>
          <a:p>
            <a:pPr marL="457200" indent="-457200">
              <a:buFont typeface="Arial" panose="020B0604020202020204" pitchFamily="34" charset="0"/>
              <a:buChar char="•"/>
            </a:pPr>
            <a:r>
              <a:rPr lang="en-US" sz="2800" dirty="0">
                <a:solidFill>
                  <a:srgbClr val="000000"/>
                </a:solidFill>
                <a:ea typeface="Arial Unicode MS"/>
              </a:rPr>
              <a:t>In </a:t>
            </a:r>
            <a:r>
              <a:rPr lang="en-US" sz="2800" dirty="0" err="1">
                <a:solidFill>
                  <a:srgbClr val="000000"/>
                </a:solidFill>
                <a:ea typeface="Arial Unicode MS"/>
              </a:rPr>
              <a:t>welfarism</a:t>
            </a:r>
            <a:r>
              <a:rPr lang="en-US" sz="2800" dirty="0">
                <a:solidFill>
                  <a:srgbClr val="000000"/>
                </a:solidFill>
                <a:ea typeface="Arial Unicode MS"/>
              </a:rPr>
              <a:t>, two people with the same health </a:t>
            </a:r>
            <a:r>
              <a:rPr lang="en-US" sz="2800" dirty="0" smtClean="0">
                <a:solidFill>
                  <a:srgbClr val="000000"/>
                </a:solidFill>
                <a:ea typeface="Arial Unicode MS"/>
              </a:rPr>
              <a:t>state</a:t>
            </a:r>
          </a:p>
          <a:p>
            <a:r>
              <a:rPr lang="en-US" sz="2800" dirty="0">
                <a:solidFill>
                  <a:srgbClr val="000000"/>
                </a:solidFill>
                <a:ea typeface="Arial Unicode MS"/>
              </a:rPr>
              <a:t> </a:t>
            </a:r>
            <a:r>
              <a:rPr lang="en-US" sz="2800" dirty="0" smtClean="0">
                <a:solidFill>
                  <a:srgbClr val="000000"/>
                </a:solidFill>
                <a:ea typeface="Arial Unicode MS"/>
              </a:rPr>
              <a:t>     does </a:t>
            </a:r>
            <a:r>
              <a:rPr lang="en-US" sz="2800" dirty="0">
                <a:solidFill>
                  <a:srgbClr val="000000"/>
                </a:solidFill>
                <a:ea typeface="Arial Unicode MS"/>
              </a:rPr>
              <a:t>not need to have the same level of utility since </a:t>
            </a:r>
            <a:endParaRPr lang="en-US" sz="2800" dirty="0" smtClean="0">
              <a:solidFill>
                <a:srgbClr val="000000"/>
              </a:solidFill>
              <a:ea typeface="Arial Unicode MS"/>
            </a:endParaRPr>
          </a:p>
          <a:p>
            <a:r>
              <a:rPr lang="en-US" sz="2800" dirty="0" smtClean="0">
                <a:solidFill>
                  <a:srgbClr val="000000"/>
                </a:solidFill>
                <a:ea typeface="Arial Unicode MS"/>
              </a:rPr>
              <a:t>      it </a:t>
            </a:r>
            <a:r>
              <a:rPr lang="en-US" sz="2800" dirty="0">
                <a:solidFill>
                  <a:srgbClr val="000000"/>
                </a:solidFill>
                <a:ea typeface="Arial Unicode MS"/>
              </a:rPr>
              <a:t>depends on the value he gives to his own </a:t>
            </a:r>
            <a:endParaRPr lang="en-US" sz="2800" dirty="0" smtClean="0">
              <a:solidFill>
                <a:srgbClr val="000000"/>
              </a:solidFill>
              <a:ea typeface="Arial Unicode MS"/>
            </a:endParaRPr>
          </a:p>
          <a:p>
            <a:r>
              <a:rPr lang="en-US" sz="2800" dirty="0" smtClean="0">
                <a:solidFill>
                  <a:srgbClr val="000000"/>
                </a:solidFill>
                <a:ea typeface="Arial Unicode MS"/>
              </a:rPr>
              <a:t>      health </a:t>
            </a:r>
            <a:r>
              <a:rPr lang="en-US" sz="2800" dirty="0">
                <a:solidFill>
                  <a:srgbClr val="000000"/>
                </a:solidFill>
                <a:ea typeface="Arial Unicode MS"/>
              </a:rPr>
              <a:t>condition.</a:t>
            </a:r>
            <a:endParaRPr sz="2800" dirty="0"/>
          </a:p>
          <a:p>
            <a:endParaRPr sz="2800" dirty="0"/>
          </a:p>
          <a:p>
            <a:endParaRPr sz="2800" dirty="0"/>
          </a:p>
        </p:txBody>
      </p:sp>
    </p:spTree>
    <p:extLst>
      <p:ext uri="{BB962C8B-B14F-4D97-AF65-F5344CB8AC3E}">
        <p14:creationId xmlns:p14="http://schemas.microsoft.com/office/powerpoint/2010/main" xmlns="" val="414694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 unread) - tanyapornb - Yahoo Mail - Google Chrome"/>
          <p:cNvPicPr>
            <a:picLocks noChangeAspect="1"/>
          </p:cNvPicPr>
          <p:nvPr/>
        </p:nvPicPr>
        <p:blipFill rotWithShape="1">
          <a:blip r:embed="rId2">
            <a:extLst>
              <a:ext uri="{28A0092B-C50C-407E-A947-70E740481C1C}">
                <a14:useLocalDpi xmlns:a14="http://schemas.microsoft.com/office/drawing/2010/main" xmlns="" val="0"/>
              </a:ext>
            </a:extLst>
          </a:blip>
          <a:srcRect l="36845" t="34191" r="38491" b="7165"/>
          <a:stretch/>
        </p:blipFill>
        <p:spPr>
          <a:xfrm>
            <a:off x="208177" y="1484784"/>
            <a:ext cx="3571735" cy="5109473"/>
          </a:xfrm>
          <a:prstGeom prst="rect">
            <a:avLst/>
          </a:prstGeom>
        </p:spPr>
      </p:pic>
      <p:sp>
        <p:nvSpPr>
          <p:cNvPr id="48" name="TextShape 1"/>
          <p:cNvSpPr txBox="1"/>
          <p:nvPr/>
        </p:nvSpPr>
        <p:spPr>
          <a:xfrm>
            <a:off x="291284" y="5240"/>
            <a:ext cx="8749612" cy="1191512"/>
          </a:xfrm>
          <a:prstGeom prst="rect">
            <a:avLst/>
          </a:prstGeom>
        </p:spPr>
        <p:txBody>
          <a:bodyPr wrap="none" lIns="0" tIns="0" rIns="0" bIns="0" anchor="ctr"/>
          <a:lstStyle/>
          <a:p>
            <a:pPr algn="ctr"/>
            <a:r>
              <a:rPr lang="en-US" sz="2800" dirty="0" smtClean="0">
                <a:solidFill>
                  <a:schemeClr val="bg2">
                    <a:lumMod val="75000"/>
                  </a:schemeClr>
                </a:solidFill>
                <a:ea typeface="Arial Unicode MS"/>
              </a:rPr>
              <a:t>Definition of </a:t>
            </a:r>
            <a:r>
              <a:rPr lang="en-US" sz="2800" dirty="0">
                <a:solidFill>
                  <a:schemeClr val="bg2">
                    <a:lumMod val="75000"/>
                  </a:schemeClr>
                </a:solidFill>
                <a:ea typeface="Arial Unicode MS"/>
              </a:rPr>
              <a:t>efficient health maximization </a:t>
            </a:r>
            <a:endParaRPr lang="en-US" sz="2800" dirty="0" smtClean="0">
              <a:solidFill>
                <a:schemeClr val="bg2">
                  <a:lumMod val="75000"/>
                </a:schemeClr>
              </a:solidFill>
              <a:ea typeface="Arial Unicode MS"/>
            </a:endParaRPr>
          </a:p>
          <a:p>
            <a:pPr algn="ctr"/>
            <a:r>
              <a:rPr lang="en-US" sz="2800" dirty="0" smtClean="0">
                <a:solidFill>
                  <a:schemeClr val="bg2">
                    <a:lumMod val="75000"/>
                  </a:schemeClr>
                </a:solidFill>
                <a:ea typeface="Arial Unicode MS"/>
              </a:rPr>
              <a:t>and of </a:t>
            </a:r>
            <a:r>
              <a:rPr lang="en-US" sz="2800" dirty="0">
                <a:solidFill>
                  <a:schemeClr val="bg2">
                    <a:lumMod val="75000"/>
                  </a:schemeClr>
                </a:solidFill>
                <a:ea typeface="Arial Unicode MS"/>
              </a:rPr>
              <a:t>Pareto </a:t>
            </a:r>
            <a:r>
              <a:rPr lang="en-US" sz="2800" dirty="0" smtClean="0">
                <a:solidFill>
                  <a:schemeClr val="bg2">
                    <a:lumMod val="75000"/>
                  </a:schemeClr>
                </a:solidFill>
                <a:ea typeface="Arial Unicode MS"/>
              </a:rPr>
              <a:t>welfare </a:t>
            </a:r>
            <a:r>
              <a:rPr lang="en-US" sz="2800" dirty="0">
                <a:solidFill>
                  <a:schemeClr val="bg2">
                    <a:lumMod val="75000"/>
                  </a:schemeClr>
                </a:solidFill>
                <a:ea typeface="Arial Unicode MS"/>
              </a:rPr>
              <a:t>concept of </a:t>
            </a:r>
            <a:r>
              <a:rPr lang="en-US" sz="2800" dirty="0" smtClean="0">
                <a:solidFill>
                  <a:schemeClr val="bg2">
                    <a:lumMod val="75000"/>
                  </a:schemeClr>
                </a:solidFill>
                <a:ea typeface="Arial Unicode MS"/>
              </a:rPr>
              <a:t>efficiency</a:t>
            </a:r>
            <a:endParaRPr sz="2800" dirty="0">
              <a:solidFill>
                <a:schemeClr val="bg2">
                  <a:lumMod val="75000"/>
                </a:schemeClr>
              </a:solidFill>
            </a:endParaRPr>
          </a:p>
        </p:txBody>
      </p:sp>
      <p:sp>
        <p:nvSpPr>
          <p:cNvPr id="49" name="TextShape 2"/>
          <p:cNvSpPr txBox="1"/>
          <p:nvPr/>
        </p:nvSpPr>
        <p:spPr>
          <a:xfrm>
            <a:off x="3981312" y="2073818"/>
            <a:ext cx="4911168" cy="4230588"/>
          </a:xfrm>
          <a:prstGeom prst="rect">
            <a:avLst/>
          </a:prstGeom>
        </p:spPr>
        <p:txBody>
          <a:bodyPr wrap="none" lIns="81639" tIns="40820" rIns="81639" bIns="40820"/>
          <a:lstStyle/>
          <a:p>
            <a:pPr marL="285750" indent="-285750">
              <a:buFont typeface="Arial" panose="020B0604020202020204" pitchFamily="34" charset="0"/>
              <a:buChar char="•"/>
            </a:pPr>
            <a:r>
              <a:rPr lang="en-US" dirty="0" smtClean="0">
                <a:solidFill>
                  <a:srgbClr val="000000"/>
                </a:solidFill>
                <a:ea typeface="Arial Unicode MS"/>
              </a:rPr>
              <a:t>in </a:t>
            </a:r>
            <a:r>
              <a:rPr lang="en-US" dirty="0">
                <a:solidFill>
                  <a:srgbClr val="000000"/>
                </a:solidFill>
                <a:ea typeface="Arial Unicode MS"/>
              </a:rPr>
              <a:t>fig 1, the health frontier, without treatment </a:t>
            </a:r>
            <a:endParaRPr lang="en-US" dirty="0" smtClean="0">
              <a:solidFill>
                <a:srgbClr val="000000"/>
              </a:solidFill>
              <a:ea typeface="Arial Unicode MS"/>
            </a:endParaRPr>
          </a:p>
          <a:p>
            <a:r>
              <a:rPr lang="en-US" dirty="0" smtClean="0">
                <a:solidFill>
                  <a:srgbClr val="000000"/>
                </a:solidFill>
                <a:ea typeface="Arial Unicode MS"/>
              </a:rPr>
              <a:t>endowment point is at </a:t>
            </a:r>
            <a:r>
              <a:rPr lang="en-US" dirty="0">
                <a:solidFill>
                  <a:srgbClr val="000000"/>
                </a:solidFill>
                <a:ea typeface="Arial Unicode MS"/>
              </a:rPr>
              <a:t>m. </a:t>
            </a:r>
            <a:endParaRPr lang="en-US" dirty="0" smtClean="0">
              <a:solidFill>
                <a:srgbClr val="000000"/>
              </a:solidFill>
              <a:ea typeface="Arial Unicode MS"/>
            </a:endParaRPr>
          </a:p>
          <a:p>
            <a:r>
              <a:rPr lang="en-US" dirty="0" smtClean="0">
                <a:solidFill>
                  <a:srgbClr val="000000"/>
                </a:solidFill>
                <a:ea typeface="Arial Unicode MS"/>
              </a:rPr>
              <a:t>The </a:t>
            </a:r>
            <a:r>
              <a:rPr lang="en-US" dirty="0">
                <a:solidFill>
                  <a:srgbClr val="000000"/>
                </a:solidFill>
                <a:ea typeface="Arial Unicode MS"/>
              </a:rPr>
              <a:t>health maximization is indicated </a:t>
            </a:r>
            <a:r>
              <a:rPr lang="en-US" dirty="0" smtClean="0">
                <a:solidFill>
                  <a:srgbClr val="000000"/>
                </a:solidFill>
                <a:ea typeface="Arial Unicode MS"/>
              </a:rPr>
              <a:t>by</a:t>
            </a:r>
          </a:p>
          <a:p>
            <a:r>
              <a:rPr lang="en-US" dirty="0" smtClean="0">
                <a:solidFill>
                  <a:srgbClr val="000000"/>
                </a:solidFill>
                <a:ea typeface="Arial Unicode MS"/>
              </a:rPr>
              <a:t> </a:t>
            </a:r>
            <a:r>
              <a:rPr lang="en-US" dirty="0">
                <a:solidFill>
                  <a:srgbClr val="000000"/>
                </a:solidFill>
                <a:ea typeface="Arial Unicode MS"/>
              </a:rPr>
              <a:t>the shaded area.</a:t>
            </a:r>
            <a:endParaRPr dirty="0"/>
          </a:p>
          <a:p>
            <a:endParaRPr lang="en-US" dirty="0"/>
          </a:p>
          <a:p>
            <a:pPr marL="285750" indent="-285750">
              <a:buFont typeface="Arial" panose="020B0604020202020204" pitchFamily="34" charset="0"/>
              <a:buChar char="•"/>
            </a:pPr>
            <a:r>
              <a:rPr lang="en-US" dirty="0" smtClean="0">
                <a:solidFill>
                  <a:srgbClr val="000000"/>
                </a:solidFill>
                <a:ea typeface="Arial Unicode MS"/>
              </a:rPr>
              <a:t>asymmetry </a:t>
            </a:r>
            <a:r>
              <a:rPr lang="en-US" dirty="0">
                <a:solidFill>
                  <a:srgbClr val="000000"/>
                </a:solidFill>
                <a:ea typeface="Arial Unicode MS"/>
              </a:rPr>
              <a:t>indicates that B can be </a:t>
            </a:r>
            <a:r>
              <a:rPr lang="en-US" dirty="0" smtClean="0">
                <a:solidFill>
                  <a:srgbClr val="000000"/>
                </a:solidFill>
                <a:ea typeface="Arial Unicode MS"/>
              </a:rPr>
              <a:t>treated</a:t>
            </a:r>
          </a:p>
          <a:p>
            <a:r>
              <a:rPr lang="en-US" dirty="0" smtClean="0">
                <a:solidFill>
                  <a:srgbClr val="000000"/>
                </a:solidFill>
                <a:ea typeface="Arial Unicode MS"/>
              </a:rPr>
              <a:t> </a:t>
            </a:r>
            <a:r>
              <a:rPr lang="en-US" dirty="0">
                <a:solidFill>
                  <a:srgbClr val="000000"/>
                </a:solidFill>
                <a:ea typeface="Arial Unicode MS"/>
              </a:rPr>
              <a:t>at lower cost than A</a:t>
            </a:r>
            <a:endParaRPr dirty="0"/>
          </a:p>
          <a:p>
            <a:endParaRPr dirty="0"/>
          </a:p>
          <a:p>
            <a:pPr marL="285750" indent="-285750">
              <a:buFont typeface="Arial" panose="020B0604020202020204" pitchFamily="34" charset="0"/>
              <a:buChar char="•"/>
            </a:pPr>
            <a:r>
              <a:rPr lang="en-US" dirty="0" smtClean="0">
                <a:solidFill>
                  <a:srgbClr val="000000"/>
                </a:solidFill>
                <a:ea typeface="Arial Unicode MS"/>
              </a:rPr>
              <a:t>community's </a:t>
            </a:r>
            <a:r>
              <a:rPr lang="en-US" dirty="0">
                <a:solidFill>
                  <a:srgbClr val="000000"/>
                </a:solidFill>
                <a:ea typeface="Arial Unicode MS"/>
              </a:rPr>
              <a:t>health is maximized at point </a:t>
            </a:r>
            <a:r>
              <a:rPr lang="en-US" dirty="0" smtClean="0">
                <a:solidFill>
                  <a:srgbClr val="000000"/>
                </a:solidFill>
                <a:ea typeface="Arial Unicode MS"/>
              </a:rPr>
              <a:t>p</a:t>
            </a:r>
          </a:p>
          <a:p>
            <a:r>
              <a:rPr lang="en-US" dirty="0" smtClean="0">
                <a:solidFill>
                  <a:srgbClr val="000000"/>
                </a:solidFill>
                <a:ea typeface="Arial Unicode MS"/>
              </a:rPr>
              <a:t>where </a:t>
            </a:r>
            <a:r>
              <a:rPr lang="en-US" dirty="0">
                <a:solidFill>
                  <a:srgbClr val="000000"/>
                </a:solidFill>
                <a:ea typeface="Arial Unicode MS"/>
              </a:rPr>
              <a:t>the cost of QALY is the same for both </a:t>
            </a:r>
            <a:r>
              <a:rPr lang="en-US" dirty="0" smtClean="0">
                <a:solidFill>
                  <a:srgbClr val="000000"/>
                </a:solidFill>
                <a:ea typeface="Arial Unicode MS"/>
              </a:rPr>
              <a:t>A</a:t>
            </a:r>
          </a:p>
          <a:p>
            <a:r>
              <a:rPr lang="en-US" dirty="0" smtClean="0">
                <a:solidFill>
                  <a:srgbClr val="000000"/>
                </a:solidFill>
                <a:ea typeface="Arial Unicode MS"/>
              </a:rPr>
              <a:t> </a:t>
            </a:r>
            <a:r>
              <a:rPr lang="en-US" dirty="0">
                <a:solidFill>
                  <a:srgbClr val="000000"/>
                </a:solidFill>
                <a:ea typeface="Arial Unicode MS"/>
              </a:rPr>
              <a:t>and B and the health maximization is </a:t>
            </a:r>
            <a:r>
              <a:rPr lang="en-US" dirty="0" smtClean="0">
                <a:solidFill>
                  <a:srgbClr val="000000"/>
                </a:solidFill>
                <a:ea typeface="Arial Unicode MS"/>
              </a:rPr>
              <a:t>indicated</a:t>
            </a:r>
          </a:p>
          <a:p>
            <a:r>
              <a:rPr lang="en-US" dirty="0" smtClean="0">
                <a:solidFill>
                  <a:srgbClr val="000000"/>
                </a:solidFill>
                <a:ea typeface="Arial Unicode MS"/>
              </a:rPr>
              <a:t> </a:t>
            </a:r>
            <a:r>
              <a:rPr lang="en-US" dirty="0">
                <a:solidFill>
                  <a:srgbClr val="000000"/>
                </a:solidFill>
                <a:ea typeface="Arial Unicode MS"/>
              </a:rPr>
              <a:t>by the sum of shaded area and the </a:t>
            </a:r>
            <a:endParaRPr lang="en-US" dirty="0" smtClean="0">
              <a:solidFill>
                <a:srgbClr val="000000"/>
              </a:solidFill>
              <a:ea typeface="Arial Unicode MS"/>
            </a:endParaRPr>
          </a:p>
          <a:p>
            <a:r>
              <a:rPr lang="en-US" dirty="0" smtClean="0">
                <a:solidFill>
                  <a:srgbClr val="000000"/>
                </a:solidFill>
                <a:ea typeface="Arial Unicode MS"/>
              </a:rPr>
              <a:t>cross-shaded </a:t>
            </a:r>
            <a:r>
              <a:rPr lang="en-US" dirty="0">
                <a:solidFill>
                  <a:srgbClr val="000000"/>
                </a:solidFill>
                <a:ea typeface="Arial Unicode MS"/>
              </a:rPr>
              <a:t>area. </a:t>
            </a:r>
            <a:endParaRPr dirty="0"/>
          </a:p>
        </p:txBody>
      </p:sp>
    </p:spTree>
    <p:extLst>
      <p:ext uri="{BB962C8B-B14F-4D97-AF65-F5344CB8AC3E}">
        <p14:creationId xmlns:p14="http://schemas.microsoft.com/office/powerpoint/2010/main" xmlns="" val="409281550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2">
                    <a:lumMod val="75000"/>
                  </a:schemeClr>
                </a:solidFill>
              </a:rPr>
              <a:t>Utilitarianism rediscovered</a:t>
            </a:r>
            <a:r>
              <a:rPr lang="en-US" dirty="0" smtClean="0">
                <a:solidFill>
                  <a:schemeClr val="bg2">
                    <a:lumMod val="75000"/>
                  </a:schemeClr>
                </a:solidFill>
                <a:effectLst/>
              </a:rPr>
              <a:t> </a:t>
            </a:r>
            <a:endParaRPr lang="en-US" dirty="0">
              <a:solidFill>
                <a:schemeClr val="bg2">
                  <a:lumMod val="75000"/>
                </a:schemeClr>
              </a:solidFill>
            </a:endParaRPr>
          </a:p>
        </p:txBody>
      </p:sp>
      <p:sp>
        <p:nvSpPr>
          <p:cNvPr id="3" name="Content Placeholder 2"/>
          <p:cNvSpPr>
            <a:spLocks noGrp="1"/>
          </p:cNvSpPr>
          <p:nvPr>
            <p:ph sz="quarter" idx="1"/>
          </p:nvPr>
        </p:nvSpPr>
        <p:spPr>
          <a:xfrm>
            <a:off x="457200" y="1484785"/>
            <a:ext cx="8686800" cy="4896544"/>
          </a:xfrm>
        </p:spPr>
        <p:txBody>
          <a:bodyPr>
            <a:normAutofit/>
          </a:bodyPr>
          <a:lstStyle/>
          <a:p>
            <a:pPr marL="0" indent="0">
              <a:buNone/>
            </a:pPr>
            <a:r>
              <a:rPr lang="en-US" sz="2000" dirty="0"/>
              <a:t>Utilitarianism and </a:t>
            </a:r>
            <a:r>
              <a:rPr lang="en-US" sz="2000" dirty="0" smtClean="0"/>
              <a:t>QALY approach</a:t>
            </a:r>
          </a:p>
          <a:p>
            <a:r>
              <a:rPr lang="en-US" sz="2000" dirty="0" smtClean="0"/>
              <a:t>Difference</a:t>
            </a:r>
          </a:p>
          <a:p>
            <a:pPr lvl="1"/>
            <a:endParaRPr lang="en-US" sz="2000" dirty="0" smtClean="0"/>
          </a:p>
          <a:p>
            <a:pPr lvl="1"/>
            <a:endParaRPr lang="en-US" sz="2000" dirty="0"/>
          </a:p>
          <a:p>
            <a:pPr lvl="1"/>
            <a:endParaRPr lang="en-US" sz="2000" dirty="0" smtClean="0"/>
          </a:p>
          <a:p>
            <a:pPr lvl="1"/>
            <a:endParaRPr lang="en-US" sz="2000" dirty="0" smtClean="0"/>
          </a:p>
          <a:p>
            <a:endParaRPr lang="en-US" sz="2000" dirty="0" smtClean="0"/>
          </a:p>
          <a:p>
            <a:endParaRPr lang="en-US" sz="2000" dirty="0" smtClean="0"/>
          </a:p>
          <a:p>
            <a:endParaRPr lang="en-US" sz="2000" dirty="0" smtClean="0"/>
          </a:p>
          <a:p>
            <a:r>
              <a:rPr lang="en-US" sz="2000" dirty="0" smtClean="0"/>
              <a:t>Similarity</a:t>
            </a:r>
          </a:p>
          <a:p>
            <a:pPr lvl="1"/>
            <a:r>
              <a:rPr lang="en-US" sz="2000" dirty="0" smtClean="0">
                <a:solidFill>
                  <a:schemeClr val="tx1"/>
                </a:solidFill>
              </a:rPr>
              <a:t>redeployed </a:t>
            </a:r>
            <a:r>
              <a:rPr lang="en-US" sz="2000" dirty="0">
                <a:solidFill>
                  <a:schemeClr val="tx1"/>
                </a:solidFill>
              </a:rPr>
              <a:t>away from people who have a low capacity to benefit from treatment</a:t>
            </a:r>
          </a:p>
          <a:p>
            <a:pPr lvl="1"/>
            <a:r>
              <a:rPr lang="en-US" sz="2000" dirty="0">
                <a:solidFill>
                  <a:schemeClr val="tx1"/>
                </a:solidFill>
              </a:rPr>
              <a:t>The treatment of elderly</a:t>
            </a:r>
            <a:r>
              <a:rPr lang="en-US" sz="2000" dirty="0" smtClean="0">
                <a:solidFill>
                  <a:schemeClr val="tx1"/>
                </a:solidFill>
                <a:effectLst/>
              </a:rPr>
              <a:t> </a:t>
            </a:r>
            <a:endParaRPr lang="en-US" sz="2000" dirty="0" smtClean="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xmlns="" val="2243921058"/>
              </p:ext>
            </p:extLst>
          </p:nvPr>
        </p:nvGraphicFramePr>
        <p:xfrm>
          <a:off x="827584" y="2204864"/>
          <a:ext cx="7914106" cy="2437332"/>
        </p:xfrm>
        <a:graphic>
          <a:graphicData uri="http://schemas.openxmlformats.org/drawingml/2006/table">
            <a:tbl>
              <a:tblPr firstRow="1">
                <a:tableStyleId>{073A0DAA-6AF3-43AB-8588-CEC1D06C72B9}</a:tableStyleId>
              </a:tblPr>
              <a:tblGrid>
                <a:gridCol w="3649580"/>
                <a:gridCol w="4264526"/>
              </a:tblGrid>
              <a:tr h="348184">
                <a:tc>
                  <a:txBody>
                    <a:bodyPr/>
                    <a:lstStyle/>
                    <a:p>
                      <a:pPr algn="ctr"/>
                      <a:r>
                        <a:rPr lang="en-US" dirty="0" smtClean="0"/>
                        <a:t>Utilitarianism</a:t>
                      </a:r>
                      <a:endParaRPr lang="en-US" b="1" dirty="0"/>
                    </a:p>
                  </a:txBody>
                  <a:tcPr>
                    <a:solidFill>
                      <a:srgbClr val="A6A6A6"/>
                    </a:solidFill>
                  </a:tcPr>
                </a:tc>
                <a:tc>
                  <a:txBody>
                    <a:bodyPr/>
                    <a:lstStyle/>
                    <a:p>
                      <a:pPr algn="ctr"/>
                      <a:r>
                        <a:rPr lang="en-US" dirty="0" smtClean="0"/>
                        <a:t>QALY</a:t>
                      </a:r>
                      <a:r>
                        <a:rPr lang="en-US" baseline="0" dirty="0" smtClean="0"/>
                        <a:t> approach</a:t>
                      </a:r>
                      <a:endParaRPr lang="en-US" b="1" dirty="0"/>
                    </a:p>
                  </a:txBody>
                  <a:tcPr>
                    <a:solidFill>
                      <a:srgbClr val="A6A6A6"/>
                    </a:solidFill>
                  </a:tcPr>
                </a:tc>
              </a:tr>
              <a:tr h="57444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kern="1200" dirty="0" smtClean="0">
                          <a:effectLst/>
                        </a:rPr>
                        <a:t>Sought to maximize the sum of utilities</a:t>
                      </a:r>
                      <a:endParaRPr lang="en-US" sz="1400" kern="1200" dirty="0" smtClean="0">
                        <a:solidFill>
                          <a:schemeClr val="dk1"/>
                        </a:solidFill>
                        <a:effectLst/>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kern="1200" dirty="0" smtClean="0">
                          <a:effectLst/>
                        </a:rPr>
                        <a:t>Seek to maximize the sum of QALYs</a:t>
                      </a:r>
                      <a:endParaRPr lang="en-US" sz="1400" kern="1200" dirty="0" smtClean="0">
                        <a:solidFill>
                          <a:schemeClr val="dk1"/>
                        </a:solidFill>
                        <a:effectLst/>
                        <a:latin typeface="+mn-lt"/>
                        <a:ea typeface="+mn-ea"/>
                        <a:cs typeface="+mn-cs"/>
                      </a:endParaRPr>
                    </a:p>
                  </a:txBody>
                  <a:tcPr/>
                </a:tc>
              </a:tr>
              <a:tr h="521769">
                <a:tc rowSpan="2">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kern="1200" dirty="0" smtClean="0">
                          <a:effectLst/>
                        </a:rPr>
                        <a:t>Resources ought to be distributed away from people who place a relatively low value</a:t>
                      </a:r>
                    </a:p>
                    <a:p>
                      <a:endParaRPr lang="en-US" sz="1600"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kern="1200" dirty="0" smtClean="0">
                          <a:effectLst/>
                        </a:rPr>
                        <a:t>Not base on individual’s own valuation of their health which equal value to everybody</a:t>
                      </a:r>
                      <a:endParaRPr lang="en-US" sz="1400" kern="1200" dirty="0" smtClean="0">
                        <a:solidFill>
                          <a:schemeClr val="dk1"/>
                        </a:solidFill>
                        <a:effectLst/>
                        <a:latin typeface="+mn-lt"/>
                        <a:ea typeface="+mn-ea"/>
                        <a:cs typeface="+mn-cs"/>
                      </a:endParaRPr>
                    </a:p>
                  </a:txBody>
                  <a:tcPr/>
                </a:tc>
              </a:tr>
              <a:tr h="941722">
                <a:tc vMerge="1">
                  <a:txBody>
                    <a:bodyPr/>
                    <a:lstStyle/>
                    <a:p>
                      <a:endParaRPr lang="en-US"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400" kern="1200" dirty="0" smtClean="0">
                          <a:effectLst/>
                        </a:rPr>
                        <a:t>In a fully employed economy, resource ought to be redeployed toward people whose output is highly valued and who are able to return to work quickly</a:t>
                      </a:r>
                    </a:p>
                    <a:p>
                      <a:endParaRPr lang="en-US" sz="1600" dirty="0"/>
                    </a:p>
                  </a:txBody>
                  <a:tcPr/>
                </a:tc>
              </a:tr>
            </a:tbl>
          </a:graphicData>
        </a:graphic>
      </p:graphicFrame>
    </p:spTree>
    <p:extLst>
      <p:ext uri="{BB962C8B-B14F-4D97-AF65-F5344CB8AC3E}">
        <p14:creationId xmlns:p14="http://schemas.microsoft.com/office/powerpoint/2010/main" xmlns="" val="12522341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Equity in the QALY literature</a:t>
            </a:r>
            <a:r>
              <a:rPr lang="en-US" dirty="0" smtClean="0">
                <a:effectLst/>
              </a:rPr>
              <a:t> </a:t>
            </a:r>
            <a:endParaRPr lang="en-US" dirty="0"/>
          </a:p>
        </p:txBody>
      </p:sp>
      <p:sp>
        <p:nvSpPr>
          <p:cNvPr id="3" name="Content Placeholder 2"/>
          <p:cNvSpPr>
            <a:spLocks noGrp="1"/>
          </p:cNvSpPr>
          <p:nvPr>
            <p:ph sz="quarter" idx="1"/>
          </p:nvPr>
        </p:nvSpPr>
        <p:spPr>
          <a:xfrm>
            <a:off x="532576" y="1665312"/>
            <a:ext cx="8503920" cy="4572000"/>
          </a:xfrm>
        </p:spPr>
        <p:txBody>
          <a:bodyPr/>
          <a:lstStyle/>
          <a:p>
            <a:r>
              <a:rPr lang="en-US" dirty="0" smtClean="0"/>
              <a:t>QALY approach</a:t>
            </a:r>
          </a:p>
          <a:p>
            <a:r>
              <a:rPr lang="en-US" dirty="0" err="1" smtClean="0"/>
              <a:t>Culyer</a:t>
            </a:r>
            <a:r>
              <a:rPr lang="en-US" dirty="0" smtClean="0"/>
              <a:t> </a:t>
            </a:r>
          </a:p>
          <a:p>
            <a:pPr lvl="1"/>
            <a:r>
              <a:rPr lang="en-US" dirty="0" smtClean="0">
                <a:solidFill>
                  <a:schemeClr val="tx1"/>
                </a:solidFill>
              </a:rPr>
              <a:t>Defense of QALY approach</a:t>
            </a:r>
          </a:p>
          <a:p>
            <a:r>
              <a:rPr lang="en-US" dirty="0" smtClean="0"/>
              <a:t>Pereira</a:t>
            </a:r>
          </a:p>
          <a:p>
            <a:pPr lvl="1"/>
            <a:r>
              <a:rPr lang="en-US" dirty="0" smtClean="0">
                <a:solidFill>
                  <a:schemeClr val="tx1"/>
                </a:solidFill>
              </a:rPr>
              <a:t>Arguing the defense of QALY approach</a:t>
            </a:r>
          </a:p>
          <a:p>
            <a:r>
              <a:rPr lang="en-US" dirty="0" smtClean="0"/>
              <a:t>William </a:t>
            </a:r>
            <a:endParaRPr lang="en-US" dirty="0"/>
          </a:p>
        </p:txBody>
      </p:sp>
    </p:spTree>
    <p:extLst>
      <p:ext uri="{BB962C8B-B14F-4D97-AF65-F5344CB8AC3E}">
        <p14:creationId xmlns:p14="http://schemas.microsoft.com/office/powerpoint/2010/main" xmlns="" val="3562206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9125" y="771089"/>
            <a:ext cx="8000999" cy="4216539"/>
          </a:xfrm>
          <a:prstGeom prst="rect">
            <a:avLst/>
          </a:prstGeom>
        </p:spPr>
        <p:txBody>
          <a:bodyPr wrap="square">
            <a:spAutoFit/>
          </a:bodyPr>
          <a:lstStyle/>
          <a:p>
            <a:r>
              <a:rPr lang="en-US" sz="3200" b="1" dirty="0"/>
              <a:t>I</a:t>
            </a:r>
            <a:r>
              <a:rPr lang="en-US" sz="3200" dirty="0"/>
              <a:t> </a:t>
            </a:r>
            <a:r>
              <a:rPr lang="en-US" sz="3200" u="sng" dirty="0"/>
              <a:t>Consideration of definitions of equity</a:t>
            </a:r>
            <a:r>
              <a:rPr lang="en-US" sz="3200" u="sng" dirty="0" smtClean="0"/>
              <a:t>:</a:t>
            </a:r>
          </a:p>
          <a:p>
            <a:endParaRPr lang="en-US" sz="2400" dirty="0"/>
          </a:p>
          <a:p>
            <a:pPr marL="342900" lvl="0" indent="-342900">
              <a:buFont typeface="Arial" panose="020B0604020202020204" pitchFamily="34" charset="0"/>
              <a:buChar char="•"/>
            </a:pPr>
            <a:r>
              <a:rPr lang="en-US" sz="2400" dirty="0"/>
              <a:t>Can the definition of equity provide a basis for determining an equitable allocation of resource</a:t>
            </a:r>
            <a:r>
              <a:rPr lang="en-US" sz="2400" dirty="0" smtClean="0"/>
              <a:t>?</a:t>
            </a:r>
          </a:p>
          <a:p>
            <a:pPr lvl="0"/>
            <a:endParaRPr lang="en-US" sz="2000" dirty="0"/>
          </a:p>
          <a:p>
            <a:pPr marL="342900" lvl="0" indent="-342900">
              <a:buFont typeface="Arial" panose="020B0604020202020204" pitchFamily="34" charset="0"/>
              <a:buChar char="•"/>
            </a:pPr>
            <a:r>
              <a:rPr lang="en-US" sz="2400" dirty="0"/>
              <a:t>If so, is there a conflict between equity and efficiency (in term of health maximization)</a:t>
            </a:r>
            <a:r>
              <a:rPr lang="en-US" sz="2400" dirty="0" smtClean="0"/>
              <a:t>?</a:t>
            </a:r>
          </a:p>
          <a:p>
            <a:pPr lvl="0"/>
            <a:endParaRPr lang="en-US" sz="2000" dirty="0"/>
          </a:p>
          <a:p>
            <a:pPr marL="342900" indent="-342900">
              <a:buFont typeface="Arial" panose="020B0604020202020204" pitchFamily="34" charset="0"/>
              <a:buChar char="•"/>
            </a:pPr>
            <a:r>
              <a:rPr lang="en-US" sz="2400" dirty="0"/>
              <a:t>If there is a conflict, can the definition of equity be captured simply by weighting QALYs appropriately in the objective function?</a:t>
            </a:r>
            <a:r>
              <a:rPr lang="en-US" sz="2400" dirty="0" smtClean="0">
                <a:effectLst/>
              </a:rPr>
              <a:t> </a:t>
            </a:r>
            <a:endParaRPr lang="en-US" sz="2400" dirty="0"/>
          </a:p>
        </p:txBody>
      </p:sp>
    </p:spTree>
    <p:extLst>
      <p:ext uri="{BB962C8B-B14F-4D97-AF65-F5344CB8AC3E}">
        <p14:creationId xmlns:p14="http://schemas.microsoft.com/office/powerpoint/2010/main" xmlns="" val="40760632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1471" y="370959"/>
            <a:ext cx="8303780" cy="6081664"/>
          </a:xfrm>
          <a:prstGeom prst="rect">
            <a:avLst/>
          </a:prstGeom>
        </p:spPr>
        <p:txBody>
          <a:bodyPr wrap="square">
            <a:spAutoFit/>
          </a:bodyPr>
          <a:lstStyle/>
          <a:p>
            <a:r>
              <a:rPr lang="en-US" sz="3200" b="1" dirty="0"/>
              <a:t>II</a:t>
            </a:r>
            <a:r>
              <a:rPr lang="en-US" sz="3200" dirty="0"/>
              <a:t> </a:t>
            </a:r>
            <a:r>
              <a:rPr lang="en-US" sz="3200" u="sng" dirty="0"/>
              <a:t>Equal treatment for </a:t>
            </a:r>
            <a:r>
              <a:rPr lang="en-US" sz="3200" u="sng" dirty="0" smtClean="0"/>
              <a:t>need</a:t>
            </a:r>
          </a:p>
          <a:p>
            <a:endParaRPr lang="en-US" sz="2400" u="sng" dirty="0"/>
          </a:p>
          <a:p>
            <a:pPr marL="342900" indent="-342900">
              <a:buFont typeface="Arial" panose="020B0604020202020204" pitchFamily="34" charset="0"/>
              <a:buChar char="•"/>
            </a:pPr>
            <a:r>
              <a:rPr lang="en-US" sz="2400" dirty="0" smtClean="0"/>
              <a:t>Lockwood (1988)</a:t>
            </a:r>
          </a:p>
          <a:p>
            <a:pPr marL="800100" lvl="1" indent="-342900">
              <a:buFont typeface="Wingdings" charset="2"/>
              <a:buChar char="v"/>
            </a:pPr>
            <a:r>
              <a:rPr lang="en-US" sz="2000" dirty="0" smtClean="0"/>
              <a:t>Determined </a:t>
            </a:r>
            <a:r>
              <a:rPr lang="en-US" sz="2000" dirty="0"/>
              <a:t>by </a:t>
            </a:r>
            <a:r>
              <a:rPr lang="en-US" sz="2000" i="1" dirty="0"/>
              <a:t>need</a:t>
            </a:r>
            <a:r>
              <a:rPr lang="en-US" sz="2000" dirty="0" smtClean="0">
                <a:effectLst/>
              </a:rPr>
              <a:t> </a:t>
            </a:r>
          </a:p>
          <a:p>
            <a:pPr marL="800100" lvl="1" indent="-342900">
              <a:buFont typeface="Wingdings" charset="2"/>
              <a:buChar char="v"/>
            </a:pPr>
            <a:r>
              <a:rPr lang="en-US" sz="2000" dirty="0"/>
              <a:t>Justice relates to equality</a:t>
            </a:r>
            <a:r>
              <a:rPr lang="en-US" sz="2000" dirty="0" smtClean="0">
                <a:effectLst/>
              </a:rPr>
              <a:t> </a:t>
            </a:r>
            <a:endParaRPr lang="en-US" sz="2000" dirty="0" smtClean="0"/>
          </a:p>
          <a:p>
            <a:pPr marL="342900" indent="-342900">
              <a:lnSpc>
                <a:spcPct val="120000"/>
              </a:lnSpc>
              <a:buFont typeface="Arial" panose="020B0604020202020204" pitchFamily="34" charset="0"/>
              <a:buChar char="•"/>
            </a:pPr>
            <a:r>
              <a:rPr lang="en-US" sz="2400" dirty="0" smtClean="0"/>
              <a:t>Broome (economist)</a:t>
            </a:r>
          </a:p>
          <a:p>
            <a:pPr marL="800100" lvl="1" indent="-342900">
              <a:buFont typeface="Wingdings" charset="2"/>
              <a:buChar char="v"/>
            </a:pPr>
            <a:r>
              <a:rPr lang="en-US" sz="2000" dirty="0" smtClean="0"/>
              <a:t>Equal </a:t>
            </a:r>
            <a:r>
              <a:rPr lang="en-US" sz="2000" dirty="0"/>
              <a:t>claims demand equal satisfaction</a:t>
            </a:r>
            <a:r>
              <a:rPr lang="en-US" sz="2000" dirty="0" smtClean="0">
                <a:effectLst/>
              </a:rPr>
              <a:t> </a:t>
            </a:r>
            <a:endParaRPr lang="en-US" sz="2000" dirty="0" smtClean="0"/>
          </a:p>
          <a:p>
            <a:pPr>
              <a:lnSpc>
                <a:spcPct val="130000"/>
              </a:lnSpc>
            </a:pPr>
            <a:r>
              <a:rPr lang="en-US" sz="2000" i="1" dirty="0" smtClean="0"/>
              <a:t>Both could not defined clear definition of word ‘need’</a:t>
            </a:r>
            <a:endParaRPr lang="en-US" sz="2000" dirty="0" smtClean="0"/>
          </a:p>
          <a:p>
            <a:pPr marL="342900" indent="-342900">
              <a:lnSpc>
                <a:spcPct val="120000"/>
              </a:lnSpc>
              <a:buFont typeface="Arial" panose="020B0604020202020204" pitchFamily="34" charset="0"/>
              <a:buChar char="•"/>
            </a:pPr>
            <a:r>
              <a:rPr lang="en-US" sz="2400" dirty="0" err="1" smtClean="0"/>
              <a:t>Culyer</a:t>
            </a:r>
            <a:r>
              <a:rPr lang="en-US" sz="2400" dirty="0" smtClean="0"/>
              <a:t> (1972)</a:t>
            </a:r>
          </a:p>
          <a:p>
            <a:pPr marL="800100" lvl="1" indent="-342900">
              <a:buFont typeface="Wingdings" charset="2"/>
              <a:buChar char="v"/>
            </a:pPr>
            <a:r>
              <a:rPr lang="en-US" sz="2000" dirty="0" smtClean="0"/>
              <a:t>Unclear definition</a:t>
            </a:r>
            <a:r>
              <a:rPr lang="en-US" sz="2000" i="1" dirty="0" smtClean="0"/>
              <a:t> </a:t>
            </a:r>
            <a:r>
              <a:rPr lang="en-US" sz="2000" dirty="0" smtClean="0">
                <a:effectLst/>
              </a:rPr>
              <a:t> </a:t>
            </a:r>
            <a:r>
              <a:rPr lang="en-US" sz="2000" dirty="0" smtClean="0"/>
              <a:t>  </a:t>
            </a:r>
          </a:p>
          <a:p>
            <a:pPr marL="342900" indent="-342900">
              <a:lnSpc>
                <a:spcPct val="120000"/>
              </a:lnSpc>
              <a:buFont typeface="Arial" panose="020B0604020202020204" pitchFamily="34" charset="0"/>
              <a:buChar char="•"/>
            </a:pPr>
            <a:r>
              <a:rPr lang="en-US" sz="2400" dirty="0" smtClean="0"/>
              <a:t>Williams (1974)</a:t>
            </a:r>
          </a:p>
          <a:p>
            <a:pPr marL="800100" lvl="1" indent="-342900">
              <a:buFont typeface="Wingdings" charset="2"/>
              <a:buChar char="v"/>
            </a:pPr>
            <a:r>
              <a:rPr lang="en-US" sz="2000" dirty="0"/>
              <a:t>Need for medical </a:t>
            </a:r>
            <a:r>
              <a:rPr lang="en-US" sz="2000" dirty="0" smtClean="0"/>
              <a:t>treatment; </a:t>
            </a:r>
            <a:r>
              <a:rPr lang="en-US" sz="2000" i="1" dirty="0" smtClean="0"/>
              <a:t>technical judgment</a:t>
            </a:r>
            <a:r>
              <a:rPr lang="en-US" sz="2000" dirty="0" smtClean="0"/>
              <a:t> and </a:t>
            </a:r>
            <a:r>
              <a:rPr lang="en-US" sz="2000" i="1" dirty="0" smtClean="0"/>
              <a:t>social valuation judgment</a:t>
            </a:r>
          </a:p>
          <a:p>
            <a:pPr marL="800100" lvl="1" indent="-342900">
              <a:buFont typeface="Wingdings" charset="2"/>
              <a:buChar char="v"/>
            </a:pPr>
            <a:r>
              <a:rPr lang="en-US" sz="2000" dirty="0"/>
              <a:t>N</a:t>
            </a:r>
            <a:r>
              <a:rPr lang="en-US" sz="2000" dirty="0" smtClean="0"/>
              <a:t>eed cannot be compared</a:t>
            </a:r>
            <a:endParaRPr lang="en-US" sz="2400" dirty="0" smtClean="0"/>
          </a:p>
          <a:p>
            <a:pPr marL="342900" indent="-342900">
              <a:lnSpc>
                <a:spcPct val="120000"/>
              </a:lnSpc>
              <a:buFont typeface="Arial" panose="020B0604020202020204" pitchFamily="34" charset="0"/>
              <a:buChar char="•"/>
            </a:pPr>
            <a:r>
              <a:rPr lang="en-US" sz="2400" dirty="0" err="1" smtClean="0"/>
              <a:t>Culyer</a:t>
            </a:r>
            <a:r>
              <a:rPr lang="en-US" sz="2400" dirty="0" smtClean="0"/>
              <a:t> (1976)</a:t>
            </a:r>
          </a:p>
          <a:p>
            <a:pPr marL="800100" lvl="1" indent="-342900">
              <a:lnSpc>
                <a:spcPct val="120000"/>
              </a:lnSpc>
              <a:buFont typeface="Wingdings" charset="2"/>
              <a:buChar char="v"/>
            </a:pPr>
            <a:r>
              <a:rPr lang="en-US" sz="2000" dirty="0" smtClean="0"/>
              <a:t>Society decides</a:t>
            </a:r>
            <a:r>
              <a:rPr lang="en-US" sz="2000" dirty="0" smtClean="0">
                <a:effectLst/>
              </a:rPr>
              <a:t> </a:t>
            </a:r>
            <a:endParaRPr lang="en-US" sz="2000" dirty="0" smtClean="0"/>
          </a:p>
        </p:txBody>
      </p:sp>
    </p:spTree>
    <p:extLst>
      <p:ext uri="{BB962C8B-B14F-4D97-AF65-F5344CB8AC3E}">
        <p14:creationId xmlns:p14="http://schemas.microsoft.com/office/powerpoint/2010/main" xmlns="" val="2139821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50875" y="655588"/>
            <a:ext cx="8001000" cy="3172151"/>
          </a:xfrm>
          <a:prstGeom prst="rect">
            <a:avLst/>
          </a:prstGeom>
        </p:spPr>
        <p:txBody>
          <a:bodyPr wrap="square">
            <a:spAutoFit/>
          </a:bodyPr>
          <a:lstStyle/>
          <a:p>
            <a:r>
              <a:rPr lang="en-US" sz="3200" b="1" dirty="0"/>
              <a:t>III</a:t>
            </a:r>
            <a:r>
              <a:rPr lang="en-US" sz="3200" dirty="0"/>
              <a:t> </a:t>
            </a:r>
            <a:r>
              <a:rPr lang="en-US" sz="3200" u="sng" dirty="0"/>
              <a:t>Equality of access</a:t>
            </a:r>
            <a:endParaRPr lang="en-US" sz="3200" dirty="0"/>
          </a:p>
          <a:p>
            <a:r>
              <a:rPr lang="en-US" sz="2400" dirty="0"/>
              <a:t> </a:t>
            </a:r>
          </a:p>
          <a:p>
            <a:pPr marL="342900" indent="-342900">
              <a:buFont typeface="Arial" panose="020B0604020202020204" pitchFamily="34" charset="0"/>
              <a:buChar char="•"/>
            </a:pPr>
            <a:r>
              <a:rPr lang="en-US" sz="2400" dirty="0"/>
              <a:t>Le Grand (1982</a:t>
            </a:r>
            <a:r>
              <a:rPr lang="en-US" sz="2400" dirty="0" smtClean="0"/>
              <a:t>)</a:t>
            </a:r>
          </a:p>
          <a:p>
            <a:pPr marL="800100" lvl="1" indent="-342900">
              <a:buFont typeface="Wingdings" charset="2"/>
              <a:buChar char="v"/>
            </a:pPr>
            <a:r>
              <a:rPr lang="en-US" sz="2000" dirty="0" smtClean="0"/>
              <a:t>Time </a:t>
            </a:r>
            <a:r>
              <a:rPr lang="en-US" sz="2000" dirty="0"/>
              <a:t>and money </a:t>
            </a:r>
            <a:r>
              <a:rPr lang="en-US" sz="2000" dirty="0" smtClean="0"/>
              <a:t>costs, in </a:t>
            </a:r>
            <a:r>
              <a:rPr lang="en-US" sz="2000" dirty="0"/>
              <a:t>utility </a:t>
            </a:r>
            <a:r>
              <a:rPr lang="en-US" sz="2000" dirty="0" smtClean="0"/>
              <a:t>terms</a:t>
            </a:r>
            <a:endParaRPr lang="en-US" sz="2400" dirty="0"/>
          </a:p>
          <a:p>
            <a:pPr marL="342900" indent="-342900">
              <a:lnSpc>
                <a:spcPct val="120000"/>
              </a:lnSpc>
              <a:buFont typeface="Arial" panose="020B0604020202020204" pitchFamily="34" charset="0"/>
              <a:buChar char="•"/>
            </a:pPr>
            <a:r>
              <a:rPr lang="en-US" sz="2400" dirty="0"/>
              <a:t>Mooney (1983</a:t>
            </a:r>
            <a:r>
              <a:rPr lang="en-US" sz="2400" dirty="0" smtClean="0"/>
              <a:t>)</a:t>
            </a:r>
          </a:p>
          <a:p>
            <a:pPr marL="800100" lvl="1" indent="-342900">
              <a:lnSpc>
                <a:spcPct val="120000"/>
              </a:lnSpc>
              <a:buFont typeface="Wingdings" charset="2"/>
              <a:buChar char="v"/>
            </a:pPr>
            <a:r>
              <a:rPr lang="en-US" sz="2000" dirty="0" smtClean="0"/>
              <a:t>‘</a:t>
            </a:r>
            <a:r>
              <a:rPr lang="en-US" sz="2000" i="1" dirty="0" smtClean="0"/>
              <a:t>Equality </a:t>
            </a:r>
            <a:r>
              <a:rPr lang="en-US" sz="2000" i="1" dirty="0"/>
              <a:t>of opportunity’</a:t>
            </a:r>
            <a:r>
              <a:rPr lang="en-US" sz="2000" dirty="0" smtClean="0">
                <a:effectLst/>
              </a:rPr>
              <a:t> </a:t>
            </a:r>
          </a:p>
          <a:p>
            <a:pPr marL="800100" lvl="1" indent="-342900">
              <a:lnSpc>
                <a:spcPct val="120000"/>
              </a:lnSpc>
              <a:buFont typeface="Wingdings" charset="2"/>
              <a:buChar char="v"/>
            </a:pPr>
            <a:r>
              <a:rPr lang="en-US" sz="2000" dirty="0"/>
              <a:t>Equal access for equal need</a:t>
            </a:r>
            <a:r>
              <a:rPr lang="en-US" sz="2000" dirty="0" smtClean="0">
                <a:effectLst/>
              </a:rPr>
              <a:t> </a:t>
            </a:r>
          </a:p>
          <a:p>
            <a:pPr marL="800100" lvl="1" indent="-342900">
              <a:lnSpc>
                <a:spcPct val="120000"/>
              </a:lnSpc>
              <a:buFont typeface="Wingdings" charset="2"/>
              <a:buChar char="v"/>
            </a:pPr>
            <a:r>
              <a:rPr lang="en-US" sz="2000" dirty="0"/>
              <a:t>Concern with treatment </a:t>
            </a:r>
          </a:p>
        </p:txBody>
      </p:sp>
    </p:spTree>
    <p:extLst>
      <p:ext uri="{BB962C8B-B14F-4D97-AF65-F5344CB8AC3E}">
        <p14:creationId xmlns:p14="http://schemas.microsoft.com/office/powerpoint/2010/main" xmlns="" val="2635927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cintosh HD:Users:Non:Desktop:Screen Shot 2557-11-02 at 3.46.34 PM.png"/>
          <p:cNvPicPr/>
          <p:nvPr/>
        </p:nvPicPr>
        <p:blipFill rotWithShape="1">
          <a:blip r:embed="rId2">
            <a:extLst>
              <a:ext uri="{28A0092B-C50C-407E-A947-70E740481C1C}">
                <a14:useLocalDpi xmlns:a14="http://schemas.microsoft.com/office/drawing/2010/main" xmlns="" val="0"/>
              </a:ext>
            </a:extLst>
          </a:blip>
          <a:srcRect l="42964" t="24180" r="22854" b="26300"/>
          <a:stretch/>
        </p:blipFill>
        <p:spPr bwMode="auto">
          <a:xfrm>
            <a:off x="4766186" y="2542158"/>
            <a:ext cx="4198302" cy="3804213"/>
          </a:xfrm>
          <a:prstGeom prst="rect">
            <a:avLst/>
          </a:prstGeom>
          <a:noFill/>
          <a:ln>
            <a:noFill/>
          </a:ln>
          <a:extLst>
            <a:ext uri="{53640926-AAD7-44D8-BBD7-CCE9431645EC}">
              <a14:shadowObscured xmlns:a14="http://schemas.microsoft.com/office/drawing/2010/main" xmlns=""/>
            </a:ext>
          </a:extLst>
        </p:spPr>
      </p:pic>
      <p:sp>
        <p:nvSpPr>
          <p:cNvPr id="2" name="Rectangle 1"/>
          <p:cNvSpPr/>
          <p:nvPr/>
        </p:nvSpPr>
        <p:spPr>
          <a:xfrm>
            <a:off x="666750" y="539750"/>
            <a:ext cx="8096250" cy="2000548"/>
          </a:xfrm>
          <a:prstGeom prst="rect">
            <a:avLst/>
          </a:prstGeom>
        </p:spPr>
        <p:txBody>
          <a:bodyPr wrap="square">
            <a:spAutoFit/>
          </a:bodyPr>
          <a:lstStyle/>
          <a:p>
            <a:r>
              <a:rPr lang="en-US" sz="3200" b="1" dirty="0"/>
              <a:t>IV</a:t>
            </a:r>
            <a:r>
              <a:rPr lang="en-US" sz="3200" dirty="0"/>
              <a:t> </a:t>
            </a:r>
            <a:r>
              <a:rPr lang="en-US" sz="3200" u="sng" dirty="0"/>
              <a:t>Equality of </a:t>
            </a:r>
            <a:r>
              <a:rPr lang="en-US" sz="3200" u="sng" dirty="0" smtClean="0"/>
              <a:t>health</a:t>
            </a:r>
          </a:p>
          <a:p>
            <a:endParaRPr lang="en-US" sz="2400" dirty="0"/>
          </a:p>
          <a:p>
            <a:pPr marL="342900" lvl="0" indent="-342900">
              <a:buFont typeface="Arial" panose="020B0604020202020204" pitchFamily="34" charset="0"/>
              <a:buChar char="•"/>
            </a:pPr>
            <a:r>
              <a:rPr lang="en-US" sz="2400" dirty="0"/>
              <a:t>Any reduction in inequality is considered as good </a:t>
            </a:r>
            <a:r>
              <a:rPr lang="en-US" sz="2400" dirty="0" smtClean="0"/>
              <a:t>thing</a:t>
            </a:r>
          </a:p>
          <a:p>
            <a:pPr lvl="0"/>
            <a:endParaRPr lang="en-US" sz="2000" dirty="0"/>
          </a:p>
          <a:p>
            <a:pPr marL="342900" lvl="0" indent="-342900">
              <a:buFont typeface="Arial" panose="020B0604020202020204" pitchFamily="34" charset="0"/>
              <a:buChar char="•"/>
            </a:pPr>
            <a:r>
              <a:rPr lang="en-US" sz="2400" dirty="0" smtClean="0"/>
              <a:t>Equitable </a:t>
            </a:r>
            <a:r>
              <a:rPr lang="en-US" sz="2400" dirty="0"/>
              <a:t>distribution of health; </a:t>
            </a:r>
            <a:r>
              <a:rPr lang="en-US" sz="2400" i="1" dirty="0"/>
              <a:t>capacity</a:t>
            </a:r>
            <a:r>
              <a:rPr lang="en-US" sz="2400" dirty="0"/>
              <a:t> </a:t>
            </a:r>
            <a:r>
              <a:rPr lang="en-US" sz="2400" dirty="0" smtClean="0"/>
              <a:t>and </a:t>
            </a:r>
            <a:r>
              <a:rPr lang="en-US" sz="2400" i="1" dirty="0" smtClean="0"/>
              <a:t>costs</a:t>
            </a:r>
            <a:endParaRPr lang="en-US" sz="2400" dirty="0"/>
          </a:p>
        </p:txBody>
      </p:sp>
      <p:sp>
        <p:nvSpPr>
          <p:cNvPr id="3" name="Rectangle 2"/>
          <p:cNvSpPr/>
          <p:nvPr/>
        </p:nvSpPr>
        <p:spPr>
          <a:xfrm>
            <a:off x="666750" y="5290919"/>
            <a:ext cx="3492500" cy="830997"/>
          </a:xfrm>
          <a:prstGeom prst="rect">
            <a:avLst/>
          </a:prstGeom>
        </p:spPr>
        <p:txBody>
          <a:bodyPr wrap="square">
            <a:spAutoFit/>
          </a:bodyPr>
          <a:lstStyle/>
          <a:p>
            <a:r>
              <a:rPr lang="en-US" sz="2400" i="1" u="sng" dirty="0" smtClean="0"/>
              <a:t>Conflict </a:t>
            </a:r>
            <a:r>
              <a:rPr lang="en-US" sz="2400" i="1" u="sng" dirty="0"/>
              <a:t>between equity and efficiency</a:t>
            </a:r>
            <a:r>
              <a:rPr lang="en-US" sz="2400" i="1" u="sng" dirty="0" smtClean="0">
                <a:effectLst/>
              </a:rPr>
              <a:t> </a:t>
            </a:r>
            <a:endParaRPr lang="en-US" sz="2400" i="1" u="sng" dirty="0"/>
          </a:p>
        </p:txBody>
      </p:sp>
    </p:spTree>
    <p:extLst>
      <p:ext uri="{BB962C8B-B14F-4D97-AF65-F5344CB8AC3E}">
        <p14:creationId xmlns:p14="http://schemas.microsoft.com/office/powerpoint/2010/main" xmlns="" val="2705846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000" y="338594"/>
            <a:ext cx="8699500" cy="4365297"/>
          </a:xfrm>
          <a:prstGeom prst="rect">
            <a:avLst/>
          </a:prstGeom>
        </p:spPr>
        <p:txBody>
          <a:bodyPr wrap="square">
            <a:spAutoFit/>
          </a:bodyPr>
          <a:lstStyle/>
          <a:p>
            <a:r>
              <a:rPr lang="en-US" sz="3200" b="1" dirty="0"/>
              <a:t>V</a:t>
            </a:r>
            <a:r>
              <a:rPr lang="en-US" sz="3200" dirty="0"/>
              <a:t> </a:t>
            </a:r>
            <a:r>
              <a:rPr lang="en-US" sz="3200" u="sng" dirty="0"/>
              <a:t>Equity and choice</a:t>
            </a:r>
            <a:endParaRPr lang="en-US" sz="3200" dirty="0"/>
          </a:p>
          <a:p>
            <a:endParaRPr lang="en-US" sz="2400" dirty="0"/>
          </a:p>
          <a:p>
            <a:pPr marL="342900" indent="-342900">
              <a:buFont typeface="Arial" panose="020B0604020202020204" pitchFamily="34" charset="0"/>
              <a:buChar char="•"/>
            </a:pPr>
            <a:r>
              <a:rPr lang="en-US" sz="2400" dirty="0"/>
              <a:t>Le Grand (1984,1987)</a:t>
            </a:r>
          </a:p>
          <a:p>
            <a:pPr marL="800100" lvl="1" indent="-342900">
              <a:lnSpc>
                <a:spcPct val="120000"/>
              </a:lnSpc>
              <a:buFont typeface="Wingdings" charset="2"/>
              <a:buChar char="v"/>
            </a:pPr>
            <a:r>
              <a:rPr lang="en-US" sz="2000" dirty="0"/>
              <a:t>Inequality is not necessarily inequitable</a:t>
            </a:r>
          </a:p>
          <a:p>
            <a:pPr marL="800100" lvl="1" indent="-342900">
              <a:lnSpc>
                <a:spcPct val="110000"/>
              </a:lnSpc>
              <a:buFont typeface="Wingdings" charset="2"/>
              <a:buChar char="v"/>
            </a:pPr>
            <a:r>
              <a:rPr lang="en-US" sz="2000" dirty="0"/>
              <a:t>Inequalities are equitable if they reflect differences in tastes; two people facing same constraints but different preferences (different levels of health: smoker vs. non-smoker)</a:t>
            </a:r>
          </a:p>
          <a:p>
            <a:pPr marL="800100" lvl="1" indent="-342900">
              <a:lnSpc>
                <a:spcPct val="110000"/>
              </a:lnSpc>
              <a:buFont typeface="Wingdings" charset="2"/>
              <a:buChar char="v"/>
            </a:pPr>
            <a:r>
              <a:rPr lang="en-US" sz="2000" dirty="0"/>
              <a:t>Both were unconstrained in choices, fully aware of dangers, having own preferences; the result are different and reflects in </a:t>
            </a:r>
            <a:r>
              <a:rPr lang="en-US" sz="2000" dirty="0" smtClean="0"/>
              <a:t>disparities, </a:t>
            </a:r>
            <a:r>
              <a:rPr lang="en-US" sz="2000" dirty="0"/>
              <a:t>so it is not inequitable</a:t>
            </a:r>
          </a:p>
          <a:p>
            <a:pPr marL="800100" lvl="1" indent="-342900">
              <a:lnSpc>
                <a:spcPct val="110000"/>
              </a:lnSpc>
              <a:buFont typeface="Wingdings" charset="2"/>
              <a:buChar char="v"/>
            </a:pPr>
            <a:r>
              <a:rPr lang="en-US" sz="2000" dirty="0"/>
              <a:t>Smoker should be charged </a:t>
            </a:r>
            <a:r>
              <a:rPr lang="en-US" sz="2000" dirty="0" smtClean="0"/>
              <a:t>a premium </a:t>
            </a:r>
            <a:r>
              <a:rPr lang="en-US" sz="2000" dirty="0"/>
              <a:t>but </a:t>
            </a:r>
            <a:r>
              <a:rPr lang="en-US" sz="2000" dirty="0" smtClean="0"/>
              <a:t>receive </a:t>
            </a:r>
            <a:r>
              <a:rPr lang="en-US" sz="2000" dirty="0"/>
              <a:t>the same treatment as non-smoker</a:t>
            </a:r>
          </a:p>
        </p:txBody>
      </p:sp>
    </p:spTree>
    <p:extLst>
      <p:ext uri="{BB962C8B-B14F-4D97-AF65-F5344CB8AC3E}">
        <p14:creationId xmlns:p14="http://schemas.microsoft.com/office/powerpoint/2010/main" xmlns="" val="12381123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Equality? Or less inequality?</a:t>
            </a:r>
            <a:endParaRPr lang="th-TH" dirty="0"/>
          </a:p>
        </p:txBody>
      </p:sp>
      <p:sp>
        <p:nvSpPr>
          <p:cNvPr id="3" name="Subtitle 2"/>
          <p:cNvSpPr>
            <a:spLocks noGrp="1"/>
          </p:cNvSpPr>
          <p:nvPr>
            <p:ph type="subTitle" idx="4294967295"/>
          </p:nvPr>
        </p:nvSpPr>
        <p:spPr>
          <a:xfrm>
            <a:off x="683568" y="4215439"/>
            <a:ext cx="7985125" cy="2339975"/>
          </a:xfrm>
        </p:spPr>
        <p:txBody>
          <a:bodyPr>
            <a:noAutofit/>
          </a:bodyPr>
          <a:lstStyle/>
          <a:p>
            <a:pPr>
              <a:lnSpc>
                <a:spcPct val="150000"/>
              </a:lnSpc>
            </a:pPr>
            <a:r>
              <a:rPr lang="en-US" sz="1800" b="0" dirty="0">
                <a:solidFill>
                  <a:schemeClr val="tx1"/>
                </a:solidFill>
              </a:rPr>
              <a:t>From </a:t>
            </a:r>
            <a:r>
              <a:rPr lang="en-US" sz="1800" b="0" dirty="0" smtClean="0">
                <a:solidFill>
                  <a:schemeClr val="tx1"/>
                </a:solidFill>
              </a:rPr>
              <a:t>figure, </a:t>
            </a:r>
            <a:r>
              <a:rPr lang="en-US" sz="1800" b="0" dirty="0">
                <a:solidFill>
                  <a:schemeClr val="tx1"/>
                </a:solidFill>
              </a:rPr>
              <a:t>there is unjust even though both A and B gain better </a:t>
            </a:r>
            <a:r>
              <a:rPr lang="en-US" sz="1800" b="0" dirty="0" smtClean="0">
                <a:solidFill>
                  <a:schemeClr val="tx1"/>
                </a:solidFill>
              </a:rPr>
              <a:t>health</a:t>
            </a:r>
            <a:endParaRPr lang="en-US" sz="1800" b="0" dirty="0" smtClean="0">
              <a:solidFill>
                <a:schemeClr val="tx1"/>
              </a:solidFill>
            </a:endParaRPr>
          </a:p>
          <a:p>
            <a:pPr>
              <a:lnSpc>
                <a:spcPct val="150000"/>
              </a:lnSpc>
            </a:pPr>
            <a:r>
              <a:rPr lang="en-US" sz="1800" b="0" dirty="0">
                <a:solidFill>
                  <a:schemeClr val="tx1"/>
                </a:solidFill>
              </a:rPr>
              <a:t>I</a:t>
            </a:r>
            <a:r>
              <a:rPr lang="en-US" sz="1800" b="0" dirty="0" smtClean="0">
                <a:solidFill>
                  <a:schemeClr val="tx1"/>
                </a:solidFill>
              </a:rPr>
              <a:t>mplications </a:t>
            </a:r>
            <a:r>
              <a:rPr lang="en-US" sz="1800" b="0" dirty="0">
                <a:solidFill>
                  <a:schemeClr val="tx1"/>
                </a:solidFill>
              </a:rPr>
              <a:t>of the egalitarian-humanitarian ethic underlying QALY approach. “It is better for many people to get a little than a few people to get a lot”</a:t>
            </a:r>
            <a:endParaRPr lang="th-TH" sz="1800" b="0" dirty="0">
              <a:solidFill>
                <a:schemeClr val="tx1"/>
              </a:solidFill>
            </a:endParaRPr>
          </a:p>
        </p:txBody>
      </p:sp>
      <p:pic>
        <p:nvPicPr>
          <p:cNvPr id="4" name="Picture 3"/>
          <p:cNvPicPr/>
          <p:nvPr/>
        </p:nvPicPr>
        <p:blipFill>
          <a:blip r:embed="rId2"/>
          <a:srcRect l="39293" t="33731" r="23623" b="10429"/>
          <a:stretch>
            <a:fillRect/>
          </a:stretch>
        </p:blipFill>
        <p:spPr bwMode="auto">
          <a:xfrm>
            <a:off x="2737191" y="1556792"/>
            <a:ext cx="3707017" cy="2673792"/>
          </a:xfrm>
          <a:prstGeom prst="rect">
            <a:avLst/>
          </a:prstGeom>
          <a:noFill/>
          <a:ln w="9525">
            <a:noFill/>
            <a:miter lim="800000"/>
            <a:headEnd/>
            <a:tailEnd/>
          </a:ln>
        </p:spPr>
      </p:pic>
    </p:spTree>
    <p:extLst>
      <p:ext uri="{BB962C8B-B14F-4D97-AF65-F5344CB8AC3E}">
        <p14:creationId xmlns:p14="http://schemas.microsoft.com/office/powerpoint/2010/main" xmlns="" val="3806997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Is a social welfare function the answer?</a:t>
            </a:r>
            <a:endParaRPr lang="th-TH" dirty="0"/>
          </a:p>
        </p:txBody>
      </p:sp>
      <p:sp>
        <p:nvSpPr>
          <p:cNvPr id="3" name="Content Placeholder 2"/>
          <p:cNvSpPr>
            <a:spLocks noGrp="1"/>
          </p:cNvSpPr>
          <p:nvPr>
            <p:ph sz="quarter" idx="1"/>
          </p:nvPr>
        </p:nvSpPr>
        <p:spPr>
          <a:xfrm>
            <a:off x="457200" y="1600201"/>
            <a:ext cx="8229600" cy="1042981"/>
          </a:xfrm>
        </p:spPr>
        <p:txBody>
          <a:bodyPr>
            <a:normAutofit fontScale="92500" lnSpcReduction="20000"/>
          </a:bodyPr>
          <a:lstStyle/>
          <a:p>
            <a:r>
              <a:rPr lang="en-US" b="1" dirty="0" err="1"/>
              <a:t>Isoelastic</a:t>
            </a:r>
            <a:r>
              <a:rPr lang="en-US" b="1" dirty="0"/>
              <a:t> social welfare function</a:t>
            </a:r>
            <a:r>
              <a:rPr lang="en-US" dirty="0"/>
              <a:t> : assumes the case of 2 people or 2 groups of similar individual, A and B</a:t>
            </a:r>
            <a:endParaRPr lang="th-TH" dirty="0"/>
          </a:p>
        </p:txBody>
      </p:sp>
      <p:pic>
        <p:nvPicPr>
          <p:cNvPr id="1026" name="Picture 2"/>
          <p:cNvPicPr>
            <a:picLocks noChangeAspect="1" noChangeArrowheads="1"/>
          </p:cNvPicPr>
          <p:nvPr/>
        </p:nvPicPr>
        <p:blipFill>
          <a:blip r:embed="rId3"/>
          <a:srcRect l="37884" t="60547" r="39056" b="34570"/>
          <a:stretch>
            <a:fillRect/>
          </a:stretch>
        </p:blipFill>
        <p:spPr bwMode="auto">
          <a:xfrm>
            <a:off x="1737280" y="2420888"/>
            <a:ext cx="5715040" cy="680362"/>
          </a:xfrm>
          <a:prstGeom prst="rect">
            <a:avLst/>
          </a:prstGeom>
          <a:noFill/>
          <a:ln w="9525">
            <a:noFill/>
            <a:miter lim="800000"/>
            <a:headEnd/>
            <a:tailEnd/>
          </a:ln>
          <a:effectLst/>
        </p:spPr>
      </p:pic>
      <p:sp>
        <p:nvSpPr>
          <p:cNvPr id="12" name="TextBox 11"/>
          <p:cNvSpPr txBox="1"/>
          <p:nvPr/>
        </p:nvSpPr>
        <p:spPr>
          <a:xfrm>
            <a:off x="714348" y="3071810"/>
            <a:ext cx="7715304" cy="1200329"/>
          </a:xfrm>
          <a:prstGeom prst="rect">
            <a:avLst/>
          </a:prstGeom>
          <a:noFill/>
        </p:spPr>
        <p:txBody>
          <a:bodyPr wrap="square" rtlCol="0">
            <a:spAutoFit/>
          </a:bodyPr>
          <a:lstStyle/>
          <a:p>
            <a:r>
              <a:rPr lang="en-US" sz="1800" dirty="0"/>
              <a:t>W = level of social welfare associated with the health distribution (HA and HB)</a:t>
            </a:r>
          </a:p>
          <a:p>
            <a:r>
              <a:rPr lang="en-US" sz="1800" dirty="0"/>
              <a:t> </a:t>
            </a:r>
            <a:r>
              <a:rPr lang="en-US" sz="1800" dirty="0" smtClean="0"/>
              <a:t>Alpha = </a:t>
            </a:r>
            <a:r>
              <a:rPr lang="en-US" sz="1800" dirty="0"/>
              <a:t>weight to be attached to A’s health</a:t>
            </a:r>
          </a:p>
          <a:p>
            <a:r>
              <a:rPr lang="en-US" sz="1800" dirty="0" smtClean="0"/>
              <a:t> Beta = </a:t>
            </a:r>
            <a:r>
              <a:rPr lang="en-US" sz="1800" dirty="0"/>
              <a:t>weight to be attached to B’s health</a:t>
            </a:r>
          </a:p>
          <a:p>
            <a:r>
              <a:rPr lang="en-US" sz="1800" dirty="0" smtClean="0"/>
              <a:t> Tau </a:t>
            </a:r>
            <a:r>
              <a:rPr lang="en-US" sz="1800" dirty="0"/>
              <a:t>= degree aversion to inequality in health outcomes</a:t>
            </a:r>
            <a:endParaRPr lang="th-TH" sz="1800" dirty="0"/>
          </a:p>
        </p:txBody>
      </p:sp>
      <p:sp>
        <p:nvSpPr>
          <p:cNvPr id="13" name="TextBox 12"/>
          <p:cNvSpPr txBox="1"/>
          <p:nvPr/>
        </p:nvSpPr>
        <p:spPr>
          <a:xfrm>
            <a:off x="857224" y="4572008"/>
            <a:ext cx="7358114" cy="1477328"/>
          </a:xfrm>
          <a:prstGeom prst="rect">
            <a:avLst/>
          </a:prstGeom>
          <a:noFill/>
        </p:spPr>
        <p:txBody>
          <a:bodyPr wrap="square" rtlCol="0">
            <a:spAutoFit/>
          </a:bodyPr>
          <a:lstStyle/>
          <a:p>
            <a:pPr>
              <a:buFontTx/>
              <a:buChar char="-"/>
            </a:pPr>
            <a:r>
              <a:rPr lang="en-US" sz="1800" dirty="0" smtClean="0"/>
              <a:t>Empirical </a:t>
            </a:r>
            <a:r>
              <a:rPr lang="en-US" sz="1800" dirty="0"/>
              <a:t>literature on QALY considered </a:t>
            </a:r>
            <a:r>
              <a:rPr lang="en-US" sz="1800" dirty="0" smtClean="0"/>
              <a:t>;</a:t>
            </a:r>
          </a:p>
          <a:p>
            <a:pPr>
              <a:buFontTx/>
              <a:buChar char="-"/>
            </a:pPr>
            <a:r>
              <a:rPr lang="en-US" sz="1800" dirty="0" smtClean="0"/>
              <a:t>Tau </a:t>
            </a:r>
            <a:r>
              <a:rPr lang="en-US" sz="1800" dirty="0" smtClean="0"/>
              <a:t>= </a:t>
            </a:r>
            <a:r>
              <a:rPr lang="en-US" sz="1800" dirty="0"/>
              <a:t>0 and </a:t>
            </a:r>
            <a:r>
              <a:rPr lang="en-US" sz="1800" dirty="0" smtClean="0"/>
              <a:t> </a:t>
            </a:r>
            <a:endParaRPr lang="en-US" sz="1800" dirty="0" smtClean="0"/>
          </a:p>
          <a:p>
            <a:pPr>
              <a:buFontTx/>
              <a:buChar char="-"/>
            </a:pPr>
            <a:r>
              <a:rPr lang="en-US" sz="1800" dirty="0" smtClean="0"/>
              <a:t>Alpha </a:t>
            </a:r>
            <a:r>
              <a:rPr lang="en-US" sz="1800" dirty="0"/>
              <a:t>= </a:t>
            </a:r>
            <a:r>
              <a:rPr lang="en-US" sz="1800" dirty="0" smtClean="0"/>
              <a:t>Beta </a:t>
            </a:r>
            <a:r>
              <a:rPr lang="en-US" sz="1800" dirty="0"/>
              <a:t>= 1. </a:t>
            </a:r>
            <a:r>
              <a:rPr lang="en-US" sz="1800" dirty="0" err="1"/>
              <a:t>Culyer</a:t>
            </a:r>
            <a:r>
              <a:rPr lang="en-US" sz="1800" dirty="0"/>
              <a:t> and Williams considered  </a:t>
            </a:r>
            <a:r>
              <a:rPr lang="en-US" sz="1800" dirty="0" smtClean="0"/>
              <a:t>Tau = </a:t>
            </a:r>
            <a:r>
              <a:rPr lang="en-US" sz="1800" dirty="0"/>
              <a:t>0 but </a:t>
            </a:r>
            <a:r>
              <a:rPr lang="en-US" sz="1800" dirty="0" smtClean="0"/>
              <a:t> Alpha ≠ Beta. </a:t>
            </a:r>
            <a:endParaRPr lang="en-US" sz="1800" dirty="0"/>
          </a:p>
          <a:p>
            <a:endParaRPr lang="th-TH" sz="1800" dirty="0"/>
          </a:p>
        </p:txBody>
      </p:sp>
    </p:spTree>
    <p:extLst>
      <p:ext uri="{BB962C8B-B14F-4D97-AF65-F5344CB8AC3E}">
        <p14:creationId xmlns:p14="http://schemas.microsoft.com/office/powerpoint/2010/main" xmlns="" val="41604917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Rawlsian Social Welfare"/>
          <p:cNvPicPr>
            <a:picLocks noGrp="1"/>
          </p:cNvPicPr>
          <p:nvPr>
            <p:ph sz="half" idx="1"/>
          </p:nvPr>
        </p:nvPicPr>
        <p:blipFill>
          <a:blip r:embed="rId2"/>
          <a:stretch>
            <a:fillRect/>
          </a:stretch>
        </p:blipFill>
        <p:spPr bwMode="auto">
          <a:xfrm>
            <a:off x="571472" y="3429000"/>
            <a:ext cx="3299792" cy="2880320"/>
          </a:xfrm>
          <a:prstGeom prst="rect">
            <a:avLst/>
          </a:prstGeom>
          <a:noFill/>
          <a:ln w="9525">
            <a:noFill/>
            <a:miter lim="800000"/>
            <a:headEnd/>
            <a:tailEnd/>
          </a:ln>
        </p:spPr>
      </p:pic>
      <p:pic>
        <p:nvPicPr>
          <p:cNvPr id="10" name="Content Placeholder 9" descr="Utilitarian Social Welfare"/>
          <p:cNvPicPr>
            <a:picLocks noGrp="1"/>
          </p:cNvPicPr>
          <p:nvPr>
            <p:ph sz="half" idx="2"/>
          </p:nvPr>
        </p:nvPicPr>
        <p:blipFill>
          <a:blip r:embed="rId3"/>
          <a:stretch>
            <a:fillRect/>
          </a:stretch>
        </p:blipFill>
        <p:spPr bwMode="auto">
          <a:xfrm>
            <a:off x="5143504" y="3429000"/>
            <a:ext cx="3299792" cy="2880320"/>
          </a:xfrm>
          <a:prstGeom prst="rect">
            <a:avLst/>
          </a:prstGeom>
          <a:noFill/>
          <a:ln w="9525">
            <a:noFill/>
            <a:miter lim="800000"/>
            <a:headEnd/>
            <a:tailEnd/>
          </a:ln>
        </p:spPr>
      </p:pic>
      <p:sp>
        <p:nvSpPr>
          <p:cNvPr id="5" name="Text Placeholder 4"/>
          <p:cNvSpPr>
            <a:spLocks noGrp="1"/>
          </p:cNvSpPr>
          <p:nvPr>
            <p:ph type="body" idx="4294967295"/>
          </p:nvPr>
        </p:nvSpPr>
        <p:spPr>
          <a:xfrm>
            <a:off x="251520" y="1484784"/>
            <a:ext cx="4040188" cy="1584176"/>
          </a:xfrm>
        </p:spPr>
        <p:txBody>
          <a:bodyPr>
            <a:normAutofit/>
          </a:bodyPr>
          <a:lstStyle/>
          <a:p>
            <a:r>
              <a:rPr lang="en-US" sz="1800" dirty="0">
                <a:cs typeface="+mj-cs"/>
              </a:rPr>
              <a:t>If  </a:t>
            </a:r>
            <a:r>
              <a:rPr lang="en-US" sz="1800" dirty="0" smtClean="0">
                <a:cs typeface="+mj-cs"/>
              </a:rPr>
              <a:t>Tau &gt; </a:t>
            </a:r>
            <a:r>
              <a:rPr lang="en-US" sz="1800" dirty="0">
                <a:cs typeface="+mj-cs"/>
              </a:rPr>
              <a:t>0 </a:t>
            </a:r>
            <a:r>
              <a:rPr lang="en-US" sz="1800" dirty="0" smtClean="0">
                <a:cs typeface="+mj-cs"/>
              </a:rPr>
              <a:t>and Tau &lt; ∞, </a:t>
            </a:r>
            <a:r>
              <a:rPr lang="en-US" sz="1800" dirty="0">
                <a:cs typeface="+mj-cs"/>
              </a:rPr>
              <a:t>the contours of the welfare function are convex to the origin. As </a:t>
            </a:r>
            <a:r>
              <a:rPr lang="en-US" sz="1800" dirty="0" smtClean="0">
                <a:cs typeface="+mj-cs"/>
              </a:rPr>
              <a:t>Tau → ∞ </a:t>
            </a:r>
            <a:r>
              <a:rPr lang="en-US" sz="1800" dirty="0">
                <a:cs typeface="+mj-cs"/>
              </a:rPr>
              <a:t>, the contour becomes L-shape. This is called </a:t>
            </a:r>
            <a:r>
              <a:rPr lang="en-US" sz="1800" dirty="0" err="1">
                <a:cs typeface="+mj-cs"/>
              </a:rPr>
              <a:t>Rawlsian</a:t>
            </a:r>
            <a:r>
              <a:rPr lang="en-US" sz="1800" dirty="0">
                <a:cs typeface="+mj-cs"/>
              </a:rPr>
              <a:t> </a:t>
            </a:r>
            <a:r>
              <a:rPr lang="en-US" sz="1800" dirty="0" smtClean="0">
                <a:cs typeface="+mj-cs"/>
              </a:rPr>
              <a:t>SWF.</a:t>
            </a:r>
            <a:endParaRPr lang="th-TH" sz="1800" dirty="0">
              <a:cs typeface="+mj-cs"/>
            </a:endParaRPr>
          </a:p>
        </p:txBody>
      </p:sp>
      <p:sp>
        <p:nvSpPr>
          <p:cNvPr id="7" name="Text Placeholder 6"/>
          <p:cNvSpPr>
            <a:spLocks noGrp="1"/>
          </p:cNvSpPr>
          <p:nvPr>
            <p:ph type="body" sz="half" idx="4294967295"/>
          </p:nvPr>
        </p:nvSpPr>
        <p:spPr>
          <a:xfrm>
            <a:off x="4598169" y="1484784"/>
            <a:ext cx="4294311" cy="1872778"/>
          </a:xfrm>
        </p:spPr>
        <p:txBody>
          <a:bodyPr>
            <a:noAutofit/>
          </a:bodyPr>
          <a:lstStyle/>
          <a:p>
            <a:r>
              <a:rPr lang="en-US" sz="1800" dirty="0" smtClean="0"/>
              <a:t>It </a:t>
            </a:r>
            <a:r>
              <a:rPr lang="en-US" sz="1800" dirty="0"/>
              <a:t>cannot include egalitarianism </a:t>
            </a:r>
            <a:r>
              <a:rPr lang="en-US" sz="1800" dirty="0" smtClean="0"/>
              <a:t>,</a:t>
            </a:r>
            <a:r>
              <a:rPr lang="en-US" sz="1800" dirty="0" smtClean="0"/>
              <a:t> the matter </a:t>
            </a:r>
            <a:r>
              <a:rPr lang="en-US" sz="1800" dirty="0"/>
              <a:t>is health distribution not per capita health status, and cannot capture the social welfare contour that is upward-sloping line where some trade-off is </a:t>
            </a:r>
            <a:r>
              <a:rPr lang="en-US" sz="1800" dirty="0" smtClean="0"/>
              <a:t>permitted.</a:t>
            </a:r>
            <a:endParaRPr lang="th-TH" sz="1800" dirty="0"/>
          </a:p>
        </p:txBody>
      </p:sp>
    </p:spTree>
    <p:extLst>
      <p:ext uri="{BB962C8B-B14F-4D97-AF65-F5344CB8AC3E}">
        <p14:creationId xmlns:p14="http://schemas.microsoft.com/office/powerpoint/2010/main" xmlns="" val="2102259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004048" y="1196752"/>
            <a:ext cx="3888432" cy="4446826"/>
          </a:xfrm>
        </p:spPr>
        <p:txBody>
          <a:bodyPr>
            <a:normAutofit/>
          </a:bodyPr>
          <a:lstStyle/>
          <a:p>
            <a:pPr algn="l">
              <a:lnSpc>
                <a:spcPct val="150000"/>
              </a:lnSpc>
            </a:pPr>
            <a:r>
              <a:rPr lang="en-US" sz="2000" dirty="0">
                <a:solidFill>
                  <a:schemeClr val="tx1"/>
                </a:solidFill>
              </a:rPr>
              <a:t>I</a:t>
            </a:r>
            <a:r>
              <a:rPr lang="en-US" sz="2000" dirty="0" smtClean="0">
                <a:solidFill>
                  <a:schemeClr val="tx1"/>
                </a:solidFill>
              </a:rPr>
              <a:t>mplication </a:t>
            </a:r>
            <a:r>
              <a:rPr lang="en-US" sz="2000" dirty="0">
                <a:solidFill>
                  <a:schemeClr val="tx1"/>
                </a:solidFill>
              </a:rPr>
              <a:t>of aversion to inequality for the choice of point on the health frontier. </a:t>
            </a:r>
            <a:r>
              <a:rPr lang="en-US" sz="2000" dirty="0" smtClean="0">
                <a:solidFill>
                  <a:schemeClr val="tx1"/>
                </a:solidFill>
              </a:rPr>
              <a:t/>
            </a:r>
            <a:br>
              <a:rPr lang="en-US" sz="2000" dirty="0" smtClean="0">
                <a:solidFill>
                  <a:schemeClr val="tx1"/>
                </a:solidFill>
              </a:rPr>
            </a:br>
            <a:r>
              <a:rPr lang="en-US" sz="2000" dirty="0" smtClean="0">
                <a:solidFill>
                  <a:schemeClr val="tx1"/>
                </a:solidFill>
              </a:rPr>
              <a:t>Health </a:t>
            </a:r>
            <a:r>
              <a:rPr lang="en-US" sz="2000" dirty="0">
                <a:solidFill>
                  <a:schemeClr val="tx1"/>
                </a:solidFill>
              </a:rPr>
              <a:t>maximization would pick point </a:t>
            </a:r>
            <a:r>
              <a:rPr lang="en-US" sz="2000" dirty="0" smtClean="0">
                <a:solidFill>
                  <a:schemeClr val="tx1"/>
                </a:solidFill>
              </a:rPr>
              <a:t>p</a:t>
            </a:r>
            <a:r>
              <a:rPr lang="en-US" sz="2000" dirty="0" smtClean="0">
                <a:solidFill>
                  <a:schemeClr val="tx1"/>
                </a:solidFill>
              </a:rPr>
              <a:t>.</a:t>
            </a:r>
            <a:br>
              <a:rPr lang="en-US" sz="2000" dirty="0" smtClean="0">
                <a:solidFill>
                  <a:schemeClr val="tx1"/>
                </a:solidFill>
              </a:rPr>
            </a:br>
            <a:r>
              <a:rPr lang="en-US" sz="2000" dirty="0" smtClean="0">
                <a:solidFill>
                  <a:schemeClr val="tx1"/>
                </a:solidFill>
              </a:rPr>
              <a:t>Equality </a:t>
            </a:r>
            <a:r>
              <a:rPr lang="en-US" sz="2000" dirty="0">
                <a:solidFill>
                  <a:schemeClr val="tx1"/>
                </a:solidFill>
              </a:rPr>
              <a:t>of health would pick point </a:t>
            </a:r>
            <a:r>
              <a:rPr lang="en-US" sz="2000" dirty="0" smtClean="0">
                <a:solidFill>
                  <a:schemeClr val="tx1"/>
                </a:solidFill>
              </a:rPr>
              <a:t>q.</a:t>
            </a:r>
            <a:br>
              <a:rPr lang="en-US" sz="2000" dirty="0" smtClean="0">
                <a:solidFill>
                  <a:schemeClr val="tx1"/>
                </a:solidFill>
              </a:rPr>
            </a:br>
            <a:r>
              <a:rPr lang="en-US" sz="2000" dirty="0" smtClean="0">
                <a:solidFill>
                  <a:schemeClr val="tx1"/>
                </a:solidFill>
              </a:rPr>
              <a:t>The </a:t>
            </a:r>
            <a:r>
              <a:rPr lang="en-US" sz="2000" dirty="0">
                <a:solidFill>
                  <a:schemeClr val="tx1"/>
                </a:solidFill>
              </a:rPr>
              <a:t>non-linear chooses </a:t>
            </a:r>
            <a:r>
              <a:rPr lang="en-US" sz="2000" dirty="0" smtClean="0">
                <a:solidFill>
                  <a:schemeClr val="tx1"/>
                </a:solidFill>
              </a:rPr>
              <a:t>point </a:t>
            </a:r>
            <a:r>
              <a:rPr lang="en-US" sz="2000" dirty="0">
                <a:solidFill>
                  <a:schemeClr val="tx1"/>
                </a:solidFill>
              </a:rPr>
              <a:t>s</a:t>
            </a:r>
            <a:r>
              <a:rPr lang="en-US" sz="2000" dirty="0" smtClean="0">
                <a:solidFill>
                  <a:schemeClr val="tx1"/>
                </a:solidFill>
              </a:rPr>
              <a:t>.</a:t>
            </a:r>
            <a:endParaRPr lang="th-TH" sz="2000" dirty="0">
              <a:solidFill>
                <a:schemeClr val="tx1"/>
              </a:solidFill>
              <a:latin typeface="+mn-lt"/>
            </a:endParaRPr>
          </a:p>
        </p:txBody>
      </p:sp>
      <p:pic>
        <p:nvPicPr>
          <p:cNvPr id="9" name="Content Placeholder 8" descr="QALY graph.bmp"/>
          <p:cNvPicPr>
            <a:picLocks noGrp="1"/>
          </p:cNvPicPr>
          <p:nvPr>
            <p:ph sz="quarter" idx="1"/>
          </p:nvPr>
        </p:nvPicPr>
        <p:blipFill rotWithShape="1">
          <a:blip r:embed="rId2"/>
          <a:srcRect l="39202" t="14777" r="24179" b="8156"/>
          <a:stretch/>
        </p:blipFill>
        <p:spPr>
          <a:xfrm>
            <a:off x="395536" y="1444828"/>
            <a:ext cx="3888432" cy="4720476"/>
          </a:xfrm>
          <a:prstGeom prst="rect">
            <a:avLst/>
          </a:prstGeom>
        </p:spPr>
      </p:pic>
    </p:spTree>
    <p:extLst>
      <p:ext uri="{BB962C8B-B14F-4D97-AF65-F5344CB8AC3E}">
        <p14:creationId xmlns:p14="http://schemas.microsoft.com/office/powerpoint/2010/main" xmlns="" val="126125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60648"/>
            <a:ext cx="8229600" cy="1285884"/>
          </a:xfrm>
        </p:spPr>
        <p:txBody>
          <a:bodyPr>
            <a:normAutofit fontScale="90000"/>
          </a:bodyPr>
          <a:lstStyle/>
          <a:p>
            <a:r>
              <a:rPr lang="en-US" b="1" dirty="0"/>
              <a:t>Social welfare maximization and definitions of equity</a:t>
            </a:r>
            <a:r>
              <a:rPr lang="en-US" dirty="0"/>
              <a:t/>
            </a:r>
            <a:br>
              <a:rPr lang="en-US" dirty="0"/>
            </a:br>
            <a:endParaRPr lang="th-TH" dirty="0"/>
          </a:p>
        </p:txBody>
      </p:sp>
      <p:sp>
        <p:nvSpPr>
          <p:cNvPr id="3" name="Content Placeholder 2"/>
          <p:cNvSpPr>
            <a:spLocks noGrp="1"/>
          </p:cNvSpPr>
          <p:nvPr>
            <p:ph sz="quarter" idx="1"/>
          </p:nvPr>
        </p:nvSpPr>
        <p:spPr>
          <a:xfrm>
            <a:off x="457200" y="1844824"/>
            <a:ext cx="8229600" cy="4464496"/>
          </a:xfrm>
        </p:spPr>
        <p:txBody>
          <a:bodyPr>
            <a:normAutofit fontScale="85000" lnSpcReduction="10000"/>
          </a:bodyPr>
          <a:lstStyle/>
          <a:p>
            <a:r>
              <a:rPr lang="en-US" sz="2400" dirty="0" smtClean="0"/>
              <a:t>SWF </a:t>
            </a:r>
            <a:r>
              <a:rPr lang="en-US" sz="2400" dirty="0"/>
              <a:t>approach </a:t>
            </a:r>
            <a:r>
              <a:rPr lang="en-US" sz="2400" dirty="0" smtClean="0"/>
              <a:t>capture </a:t>
            </a:r>
            <a:r>
              <a:rPr lang="en-US" sz="2400" dirty="0"/>
              <a:t>both efficiency and equity considerations by accepting a lower per capita health status </a:t>
            </a:r>
            <a:r>
              <a:rPr lang="en-US" sz="2400" dirty="0" smtClean="0"/>
              <a:t>and </a:t>
            </a:r>
            <a:r>
              <a:rPr lang="en-US" sz="2400" dirty="0"/>
              <a:t>providing the non-technical information to determine </a:t>
            </a:r>
            <a:r>
              <a:rPr lang="en-US" sz="2400" dirty="0" smtClean="0"/>
              <a:t>needs</a:t>
            </a:r>
          </a:p>
          <a:p>
            <a:pPr marL="0" indent="0">
              <a:buNone/>
            </a:pPr>
            <a:endParaRPr lang="en-US" sz="2400" dirty="0" smtClean="0"/>
          </a:p>
          <a:p>
            <a:r>
              <a:rPr lang="en-US" sz="2400" dirty="0"/>
              <a:t>The issue raises some conflicts between welfare maximization and the notion of equal treatment for equal need. From example, A and B start off with the same health, have the same capacity to benefit from treatment that can be treated at the same </a:t>
            </a:r>
            <a:r>
              <a:rPr lang="en-US" sz="2400" dirty="0" smtClean="0"/>
              <a:t>cost</a:t>
            </a:r>
          </a:p>
          <a:p>
            <a:pPr marL="0" indent="0">
              <a:buNone/>
            </a:pPr>
            <a:endParaRPr lang="en-US" sz="2400" dirty="0" smtClean="0"/>
          </a:p>
          <a:p>
            <a:r>
              <a:rPr lang="en-US" sz="2400" dirty="0"/>
              <a:t>In the case that one person gets more extra QALYs than another, both still require the same amounts of health care resources. Thus, welfare maximization implies that equal treatment for equal need </a:t>
            </a:r>
            <a:r>
              <a:rPr lang="en-US" sz="2400" dirty="0" smtClean="0"/>
              <a:t>may </a:t>
            </a:r>
            <a:r>
              <a:rPr lang="en-US" sz="2400" dirty="0"/>
              <a:t>require differentiation of access </a:t>
            </a:r>
            <a:r>
              <a:rPr lang="en-US" sz="2400" dirty="0" smtClean="0"/>
              <a:t>costs</a:t>
            </a:r>
            <a:endParaRPr lang="th-TH" sz="2400" dirty="0"/>
          </a:p>
        </p:txBody>
      </p:sp>
    </p:spTree>
    <p:extLst>
      <p:ext uri="{BB962C8B-B14F-4D97-AF65-F5344CB8AC3E}">
        <p14:creationId xmlns:p14="http://schemas.microsoft.com/office/powerpoint/2010/main" xmlns="" val="2040660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Resource allocation: theory</a:t>
            </a:r>
            <a:endParaRPr lang="th-TH" b="1" dirty="0"/>
          </a:p>
        </p:txBody>
      </p:sp>
      <p:sp>
        <p:nvSpPr>
          <p:cNvPr id="3" name="Content Placeholder 2"/>
          <p:cNvSpPr>
            <a:spLocks noGrp="1"/>
          </p:cNvSpPr>
          <p:nvPr>
            <p:ph sz="quarter" idx="1"/>
          </p:nvPr>
        </p:nvSpPr>
        <p:spPr>
          <a:xfrm>
            <a:off x="467544" y="1816224"/>
            <a:ext cx="8229600" cy="4925144"/>
          </a:xfrm>
        </p:spPr>
        <p:txBody>
          <a:bodyPr>
            <a:noAutofit/>
          </a:bodyPr>
          <a:lstStyle/>
          <a:p>
            <a:pPr>
              <a:lnSpc>
                <a:spcPct val="150000"/>
              </a:lnSpc>
            </a:pPr>
            <a:r>
              <a:rPr lang="en-US" sz="2000" dirty="0" smtClean="0"/>
              <a:t>In health maximization method marginal cost per QALY is the same across all type of health care activity</a:t>
            </a:r>
          </a:p>
          <a:p>
            <a:pPr>
              <a:lnSpc>
                <a:spcPct val="150000"/>
              </a:lnSpc>
            </a:pPr>
            <a:r>
              <a:rPr lang="en-US" sz="2000" dirty="0"/>
              <a:t> </a:t>
            </a:r>
            <a:r>
              <a:rPr lang="en-US" sz="2000" dirty="0" smtClean="0"/>
              <a:t>social welfare change this rule and say that slope of the ratio of the marginal costs is equal to the SWF contour</a:t>
            </a:r>
          </a:p>
          <a:p>
            <a:pPr marL="0" indent="0">
              <a:lnSpc>
                <a:spcPct val="150000"/>
              </a:lnSpc>
              <a:buNone/>
            </a:pPr>
            <a:r>
              <a:rPr lang="en-US" sz="2000" dirty="0" smtClean="0"/>
              <a:t>              However if there is no concern about the inequality, marginal cost per QALY is equal across </a:t>
            </a:r>
            <a:r>
              <a:rPr lang="en-US" sz="2000" dirty="0" err="1" smtClean="0"/>
              <a:t>programme</a:t>
            </a:r>
            <a:r>
              <a:rPr lang="en-US" sz="2000" dirty="0" smtClean="0"/>
              <a:t>. So the only concern would be the expected health of a and b in the absence of treatment and the degree to which the society is averse to inequality</a:t>
            </a:r>
            <a:endParaRPr lang="th-TH" sz="2000" dirty="0"/>
          </a:p>
        </p:txBody>
      </p:sp>
    </p:spTree>
    <p:extLst>
      <p:ext uri="{BB962C8B-B14F-4D97-AF65-F5344CB8AC3E}">
        <p14:creationId xmlns:p14="http://schemas.microsoft.com/office/powerpoint/2010/main" xmlns="" val="2618255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bg2">
                    <a:lumMod val="75000"/>
                  </a:schemeClr>
                </a:solidFill>
              </a:rPr>
              <a:t>Resources relocation</a:t>
            </a:r>
            <a:endParaRPr lang="th-TH" b="1" dirty="0">
              <a:solidFill>
                <a:schemeClr val="bg2">
                  <a:lumMod val="75000"/>
                </a:schemeClr>
              </a:solidFill>
            </a:endParaRPr>
          </a:p>
        </p:txBody>
      </p:sp>
      <p:sp>
        <p:nvSpPr>
          <p:cNvPr id="3" name="Content Placeholder 2"/>
          <p:cNvSpPr>
            <a:spLocks noGrp="1"/>
          </p:cNvSpPr>
          <p:nvPr>
            <p:ph sz="quarter" idx="1"/>
          </p:nvPr>
        </p:nvSpPr>
        <p:spPr>
          <a:xfrm>
            <a:off x="301752" y="2025352"/>
            <a:ext cx="8503920" cy="4572000"/>
          </a:xfrm>
        </p:spPr>
        <p:txBody>
          <a:bodyPr/>
          <a:lstStyle/>
          <a:p>
            <a:r>
              <a:rPr lang="en-US" dirty="0" smtClean="0"/>
              <a:t>For an example we wanted to choose between hip replacement and kidney transplant.</a:t>
            </a:r>
          </a:p>
          <a:p>
            <a:r>
              <a:rPr lang="en-US" dirty="0" smtClean="0"/>
              <a:t>Unless we does not care about the inequality in health so we consider the follow</a:t>
            </a:r>
          </a:p>
        </p:txBody>
      </p:sp>
    </p:spTree>
    <p:extLst>
      <p:ext uri="{BB962C8B-B14F-4D97-AF65-F5344CB8AC3E}">
        <p14:creationId xmlns:p14="http://schemas.microsoft.com/office/powerpoint/2010/main" xmlns="" val="1065855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4294967295"/>
          </p:nvPr>
        </p:nvSpPr>
        <p:spPr>
          <a:xfrm>
            <a:off x="518864" y="764431"/>
            <a:ext cx="8229600" cy="5976937"/>
          </a:xfrm>
        </p:spPr>
        <p:txBody>
          <a:bodyPr>
            <a:normAutofit fontScale="77500" lnSpcReduction="20000"/>
          </a:bodyPr>
          <a:lstStyle/>
          <a:p>
            <a:pPr>
              <a:lnSpc>
                <a:spcPct val="170000"/>
              </a:lnSpc>
            </a:pPr>
            <a:r>
              <a:rPr lang="en-US" dirty="0" smtClean="0"/>
              <a:t>the cause of diseased for a person with a diseased hip in the absence of a hip replacement </a:t>
            </a:r>
          </a:p>
          <a:p>
            <a:pPr>
              <a:lnSpc>
                <a:spcPct val="170000"/>
              </a:lnSpc>
            </a:pPr>
            <a:r>
              <a:rPr lang="en-US" dirty="0" smtClean="0"/>
              <a:t>the number of people who could benefit from a hip replacement</a:t>
            </a:r>
          </a:p>
          <a:p>
            <a:pPr>
              <a:lnSpc>
                <a:spcPct val="170000"/>
              </a:lnSpc>
            </a:pPr>
            <a:r>
              <a:rPr lang="en-US" dirty="0" smtClean="0"/>
              <a:t>the cause of diseased for a person with a diseased kidney in the absence of a kidney transplant </a:t>
            </a:r>
          </a:p>
          <a:p>
            <a:pPr>
              <a:lnSpc>
                <a:spcPct val="170000"/>
              </a:lnSpc>
            </a:pPr>
            <a:r>
              <a:rPr lang="en-US" dirty="0" smtClean="0"/>
              <a:t>the number of people who could benefit from kidney transplants</a:t>
            </a:r>
          </a:p>
          <a:p>
            <a:pPr>
              <a:lnSpc>
                <a:spcPct val="170000"/>
              </a:lnSpc>
            </a:pPr>
            <a:r>
              <a:rPr lang="en-US" dirty="0" smtClean="0"/>
              <a:t>society’s aversion to inequalities in health</a:t>
            </a:r>
          </a:p>
          <a:p>
            <a:pPr>
              <a:lnSpc>
                <a:spcPct val="170000"/>
              </a:lnSpc>
            </a:pPr>
            <a:r>
              <a:rPr lang="en-US" dirty="0" smtClean="0"/>
              <a:t>indications of how the marginal cost of a QALY in each programed changes as the number of cases treated changes.</a:t>
            </a:r>
          </a:p>
          <a:p>
            <a:endParaRPr lang="th-TH" dirty="0"/>
          </a:p>
        </p:txBody>
      </p:sp>
    </p:spTree>
    <p:extLst>
      <p:ext uri="{BB962C8B-B14F-4D97-AF65-F5344CB8AC3E}">
        <p14:creationId xmlns:p14="http://schemas.microsoft.com/office/powerpoint/2010/main" xmlns="" val="3573864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t>
            </a:r>
            <a:r>
              <a:rPr lang="en-US" b="1" dirty="0" smtClean="0"/>
              <a:t>onclusion</a:t>
            </a:r>
            <a:endParaRPr lang="th-TH" b="1" dirty="0"/>
          </a:p>
        </p:txBody>
      </p:sp>
      <p:sp>
        <p:nvSpPr>
          <p:cNvPr id="3" name="Content Placeholder 2"/>
          <p:cNvSpPr>
            <a:spLocks noGrp="1"/>
          </p:cNvSpPr>
          <p:nvPr>
            <p:ph sz="quarter" idx="1"/>
          </p:nvPr>
        </p:nvSpPr>
        <p:spPr/>
        <p:txBody>
          <a:bodyPr>
            <a:normAutofit/>
          </a:bodyPr>
          <a:lstStyle/>
          <a:p>
            <a:r>
              <a:rPr lang="en-US" dirty="0" smtClean="0"/>
              <a:t>negative </a:t>
            </a:r>
            <a:r>
              <a:rPr lang="en-US" dirty="0"/>
              <a:t>message health maximization, even in its weighted from, fail to reflect the aversion society toward inequalities in health outcomes</a:t>
            </a:r>
          </a:p>
          <a:p>
            <a:r>
              <a:rPr lang="en-US" dirty="0" smtClean="0"/>
              <a:t>positive </a:t>
            </a:r>
            <a:r>
              <a:rPr lang="en-US" dirty="0"/>
              <a:t>message the </a:t>
            </a:r>
            <a:r>
              <a:rPr lang="en-US" dirty="0" smtClean="0"/>
              <a:t>aversion </a:t>
            </a:r>
            <a:r>
              <a:rPr lang="en-US" dirty="0"/>
              <a:t>can be incorporate of resources allocation by using SWF approach. </a:t>
            </a:r>
            <a:endParaRPr lang="en-US" dirty="0" smtClean="0"/>
          </a:p>
          <a:p>
            <a:r>
              <a:rPr lang="en-US" dirty="0" smtClean="0"/>
              <a:t>although SWF is harder to calculated compare to health maximization, it get more detail so it worthwhile to use the method</a:t>
            </a:r>
            <a:endParaRPr lang="th-TH" dirty="0"/>
          </a:p>
        </p:txBody>
      </p:sp>
    </p:spTree>
    <p:extLst>
      <p:ext uri="{BB962C8B-B14F-4D97-AF65-F5344CB8AC3E}">
        <p14:creationId xmlns:p14="http://schemas.microsoft.com/office/powerpoint/2010/main" xmlns="" val="126552599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77</TotalTime>
  <Words>1490</Words>
  <Application>Microsoft Office PowerPoint</Application>
  <PresentationFormat>On-screen Show (4:3)</PresentationFormat>
  <Paragraphs>184</Paragraphs>
  <Slides>24</Slides>
  <Notes>3</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Civic</vt:lpstr>
      <vt:lpstr>QALYs and the equity-efficiency trade-off</vt:lpstr>
      <vt:lpstr>Slide 2</vt:lpstr>
      <vt:lpstr>Slide 3</vt:lpstr>
      <vt:lpstr>Slide 4</vt:lpstr>
      <vt:lpstr>Slide 5</vt:lpstr>
      <vt:lpstr>Slide 6</vt:lpstr>
      <vt:lpstr>Slide 7</vt:lpstr>
      <vt:lpstr>Slide 8</vt:lpstr>
      <vt:lpstr>Utilitarianism rediscovered </vt:lpstr>
      <vt:lpstr>Equity in the QALY literature </vt:lpstr>
      <vt:lpstr>Slide 11</vt:lpstr>
      <vt:lpstr>Slide 12</vt:lpstr>
      <vt:lpstr>Slide 13</vt:lpstr>
      <vt:lpstr>Slide 14</vt:lpstr>
      <vt:lpstr>Slide 15</vt:lpstr>
      <vt:lpstr>Equality? Or less inequality?</vt:lpstr>
      <vt:lpstr>Is a social welfare function the answer?</vt:lpstr>
      <vt:lpstr>Slide 18</vt:lpstr>
      <vt:lpstr>Implication of aversion to inequality for the choice of point on the health frontier.  Health maximization would pick point p. Equality of health would pick point q. The non-linear chooses point s.</vt:lpstr>
      <vt:lpstr>Social welfare maximization and definitions of equity </vt:lpstr>
      <vt:lpstr>Resource allocation: theory</vt:lpstr>
      <vt:lpstr>Resources relocation</vt:lpstr>
      <vt:lpstr>Slide 23</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QALYs and the equity-efficiency trade-off</dc:title>
  <dc:creator>Bee</dc:creator>
  <cp:lastModifiedBy>FasterUser</cp:lastModifiedBy>
  <cp:revision>10</cp:revision>
  <dcterms:created xsi:type="dcterms:W3CDTF">2014-11-05T12:56:16Z</dcterms:created>
  <dcterms:modified xsi:type="dcterms:W3CDTF">2014-11-05T16:04:47Z</dcterms:modified>
</cp:coreProperties>
</file>