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99" r:id="rId2"/>
    <p:sldId id="273" r:id="rId3"/>
    <p:sldId id="301" r:id="rId4"/>
    <p:sldId id="302" r:id="rId5"/>
    <p:sldId id="275" r:id="rId6"/>
    <p:sldId id="303" r:id="rId7"/>
    <p:sldId id="306" r:id="rId8"/>
    <p:sldId id="307" r:id="rId9"/>
    <p:sldId id="304" r:id="rId10"/>
    <p:sldId id="309" r:id="rId11"/>
    <p:sldId id="310" r:id="rId12"/>
    <p:sldId id="311" r:id="rId13"/>
    <p:sldId id="305" r:id="rId14"/>
    <p:sldId id="312" r:id="rId15"/>
    <p:sldId id="276" r:id="rId16"/>
    <p:sldId id="284" r:id="rId17"/>
    <p:sldId id="308" r:id="rId18"/>
    <p:sldId id="285" r:id="rId19"/>
    <p:sldId id="287" r:id="rId20"/>
    <p:sldId id="288" r:id="rId21"/>
    <p:sldId id="289" r:id="rId22"/>
    <p:sldId id="290" r:id="rId23"/>
    <p:sldId id="300" r:id="rId24"/>
    <p:sldId id="291" r:id="rId25"/>
    <p:sldId id="293" r:id="rId26"/>
    <p:sldId id="294" r:id="rId27"/>
    <p:sldId id="297" r:id="rId28"/>
    <p:sldId id="298" r:id="rId29"/>
    <p:sldId id="295" r:id="rId30"/>
    <p:sldId id="296"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682" autoAdjust="0"/>
  </p:normalViewPr>
  <p:slideViewPr>
    <p:cSldViewPr snapToGrid="0" snapToObjects="1">
      <p:cViewPr varScale="1">
        <p:scale>
          <a:sx n="79" d="100"/>
          <a:sy n="79" d="100"/>
        </p:scale>
        <p:origin x="1570" y="67"/>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4/29/2018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0E34F58-31A6-0B46-B6AE-222D4A0268FB}"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smtClean="0"/>
              <a:t>Specific Performance and Damages in Thai Law: Defects in Legal Transplant</a:t>
            </a:r>
          </a:p>
          <a:p>
            <a:pPr lvl="0"/>
            <a:endParaRPr lang="en-US" dirty="0" smtClean="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60512"/>
            <a:ext cx="7772400" cy="1470025"/>
          </a:xfrm>
        </p:spPr>
        <p:txBody>
          <a:bodyPr>
            <a:normAutofit/>
          </a:bodyPr>
          <a:lstStyle/>
          <a:p>
            <a:r>
              <a:rPr lang="en-US" sz="4000" b="1" dirty="0" smtClean="0">
                <a:solidFill>
                  <a:prstClr val="black"/>
                </a:solidFill>
                <a:latin typeface="Bookman Old Style"/>
                <a:cs typeface="Bookman Old Style"/>
              </a:rPr>
              <a:t>TU 122 LAW IN EVERYDAY LIFE</a:t>
            </a:r>
            <a:endParaRPr lang="en-US" sz="4000" dirty="0">
              <a:latin typeface="Bookman Old Style"/>
              <a:cs typeface="Bookman Old Style"/>
            </a:endParaRPr>
          </a:p>
        </p:txBody>
      </p:sp>
      <p:sp>
        <p:nvSpPr>
          <p:cNvPr id="3" name="Subtitle 2"/>
          <p:cNvSpPr>
            <a:spLocks noGrp="1"/>
          </p:cNvSpPr>
          <p:nvPr>
            <p:ph type="subTitle" idx="1"/>
          </p:nvPr>
        </p:nvSpPr>
        <p:spPr>
          <a:xfrm>
            <a:off x="4055165" y="4821889"/>
            <a:ext cx="4813263" cy="1353624"/>
          </a:xfrm>
        </p:spPr>
        <p:txBody>
          <a:bodyPr>
            <a:normAutofit/>
          </a:bodyPr>
          <a:lstStyle/>
          <a:p>
            <a:pPr lvl="0"/>
            <a:r>
              <a:rPr lang="en-US" sz="1800" dirty="0" smtClean="0">
                <a:solidFill>
                  <a:prstClr val="black"/>
                </a:solidFill>
                <a:latin typeface="Bookman Old Style"/>
                <a:cs typeface="Bookman Old Style"/>
              </a:rPr>
              <a:t>Kongsatja Suwanapech</a:t>
            </a:r>
            <a:endParaRPr lang="en-US" sz="1800" dirty="0">
              <a:solidFill>
                <a:schemeClr val="tx1"/>
              </a:solidFill>
              <a:latin typeface="Bookman Old Style"/>
              <a:cs typeface="Bookman Old Style"/>
            </a:endParaRPr>
          </a:p>
        </p:txBody>
      </p:sp>
    </p:spTree>
    <p:extLst>
      <p:ext uri="{BB962C8B-B14F-4D97-AF65-F5344CB8AC3E}">
        <p14:creationId xmlns:p14="http://schemas.microsoft.com/office/powerpoint/2010/main" val="3805945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latin typeface="Bookman Old Style"/>
                <a:cs typeface="Bookman Old Style"/>
              </a:rPr>
              <a:t>3</a:t>
            </a:r>
            <a:r>
              <a:rPr lang="en-US" sz="4000" b="1" dirty="0" smtClean="0">
                <a:latin typeface="Bookman Old Style"/>
                <a:cs typeface="Bookman Old Style"/>
              </a:rPr>
              <a:t>. Offences Relating to </a:t>
            </a:r>
            <a:br>
              <a:rPr lang="en-US" sz="4000" b="1" dirty="0" smtClean="0">
                <a:latin typeface="Bookman Old Style"/>
                <a:cs typeface="Bookman Old Style"/>
              </a:rPr>
            </a:br>
            <a:r>
              <a:rPr lang="en-US" sz="4000" b="1" dirty="0" smtClean="0">
                <a:latin typeface="Bookman Old Style"/>
                <a:cs typeface="Bookman Old Style"/>
              </a:rPr>
              <a:t>Trades</a:t>
            </a:r>
            <a:endParaRPr lang="en-US" sz="4000" b="1" dirty="0">
              <a:latin typeface="Bookman Old Style"/>
              <a:cs typeface="Bookman Old Style"/>
            </a:endParaRPr>
          </a:p>
        </p:txBody>
      </p:sp>
      <p:sp>
        <p:nvSpPr>
          <p:cNvPr id="6" name="TextBox 5"/>
          <p:cNvSpPr txBox="1"/>
          <p:nvPr/>
        </p:nvSpPr>
        <p:spPr>
          <a:xfrm>
            <a:off x="348876" y="1521286"/>
            <a:ext cx="8331122" cy="3539430"/>
          </a:xfrm>
          <a:prstGeom prst="rect">
            <a:avLst/>
          </a:prstGeom>
          <a:noFill/>
        </p:spPr>
        <p:txBody>
          <a:bodyPr wrap="square" rtlCol="0">
            <a:spAutoFit/>
          </a:bodyPr>
          <a:lstStyle/>
          <a:p>
            <a:r>
              <a:rPr lang="en-GB" sz="2800" b="1" dirty="0">
                <a:latin typeface="Bookman Old Style"/>
                <a:cs typeface="Bookman Old Style"/>
              </a:rPr>
              <a:t>Section 271 </a:t>
            </a:r>
            <a:r>
              <a:rPr lang="en-GB" sz="2800" dirty="0">
                <a:latin typeface="Bookman Old Style"/>
                <a:cs typeface="Bookman Old Style"/>
              </a:rPr>
              <a:t>Whoever, selling the goods by any fraudulent and deceitful means in order to deceive the buyer as to the origin source, nature, quality or such goods quantity, if such act not constitute cheating and fraud, shall be imprisoned not </a:t>
            </a:r>
            <a:r>
              <a:rPr lang="en-GB" sz="2800" dirty="0" smtClean="0">
                <a:latin typeface="Bookman Old Style"/>
                <a:cs typeface="Bookman Old Style"/>
              </a:rPr>
              <a:t>exceeding </a:t>
            </a:r>
            <a:r>
              <a:rPr lang="en-GB" sz="2800" dirty="0">
                <a:latin typeface="Bookman Old Style"/>
                <a:cs typeface="Bookman Old Style"/>
              </a:rPr>
              <a:t>three year or fined not </a:t>
            </a:r>
            <a:r>
              <a:rPr lang="en-GB" sz="2800" dirty="0" smtClean="0">
                <a:latin typeface="Bookman Old Style"/>
                <a:cs typeface="Bookman Old Style"/>
              </a:rPr>
              <a:t>exceeding sixty </a:t>
            </a:r>
            <a:r>
              <a:rPr lang="en-GB" sz="2800" dirty="0">
                <a:latin typeface="Bookman Old Style"/>
                <a:cs typeface="Bookman Old Style"/>
              </a:rPr>
              <a:t>thousand </a:t>
            </a:r>
            <a:r>
              <a:rPr lang="en-GB" sz="2800" dirty="0" smtClean="0">
                <a:latin typeface="Bookman Old Style"/>
                <a:cs typeface="Bookman Old Style"/>
              </a:rPr>
              <a:t>baht</a:t>
            </a:r>
            <a:r>
              <a:rPr lang="en-GB" sz="2800" dirty="0">
                <a:latin typeface="Bookman Old Style"/>
                <a:cs typeface="Bookman Old Style"/>
              </a:rPr>
              <a:t>, or both</a:t>
            </a:r>
            <a:r>
              <a:rPr lang="en-GB" sz="2800" dirty="0" smtClean="0">
                <a:latin typeface="Bookman Old Style"/>
                <a:cs typeface="Bookman Old Style"/>
              </a:rPr>
              <a:t>.</a:t>
            </a:r>
            <a:r>
              <a:rPr lang="th-TH" sz="2800" dirty="0" smtClean="0">
                <a:latin typeface="Bookman Old Style"/>
                <a:cs typeface="Bookman Old Style"/>
              </a:rPr>
              <a:t> </a:t>
            </a:r>
            <a:r>
              <a:rPr lang="en-US" sz="2800" b="1" dirty="0" smtClean="0">
                <a:latin typeface="Bookman Old Style"/>
                <a:cs typeface="Bookman Old Style"/>
              </a:rPr>
              <a:t>(Fraud / Deception)</a:t>
            </a:r>
            <a:endParaRPr lang="en-US" sz="2600" b="1" dirty="0" smtClean="0">
              <a:latin typeface="Bookman Old Style"/>
              <a:cs typeface="Bookman Old Style"/>
            </a:endParaRPr>
          </a:p>
        </p:txBody>
      </p:sp>
    </p:spTree>
    <p:extLst>
      <p:ext uri="{BB962C8B-B14F-4D97-AF65-F5344CB8AC3E}">
        <p14:creationId xmlns:p14="http://schemas.microsoft.com/office/powerpoint/2010/main" val="2480087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5262979"/>
          </a:xfrm>
          <a:prstGeom prst="rect">
            <a:avLst/>
          </a:prstGeom>
          <a:noFill/>
        </p:spPr>
        <p:txBody>
          <a:bodyPr wrap="square" rtlCol="0">
            <a:spAutoFit/>
          </a:bodyPr>
          <a:lstStyle/>
          <a:p>
            <a:r>
              <a:rPr lang="en-GB" sz="2800" b="1" dirty="0">
                <a:solidFill>
                  <a:prstClr val="black"/>
                </a:solidFill>
                <a:latin typeface="Bookman Old Style"/>
                <a:cs typeface="Bookman Old Style"/>
              </a:rPr>
              <a:t>Section 271 </a:t>
            </a:r>
            <a:endParaRPr lang="th-TH" sz="2800" b="1" dirty="0" smtClean="0">
              <a:solidFill>
                <a:prstClr val="black"/>
              </a:solidFill>
              <a:latin typeface="Bookman Old Style"/>
              <a:cs typeface="Bookman Old Style"/>
            </a:endParaRPr>
          </a:p>
          <a:p>
            <a:r>
              <a:rPr lang="en-GB" sz="2800" dirty="0" smtClean="0">
                <a:solidFill>
                  <a:prstClr val="black"/>
                </a:solidFill>
                <a:latin typeface="Bookman Old Style"/>
                <a:cs typeface="Bookman Old Style"/>
              </a:rPr>
              <a:t>Whoever</a:t>
            </a:r>
            <a:endParaRPr lang="th-TH" sz="2800" dirty="0" smtClean="0">
              <a:solidFill>
                <a:prstClr val="black"/>
              </a:solidFill>
              <a:latin typeface="Bookman Old Style"/>
              <a:cs typeface="Bookman Old Style"/>
            </a:endParaRPr>
          </a:p>
          <a:p>
            <a:endParaRPr lang="th-TH" sz="2800" dirty="0">
              <a:solidFill>
                <a:prstClr val="black"/>
              </a:solidFill>
              <a:latin typeface="Bookman Old Style"/>
              <a:cs typeface="Bookman Old Style"/>
            </a:endParaRPr>
          </a:p>
          <a:p>
            <a:r>
              <a:rPr lang="en-GB" sz="2800" dirty="0" smtClean="0">
                <a:solidFill>
                  <a:prstClr val="black"/>
                </a:solidFill>
                <a:latin typeface="Bookman Old Style"/>
                <a:cs typeface="Bookman Old Style"/>
              </a:rPr>
              <a:t>selling </a:t>
            </a:r>
            <a:r>
              <a:rPr lang="en-GB" sz="2800" dirty="0">
                <a:solidFill>
                  <a:prstClr val="black"/>
                </a:solidFill>
                <a:latin typeface="Bookman Old Style"/>
                <a:cs typeface="Bookman Old Style"/>
              </a:rPr>
              <a:t>the goods by any fraudulent and deceitful means </a:t>
            </a:r>
            <a:endParaRPr lang="th-TH" sz="2800" dirty="0" smtClean="0">
              <a:solidFill>
                <a:prstClr val="black"/>
              </a:solidFill>
              <a:latin typeface="Bookman Old Style"/>
              <a:cs typeface="Bookman Old Style"/>
            </a:endParaRPr>
          </a:p>
          <a:p>
            <a:endParaRPr lang="th-TH" sz="2800" dirty="0">
              <a:solidFill>
                <a:prstClr val="black"/>
              </a:solidFill>
              <a:latin typeface="Bookman Old Style"/>
              <a:cs typeface="Bookman Old Style"/>
            </a:endParaRPr>
          </a:p>
          <a:p>
            <a:r>
              <a:rPr lang="en-GB" sz="2800" dirty="0" smtClean="0">
                <a:solidFill>
                  <a:prstClr val="black"/>
                </a:solidFill>
                <a:latin typeface="Bookman Old Style"/>
                <a:cs typeface="Bookman Old Style"/>
              </a:rPr>
              <a:t>in </a:t>
            </a:r>
            <a:r>
              <a:rPr lang="en-GB" sz="2800" dirty="0">
                <a:solidFill>
                  <a:prstClr val="black"/>
                </a:solidFill>
                <a:latin typeface="Bookman Old Style"/>
                <a:cs typeface="Bookman Old Style"/>
              </a:rPr>
              <a:t>order to deceive the buyer as </a:t>
            </a:r>
            <a:r>
              <a:rPr lang="en-GB" sz="2800" dirty="0" smtClean="0">
                <a:solidFill>
                  <a:prstClr val="black"/>
                </a:solidFill>
                <a:latin typeface="Bookman Old Style"/>
                <a:cs typeface="Bookman Old Style"/>
              </a:rPr>
              <a:t>to (1) </a:t>
            </a:r>
            <a:r>
              <a:rPr lang="en-GB" sz="2800" dirty="0">
                <a:solidFill>
                  <a:prstClr val="black"/>
                </a:solidFill>
                <a:latin typeface="Bookman Old Style"/>
                <a:cs typeface="Bookman Old Style"/>
              </a:rPr>
              <a:t>the </a:t>
            </a:r>
            <a:r>
              <a:rPr lang="en-GB" sz="2800" dirty="0" smtClean="0">
                <a:solidFill>
                  <a:prstClr val="black"/>
                </a:solidFill>
                <a:latin typeface="Bookman Old Style"/>
                <a:cs typeface="Bookman Old Style"/>
              </a:rPr>
              <a:t>origin, (2) </a:t>
            </a:r>
            <a:r>
              <a:rPr lang="en-GB" sz="2800" dirty="0">
                <a:solidFill>
                  <a:prstClr val="black"/>
                </a:solidFill>
                <a:latin typeface="Bookman Old Style"/>
                <a:cs typeface="Bookman Old Style"/>
              </a:rPr>
              <a:t>source</a:t>
            </a:r>
            <a:r>
              <a:rPr lang="en-GB" sz="2800" dirty="0" smtClean="0">
                <a:solidFill>
                  <a:prstClr val="black"/>
                </a:solidFill>
                <a:latin typeface="Bookman Old Style"/>
                <a:cs typeface="Bookman Old Style"/>
              </a:rPr>
              <a:t>, (3) </a:t>
            </a:r>
            <a:r>
              <a:rPr lang="en-GB" sz="2800" dirty="0">
                <a:solidFill>
                  <a:prstClr val="black"/>
                </a:solidFill>
                <a:latin typeface="Bookman Old Style"/>
                <a:cs typeface="Bookman Old Style"/>
              </a:rPr>
              <a:t>nature</a:t>
            </a:r>
            <a:r>
              <a:rPr lang="en-GB" sz="2800" dirty="0" smtClean="0">
                <a:solidFill>
                  <a:prstClr val="black"/>
                </a:solidFill>
                <a:latin typeface="Bookman Old Style"/>
                <a:cs typeface="Bookman Old Style"/>
              </a:rPr>
              <a:t>, (4) </a:t>
            </a:r>
            <a:r>
              <a:rPr lang="en-GB" sz="2800" dirty="0">
                <a:solidFill>
                  <a:prstClr val="black"/>
                </a:solidFill>
                <a:latin typeface="Bookman Old Style"/>
                <a:cs typeface="Bookman Old Style"/>
              </a:rPr>
              <a:t>quality or </a:t>
            </a:r>
            <a:r>
              <a:rPr lang="en-GB" sz="2800" dirty="0" smtClean="0">
                <a:solidFill>
                  <a:prstClr val="black"/>
                </a:solidFill>
                <a:latin typeface="Bookman Old Style"/>
                <a:cs typeface="Bookman Old Style"/>
              </a:rPr>
              <a:t>(5) such </a:t>
            </a:r>
            <a:r>
              <a:rPr lang="en-GB" sz="2800" dirty="0">
                <a:solidFill>
                  <a:prstClr val="black"/>
                </a:solidFill>
                <a:latin typeface="Bookman Old Style"/>
                <a:cs typeface="Bookman Old Style"/>
              </a:rPr>
              <a:t>goods quantity, </a:t>
            </a:r>
            <a:endParaRPr lang="en-GB" sz="2800" dirty="0" smtClean="0">
              <a:solidFill>
                <a:prstClr val="black"/>
              </a:solidFill>
              <a:latin typeface="Bookman Old Style"/>
              <a:cs typeface="Bookman Old Style"/>
            </a:endParaRPr>
          </a:p>
          <a:p>
            <a:endParaRPr lang="en-GB" sz="2800" dirty="0">
              <a:solidFill>
                <a:prstClr val="black"/>
              </a:solidFill>
              <a:latin typeface="Bookman Old Style"/>
              <a:cs typeface="Bookman Old Style"/>
            </a:endParaRPr>
          </a:p>
          <a:p>
            <a:r>
              <a:rPr lang="en-GB" sz="2800" dirty="0" smtClean="0">
                <a:solidFill>
                  <a:prstClr val="black"/>
                </a:solidFill>
                <a:latin typeface="Bookman Old Style"/>
                <a:cs typeface="Bookman Old Style"/>
              </a:rPr>
              <a:t>if </a:t>
            </a:r>
            <a:r>
              <a:rPr lang="en-GB" sz="2800" dirty="0">
                <a:solidFill>
                  <a:prstClr val="black"/>
                </a:solidFill>
                <a:latin typeface="Bookman Old Style"/>
                <a:cs typeface="Bookman Old Style"/>
              </a:rPr>
              <a:t>such act not constitute cheating and fraud, shall be imprisoned </a:t>
            </a:r>
            <a:r>
              <a:rPr lang="en-US" sz="2800" b="1" dirty="0" smtClean="0">
                <a:solidFill>
                  <a:prstClr val="black"/>
                </a:solidFill>
                <a:latin typeface="Bookman Old Style"/>
                <a:cs typeface="Bookman Old Style"/>
              </a:rPr>
              <a:t>(Fraud / Deception)</a:t>
            </a:r>
            <a:endParaRPr lang="en-US" sz="2600" b="1" dirty="0" smtClean="0">
              <a:solidFill>
                <a:prstClr val="black"/>
              </a:solidFill>
              <a:latin typeface="Bookman Old Style"/>
              <a:cs typeface="Bookman Old Style"/>
            </a:endParaRPr>
          </a:p>
        </p:txBody>
      </p:sp>
    </p:spTree>
    <p:extLst>
      <p:ext uri="{BB962C8B-B14F-4D97-AF65-F5344CB8AC3E}">
        <p14:creationId xmlns:p14="http://schemas.microsoft.com/office/powerpoint/2010/main" val="32780607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954107"/>
          </a:xfrm>
          <a:prstGeom prst="rect">
            <a:avLst/>
          </a:prstGeom>
          <a:noFill/>
        </p:spPr>
        <p:txBody>
          <a:bodyPr wrap="square" rtlCol="0">
            <a:spAutoFit/>
          </a:bodyPr>
          <a:lstStyle/>
          <a:p>
            <a:r>
              <a:rPr lang="en-GB" sz="2800" b="1" dirty="0" smtClean="0">
                <a:solidFill>
                  <a:prstClr val="black"/>
                </a:solidFill>
                <a:latin typeface="Bookman Old Style"/>
                <a:cs typeface="Bookman Old Style"/>
              </a:rPr>
              <a:t>Example:</a:t>
            </a:r>
          </a:p>
          <a:p>
            <a:endParaRPr lang="th-TH" sz="2800" b="1" dirty="0" smtClean="0">
              <a:solidFill>
                <a:prstClr val="black"/>
              </a:solidFill>
              <a:latin typeface="Bookman Old Style"/>
              <a:cs typeface="Bookman Old Style"/>
            </a:endParaRPr>
          </a:p>
        </p:txBody>
      </p:sp>
      <p:pic>
        <p:nvPicPr>
          <p:cNvPr id="2" name="Picture 1"/>
          <p:cNvPicPr>
            <a:picLocks noChangeAspect="1"/>
          </p:cNvPicPr>
          <p:nvPr/>
        </p:nvPicPr>
        <p:blipFill>
          <a:blip r:embed="rId2"/>
          <a:stretch>
            <a:fillRect/>
          </a:stretch>
        </p:blipFill>
        <p:spPr>
          <a:xfrm>
            <a:off x="2042808" y="2475393"/>
            <a:ext cx="4630771" cy="3063847"/>
          </a:xfrm>
          <a:prstGeom prst="rect">
            <a:avLst/>
          </a:prstGeom>
        </p:spPr>
      </p:pic>
    </p:spTree>
    <p:extLst>
      <p:ext uri="{BB962C8B-B14F-4D97-AF65-F5344CB8AC3E}">
        <p14:creationId xmlns:p14="http://schemas.microsoft.com/office/powerpoint/2010/main" val="32019228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latin typeface="Bookman Old Style"/>
                <a:cs typeface="Bookman Old Style"/>
              </a:rPr>
              <a:t>3</a:t>
            </a:r>
            <a:r>
              <a:rPr lang="en-US" sz="4000" b="1" dirty="0" smtClean="0">
                <a:latin typeface="Bookman Old Style"/>
                <a:cs typeface="Bookman Old Style"/>
              </a:rPr>
              <a:t>. Offences Relating to </a:t>
            </a:r>
            <a:br>
              <a:rPr lang="en-US" sz="4000" b="1" dirty="0" smtClean="0">
                <a:latin typeface="Bookman Old Style"/>
                <a:cs typeface="Bookman Old Style"/>
              </a:rPr>
            </a:br>
            <a:r>
              <a:rPr lang="en-US" sz="4000" b="1" dirty="0" smtClean="0">
                <a:latin typeface="Bookman Old Style"/>
                <a:cs typeface="Bookman Old Style"/>
              </a:rPr>
              <a:t>Trades</a:t>
            </a:r>
            <a:endParaRPr lang="en-US" sz="4000" b="1" dirty="0">
              <a:latin typeface="Bookman Old Style"/>
              <a:cs typeface="Bookman Old Style"/>
            </a:endParaRPr>
          </a:p>
        </p:txBody>
      </p:sp>
      <p:sp>
        <p:nvSpPr>
          <p:cNvPr id="6" name="TextBox 5"/>
          <p:cNvSpPr txBox="1"/>
          <p:nvPr/>
        </p:nvSpPr>
        <p:spPr>
          <a:xfrm>
            <a:off x="348876" y="1521286"/>
            <a:ext cx="8331122" cy="5262979"/>
          </a:xfrm>
          <a:prstGeom prst="rect">
            <a:avLst/>
          </a:prstGeom>
          <a:noFill/>
        </p:spPr>
        <p:txBody>
          <a:bodyPr wrap="square" rtlCol="0">
            <a:spAutoFit/>
          </a:bodyPr>
          <a:lstStyle/>
          <a:p>
            <a:r>
              <a:rPr lang="en-GB" sz="2100" b="1" dirty="0">
                <a:latin typeface="Bookman Old Style"/>
                <a:cs typeface="Bookman Old Style"/>
              </a:rPr>
              <a:t>Section 272 </a:t>
            </a:r>
            <a:r>
              <a:rPr lang="en-GB" sz="2100" dirty="0">
                <a:latin typeface="Bookman Old Style"/>
                <a:cs typeface="Bookman Old Style"/>
              </a:rPr>
              <a:t>Whoever:</a:t>
            </a:r>
          </a:p>
          <a:p>
            <a:r>
              <a:rPr lang="en-GB" sz="2100" dirty="0" smtClean="0">
                <a:latin typeface="Bookman Old Style"/>
                <a:cs typeface="Bookman Old Style"/>
              </a:rPr>
              <a:t>(1) Uses </a:t>
            </a:r>
            <a:r>
              <a:rPr lang="en-GB" sz="2100" dirty="0">
                <a:latin typeface="Bookman Old Style"/>
                <a:cs typeface="Bookman Old Style"/>
              </a:rPr>
              <a:t>a name, figure, artificial mark or any wording in the carrying on trade of the other person, or causes the same to appear on a goods, packing, coverings, advertisements, price lists, business letters or the like in order to make the public to believe that it is the goods or trade of such other person;</a:t>
            </a:r>
          </a:p>
          <a:p>
            <a:r>
              <a:rPr lang="en-GB" sz="2100" dirty="0" smtClean="0">
                <a:latin typeface="Bookman Old Style"/>
                <a:cs typeface="Bookman Old Style"/>
              </a:rPr>
              <a:t>(2) Imitates </a:t>
            </a:r>
            <a:r>
              <a:rPr lang="en-GB" sz="2100" dirty="0">
                <a:latin typeface="Bookman Old Style"/>
                <a:cs typeface="Bookman Old Style"/>
              </a:rPr>
              <a:t>a signboard or the like so that the public are likely to believe that his trading premises are those of another person situated nearby;</a:t>
            </a:r>
          </a:p>
          <a:p>
            <a:r>
              <a:rPr lang="en-GB" sz="2100" dirty="0" smtClean="0">
                <a:latin typeface="Bookman Old Style"/>
                <a:cs typeface="Bookman Old Style"/>
              </a:rPr>
              <a:t>(3) Circulates </a:t>
            </a:r>
            <a:r>
              <a:rPr lang="en-GB" sz="2100" dirty="0">
                <a:latin typeface="Bookman Old Style"/>
                <a:cs typeface="Bookman Old Style"/>
              </a:rPr>
              <a:t>or propagates the false statement in order to bring discredit to the trading premises, goods, industry or commerce of any person with a view to obtaining benefit for his trade, shall be punished with imprisonment not exceeding one year or fined not exceeding </a:t>
            </a:r>
            <a:r>
              <a:rPr lang="en-GB" sz="2100" dirty="0" smtClean="0">
                <a:latin typeface="Bookman Old Style"/>
                <a:cs typeface="Bookman Old Style"/>
              </a:rPr>
              <a:t>twenty </a:t>
            </a:r>
            <a:r>
              <a:rPr lang="en-GB" sz="2100" dirty="0">
                <a:latin typeface="Bookman Old Style"/>
                <a:cs typeface="Bookman Old Style"/>
              </a:rPr>
              <a:t>thousand </a:t>
            </a:r>
            <a:r>
              <a:rPr lang="en-GB" sz="2100" dirty="0" smtClean="0">
                <a:latin typeface="Bookman Old Style"/>
                <a:cs typeface="Bookman Old Style"/>
              </a:rPr>
              <a:t>baht</a:t>
            </a:r>
            <a:r>
              <a:rPr lang="en-GB" sz="2100" dirty="0">
                <a:latin typeface="Bookman Old Style"/>
                <a:cs typeface="Bookman Old Style"/>
              </a:rPr>
              <a:t>, or both.</a:t>
            </a:r>
          </a:p>
          <a:p>
            <a:r>
              <a:rPr lang="en-GB" sz="2100" dirty="0">
                <a:latin typeface="Bookman Old Style"/>
                <a:cs typeface="Bookman Old Style"/>
              </a:rPr>
              <a:t>The offence under this Section is a compoundable offence.</a:t>
            </a:r>
            <a:endParaRPr lang="en-US" sz="2100" dirty="0" smtClean="0">
              <a:latin typeface="Bookman Old Style"/>
              <a:cs typeface="Bookman Old Style"/>
            </a:endParaRPr>
          </a:p>
        </p:txBody>
      </p:sp>
    </p:spTree>
    <p:extLst>
      <p:ext uri="{BB962C8B-B14F-4D97-AF65-F5344CB8AC3E}">
        <p14:creationId xmlns:p14="http://schemas.microsoft.com/office/powerpoint/2010/main" val="7762866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5509200"/>
          </a:xfrm>
          <a:prstGeom prst="rect">
            <a:avLst/>
          </a:prstGeom>
          <a:noFill/>
        </p:spPr>
        <p:txBody>
          <a:bodyPr wrap="square" rtlCol="0">
            <a:spAutoFit/>
          </a:bodyPr>
          <a:lstStyle/>
          <a:p>
            <a:r>
              <a:rPr lang="en-GB" sz="3200" b="1" dirty="0">
                <a:solidFill>
                  <a:prstClr val="black"/>
                </a:solidFill>
                <a:latin typeface="Bookman Old Style"/>
                <a:cs typeface="Bookman Old Style"/>
              </a:rPr>
              <a:t>Section 272 </a:t>
            </a:r>
            <a:r>
              <a:rPr lang="en-GB" sz="3200" dirty="0">
                <a:solidFill>
                  <a:prstClr val="black"/>
                </a:solidFill>
                <a:latin typeface="Bookman Old Style"/>
                <a:cs typeface="Bookman Old Style"/>
              </a:rPr>
              <a:t>Whoever:</a:t>
            </a:r>
          </a:p>
          <a:p>
            <a:r>
              <a:rPr lang="en-GB" sz="3200" dirty="0" smtClean="0">
                <a:solidFill>
                  <a:prstClr val="black"/>
                </a:solidFill>
                <a:latin typeface="Bookman Old Style"/>
                <a:cs typeface="Bookman Old Style"/>
              </a:rPr>
              <a:t>(1) Uses a </a:t>
            </a:r>
            <a:r>
              <a:rPr lang="en-GB" sz="3200" dirty="0" smtClean="0">
                <a:solidFill>
                  <a:prstClr val="black"/>
                </a:solidFill>
                <a:latin typeface="Bookman Old Style"/>
                <a:cs typeface="Bookman Old Style"/>
              </a:rPr>
              <a:t>(</a:t>
            </a:r>
            <a:r>
              <a:rPr lang="en-US" sz="3200" dirty="0">
                <a:solidFill>
                  <a:prstClr val="black"/>
                </a:solidFill>
                <a:latin typeface="Bookman Old Style"/>
                <a:cs typeface="Bookman Old Style"/>
              </a:rPr>
              <a:t>a</a:t>
            </a:r>
            <a:r>
              <a:rPr lang="en-GB" sz="3200" dirty="0" smtClean="0">
                <a:solidFill>
                  <a:prstClr val="black"/>
                </a:solidFill>
                <a:latin typeface="Bookman Old Style"/>
                <a:cs typeface="Bookman Old Style"/>
              </a:rPr>
              <a:t>) </a:t>
            </a:r>
            <a:r>
              <a:rPr lang="en-GB" sz="3200" dirty="0">
                <a:solidFill>
                  <a:prstClr val="black"/>
                </a:solidFill>
                <a:latin typeface="Bookman Old Style"/>
                <a:cs typeface="Bookman Old Style"/>
              </a:rPr>
              <a:t>name, </a:t>
            </a:r>
            <a:r>
              <a:rPr lang="en-GB" sz="3200" dirty="0" smtClean="0">
                <a:solidFill>
                  <a:prstClr val="black"/>
                </a:solidFill>
                <a:latin typeface="Bookman Old Style"/>
                <a:cs typeface="Bookman Old Style"/>
              </a:rPr>
              <a:t>(b) </a:t>
            </a:r>
            <a:r>
              <a:rPr lang="en-GB" sz="3200" dirty="0" smtClean="0">
                <a:solidFill>
                  <a:prstClr val="black"/>
                </a:solidFill>
                <a:latin typeface="Bookman Old Style"/>
                <a:cs typeface="Bookman Old Style"/>
              </a:rPr>
              <a:t>figure, </a:t>
            </a:r>
            <a:r>
              <a:rPr lang="en-GB" sz="3200" dirty="0" smtClean="0">
                <a:solidFill>
                  <a:prstClr val="black"/>
                </a:solidFill>
                <a:latin typeface="Bookman Old Style"/>
                <a:cs typeface="Bookman Old Style"/>
              </a:rPr>
              <a:t>(c) </a:t>
            </a:r>
            <a:r>
              <a:rPr lang="en-GB" sz="3200" dirty="0">
                <a:solidFill>
                  <a:prstClr val="black"/>
                </a:solidFill>
                <a:latin typeface="Bookman Old Style"/>
                <a:cs typeface="Bookman Old Style"/>
              </a:rPr>
              <a:t>artificial mark or any wording in the carrying on trade of the other person, or causes the same to appear on a goods, packing, coverings, advertisements, price lists, business letters or the like in order to make the public to believe that it is the goods or trade of such other person;</a:t>
            </a:r>
          </a:p>
          <a:p>
            <a:endParaRPr lang="en-US" sz="3200" dirty="0" smtClean="0">
              <a:solidFill>
                <a:prstClr val="black"/>
              </a:solidFill>
              <a:latin typeface="Bookman Old Style"/>
              <a:cs typeface="Bookman Old Style"/>
            </a:endParaRPr>
          </a:p>
        </p:txBody>
      </p:sp>
    </p:spTree>
    <p:extLst>
      <p:ext uri="{BB962C8B-B14F-4D97-AF65-F5344CB8AC3E}">
        <p14:creationId xmlns:p14="http://schemas.microsoft.com/office/powerpoint/2010/main" val="40443923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5016758"/>
          </a:xfrm>
          <a:prstGeom prst="rect">
            <a:avLst/>
          </a:prstGeom>
          <a:noFill/>
        </p:spPr>
        <p:txBody>
          <a:bodyPr wrap="square" rtlCol="0">
            <a:spAutoFit/>
          </a:bodyPr>
          <a:lstStyle/>
          <a:p>
            <a:r>
              <a:rPr lang="en-US" sz="3200" b="1" dirty="0" smtClean="0">
                <a:solidFill>
                  <a:prstClr val="black"/>
                </a:solidFill>
                <a:latin typeface="Bookman Old Style"/>
                <a:cs typeface="Bookman Old Style"/>
              </a:rPr>
              <a:t>Example: </a:t>
            </a:r>
          </a:p>
          <a:p>
            <a:endParaRPr lang="en-US" sz="3200" b="1" dirty="0">
              <a:solidFill>
                <a:prstClr val="black"/>
              </a:solidFill>
              <a:latin typeface="Bookman Old Style"/>
              <a:cs typeface="Bookman Old Style"/>
            </a:endParaRPr>
          </a:p>
          <a:p>
            <a:endParaRPr lang="en-US" sz="3200" b="1" dirty="0" smtClean="0">
              <a:solidFill>
                <a:prstClr val="black"/>
              </a:solidFill>
              <a:latin typeface="Bookman Old Style"/>
              <a:cs typeface="Bookman Old Style"/>
            </a:endParaRPr>
          </a:p>
          <a:p>
            <a:endParaRPr lang="en-US" sz="3200" b="1" dirty="0">
              <a:solidFill>
                <a:prstClr val="black"/>
              </a:solidFill>
              <a:latin typeface="Bookman Old Style"/>
              <a:cs typeface="Bookman Old Style"/>
            </a:endParaRPr>
          </a:p>
          <a:p>
            <a:endParaRPr lang="en-US" sz="3200" b="1" dirty="0" smtClean="0">
              <a:solidFill>
                <a:prstClr val="black"/>
              </a:solidFill>
              <a:latin typeface="Bookman Old Style"/>
              <a:cs typeface="Bookman Old Style"/>
            </a:endParaRPr>
          </a:p>
          <a:p>
            <a:endParaRPr lang="en-US" sz="3200" b="1" dirty="0">
              <a:solidFill>
                <a:prstClr val="black"/>
              </a:solidFill>
              <a:latin typeface="Bookman Old Style"/>
              <a:cs typeface="Bookman Old Style"/>
            </a:endParaRPr>
          </a:p>
          <a:p>
            <a:endParaRPr lang="en-US" sz="3200" b="1" dirty="0" smtClean="0">
              <a:solidFill>
                <a:prstClr val="black"/>
              </a:solidFill>
              <a:latin typeface="Bookman Old Style"/>
              <a:cs typeface="Bookman Old Style"/>
            </a:endParaRPr>
          </a:p>
          <a:p>
            <a:endParaRPr lang="en-US" sz="3200" b="1" dirty="0">
              <a:solidFill>
                <a:prstClr val="black"/>
              </a:solidFill>
              <a:latin typeface="Bookman Old Style"/>
              <a:cs typeface="Bookman Old Style"/>
            </a:endParaRPr>
          </a:p>
          <a:p>
            <a:endParaRPr lang="en-GB" sz="3200" dirty="0">
              <a:solidFill>
                <a:prstClr val="black"/>
              </a:solidFill>
              <a:latin typeface="Bookman Old Style"/>
              <a:cs typeface="Bookman Old Style"/>
            </a:endParaRPr>
          </a:p>
          <a:p>
            <a:endParaRPr lang="en-US" sz="3200" dirty="0" smtClean="0">
              <a:solidFill>
                <a:prstClr val="black"/>
              </a:solidFill>
              <a:latin typeface="Bookman Old Style"/>
              <a:cs typeface="Bookman Old Style"/>
            </a:endParaRPr>
          </a:p>
        </p:txBody>
      </p:sp>
      <p:pic>
        <p:nvPicPr>
          <p:cNvPr id="2" name="Picture 1"/>
          <p:cNvPicPr>
            <a:picLocks noChangeAspect="1"/>
          </p:cNvPicPr>
          <p:nvPr/>
        </p:nvPicPr>
        <p:blipFill>
          <a:blip r:embed="rId2"/>
          <a:stretch>
            <a:fillRect/>
          </a:stretch>
        </p:blipFill>
        <p:spPr>
          <a:xfrm>
            <a:off x="1245456" y="2186813"/>
            <a:ext cx="6663447" cy="4351231"/>
          </a:xfrm>
          <a:prstGeom prst="rect">
            <a:avLst/>
          </a:prstGeom>
        </p:spPr>
      </p:pic>
    </p:spTree>
    <p:extLst>
      <p:ext uri="{BB962C8B-B14F-4D97-AF65-F5344CB8AC3E}">
        <p14:creationId xmlns:p14="http://schemas.microsoft.com/office/powerpoint/2010/main" val="15211830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5016758"/>
          </a:xfrm>
          <a:prstGeom prst="rect">
            <a:avLst/>
          </a:prstGeom>
          <a:noFill/>
        </p:spPr>
        <p:txBody>
          <a:bodyPr wrap="square" rtlCol="0">
            <a:spAutoFit/>
          </a:bodyPr>
          <a:lstStyle/>
          <a:p>
            <a:r>
              <a:rPr lang="en-US" sz="3200" b="1" dirty="0" smtClean="0">
                <a:solidFill>
                  <a:prstClr val="black"/>
                </a:solidFill>
                <a:latin typeface="Bookman Old Style"/>
                <a:cs typeface="Bookman Old Style"/>
              </a:rPr>
              <a:t>Example: </a:t>
            </a:r>
          </a:p>
          <a:p>
            <a:endParaRPr lang="en-US" sz="3200" b="1" dirty="0">
              <a:solidFill>
                <a:prstClr val="black"/>
              </a:solidFill>
              <a:latin typeface="Bookman Old Style"/>
              <a:cs typeface="Bookman Old Style"/>
            </a:endParaRPr>
          </a:p>
          <a:p>
            <a:endParaRPr lang="en-US" sz="3200" b="1" dirty="0" smtClean="0">
              <a:solidFill>
                <a:prstClr val="black"/>
              </a:solidFill>
              <a:latin typeface="Bookman Old Style"/>
              <a:cs typeface="Bookman Old Style"/>
            </a:endParaRPr>
          </a:p>
          <a:p>
            <a:endParaRPr lang="en-US" sz="3200" b="1" dirty="0">
              <a:solidFill>
                <a:prstClr val="black"/>
              </a:solidFill>
              <a:latin typeface="Bookman Old Style"/>
              <a:cs typeface="Bookman Old Style"/>
            </a:endParaRPr>
          </a:p>
          <a:p>
            <a:endParaRPr lang="en-US" sz="3200" b="1" dirty="0" smtClean="0">
              <a:solidFill>
                <a:prstClr val="black"/>
              </a:solidFill>
              <a:latin typeface="Bookman Old Style"/>
              <a:cs typeface="Bookman Old Style"/>
            </a:endParaRPr>
          </a:p>
          <a:p>
            <a:endParaRPr lang="en-US" sz="3200" b="1" dirty="0">
              <a:solidFill>
                <a:prstClr val="black"/>
              </a:solidFill>
              <a:latin typeface="Bookman Old Style"/>
              <a:cs typeface="Bookman Old Style"/>
            </a:endParaRPr>
          </a:p>
          <a:p>
            <a:endParaRPr lang="en-US" sz="3200" b="1" dirty="0" smtClean="0">
              <a:solidFill>
                <a:prstClr val="black"/>
              </a:solidFill>
              <a:latin typeface="Bookman Old Style"/>
              <a:cs typeface="Bookman Old Style"/>
            </a:endParaRPr>
          </a:p>
          <a:p>
            <a:endParaRPr lang="en-US" sz="3200" b="1" dirty="0">
              <a:solidFill>
                <a:prstClr val="black"/>
              </a:solidFill>
              <a:latin typeface="Bookman Old Style"/>
              <a:cs typeface="Bookman Old Style"/>
            </a:endParaRPr>
          </a:p>
          <a:p>
            <a:endParaRPr lang="en-GB" sz="3200" dirty="0">
              <a:solidFill>
                <a:prstClr val="black"/>
              </a:solidFill>
              <a:latin typeface="Bookman Old Style"/>
              <a:cs typeface="Bookman Old Style"/>
            </a:endParaRPr>
          </a:p>
          <a:p>
            <a:endParaRPr lang="en-US" sz="3200" dirty="0" smtClean="0">
              <a:solidFill>
                <a:prstClr val="black"/>
              </a:solidFill>
              <a:latin typeface="Bookman Old Style"/>
              <a:cs typeface="Bookman Old Style"/>
            </a:endParaRPr>
          </a:p>
        </p:txBody>
      </p:sp>
      <p:pic>
        <p:nvPicPr>
          <p:cNvPr id="3" name="Picture 2"/>
          <p:cNvPicPr>
            <a:picLocks noChangeAspect="1"/>
          </p:cNvPicPr>
          <p:nvPr/>
        </p:nvPicPr>
        <p:blipFill>
          <a:blip r:embed="rId2"/>
          <a:stretch>
            <a:fillRect/>
          </a:stretch>
        </p:blipFill>
        <p:spPr>
          <a:xfrm>
            <a:off x="2352465" y="2214100"/>
            <a:ext cx="4323944" cy="4323944"/>
          </a:xfrm>
          <a:prstGeom prst="rect">
            <a:avLst/>
          </a:prstGeom>
        </p:spPr>
      </p:pic>
    </p:spTree>
    <p:extLst>
      <p:ext uri="{BB962C8B-B14F-4D97-AF65-F5344CB8AC3E}">
        <p14:creationId xmlns:p14="http://schemas.microsoft.com/office/powerpoint/2010/main" val="34070494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2246769"/>
          </a:xfrm>
          <a:prstGeom prst="rect">
            <a:avLst/>
          </a:prstGeom>
          <a:noFill/>
        </p:spPr>
        <p:txBody>
          <a:bodyPr wrap="square" rtlCol="0">
            <a:spAutoFit/>
          </a:bodyPr>
          <a:lstStyle/>
          <a:p>
            <a:r>
              <a:rPr lang="en-GB" sz="2800" b="1" dirty="0">
                <a:solidFill>
                  <a:prstClr val="black"/>
                </a:solidFill>
                <a:latin typeface="Bookman Old Style"/>
                <a:cs typeface="Bookman Old Style"/>
              </a:rPr>
              <a:t>Section 272 </a:t>
            </a:r>
            <a:r>
              <a:rPr lang="en-GB" sz="2800" dirty="0">
                <a:solidFill>
                  <a:prstClr val="black"/>
                </a:solidFill>
                <a:latin typeface="Bookman Old Style"/>
                <a:cs typeface="Bookman Old Style"/>
              </a:rPr>
              <a:t>Whoever:</a:t>
            </a:r>
          </a:p>
          <a:p>
            <a:r>
              <a:rPr lang="en-GB" sz="2800" dirty="0" smtClean="0">
                <a:solidFill>
                  <a:prstClr val="black"/>
                </a:solidFill>
                <a:latin typeface="Bookman Old Style"/>
                <a:cs typeface="Bookman Old Style"/>
              </a:rPr>
              <a:t>(2) Imitates </a:t>
            </a:r>
            <a:r>
              <a:rPr lang="en-GB" sz="2800" dirty="0">
                <a:solidFill>
                  <a:prstClr val="black"/>
                </a:solidFill>
                <a:latin typeface="Bookman Old Style"/>
                <a:cs typeface="Bookman Old Style"/>
              </a:rPr>
              <a:t>a signboard or the like so that the public are likely to believe that his trading premises are those of another person situated nearby</a:t>
            </a:r>
            <a:r>
              <a:rPr lang="en-GB" sz="2800" dirty="0" smtClean="0">
                <a:solidFill>
                  <a:prstClr val="black"/>
                </a:solidFill>
                <a:latin typeface="Bookman Old Style"/>
                <a:cs typeface="Bookman Old Style"/>
              </a:rPr>
              <a:t>;</a:t>
            </a:r>
            <a:endParaRPr lang="en-GB" sz="2800" dirty="0">
              <a:solidFill>
                <a:prstClr val="black"/>
              </a:solidFill>
              <a:latin typeface="Bookman Old Style"/>
              <a:cs typeface="Bookman Old Style"/>
            </a:endParaRPr>
          </a:p>
        </p:txBody>
      </p:sp>
    </p:spTree>
    <p:extLst>
      <p:ext uri="{BB962C8B-B14F-4D97-AF65-F5344CB8AC3E}">
        <p14:creationId xmlns:p14="http://schemas.microsoft.com/office/powerpoint/2010/main" val="17746383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pic>
        <p:nvPicPr>
          <p:cNvPr id="3" name="Picture 2"/>
          <p:cNvPicPr>
            <a:picLocks noChangeAspect="1"/>
          </p:cNvPicPr>
          <p:nvPr/>
        </p:nvPicPr>
        <p:blipFill>
          <a:blip r:embed="rId2"/>
          <a:stretch>
            <a:fillRect/>
          </a:stretch>
        </p:blipFill>
        <p:spPr>
          <a:xfrm>
            <a:off x="1680240" y="1782896"/>
            <a:ext cx="5972175" cy="4467225"/>
          </a:xfrm>
          <a:prstGeom prst="rect">
            <a:avLst/>
          </a:prstGeom>
        </p:spPr>
      </p:pic>
    </p:spTree>
    <p:extLst>
      <p:ext uri="{BB962C8B-B14F-4D97-AF65-F5344CB8AC3E}">
        <p14:creationId xmlns:p14="http://schemas.microsoft.com/office/powerpoint/2010/main" val="42589395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pic>
        <p:nvPicPr>
          <p:cNvPr id="2" name="Picture 1"/>
          <p:cNvPicPr>
            <a:picLocks noChangeAspect="1"/>
          </p:cNvPicPr>
          <p:nvPr/>
        </p:nvPicPr>
        <p:blipFill>
          <a:blip r:embed="rId2"/>
          <a:stretch>
            <a:fillRect/>
          </a:stretch>
        </p:blipFill>
        <p:spPr>
          <a:xfrm>
            <a:off x="1585912" y="2046354"/>
            <a:ext cx="5972175" cy="3990975"/>
          </a:xfrm>
          <a:prstGeom prst="rect">
            <a:avLst/>
          </a:prstGeom>
        </p:spPr>
      </p:pic>
    </p:spTree>
    <p:extLst>
      <p:ext uri="{BB962C8B-B14F-4D97-AF65-F5344CB8AC3E}">
        <p14:creationId xmlns:p14="http://schemas.microsoft.com/office/powerpoint/2010/main" val="35808273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pic>
        <p:nvPicPr>
          <p:cNvPr id="3" name="Picture 2"/>
          <p:cNvPicPr>
            <a:picLocks noChangeAspect="1"/>
          </p:cNvPicPr>
          <p:nvPr/>
        </p:nvPicPr>
        <p:blipFill>
          <a:blip r:embed="rId2"/>
          <a:stretch>
            <a:fillRect/>
          </a:stretch>
        </p:blipFill>
        <p:spPr>
          <a:xfrm>
            <a:off x="1506623" y="2048584"/>
            <a:ext cx="5972175" cy="4200525"/>
          </a:xfrm>
          <a:prstGeom prst="rect">
            <a:avLst/>
          </a:prstGeom>
        </p:spPr>
      </p:pic>
    </p:spTree>
    <p:extLst>
      <p:ext uri="{BB962C8B-B14F-4D97-AF65-F5344CB8AC3E}">
        <p14:creationId xmlns:p14="http://schemas.microsoft.com/office/powerpoint/2010/main" val="29527726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sp>
        <p:nvSpPr>
          <p:cNvPr id="6" name="TextBox 5"/>
          <p:cNvSpPr txBox="1"/>
          <p:nvPr/>
        </p:nvSpPr>
        <p:spPr>
          <a:xfrm>
            <a:off x="348876" y="1521286"/>
            <a:ext cx="8331122" cy="3108543"/>
          </a:xfrm>
          <a:prstGeom prst="rect">
            <a:avLst/>
          </a:prstGeom>
          <a:noFill/>
        </p:spPr>
        <p:txBody>
          <a:bodyPr wrap="square" rtlCol="0">
            <a:spAutoFit/>
          </a:bodyPr>
          <a:lstStyle/>
          <a:p>
            <a:r>
              <a:rPr lang="en-GB" sz="2800" b="1" dirty="0">
                <a:solidFill>
                  <a:prstClr val="black"/>
                </a:solidFill>
                <a:latin typeface="Bookman Old Style"/>
                <a:cs typeface="Bookman Old Style"/>
              </a:rPr>
              <a:t>Section 272 </a:t>
            </a:r>
            <a:r>
              <a:rPr lang="en-GB" sz="2800" dirty="0">
                <a:solidFill>
                  <a:prstClr val="black"/>
                </a:solidFill>
                <a:latin typeface="Bookman Old Style"/>
                <a:cs typeface="Bookman Old Style"/>
              </a:rPr>
              <a:t>Whoever:</a:t>
            </a:r>
          </a:p>
          <a:p>
            <a:r>
              <a:rPr lang="en-GB" sz="2800" dirty="0" smtClean="0">
                <a:solidFill>
                  <a:prstClr val="black"/>
                </a:solidFill>
                <a:latin typeface="Bookman Old Style"/>
                <a:cs typeface="Bookman Old Style"/>
              </a:rPr>
              <a:t>(3) Circulates </a:t>
            </a:r>
            <a:r>
              <a:rPr lang="en-GB" sz="2800" dirty="0">
                <a:solidFill>
                  <a:prstClr val="black"/>
                </a:solidFill>
                <a:latin typeface="Bookman Old Style"/>
                <a:cs typeface="Bookman Old Style"/>
              </a:rPr>
              <a:t>or propagates the false statement in order to bring discredit to the trading premises, goods, industry or commerce of any person with a view to obtaining benefit for his trade, shall be </a:t>
            </a:r>
            <a:r>
              <a:rPr lang="en-GB" sz="2800" dirty="0" smtClean="0">
                <a:solidFill>
                  <a:prstClr val="black"/>
                </a:solidFill>
                <a:latin typeface="Bookman Old Style"/>
                <a:cs typeface="Bookman Old Style"/>
              </a:rPr>
              <a:t>punished…</a:t>
            </a:r>
            <a:endParaRPr lang="en-US" sz="2800" dirty="0" smtClean="0">
              <a:solidFill>
                <a:prstClr val="black"/>
              </a:solidFill>
              <a:latin typeface="Bookman Old Style"/>
              <a:cs typeface="Bookman Old Style"/>
            </a:endParaRPr>
          </a:p>
        </p:txBody>
      </p:sp>
    </p:spTree>
    <p:extLst>
      <p:ext uri="{BB962C8B-B14F-4D97-AF65-F5344CB8AC3E}">
        <p14:creationId xmlns:p14="http://schemas.microsoft.com/office/powerpoint/2010/main" val="25257378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3</a:t>
            </a:r>
            <a:r>
              <a:rPr lang="en-US" sz="4000" b="1" dirty="0" smtClean="0">
                <a:solidFill>
                  <a:prstClr val="black"/>
                </a:solidFill>
                <a:latin typeface="Bookman Old Style"/>
                <a:cs typeface="Bookman Old Style"/>
              </a:rPr>
              <a:t>. Offences Relating to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Trades</a:t>
            </a:r>
            <a:endParaRPr lang="en-US" sz="4000" b="1" dirty="0">
              <a:solidFill>
                <a:prstClr val="black"/>
              </a:solidFill>
              <a:latin typeface="Bookman Old Style"/>
              <a:cs typeface="Bookman Old Style"/>
            </a:endParaRPr>
          </a:p>
        </p:txBody>
      </p:sp>
      <p:pic>
        <p:nvPicPr>
          <p:cNvPr id="2" name="Picture 1"/>
          <p:cNvPicPr>
            <a:picLocks noChangeAspect="1"/>
          </p:cNvPicPr>
          <p:nvPr/>
        </p:nvPicPr>
        <p:blipFill>
          <a:blip r:embed="rId2"/>
          <a:stretch>
            <a:fillRect/>
          </a:stretch>
        </p:blipFill>
        <p:spPr>
          <a:xfrm>
            <a:off x="348876" y="1782896"/>
            <a:ext cx="8572500" cy="4819650"/>
          </a:xfrm>
          <a:prstGeom prst="rect">
            <a:avLst/>
          </a:prstGeom>
        </p:spPr>
      </p:pic>
    </p:spTree>
    <p:extLst>
      <p:ext uri="{BB962C8B-B14F-4D97-AF65-F5344CB8AC3E}">
        <p14:creationId xmlns:p14="http://schemas.microsoft.com/office/powerpoint/2010/main" val="16066273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3007" y="15312"/>
            <a:ext cx="6319408" cy="1323439"/>
          </a:xfrm>
          <a:prstGeom prst="rect">
            <a:avLst/>
          </a:prstGeom>
          <a:noFill/>
        </p:spPr>
        <p:txBody>
          <a:bodyPr wrap="none" rtlCol="0">
            <a:spAutoFit/>
          </a:bodyPr>
          <a:lstStyle/>
          <a:p>
            <a:pPr algn="ctr"/>
            <a:r>
              <a:rPr lang="en-US" sz="4000" b="1" dirty="0">
                <a:latin typeface="Bookman Old Style"/>
                <a:cs typeface="Bookman Old Style"/>
              </a:rPr>
              <a:t>3</a:t>
            </a:r>
            <a:r>
              <a:rPr lang="en-US" sz="4000" b="1" dirty="0" smtClean="0">
                <a:latin typeface="Bookman Old Style"/>
                <a:cs typeface="Bookman Old Style"/>
              </a:rPr>
              <a:t>. Offences Relating to </a:t>
            </a:r>
            <a:br>
              <a:rPr lang="en-US" sz="4000" b="1" dirty="0" smtClean="0">
                <a:latin typeface="Bookman Old Style"/>
                <a:cs typeface="Bookman Old Style"/>
              </a:rPr>
            </a:br>
            <a:r>
              <a:rPr lang="en-US" sz="4000" b="1" dirty="0" smtClean="0">
                <a:latin typeface="Bookman Old Style"/>
                <a:cs typeface="Bookman Old Style"/>
              </a:rPr>
              <a:t>Trades</a:t>
            </a:r>
            <a:endParaRPr lang="en-US" sz="4000" b="1" dirty="0">
              <a:latin typeface="Bookman Old Style"/>
              <a:cs typeface="Bookman Old Style"/>
            </a:endParaRPr>
          </a:p>
        </p:txBody>
      </p:sp>
      <p:sp>
        <p:nvSpPr>
          <p:cNvPr id="6" name="TextBox 5"/>
          <p:cNvSpPr txBox="1"/>
          <p:nvPr/>
        </p:nvSpPr>
        <p:spPr>
          <a:xfrm>
            <a:off x="348876" y="1521286"/>
            <a:ext cx="8331122" cy="2246769"/>
          </a:xfrm>
          <a:prstGeom prst="rect">
            <a:avLst/>
          </a:prstGeom>
          <a:noFill/>
        </p:spPr>
        <p:txBody>
          <a:bodyPr wrap="square" rtlCol="0">
            <a:spAutoFit/>
          </a:bodyPr>
          <a:lstStyle/>
          <a:p>
            <a:r>
              <a:rPr lang="en-GB" sz="2800" b="1" dirty="0">
                <a:latin typeface="Bookman Old Style"/>
                <a:cs typeface="Bookman Old Style"/>
              </a:rPr>
              <a:t>Section 273 </a:t>
            </a:r>
            <a:r>
              <a:rPr lang="en-GB" sz="2800" dirty="0">
                <a:latin typeface="Bookman Old Style"/>
                <a:cs typeface="Bookman Old Style"/>
              </a:rPr>
              <a:t>Whoever, forging the registered trade-mark of other person, whether to be registered inside or outside the Kingdom, shall be imprisoned not out of three years or fined not </a:t>
            </a:r>
            <a:r>
              <a:rPr lang="en-GB" sz="2800" dirty="0" smtClean="0">
                <a:latin typeface="Bookman Old Style"/>
                <a:cs typeface="Bookman Old Style"/>
              </a:rPr>
              <a:t>exceeding </a:t>
            </a:r>
            <a:r>
              <a:rPr lang="en-GB" sz="2800" dirty="0" smtClean="0">
                <a:latin typeface="Bookman Old Style"/>
                <a:cs typeface="Bookman Old Style"/>
              </a:rPr>
              <a:t>sixty </a:t>
            </a:r>
            <a:r>
              <a:rPr lang="en-GB" sz="2800" dirty="0">
                <a:latin typeface="Bookman Old Style"/>
                <a:cs typeface="Bookman Old Style"/>
              </a:rPr>
              <a:t>thousand </a:t>
            </a:r>
            <a:r>
              <a:rPr lang="en-GB" sz="2800" dirty="0" smtClean="0">
                <a:latin typeface="Bookman Old Style"/>
                <a:cs typeface="Bookman Old Style"/>
              </a:rPr>
              <a:t>baht</a:t>
            </a:r>
            <a:r>
              <a:rPr lang="en-GB" sz="2800" dirty="0">
                <a:latin typeface="Bookman Old Style"/>
                <a:cs typeface="Bookman Old Style"/>
              </a:rPr>
              <a:t>, or both.</a:t>
            </a:r>
            <a:endParaRPr lang="en-US" sz="2800" dirty="0" smtClean="0">
              <a:latin typeface="Bookman Old Style"/>
              <a:cs typeface="Bookman Old Style"/>
            </a:endParaRPr>
          </a:p>
        </p:txBody>
      </p:sp>
    </p:spTree>
    <p:extLst>
      <p:ext uri="{BB962C8B-B14F-4D97-AF65-F5344CB8AC3E}">
        <p14:creationId xmlns:p14="http://schemas.microsoft.com/office/powerpoint/2010/main" val="20860127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2401" y="15312"/>
            <a:ext cx="7000635" cy="1323439"/>
          </a:xfrm>
          <a:prstGeom prst="rect">
            <a:avLst/>
          </a:prstGeom>
          <a:noFill/>
        </p:spPr>
        <p:txBody>
          <a:bodyPr wrap="none" rtlCol="0">
            <a:spAutoFit/>
          </a:bodyPr>
          <a:lstStyle/>
          <a:p>
            <a:pPr algn="ctr"/>
            <a:r>
              <a:rPr lang="en-US" sz="4000" b="1" dirty="0">
                <a:latin typeface="Bookman Old Style"/>
                <a:cs typeface="Bookman Old Style"/>
              </a:rPr>
              <a:t>4</a:t>
            </a:r>
            <a:r>
              <a:rPr lang="en-US" sz="4000" b="1" dirty="0" smtClean="0">
                <a:latin typeface="Bookman Old Style"/>
                <a:cs typeface="Bookman Old Style"/>
              </a:rPr>
              <a:t>. Offences of Disclosure </a:t>
            </a:r>
            <a:br>
              <a:rPr lang="en-US" sz="4000" b="1" dirty="0" smtClean="0">
                <a:latin typeface="Bookman Old Style"/>
                <a:cs typeface="Bookman Old Style"/>
              </a:rPr>
            </a:br>
            <a:r>
              <a:rPr lang="en-US" sz="4000" b="1" dirty="0" smtClean="0">
                <a:latin typeface="Bookman Old Style"/>
                <a:cs typeface="Bookman Old Style"/>
              </a:rPr>
              <a:t>of Private Secrets</a:t>
            </a:r>
            <a:endParaRPr lang="en-US" sz="4000" b="1" dirty="0">
              <a:latin typeface="Bookman Old Style"/>
              <a:cs typeface="Bookman Old Style"/>
            </a:endParaRPr>
          </a:p>
        </p:txBody>
      </p:sp>
      <p:sp>
        <p:nvSpPr>
          <p:cNvPr id="6" name="TextBox 5"/>
          <p:cNvSpPr txBox="1"/>
          <p:nvPr/>
        </p:nvSpPr>
        <p:spPr>
          <a:xfrm>
            <a:off x="348876" y="1521286"/>
            <a:ext cx="8331122" cy="3539431"/>
          </a:xfrm>
          <a:prstGeom prst="rect">
            <a:avLst/>
          </a:prstGeom>
          <a:noFill/>
        </p:spPr>
        <p:txBody>
          <a:bodyPr wrap="square" rtlCol="0">
            <a:spAutoFit/>
          </a:bodyPr>
          <a:lstStyle/>
          <a:p>
            <a:r>
              <a:rPr lang="en-GB" sz="2800" b="1" dirty="0">
                <a:latin typeface="Bookman Old Style"/>
                <a:cs typeface="Bookman Old Style"/>
              </a:rPr>
              <a:t>Section 322 </a:t>
            </a:r>
            <a:r>
              <a:rPr lang="en-GB" sz="2800" dirty="0">
                <a:latin typeface="Bookman Old Style"/>
                <a:cs typeface="Bookman Old Style"/>
              </a:rPr>
              <a:t>Whoever,  breaking  open  or  taking  away  the  closed  letter,  telegram  or  any  </a:t>
            </a:r>
            <a:r>
              <a:rPr lang="en-GB" sz="2800" dirty="0" smtClean="0">
                <a:latin typeface="Bookman Old Style"/>
                <a:cs typeface="Bookman Old Style"/>
              </a:rPr>
              <a:t>document belonging </a:t>
            </a:r>
            <a:r>
              <a:rPr lang="en-GB" sz="2800" dirty="0">
                <a:latin typeface="Bookman Old Style"/>
                <a:cs typeface="Bookman Old Style"/>
              </a:rPr>
              <a:t>to the other person so as to ascertain or to disclose its contents, if such act to </a:t>
            </a:r>
            <a:r>
              <a:rPr lang="en-GB" sz="2800" dirty="0" smtClean="0">
                <a:latin typeface="Bookman Old Style"/>
                <a:cs typeface="Bookman Old Style"/>
              </a:rPr>
              <a:t>be likely  </a:t>
            </a:r>
            <a:r>
              <a:rPr lang="en-GB" sz="2800" dirty="0">
                <a:latin typeface="Bookman Old Style"/>
                <a:cs typeface="Bookman Old Style"/>
              </a:rPr>
              <a:t>to cause  injury to any  person,  shall be imprisoned not  exceeding six months or fined  not exceeding one thousand baht, or both</a:t>
            </a:r>
            <a:r>
              <a:rPr lang="en-GB" sz="2800" dirty="0" smtClean="0">
                <a:latin typeface="Bookman Old Style"/>
                <a:cs typeface="Bookman Old Style"/>
              </a:rPr>
              <a:t>. </a:t>
            </a:r>
            <a:r>
              <a:rPr lang="en-GB" sz="2800" b="1" dirty="0" smtClean="0">
                <a:latin typeface="Bookman Old Style"/>
                <a:cs typeface="Bookman Old Style"/>
              </a:rPr>
              <a:t>(Disclosure of Private Secrets)</a:t>
            </a:r>
            <a:endParaRPr lang="en-US" sz="2800" b="1" dirty="0" smtClean="0">
              <a:latin typeface="Bookman Old Style"/>
              <a:cs typeface="Bookman Old Style"/>
            </a:endParaRPr>
          </a:p>
        </p:txBody>
      </p:sp>
    </p:spTree>
    <p:extLst>
      <p:ext uri="{BB962C8B-B14F-4D97-AF65-F5344CB8AC3E}">
        <p14:creationId xmlns:p14="http://schemas.microsoft.com/office/powerpoint/2010/main" val="26349398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2401" y="15312"/>
            <a:ext cx="7000635" cy="1323439"/>
          </a:xfrm>
          <a:prstGeom prst="rect">
            <a:avLst/>
          </a:prstGeom>
          <a:noFill/>
        </p:spPr>
        <p:txBody>
          <a:bodyPr wrap="none" rtlCol="0">
            <a:spAutoFit/>
          </a:bodyPr>
          <a:lstStyle/>
          <a:p>
            <a:pPr algn="ctr"/>
            <a:r>
              <a:rPr lang="en-US" sz="4000" b="1" dirty="0">
                <a:solidFill>
                  <a:prstClr val="black"/>
                </a:solidFill>
                <a:latin typeface="Bookman Old Style"/>
                <a:cs typeface="Bookman Old Style"/>
              </a:rPr>
              <a:t>4</a:t>
            </a:r>
            <a:r>
              <a:rPr lang="en-US" sz="4000" b="1" dirty="0" smtClean="0">
                <a:solidFill>
                  <a:prstClr val="black"/>
                </a:solidFill>
                <a:latin typeface="Bookman Old Style"/>
                <a:cs typeface="Bookman Old Style"/>
              </a:rPr>
              <a:t>. Offences of Disclosure </a:t>
            </a:r>
            <a:br>
              <a:rPr lang="en-US" sz="4000" b="1" dirty="0" smtClean="0">
                <a:solidFill>
                  <a:prstClr val="black"/>
                </a:solidFill>
                <a:latin typeface="Bookman Old Style"/>
                <a:cs typeface="Bookman Old Style"/>
              </a:rPr>
            </a:br>
            <a:r>
              <a:rPr lang="en-US" sz="4000" b="1" dirty="0" smtClean="0">
                <a:solidFill>
                  <a:prstClr val="black"/>
                </a:solidFill>
                <a:latin typeface="Bookman Old Style"/>
                <a:cs typeface="Bookman Old Style"/>
              </a:rPr>
              <a:t>of Private Secrets</a:t>
            </a:r>
            <a:endParaRPr lang="en-US" sz="4000" b="1" dirty="0">
              <a:solidFill>
                <a:prstClr val="black"/>
              </a:solidFill>
              <a:latin typeface="Bookman Old Style"/>
              <a:cs typeface="Bookman Old Style"/>
            </a:endParaRPr>
          </a:p>
        </p:txBody>
      </p:sp>
      <p:pic>
        <p:nvPicPr>
          <p:cNvPr id="2" name="Picture 1"/>
          <p:cNvPicPr>
            <a:picLocks noChangeAspect="1"/>
          </p:cNvPicPr>
          <p:nvPr/>
        </p:nvPicPr>
        <p:blipFill>
          <a:blip r:embed="rId2"/>
          <a:stretch>
            <a:fillRect/>
          </a:stretch>
        </p:blipFill>
        <p:spPr>
          <a:xfrm>
            <a:off x="2743200" y="1413286"/>
            <a:ext cx="3745149" cy="5444714"/>
          </a:xfrm>
          <a:prstGeom prst="rect">
            <a:avLst/>
          </a:prstGeom>
        </p:spPr>
      </p:pic>
    </p:spTree>
    <p:extLst>
      <p:ext uri="{BB962C8B-B14F-4D97-AF65-F5344CB8AC3E}">
        <p14:creationId xmlns:p14="http://schemas.microsoft.com/office/powerpoint/2010/main" val="8269262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50985" y="15312"/>
            <a:ext cx="6483466" cy="1323439"/>
          </a:xfrm>
          <a:prstGeom prst="rect">
            <a:avLst/>
          </a:prstGeom>
          <a:noFill/>
        </p:spPr>
        <p:txBody>
          <a:bodyPr wrap="none" rtlCol="0">
            <a:spAutoFit/>
          </a:bodyPr>
          <a:lstStyle/>
          <a:p>
            <a:pPr algn="ctr"/>
            <a:r>
              <a:rPr lang="en-US" sz="4000" b="1" dirty="0">
                <a:latin typeface="Bookman Old Style"/>
                <a:cs typeface="Bookman Old Style"/>
              </a:rPr>
              <a:t>4</a:t>
            </a:r>
            <a:r>
              <a:rPr lang="en-US" sz="4000" b="1" dirty="0" smtClean="0">
                <a:latin typeface="Bookman Old Style"/>
                <a:cs typeface="Bookman Old Style"/>
              </a:rPr>
              <a:t>. Offences of Discloser </a:t>
            </a:r>
            <a:br>
              <a:rPr lang="en-US" sz="4000" b="1" dirty="0" smtClean="0">
                <a:latin typeface="Bookman Old Style"/>
                <a:cs typeface="Bookman Old Style"/>
              </a:rPr>
            </a:br>
            <a:r>
              <a:rPr lang="en-US" sz="4000" b="1" dirty="0" smtClean="0">
                <a:latin typeface="Bookman Old Style"/>
                <a:cs typeface="Bookman Old Style"/>
              </a:rPr>
              <a:t>of Private Secrets</a:t>
            </a:r>
            <a:endParaRPr lang="en-US" sz="4000" b="1" dirty="0">
              <a:latin typeface="Bookman Old Style"/>
              <a:cs typeface="Bookman Old Style"/>
            </a:endParaRPr>
          </a:p>
        </p:txBody>
      </p:sp>
      <p:sp>
        <p:nvSpPr>
          <p:cNvPr id="6" name="TextBox 5"/>
          <p:cNvSpPr txBox="1"/>
          <p:nvPr/>
        </p:nvSpPr>
        <p:spPr>
          <a:xfrm>
            <a:off x="348876" y="1521286"/>
            <a:ext cx="8331122" cy="4893648"/>
          </a:xfrm>
          <a:prstGeom prst="rect">
            <a:avLst/>
          </a:prstGeom>
          <a:noFill/>
        </p:spPr>
        <p:txBody>
          <a:bodyPr wrap="square" rtlCol="0">
            <a:spAutoFit/>
          </a:bodyPr>
          <a:lstStyle/>
          <a:p>
            <a:r>
              <a:rPr lang="en-GB" sz="2600" b="1" dirty="0">
                <a:latin typeface="Bookman Old Style"/>
                <a:cs typeface="Bookman Old Style"/>
              </a:rPr>
              <a:t>Section 323 </a:t>
            </a:r>
            <a:r>
              <a:rPr lang="en-GB" sz="2600" dirty="0">
                <a:latin typeface="Bookman Old Style"/>
                <a:cs typeface="Bookman Old Style"/>
              </a:rPr>
              <a:t>Whoever, knows or acquires a private secret of another person by reason of his functions </a:t>
            </a:r>
            <a:r>
              <a:rPr lang="en-GB" sz="2600" dirty="0" smtClean="0">
                <a:latin typeface="Bookman Old Style"/>
                <a:cs typeface="Bookman Old Style"/>
              </a:rPr>
              <a:t>as a  </a:t>
            </a:r>
            <a:r>
              <a:rPr lang="en-GB" sz="2600" dirty="0">
                <a:latin typeface="Bookman Old Style"/>
                <a:cs typeface="Bookman Old Style"/>
              </a:rPr>
              <a:t>competent  official  or  his  profession  as  a  medical  practitioner,  pharmacist,  druggist</a:t>
            </a:r>
            <a:r>
              <a:rPr lang="en-GB" sz="2600" dirty="0" smtClean="0">
                <a:latin typeface="Bookman Old Style"/>
                <a:cs typeface="Bookman Old Style"/>
              </a:rPr>
              <a:t>, midwife</a:t>
            </a:r>
            <a:r>
              <a:rPr lang="en-GB" sz="2600" dirty="0">
                <a:latin typeface="Bookman Old Style"/>
                <a:cs typeface="Bookman Old Style"/>
              </a:rPr>
              <a:t>,  nursing  attendant,  priest,  advocate,  lawyer  or  auditor,  or  by  reason  of  being  an assistant  in  such  profession,  and  then  discloses  such  private  secret  in  a  manner  likely  </a:t>
            </a:r>
            <a:r>
              <a:rPr lang="en-GB" sz="2600" dirty="0" smtClean="0">
                <a:latin typeface="Bookman Old Style"/>
                <a:cs typeface="Bookman Old Style"/>
              </a:rPr>
              <a:t>to cause </a:t>
            </a:r>
            <a:r>
              <a:rPr lang="en-GB" sz="2600" dirty="0">
                <a:latin typeface="Bookman Old Style"/>
                <a:cs typeface="Bookman Old Style"/>
              </a:rPr>
              <a:t>injury to any person, shall be  punished with imprisonment not  exceeding six months or fined not exceeding </a:t>
            </a:r>
            <a:r>
              <a:rPr lang="en-GB" sz="2600" dirty="0" smtClean="0">
                <a:latin typeface="Bookman Old Style"/>
                <a:cs typeface="Bookman Old Style"/>
              </a:rPr>
              <a:t>ten</a:t>
            </a:r>
            <a:r>
              <a:rPr lang="en-GB" sz="2600" dirty="0" smtClean="0">
                <a:latin typeface="Bookman Old Style"/>
                <a:cs typeface="Bookman Old Style"/>
              </a:rPr>
              <a:t> </a:t>
            </a:r>
            <a:r>
              <a:rPr lang="en-GB" sz="2600" dirty="0">
                <a:latin typeface="Bookman Old Style"/>
                <a:cs typeface="Bookman Old Style"/>
              </a:rPr>
              <a:t>thousand baht, or both.</a:t>
            </a:r>
            <a:endParaRPr lang="en-US" sz="2600" dirty="0" smtClean="0">
              <a:latin typeface="Bookman Old Style"/>
              <a:cs typeface="Bookman Old Style"/>
            </a:endParaRPr>
          </a:p>
        </p:txBody>
      </p:sp>
    </p:spTree>
    <p:extLst>
      <p:ext uri="{BB962C8B-B14F-4D97-AF65-F5344CB8AC3E}">
        <p14:creationId xmlns:p14="http://schemas.microsoft.com/office/powerpoint/2010/main" val="9034826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4490" y="15312"/>
            <a:ext cx="3916457" cy="1323439"/>
          </a:xfrm>
          <a:prstGeom prst="rect">
            <a:avLst/>
          </a:prstGeom>
          <a:noFill/>
        </p:spPr>
        <p:txBody>
          <a:bodyPr wrap="none" rtlCol="0">
            <a:spAutoFit/>
          </a:bodyPr>
          <a:lstStyle/>
          <a:p>
            <a:pPr algn="ctr"/>
            <a:r>
              <a:rPr lang="en-US" sz="4000" b="1" dirty="0">
                <a:latin typeface="Bookman Old Style"/>
                <a:cs typeface="Bookman Old Style"/>
              </a:rPr>
              <a:t>5</a:t>
            </a:r>
            <a:r>
              <a:rPr lang="en-US" sz="4000" b="1" dirty="0" smtClean="0">
                <a:latin typeface="Bookman Old Style"/>
                <a:cs typeface="Bookman Old Style"/>
              </a:rPr>
              <a:t>. Offences of </a:t>
            </a:r>
            <a:br>
              <a:rPr lang="en-US" sz="4000" b="1" dirty="0" smtClean="0">
                <a:latin typeface="Bookman Old Style"/>
                <a:cs typeface="Bookman Old Style"/>
              </a:rPr>
            </a:br>
            <a:r>
              <a:rPr lang="en-US" sz="4000" b="1" dirty="0" smtClean="0">
                <a:latin typeface="Bookman Old Style"/>
                <a:cs typeface="Bookman Old Style"/>
              </a:rPr>
              <a:t>Defamation</a:t>
            </a:r>
            <a:endParaRPr lang="en-US" sz="4000" b="1" dirty="0">
              <a:latin typeface="Bookman Old Style"/>
              <a:cs typeface="Bookman Old Style"/>
            </a:endParaRPr>
          </a:p>
        </p:txBody>
      </p:sp>
      <p:sp>
        <p:nvSpPr>
          <p:cNvPr id="6" name="TextBox 5"/>
          <p:cNvSpPr txBox="1"/>
          <p:nvPr/>
        </p:nvSpPr>
        <p:spPr>
          <a:xfrm>
            <a:off x="348876" y="1521286"/>
            <a:ext cx="8331122" cy="3970318"/>
          </a:xfrm>
          <a:prstGeom prst="rect">
            <a:avLst/>
          </a:prstGeom>
          <a:noFill/>
        </p:spPr>
        <p:txBody>
          <a:bodyPr wrap="square" rtlCol="0">
            <a:spAutoFit/>
          </a:bodyPr>
          <a:lstStyle/>
          <a:p>
            <a:r>
              <a:rPr lang="en-GB" sz="2800" b="1" dirty="0">
                <a:latin typeface="Bookman Old Style"/>
                <a:cs typeface="Bookman Old Style"/>
              </a:rPr>
              <a:t>Section 326 </a:t>
            </a:r>
            <a:r>
              <a:rPr lang="en-GB" sz="2800" dirty="0">
                <a:latin typeface="Bookman Old Style"/>
                <a:cs typeface="Bookman Old Style"/>
              </a:rPr>
              <a:t>Whoever, imputes anything to the other person before a third person in a manner  likely to impair the reputation of such other person or to expose such other person to be hated  or scorned, is said to commit defamation, and shall be punished with imprisonment not exceeding one year or fined not exceeding twenty thousand baht, or both</a:t>
            </a:r>
            <a:r>
              <a:rPr lang="en-GB" sz="2800" dirty="0" smtClean="0">
                <a:latin typeface="Bookman Old Style"/>
                <a:cs typeface="Bookman Old Style"/>
              </a:rPr>
              <a:t>. </a:t>
            </a:r>
            <a:r>
              <a:rPr lang="en-GB" sz="2800" b="1" dirty="0" smtClean="0">
                <a:latin typeface="Bookman Old Style"/>
                <a:cs typeface="Bookman Old Style"/>
              </a:rPr>
              <a:t>(Defamation)</a:t>
            </a:r>
            <a:endParaRPr lang="en-US" sz="2800" b="1" dirty="0" smtClean="0">
              <a:latin typeface="Bookman Old Style"/>
              <a:cs typeface="Bookman Old Style"/>
            </a:endParaRPr>
          </a:p>
        </p:txBody>
      </p:sp>
    </p:spTree>
    <p:extLst>
      <p:ext uri="{BB962C8B-B14F-4D97-AF65-F5344CB8AC3E}">
        <p14:creationId xmlns:p14="http://schemas.microsoft.com/office/powerpoint/2010/main" val="25337698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4490" y="15312"/>
            <a:ext cx="3916457" cy="1323439"/>
          </a:xfrm>
          <a:prstGeom prst="rect">
            <a:avLst/>
          </a:prstGeom>
          <a:noFill/>
        </p:spPr>
        <p:txBody>
          <a:bodyPr wrap="none" rtlCol="0">
            <a:spAutoFit/>
          </a:bodyPr>
          <a:lstStyle/>
          <a:p>
            <a:pPr algn="ctr"/>
            <a:r>
              <a:rPr lang="en-US" sz="4000" b="1" dirty="0">
                <a:latin typeface="Bookman Old Style"/>
                <a:cs typeface="Bookman Old Style"/>
              </a:rPr>
              <a:t>5</a:t>
            </a:r>
            <a:r>
              <a:rPr lang="en-US" sz="4000" b="1" dirty="0" smtClean="0">
                <a:latin typeface="Bookman Old Style"/>
                <a:cs typeface="Bookman Old Style"/>
              </a:rPr>
              <a:t>. Offences of </a:t>
            </a:r>
            <a:br>
              <a:rPr lang="en-US" sz="4000" b="1" dirty="0" smtClean="0">
                <a:latin typeface="Bookman Old Style"/>
                <a:cs typeface="Bookman Old Style"/>
              </a:rPr>
            </a:br>
            <a:r>
              <a:rPr lang="en-US" sz="4000" b="1" dirty="0" smtClean="0">
                <a:latin typeface="Bookman Old Style"/>
                <a:cs typeface="Bookman Old Style"/>
              </a:rPr>
              <a:t>Defamation</a:t>
            </a:r>
            <a:endParaRPr lang="en-US" sz="4000" b="1" dirty="0">
              <a:latin typeface="Bookman Old Style"/>
              <a:cs typeface="Bookman Old Style"/>
            </a:endParaRPr>
          </a:p>
        </p:txBody>
      </p:sp>
      <p:sp>
        <p:nvSpPr>
          <p:cNvPr id="6" name="TextBox 5"/>
          <p:cNvSpPr txBox="1"/>
          <p:nvPr/>
        </p:nvSpPr>
        <p:spPr>
          <a:xfrm>
            <a:off x="348876" y="1521286"/>
            <a:ext cx="8331122" cy="5262980"/>
          </a:xfrm>
          <a:prstGeom prst="rect">
            <a:avLst/>
          </a:prstGeom>
          <a:noFill/>
        </p:spPr>
        <p:txBody>
          <a:bodyPr wrap="square" rtlCol="0">
            <a:spAutoFit/>
          </a:bodyPr>
          <a:lstStyle/>
          <a:p>
            <a:r>
              <a:rPr lang="en-GB" sz="2800" b="1" dirty="0">
                <a:latin typeface="Bookman Old Style"/>
                <a:cs typeface="Bookman Old Style"/>
              </a:rPr>
              <a:t>Section 328 </a:t>
            </a:r>
            <a:r>
              <a:rPr lang="en-GB" sz="2800" dirty="0">
                <a:latin typeface="Bookman Old Style"/>
                <a:cs typeface="Bookman Old Style"/>
              </a:rPr>
              <a:t>If the offence of defamation be committed by means of publication of a document, drawing, painting, cinematography  film,  picture  or  letters  made  visible  by  any means, </a:t>
            </a:r>
            <a:r>
              <a:rPr lang="en-GB" sz="2800" dirty="0" smtClean="0">
                <a:latin typeface="Bookman Old Style"/>
                <a:cs typeface="Bookman Old Style"/>
              </a:rPr>
              <a:t>gramophone record </a:t>
            </a:r>
            <a:r>
              <a:rPr lang="en-GB" sz="2800" dirty="0">
                <a:latin typeface="Bookman Old Style"/>
                <a:cs typeface="Bookman Old Style"/>
              </a:rPr>
              <a:t>or an other recording instruments, recording picture or letters, or by broadcasting or spreading picture, or by propagation by any other means, the offender shall be punished with imprisonment not exceeding two years and fined not exceeding two hundred thousand </a:t>
            </a:r>
            <a:r>
              <a:rPr lang="en-GB" sz="2800" dirty="0" smtClean="0">
                <a:latin typeface="Bookman Old Style"/>
                <a:cs typeface="Bookman Old Style"/>
              </a:rPr>
              <a:t>baht</a:t>
            </a:r>
            <a:r>
              <a:rPr lang="en-GB" sz="2800" dirty="0">
                <a:latin typeface="Bookman Old Style"/>
                <a:cs typeface="Bookman Old Style"/>
              </a:rPr>
              <a:t>.</a:t>
            </a:r>
            <a:endParaRPr lang="en-US" sz="2800" dirty="0" smtClean="0">
              <a:latin typeface="Bookman Old Style"/>
              <a:cs typeface="Bookman Old Style"/>
            </a:endParaRPr>
          </a:p>
        </p:txBody>
      </p:sp>
    </p:spTree>
    <p:extLst>
      <p:ext uri="{BB962C8B-B14F-4D97-AF65-F5344CB8AC3E}">
        <p14:creationId xmlns:p14="http://schemas.microsoft.com/office/powerpoint/2010/main" val="28846065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4490" y="15312"/>
            <a:ext cx="3916457" cy="1323439"/>
          </a:xfrm>
          <a:prstGeom prst="rect">
            <a:avLst/>
          </a:prstGeom>
          <a:noFill/>
        </p:spPr>
        <p:txBody>
          <a:bodyPr wrap="none" rtlCol="0">
            <a:spAutoFit/>
          </a:bodyPr>
          <a:lstStyle/>
          <a:p>
            <a:pPr algn="ctr"/>
            <a:r>
              <a:rPr lang="en-US" sz="4000" b="1" dirty="0">
                <a:latin typeface="Bookman Old Style"/>
                <a:cs typeface="Bookman Old Style"/>
              </a:rPr>
              <a:t>5</a:t>
            </a:r>
            <a:r>
              <a:rPr lang="en-US" sz="4000" b="1" dirty="0" smtClean="0">
                <a:latin typeface="Bookman Old Style"/>
                <a:cs typeface="Bookman Old Style"/>
              </a:rPr>
              <a:t>. Offences of </a:t>
            </a:r>
            <a:br>
              <a:rPr lang="en-US" sz="4000" b="1" dirty="0" smtClean="0">
                <a:latin typeface="Bookman Old Style"/>
                <a:cs typeface="Bookman Old Style"/>
              </a:rPr>
            </a:br>
            <a:r>
              <a:rPr lang="en-US" sz="4000" b="1" dirty="0" smtClean="0">
                <a:latin typeface="Bookman Old Style"/>
                <a:cs typeface="Bookman Old Style"/>
              </a:rPr>
              <a:t>Defamation</a:t>
            </a:r>
            <a:endParaRPr lang="en-US" sz="4000" b="1" dirty="0">
              <a:latin typeface="Bookman Old Style"/>
              <a:cs typeface="Bookman Old Style"/>
            </a:endParaRPr>
          </a:p>
        </p:txBody>
      </p:sp>
      <p:sp>
        <p:nvSpPr>
          <p:cNvPr id="6" name="TextBox 5"/>
          <p:cNvSpPr txBox="1"/>
          <p:nvPr/>
        </p:nvSpPr>
        <p:spPr>
          <a:xfrm>
            <a:off x="348876" y="1521286"/>
            <a:ext cx="8331122" cy="4832093"/>
          </a:xfrm>
          <a:prstGeom prst="rect">
            <a:avLst/>
          </a:prstGeom>
          <a:noFill/>
        </p:spPr>
        <p:txBody>
          <a:bodyPr wrap="square" rtlCol="0">
            <a:spAutoFit/>
          </a:bodyPr>
          <a:lstStyle/>
          <a:p>
            <a:r>
              <a:rPr lang="en-GB" sz="2800" b="1" dirty="0">
                <a:latin typeface="Bookman Old Style"/>
                <a:cs typeface="Bookman Old Style"/>
              </a:rPr>
              <a:t>Section 329 </a:t>
            </a:r>
            <a:r>
              <a:rPr lang="en-GB" sz="2800" dirty="0">
                <a:latin typeface="Bookman Old Style"/>
                <a:cs typeface="Bookman Old Style"/>
              </a:rPr>
              <a:t>Whoever, in good faith, expresses any opinion or statement:</a:t>
            </a:r>
          </a:p>
          <a:p>
            <a:r>
              <a:rPr lang="en-GB" sz="2800" dirty="0" smtClean="0">
                <a:latin typeface="Bookman Old Style"/>
                <a:cs typeface="Bookman Old Style"/>
              </a:rPr>
              <a:t>(1) By </a:t>
            </a:r>
            <a:r>
              <a:rPr lang="en-GB" sz="2800" dirty="0">
                <a:latin typeface="Bookman Old Style"/>
                <a:cs typeface="Bookman Old Style"/>
              </a:rPr>
              <a:t>way of self  justification or </a:t>
            </a:r>
            <a:r>
              <a:rPr lang="en-GB" sz="2800" dirty="0" err="1">
                <a:latin typeface="Bookman Old Style"/>
                <a:cs typeface="Bookman Old Style"/>
              </a:rPr>
              <a:t>defense</a:t>
            </a:r>
            <a:r>
              <a:rPr lang="en-GB" sz="2800" dirty="0">
                <a:latin typeface="Bookman Old Style"/>
                <a:cs typeface="Bookman Old Style"/>
              </a:rPr>
              <a:t>, or for the protection of a legitimate interest;</a:t>
            </a:r>
          </a:p>
          <a:p>
            <a:r>
              <a:rPr lang="en-GB" sz="2800" dirty="0" smtClean="0">
                <a:latin typeface="Bookman Old Style"/>
                <a:cs typeface="Bookman Old Style"/>
              </a:rPr>
              <a:t>(2) In </a:t>
            </a:r>
            <a:r>
              <a:rPr lang="en-GB" sz="2800" dirty="0">
                <a:latin typeface="Bookman Old Style"/>
                <a:cs typeface="Bookman Old Style"/>
              </a:rPr>
              <a:t>the status of being an official in the exercise of his functions;</a:t>
            </a:r>
          </a:p>
          <a:p>
            <a:r>
              <a:rPr lang="en-GB" sz="2800" dirty="0" smtClean="0">
                <a:latin typeface="Bookman Old Style"/>
                <a:cs typeface="Bookman Old Style"/>
              </a:rPr>
              <a:t>(3) By </a:t>
            </a:r>
            <a:r>
              <a:rPr lang="en-GB" sz="2800" dirty="0">
                <a:latin typeface="Bookman Old Style"/>
                <a:cs typeface="Bookman Old Style"/>
              </a:rPr>
              <a:t>way of fair comment on any person or thing subjected to public criticism; or</a:t>
            </a:r>
          </a:p>
          <a:p>
            <a:r>
              <a:rPr lang="en-GB" sz="2800" dirty="0" smtClean="0">
                <a:latin typeface="Bookman Old Style"/>
                <a:cs typeface="Bookman Old Style"/>
              </a:rPr>
              <a:t>(4) By </a:t>
            </a:r>
            <a:r>
              <a:rPr lang="en-GB" sz="2800" dirty="0">
                <a:latin typeface="Bookman Old Style"/>
                <a:cs typeface="Bookman Old Style"/>
              </a:rPr>
              <a:t>way of fair report of the open proceeding of any Court or meeting, shall not </a:t>
            </a:r>
            <a:r>
              <a:rPr lang="en-GB" sz="2800" dirty="0" smtClean="0">
                <a:latin typeface="Bookman Old Style"/>
                <a:cs typeface="Bookman Old Style"/>
              </a:rPr>
              <a:t>be guilty </a:t>
            </a:r>
            <a:r>
              <a:rPr lang="en-GB" sz="2800" dirty="0">
                <a:latin typeface="Bookman Old Style"/>
                <a:cs typeface="Bookman Old Style"/>
              </a:rPr>
              <a:t>of defamation.</a:t>
            </a:r>
            <a:endParaRPr lang="en-US" sz="2800" dirty="0" smtClean="0">
              <a:latin typeface="Bookman Old Style"/>
              <a:cs typeface="Bookman Old Style"/>
            </a:endParaRPr>
          </a:p>
        </p:txBody>
      </p:sp>
    </p:spTree>
    <p:extLst>
      <p:ext uri="{BB962C8B-B14F-4D97-AF65-F5344CB8AC3E}">
        <p14:creationId xmlns:p14="http://schemas.microsoft.com/office/powerpoint/2010/main" val="21208684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4490" y="15312"/>
            <a:ext cx="3916457" cy="1323439"/>
          </a:xfrm>
          <a:prstGeom prst="rect">
            <a:avLst/>
          </a:prstGeom>
          <a:noFill/>
        </p:spPr>
        <p:txBody>
          <a:bodyPr wrap="none" rtlCol="0">
            <a:spAutoFit/>
          </a:bodyPr>
          <a:lstStyle/>
          <a:p>
            <a:pPr algn="ctr"/>
            <a:r>
              <a:rPr lang="en-US" sz="4000" b="1" dirty="0">
                <a:latin typeface="Bookman Old Style"/>
                <a:cs typeface="Bookman Old Style"/>
              </a:rPr>
              <a:t>5</a:t>
            </a:r>
            <a:r>
              <a:rPr lang="en-US" sz="4000" b="1" dirty="0" smtClean="0">
                <a:latin typeface="Bookman Old Style"/>
                <a:cs typeface="Bookman Old Style"/>
              </a:rPr>
              <a:t>. Offences of </a:t>
            </a:r>
            <a:br>
              <a:rPr lang="en-US" sz="4000" b="1" dirty="0" smtClean="0">
                <a:latin typeface="Bookman Old Style"/>
                <a:cs typeface="Bookman Old Style"/>
              </a:rPr>
            </a:br>
            <a:r>
              <a:rPr lang="en-US" sz="4000" b="1" dirty="0" smtClean="0">
                <a:latin typeface="Bookman Old Style"/>
                <a:cs typeface="Bookman Old Style"/>
              </a:rPr>
              <a:t>Defamation</a:t>
            </a:r>
            <a:endParaRPr lang="en-US" sz="4000" b="1" dirty="0">
              <a:latin typeface="Bookman Old Style"/>
              <a:cs typeface="Bookman Old Style"/>
            </a:endParaRPr>
          </a:p>
        </p:txBody>
      </p:sp>
      <p:sp>
        <p:nvSpPr>
          <p:cNvPr id="6" name="TextBox 5"/>
          <p:cNvSpPr txBox="1"/>
          <p:nvPr/>
        </p:nvSpPr>
        <p:spPr>
          <a:xfrm>
            <a:off x="348876" y="1521286"/>
            <a:ext cx="8331122" cy="3108544"/>
          </a:xfrm>
          <a:prstGeom prst="rect">
            <a:avLst/>
          </a:prstGeom>
          <a:noFill/>
        </p:spPr>
        <p:txBody>
          <a:bodyPr wrap="square" rtlCol="0">
            <a:spAutoFit/>
          </a:bodyPr>
          <a:lstStyle/>
          <a:p>
            <a:r>
              <a:rPr lang="en-GB" sz="2800" b="1" dirty="0">
                <a:latin typeface="Bookman Old Style"/>
                <a:cs typeface="Bookman Old Style"/>
              </a:rPr>
              <a:t>Section 330 </a:t>
            </a:r>
            <a:r>
              <a:rPr lang="en-GB" sz="2800" dirty="0">
                <a:latin typeface="Bookman Old Style"/>
                <a:cs typeface="Bookman Old Style"/>
              </a:rPr>
              <a:t>In case of defamation, if the person prosecuted for defamation can prove that the imputation made by him is true, he shall not be punished. But he shall not be allowed to prove if such imputation concerns personal matters, and such proof will not be benefit to the public.</a:t>
            </a:r>
            <a:endParaRPr lang="en-US" sz="2800" dirty="0" smtClean="0">
              <a:latin typeface="Bookman Old Style"/>
              <a:cs typeface="Bookman Old Style"/>
            </a:endParaRPr>
          </a:p>
        </p:txBody>
      </p:sp>
    </p:spTree>
    <p:extLst>
      <p:ext uri="{BB962C8B-B14F-4D97-AF65-F5344CB8AC3E}">
        <p14:creationId xmlns:p14="http://schemas.microsoft.com/office/powerpoint/2010/main" val="42504665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55092" y="15312"/>
            <a:ext cx="3275256" cy="707886"/>
          </a:xfrm>
          <a:prstGeom prst="rect">
            <a:avLst/>
          </a:prstGeom>
          <a:noFill/>
        </p:spPr>
        <p:txBody>
          <a:bodyPr wrap="none" rtlCol="0">
            <a:spAutoFit/>
          </a:bodyPr>
          <a:lstStyle/>
          <a:p>
            <a:pPr algn="ctr"/>
            <a:r>
              <a:rPr lang="en-US" sz="4000" b="1" dirty="0">
                <a:latin typeface="Bookman Old Style"/>
                <a:cs typeface="Bookman Old Style"/>
              </a:rPr>
              <a:t>6</a:t>
            </a:r>
            <a:r>
              <a:rPr lang="en-US" sz="4000" b="1" dirty="0" smtClean="0">
                <a:latin typeface="Bookman Old Style"/>
                <a:cs typeface="Bookman Old Style"/>
              </a:rPr>
              <a:t>. Insulting</a:t>
            </a:r>
            <a:endParaRPr lang="en-US" sz="4000" b="1" dirty="0">
              <a:latin typeface="Bookman Old Style"/>
              <a:cs typeface="Bookman Old Style"/>
            </a:endParaRPr>
          </a:p>
        </p:txBody>
      </p:sp>
      <p:sp>
        <p:nvSpPr>
          <p:cNvPr id="6" name="TextBox 5"/>
          <p:cNvSpPr txBox="1"/>
          <p:nvPr/>
        </p:nvSpPr>
        <p:spPr>
          <a:xfrm>
            <a:off x="348876" y="1521286"/>
            <a:ext cx="8331122" cy="2246769"/>
          </a:xfrm>
          <a:prstGeom prst="rect">
            <a:avLst/>
          </a:prstGeom>
          <a:noFill/>
        </p:spPr>
        <p:txBody>
          <a:bodyPr wrap="square" rtlCol="0">
            <a:spAutoFit/>
          </a:bodyPr>
          <a:lstStyle/>
          <a:p>
            <a:r>
              <a:rPr lang="en-GB" sz="2800" b="1" dirty="0">
                <a:latin typeface="Bookman Old Style"/>
                <a:cs typeface="Bookman Old Style"/>
              </a:rPr>
              <a:t>Section 393 </a:t>
            </a:r>
            <a:r>
              <a:rPr lang="en-GB" sz="2800" dirty="0">
                <a:latin typeface="Bookman Old Style"/>
                <a:cs typeface="Bookman Old Style"/>
              </a:rPr>
              <a:t>Whoever,  insulting the  other  person  in  his  presence or by  publication,  shall  be  </a:t>
            </a:r>
            <a:r>
              <a:rPr lang="en-GB" sz="2800" dirty="0" smtClean="0">
                <a:latin typeface="Bookman Old Style"/>
                <a:cs typeface="Bookman Old Style"/>
              </a:rPr>
              <a:t>imprisoned not exceeding </a:t>
            </a:r>
            <a:r>
              <a:rPr lang="en-GB" sz="2800" dirty="0">
                <a:latin typeface="Bookman Old Style"/>
                <a:cs typeface="Bookman Old Style"/>
              </a:rPr>
              <a:t>one month or fined not exceeding one thousand baht, or both</a:t>
            </a:r>
            <a:r>
              <a:rPr lang="en-GB" sz="2800" dirty="0" smtClean="0">
                <a:latin typeface="Bookman Old Style"/>
                <a:cs typeface="Bookman Old Style"/>
              </a:rPr>
              <a:t>. </a:t>
            </a:r>
            <a:r>
              <a:rPr lang="en-GB" sz="2800" b="1" dirty="0" smtClean="0">
                <a:latin typeface="Bookman Old Style"/>
                <a:cs typeface="Bookman Old Style"/>
              </a:rPr>
              <a:t>(Insulting)</a:t>
            </a:r>
            <a:endParaRPr lang="en-US" sz="2800" b="1" dirty="0" smtClean="0">
              <a:latin typeface="Bookman Old Style"/>
              <a:cs typeface="Bookman Old Style"/>
            </a:endParaRPr>
          </a:p>
        </p:txBody>
      </p:sp>
    </p:spTree>
    <p:extLst>
      <p:ext uri="{BB962C8B-B14F-4D97-AF65-F5344CB8AC3E}">
        <p14:creationId xmlns:p14="http://schemas.microsoft.com/office/powerpoint/2010/main" val="5436095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48876" y="3211823"/>
            <a:ext cx="8331122" cy="769441"/>
          </a:xfrm>
          <a:prstGeom prst="rect">
            <a:avLst/>
          </a:prstGeom>
          <a:noFill/>
        </p:spPr>
        <p:txBody>
          <a:bodyPr wrap="square" rtlCol="0">
            <a:spAutoFit/>
          </a:bodyPr>
          <a:lstStyle/>
          <a:p>
            <a:pPr algn="ctr"/>
            <a:r>
              <a:rPr lang="en-US" sz="4400" b="1" dirty="0" smtClean="0">
                <a:latin typeface="Bookman Old Style"/>
                <a:cs typeface="Bookman Old Style"/>
              </a:rPr>
              <a:t>Public Law</a:t>
            </a:r>
          </a:p>
        </p:txBody>
      </p:sp>
    </p:spTree>
    <p:extLst>
      <p:ext uri="{BB962C8B-B14F-4D97-AF65-F5344CB8AC3E}">
        <p14:creationId xmlns:p14="http://schemas.microsoft.com/office/powerpoint/2010/main" val="18453979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53938" y="316509"/>
            <a:ext cx="6275839" cy="677108"/>
          </a:xfrm>
          <a:prstGeom prst="rect">
            <a:avLst/>
          </a:prstGeom>
          <a:noFill/>
        </p:spPr>
        <p:txBody>
          <a:bodyPr wrap="none" rtlCol="0">
            <a:spAutoFit/>
          </a:bodyPr>
          <a:lstStyle/>
          <a:p>
            <a:pPr algn="ctr"/>
            <a:r>
              <a:rPr lang="en-GB" sz="3800" b="1" dirty="0" smtClean="0">
                <a:latin typeface="Bookman Old Style"/>
                <a:cs typeface="Bookman Old Style"/>
              </a:rPr>
              <a:t>Definition of Public Law</a:t>
            </a:r>
            <a:endParaRPr lang="en-US" sz="3800" b="1" dirty="0">
              <a:latin typeface="Bookman Old Style"/>
              <a:cs typeface="Bookman Old Style"/>
            </a:endParaRPr>
          </a:p>
        </p:txBody>
      </p:sp>
      <p:sp>
        <p:nvSpPr>
          <p:cNvPr id="6" name="TextBox 5"/>
          <p:cNvSpPr txBox="1"/>
          <p:nvPr/>
        </p:nvSpPr>
        <p:spPr>
          <a:xfrm>
            <a:off x="348876" y="1521286"/>
            <a:ext cx="8331122" cy="4524315"/>
          </a:xfrm>
          <a:prstGeom prst="rect">
            <a:avLst/>
          </a:prstGeom>
          <a:noFill/>
        </p:spPr>
        <p:txBody>
          <a:bodyPr wrap="square" rtlCol="0">
            <a:spAutoFit/>
          </a:bodyPr>
          <a:lstStyle/>
          <a:p>
            <a:r>
              <a:rPr lang="en-US" sz="2400" b="1" dirty="0" smtClean="0">
                <a:latin typeface="Bookman Old Style"/>
                <a:cs typeface="Bookman Old Style"/>
              </a:rPr>
              <a:t>2. Public law</a:t>
            </a:r>
          </a:p>
          <a:p>
            <a:r>
              <a:rPr lang="en-GB" sz="2400" dirty="0" smtClean="0">
                <a:latin typeface="Bookman Old Style"/>
                <a:cs typeface="Bookman Old Style"/>
              </a:rPr>
              <a:t>Law governs relationships </a:t>
            </a:r>
            <a:r>
              <a:rPr lang="en-GB" sz="2400" dirty="0">
                <a:latin typeface="Bookman Old Style"/>
                <a:cs typeface="Bookman Old Style"/>
              </a:rPr>
              <a:t>between individuals and the government, and those relationships between individuals which are of direct concern to the society</a:t>
            </a:r>
            <a:endParaRPr lang="en-US" sz="2400" dirty="0" smtClean="0">
              <a:latin typeface="Bookman Old Style"/>
              <a:cs typeface="Bookman Old Style"/>
            </a:endParaRPr>
          </a:p>
          <a:p>
            <a:r>
              <a:rPr lang="en-US" sz="2400" b="1" dirty="0" smtClean="0">
                <a:latin typeface="Bookman Old Style"/>
                <a:cs typeface="Bookman Old Style"/>
              </a:rPr>
              <a:t>Notable examples: </a:t>
            </a:r>
          </a:p>
          <a:p>
            <a:pPr marL="457200" indent="-457200">
              <a:buAutoNum type="arabicParenBoth"/>
            </a:pPr>
            <a:r>
              <a:rPr lang="en-US" sz="2400" dirty="0" smtClean="0">
                <a:latin typeface="Bookman Old Style"/>
                <a:cs typeface="Bookman Old Style"/>
              </a:rPr>
              <a:t>Constitutional law </a:t>
            </a:r>
            <a:r>
              <a:rPr lang="en-GB" sz="2400" dirty="0">
                <a:latin typeface="Bookman Old Style"/>
                <a:cs typeface="Bookman Old Style"/>
              </a:rPr>
              <a:t>defines the relationship of different entities within a state, namely, the executive, the legislature, and the judiciary.</a:t>
            </a:r>
            <a:endParaRPr lang="en-US" sz="2400" dirty="0" smtClean="0">
              <a:latin typeface="Bookman Old Style"/>
              <a:cs typeface="Bookman Old Style"/>
            </a:endParaRPr>
          </a:p>
          <a:p>
            <a:pPr marL="457200" indent="-457200">
              <a:buAutoNum type="arabicParenBoth"/>
            </a:pPr>
            <a:r>
              <a:rPr lang="en-US" sz="2400" dirty="0">
                <a:latin typeface="Bookman Old Style"/>
                <a:cs typeface="Bookman Old Style"/>
              </a:rPr>
              <a:t>A</a:t>
            </a:r>
            <a:r>
              <a:rPr lang="en-US" sz="2400" dirty="0" smtClean="0">
                <a:latin typeface="Bookman Old Style"/>
                <a:cs typeface="Bookman Old Style"/>
              </a:rPr>
              <a:t>dministrative law </a:t>
            </a:r>
            <a:r>
              <a:rPr lang="en-GB" sz="2400" dirty="0">
                <a:latin typeface="Bookman Old Style"/>
                <a:cs typeface="Bookman Old Style"/>
              </a:rPr>
              <a:t>governs the activities of administrative agencies of government</a:t>
            </a:r>
            <a:endParaRPr lang="en-US" sz="2400" dirty="0" smtClean="0">
              <a:latin typeface="Bookman Old Style"/>
              <a:cs typeface="Bookman Old Style"/>
            </a:endParaRPr>
          </a:p>
          <a:p>
            <a:pPr marL="457200" indent="-457200">
              <a:buAutoNum type="arabicParenBoth"/>
            </a:pPr>
            <a:r>
              <a:rPr lang="en-US" sz="2400" dirty="0">
                <a:latin typeface="Bookman Old Style"/>
                <a:cs typeface="Bookman Old Style"/>
              </a:rPr>
              <a:t>C</a:t>
            </a:r>
            <a:r>
              <a:rPr lang="en-US" sz="2400" dirty="0" smtClean="0">
                <a:latin typeface="Bookman Old Style"/>
                <a:cs typeface="Bookman Old Style"/>
              </a:rPr>
              <a:t>riminal law?</a:t>
            </a:r>
          </a:p>
          <a:p>
            <a:pPr marL="457200" indent="-457200">
              <a:buAutoNum type="arabicParenBoth"/>
            </a:pPr>
            <a:r>
              <a:rPr lang="en-US" sz="2400" dirty="0">
                <a:latin typeface="Bookman Old Style"/>
                <a:cs typeface="Bookman Old Style"/>
              </a:rPr>
              <a:t>T</a:t>
            </a:r>
            <a:r>
              <a:rPr lang="en-US" sz="2400" dirty="0" smtClean="0">
                <a:latin typeface="Bookman Old Style"/>
                <a:cs typeface="Bookman Old Style"/>
              </a:rPr>
              <a:t>ax law?</a:t>
            </a:r>
          </a:p>
        </p:txBody>
      </p:sp>
    </p:spTree>
    <p:extLst>
      <p:ext uri="{BB962C8B-B14F-4D97-AF65-F5344CB8AC3E}">
        <p14:creationId xmlns:p14="http://schemas.microsoft.com/office/powerpoint/2010/main" val="12276750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61264" y="0"/>
            <a:ext cx="6461199" cy="1261884"/>
          </a:xfrm>
          <a:prstGeom prst="rect">
            <a:avLst/>
          </a:prstGeom>
          <a:noFill/>
        </p:spPr>
        <p:txBody>
          <a:bodyPr wrap="none" rtlCol="0">
            <a:spAutoFit/>
          </a:bodyPr>
          <a:lstStyle/>
          <a:p>
            <a:pPr algn="ctr"/>
            <a:r>
              <a:rPr lang="en-GB" sz="3800" b="1" dirty="0" smtClean="0">
                <a:latin typeface="Bookman Old Style"/>
                <a:cs typeface="Bookman Old Style"/>
              </a:rPr>
              <a:t>Jurisdiction of </a:t>
            </a:r>
            <a:br>
              <a:rPr lang="en-GB" sz="3800" b="1" dirty="0" smtClean="0">
                <a:latin typeface="Bookman Old Style"/>
                <a:cs typeface="Bookman Old Style"/>
              </a:rPr>
            </a:br>
            <a:r>
              <a:rPr lang="en-GB" sz="3800" b="1" dirty="0" smtClean="0">
                <a:latin typeface="Bookman Old Style"/>
                <a:cs typeface="Bookman Old Style"/>
              </a:rPr>
              <a:t>the Constitutional Court</a:t>
            </a:r>
            <a:endParaRPr lang="en-US" sz="3800" b="1" dirty="0">
              <a:latin typeface="Bookman Old Style"/>
              <a:cs typeface="Bookman Old Style"/>
            </a:endParaRPr>
          </a:p>
        </p:txBody>
      </p:sp>
      <p:sp>
        <p:nvSpPr>
          <p:cNvPr id="6" name="TextBox 5"/>
          <p:cNvSpPr txBox="1"/>
          <p:nvPr/>
        </p:nvSpPr>
        <p:spPr>
          <a:xfrm>
            <a:off x="348876" y="1521286"/>
            <a:ext cx="8331122" cy="3416320"/>
          </a:xfrm>
          <a:prstGeom prst="rect">
            <a:avLst/>
          </a:prstGeom>
          <a:noFill/>
        </p:spPr>
        <p:txBody>
          <a:bodyPr wrap="square" rtlCol="0">
            <a:spAutoFit/>
          </a:bodyPr>
          <a:lstStyle/>
          <a:p>
            <a:r>
              <a:rPr lang="en-US" sz="2400" dirty="0" smtClean="0">
                <a:latin typeface="Bookman Old Style"/>
                <a:cs typeface="Bookman Old Style"/>
              </a:rPr>
              <a:t>The Constitutional Court’s jurisdiction under the 2007 Constitution:</a:t>
            </a:r>
          </a:p>
          <a:p>
            <a:endParaRPr lang="en-US" sz="2400" dirty="0">
              <a:latin typeface="Bookman Old Style"/>
              <a:cs typeface="Bookman Old Style"/>
            </a:endParaRPr>
          </a:p>
          <a:p>
            <a:pPr marL="457200" indent="-457200">
              <a:buAutoNum type="arabicParenBoth"/>
            </a:pPr>
            <a:r>
              <a:rPr lang="en-US" sz="2400" dirty="0" smtClean="0">
                <a:latin typeface="Bookman Old Style"/>
                <a:cs typeface="Bookman Old Style"/>
              </a:rPr>
              <a:t>Constitutionality review of bills of law prior to promulgation;</a:t>
            </a:r>
          </a:p>
          <a:p>
            <a:pPr marL="457200" indent="-457200">
              <a:buAutoNum type="arabicParenBoth"/>
            </a:pPr>
            <a:r>
              <a:rPr lang="en-US" sz="2400" dirty="0" smtClean="0">
                <a:latin typeface="Bookman Old Style"/>
                <a:cs typeface="Bookman Old Style"/>
              </a:rPr>
              <a:t>Constitutionality review of law already in force; </a:t>
            </a:r>
          </a:p>
          <a:p>
            <a:pPr marL="457200" indent="-457200">
              <a:buAutoNum type="arabicParenBoth"/>
            </a:pPr>
            <a:r>
              <a:rPr lang="en-US" sz="2400" dirty="0" smtClean="0">
                <a:latin typeface="Bookman Old Style"/>
                <a:cs typeface="Bookman Old Style"/>
              </a:rPr>
              <a:t>Constitutionality review of the conditions for enacting an Emergency Decree; and</a:t>
            </a:r>
          </a:p>
          <a:p>
            <a:pPr marL="457200" indent="-457200">
              <a:buAutoNum type="arabicParenBoth"/>
            </a:pPr>
            <a:r>
              <a:rPr lang="en-US" sz="2400" dirty="0" smtClean="0">
                <a:latin typeface="Bookman Old Style"/>
                <a:cs typeface="Bookman Old Style"/>
              </a:rPr>
              <a:t>Etc.</a:t>
            </a:r>
          </a:p>
        </p:txBody>
      </p:sp>
    </p:spTree>
    <p:extLst>
      <p:ext uri="{BB962C8B-B14F-4D97-AF65-F5344CB8AC3E}">
        <p14:creationId xmlns:p14="http://schemas.microsoft.com/office/powerpoint/2010/main" val="7863174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63261" y="295543"/>
            <a:ext cx="6578030" cy="677108"/>
          </a:xfrm>
          <a:prstGeom prst="rect">
            <a:avLst/>
          </a:prstGeom>
          <a:noFill/>
        </p:spPr>
        <p:txBody>
          <a:bodyPr wrap="none" rtlCol="0">
            <a:spAutoFit/>
          </a:bodyPr>
          <a:lstStyle/>
          <a:p>
            <a:pPr algn="ctr"/>
            <a:r>
              <a:rPr lang="en-GB" sz="3800" b="1" dirty="0" smtClean="0">
                <a:latin typeface="Bookman Old Style"/>
                <a:cs typeface="Bookman Old Style"/>
              </a:rPr>
              <a:t>Hierarchy of Written Law</a:t>
            </a:r>
            <a:endParaRPr lang="en-US" sz="3800" b="1" dirty="0">
              <a:latin typeface="Bookman Old Style"/>
              <a:cs typeface="Bookman Old Style"/>
            </a:endParaRPr>
          </a:p>
        </p:txBody>
      </p:sp>
      <p:sp>
        <p:nvSpPr>
          <p:cNvPr id="6" name="TextBox 5"/>
          <p:cNvSpPr txBox="1"/>
          <p:nvPr/>
        </p:nvSpPr>
        <p:spPr>
          <a:xfrm>
            <a:off x="348876" y="1521286"/>
            <a:ext cx="8331122" cy="3908762"/>
          </a:xfrm>
          <a:prstGeom prst="rect">
            <a:avLst/>
          </a:prstGeom>
          <a:noFill/>
        </p:spPr>
        <p:txBody>
          <a:bodyPr wrap="square" rtlCol="0">
            <a:spAutoFit/>
          </a:bodyPr>
          <a:lstStyle/>
          <a:p>
            <a:endParaRPr lang="en-US" sz="2800" dirty="0">
              <a:latin typeface="Bookman Old Style"/>
              <a:cs typeface="Bookman Old Style"/>
            </a:endParaRPr>
          </a:p>
          <a:p>
            <a:pPr marL="457200" indent="-457200">
              <a:buAutoNum type="arabicPeriod"/>
            </a:pPr>
            <a:r>
              <a:rPr lang="en-US" sz="2800" dirty="0" smtClean="0">
                <a:latin typeface="Bookman Old Style"/>
                <a:cs typeface="Bookman Old Style"/>
              </a:rPr>
              <a:t>Constitution </a:t>
            </a:r>
          </a:p>
          <a:p>
            <a:pPr marL="457200" indent="-457200">
              <a:buAutoNum type="arabicPeriod"/>
            </a:pPr>
            <a:r>
              <a:rPr lang="en-US" sz="2800" dirty="0" smtClean="0">
                <a:latin typeface="Bookman Old Style"/>
                <a:cs typeface="Bookman Old Style"/>
              </a:rPr>
              <a:t>Acts / Emergency Decrees</a:t>
            </a:r>
          </a:p>
          <a:p>
            <a:pPr marL="457200" indent="-457200">
              <a:buAutoNum type="arabicPeriod"/>
            </a:pPr>
            <a:r>
              <a:rPr lang="en-US" sz="2800" dirty="0" smtClean="0">
                <a:latin typeface="Bookman Old Style"/>
                <a:cs typeface="Bookman Old Style"/>
              </a:rPr>
              <a:t>Secondary Legislation  (Royal Decrees, Ministerial Rules, Ministerial Declaration, etc.) </a:t>
            </a:r>
          </a:p>
          <a:p>
            <a:pPr marL="457200" indent="-457200">
              <a:buAutoNum type="arabicPeriod"/>
            </a:pPr>
            <a:endParaRPr lang="en-US" sz="2800" dirty="0">
              <a:latin typeface="Bookman Old Style"/>
              <a:cs typeface="Bookman Old Style"/>
            </a:endParaRPr>
          </a:p>
          <a:p>
            <a:endParaRPr lang="en-US" sz="2800" dirty="0" smtClean="0">
              <a:latin typeface="Bookman Old Style"/>
              <a:cs typeface="Bookman Old Style"/>
            </a:endParaRPr>
          </a:p>
          <a:p>
            <a:endParaRPr lang="en-US" sz="2400" dirty="0" smtClean="0">
              <a:latin typeface="Bookman Old Style"/>
              <a:cs typeface="Bookman Old Style"/>
            </a:endParaRPr>
          </a:p>
        </p:txBody>
      </p:sp>
    </p:spTree>
    <p:extLst>
      <p:ext uri="{BB962C8B-B14F-4D97-AF65-F5344CB8AC3E}">
        <p14:creationId xmlns:p14="http://schemas.microsoft.com/office/powerpoint/2010/main" val="14054034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82103" y="229794"/>
            <a:ext cx="5951770" cy="769441"/>
          </a:xfrm>
          <a:prstGeom prst="rect">
            <a:avLst/>
          </a:prstGeom>
          <a:noFill/>
        </p:spPr>
        <p:txBody>
          <a:bodyPr wrap="none" rtlCol="0">
            <a:spAutoFit/>
          </a:bodyPr>
          <a:lstStyle/>
          <a:p>
            <a:r>
              <a:rPr lang="en-GB" sz="4400" b="1" dirty="0" smtClean="0">
                <a:latin typeface="Bookman Old Style"/>
                <a:cs typeface="Bookman Old Style"/>
              </a:rPr>
              <a:t>Emergency Decrees</a:t>
            </a:r>
            <a:endParaRPr lang="en-US" sz="4400" b="1" dirty="0">
              <a:latin typeface="Bookman Old Style"/>
              <a:cs typeface="Bookman Old Style"/>
            </a:endParaRPr>
          </a:p>
        </p:txBody>
      </p:sp>
      <p:sp>
        <p:nvSpPr>
          <p:cNvPr id="6" name="TextBox 5"/>
          <p:cNvSpPr txBox="1"/>
          <p:nvPr/>
        </p:nvSpPr>
        <p:spPr>
          <a:xfrm>
            <a:off x="348876" y="1521286"/>
            <a:ext cx="8331122" cy="5016758"/>
          </a:xfrm>
          <a:prstGeom prst="rect">
            <a:avLst/>
          </a:prstGeom>
          <a:noFill/>
        </p:spPr>
        <p:txBody>
          <a:bodyPr wrap="square" rtlCol="0">
            <a:spAutoFit/>
          </a:bodyPr>
          <a:lstStyle/>
          <a:p>
            <a:r>
              <a:rPr lang="en-US" sz="2000" b="1" dirty="0">
                <a:latin typeface="Bookman Old Style"/>
                <a:cs typeface="Bookman Old Style"/>
              </a:rPr>
              <a:t>Section </a:t>
            </a:r>
            <a:r>
              <a:rPr lang="en-US" sz="2000" b="1" dirty="0" smtClean="0">
                <a:latin typeface="Bookman Old Style"/>
                <a:cs typeface="Bookman Old Style"/>
              </a:rPr>
              <a:t>184</a:t>
            </a:r>
            <a:r>
              <a:rPr lang="en-US" sz="2000" dirty="0" smtClean="0">
                <a:latin typeface="Bookman Old Style"/>
                <a:cs typeface="Bookman Old Style"/>
              </a:rPr>
              <a:t> </a:t>
            </a:r>
            <a:r>
              <a:rPr lang="en-US" sz="2000" dirty="0">
                <a:latin typeface="Bookman Old Style"/>
                <a:cs typeface="Bookman Old Style"/>
              </a:rPr>
              <a:t>For the purpose of maintaining national</a:t>
            </a:r>
          </a:p>
          <a:p>
            <a:r>
              <a:rPr lang="en-US" sz="2000" dirty="0">
                <a:latin typeface="Bookman Old Style"/>
                <a:cs typeface="Bookman Old Style"/>
              </a:rPr>
              <a:t>or public safety or national economic security, or averting public</a:t>
            </a:r>
          </a:p>
          <a:p>
            <a:r>
              <a:rPr lang="en-US" sz="2000" dirty="0">
                <a:latin typeface="Bookman Old Style"/>
                <a:cs typeface="Bookman Old Style"/>
              </a:rPr>
              <a:t>calamity, the King may issue an Emergency Decree which shall</a:t>
            </a:r>
          </a:p>
          <a:p>
            <a:r>
              <a:rPr lang="en-US" sz="2000" dirty="0">
                <a:latin typeface="Bookman Old Style"/>
                <a:cs typeface="Bookman Old Style"/>
              </a:rPr>
              <a:t>have the force as an Act.</a:t>
            </a:r>
          </a:p>
          <a:p>
            <a:r>
              <a:rPr lang="en-US" sz="2000" dirty="0" smtClean="0">
                <a:latin typeface="Bookman Old Style"/>
                <a:cs typeface="Bookman Old Style"/>
              </a:rPr>
              <a:t>	The </a:t>
            </a:r>
            <a:r>
              <a:rPr lang="en-US" sz="2000" dirty="0">
                <a:latin typeface="Bookman Old Style"/>
                <a:cs typeface="Bookman Old Style"/>
              </a:rPr>
              <a:t>issuance of an Emergency Decree under paragraph</a:t>
            </a:r>
          </a:p>
          <a:p>
            <a:r>
              <a:rPr lang="en-US" sz="2000" dirty="0">
                <a:latin typeface="Bookman Old Style"/>
                <a:cs typeface="Bookman Old Style"/>
              </a:rPr>
              <a:t>one shall be made only when the Council of Ministers is of the</a:t>
            </a:r>
          </a:p>
          <a:p>
            <a:r>
              <a:rPr lang="en-US" sz="2000" dirty="0">
                <a:latin typeface="Bookman Old Style"/>
                <a:cs typeface="Bookman Old Style"/>
              </a:rPr>
              <a:t>opinion that it is the case of emergency and necessary urgency</a:t>
            </a:r>
          </a:p>
          <a:p>
            <a:r>
              <a:rPr lang="en-US" sz="2000" dirty="0">
                <a:latin typeface="Bookman Old Style"/>
                <a:cs typeface="Bookman Old Style"/>
              </a:rPr>
              <a:t>which is unavoidable.</a:t>
            </a:r>
          </a:p>
          <a:p>
            <a:r>
              <a:rPr lang="en-US" sz="2000" dirty="0" smtClean="0">
                <a:latin typeface="Bookman Old Style"/>
                <a:cs typeface="Bookman Old Style"/>
              </a:rPr>
              <a:t>	In </a:t>
            </a:r>
            <a:r>
              <a:rPr lang="en-US" sz="2000" dirty="0">
                <a:latin typeface="Bookman Old Style"/>
                <a:cs typeface="Bookman Old Style"/>
              </a:rPr>
              <a:t>the next succeeding sitting of the National Assembly,</a:t>
            </a:r>
          </a:p>
          <a:p>
            <a:r>
              <a:rPr lang="en-US" sz="2000" dirty="0">
                <a:latin typeface="Bookman Old Style"/>
                <a:cs typeface="Bookman Old Style"/>
              </a:rPr>
              <a:t>the Council of Ministers shall submit the Emergency Decree to </a:t>
            </a:r>
            <a:r>
              <a:rPr lang="en-US" sz="2000" dirty="0" smtClean="0">
                <a:latin typeface="Bookman Old Style"/>
                <a:cs typeface="Bookman Old Style"/>
              </a:rPr>
              <a:t>the National Assembly [Parliament] </a:t>
            </a:r>
            <a:r>
              <a:rPr lang="en-US" sz="2000" dirty="0">
                <a:latin typeface="Bookman Old Style"/>
                <a:cs typeface="Bookman Old Style"/>
              </a:rPr>
              <a:t>for its consideration without delay. </a:t>
            </a:r>
            <a:endParaRPr lang="en-US" sz="2000" dirty="0" smtClean="0">
              <a:latin typeface="Bookman Old Style"/>
              <a:cs typeface="Bookman Old Style"/>
            </a:endParaRPr>
          </a:p>
          <a:p>
            <a:endParaRPr lang="en-US" sz="2000" dirty="0">
              <a:latin typeface="Bookman Old Style"/>
              <a:cs typeface="Bookman Old Style"/>
            </a:endParaRPr>
          </a:p>
          <a:p>
            <a:r>
              <a:rPr lang="en-US" sz="2000" b="1" dirty="0" smtClean="0">
                <a:latin typeface="Bookman Old Style"/>
                <a:cs typeface="Bookman Old Style"/>
              </a:rPr>
              <a:t>Two conditions must be satisfied</a:t>
            </a:r>
            <a:r>
              <a:rPr lang="en-US" sz="2000" dirty="0" smtClean="0">
                <a:latin typeface="Bookman Old Style"/>
                <a:cs typeface="Bookman Old Style"/>
              </a:rPr>
              <a:t/>
            </a:r>
            <a:br>
              <a:rPr lang="en-US" sz="2000" dirty="0" smtClean="0">
                <a:latin typeface="Bookman Old Style"/>
                <a:cs typeface="Bookman Old Style"/>
              </a:rPr>
            </a:br>
            <a:r>
              <a:rPr lang="en-US" sz="2000" dirty="0" smtClean="0">
                <a:latin typeface="Bookman Old Style"/>
                <a:cs typeface="Bookman Old Style"/>
              </a:rPr>
              <a:t>(1) Subject matter</a:t>
            </a:r>
          </a:p>
          <a:p>
            <a:r>
              <a:rPr lang="en-US" sz="2000" dirty="0" smtClean="0">
                <a:latin typeface="Bookman Old Style"/>
                <a:cs typeface="Bookman Old Style"/>
              </a:rPr>
              <a:t>(2) Emergency</a:t>
            </a:r>
          </a:p>
        </p:txBody>
      </p:sp>
    </p:spTree>
    <p:extLst>
      <p:ext uri="{BB962C8B-B14F-4D97-AF65-F5344CB8AC3E}">
        <p14:creationId xmlns:p14="http://schemas.microsoft.com/office/powerpoint/2010/main" val="2467605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2733" y="0"/>
            <a:ext cx="6578268" cy="1261884"/>
          </a:xfrm>
          <a:prstGeom prst="rect">
            <a:avLst/>
          </a:prstGeom>
          <a:noFill/>
        </p:spPr>
        <p:txBody>
          <a:bodyPr wrap="none" rtlCol="0">
            <a:spAutoFit/>
          </a:bodyPr>
          <a:lstStyle/>
          <a:p>
            <a:pPr algn="ctr"/>
            <a:r>
              <a:rPr lang="en-GB" sz="3800" b="1" dirty="0" smtClean="0">
                <a:latin typeface="Bookman Old Style"/>
                <a:cs typeface="Bookman Old Style"/>
              </a:rPr>
              <a:t>Jurisdiction of </a:t>
            </a:r>
            <a:br>
              <a:rPr lang="en-GB" sz="3800" b="1" dirty="0" smtClean="0">
                <a:latin typeface="Bookman Old Style"/>
                <a:cs typeface="Bookman Old Style"/>
              </a:rPr>
            </a:br>
            <a:r>
              <a:rPr lang="en-GB" sz="3800" b="1" dirty="0" smtClean="0">
                <a:latin typeface="Bookman Old Style"/>
                <a:cs typeface="Bookman Old Style"/>
              </a:rPr>
              <a:t>the Administrative Court</a:t>
            </a:r>
            <a:endParaRPr lang="en-US" sz="3800" b="1" dirty="0">
              <a:latin typeface="Bookman Old Style"/>
              <a:cs typeface="Bookman Old Style"/>
            </a:endParaRPr>
          </a:p>
        </p:txBody>
      </p:sp>
      <p:sp>
        <p:nvSpPr>
          <p:cNvPr id="6" name="TextBox 5"/>
          <p:cNvSpPr txBox="1"/>
          <p:nvPr/>
        </p:nvSpPr>
        <p:spPr>
          <a:xfrm>
            <a:off x="348876" y="1521286"/>
            <a:ext cx="8331122" cy="1938992"/>
          </a:xfrm>
          <a:prstGeom prst="rect">
            <a:avLst/>
          </a:prstGeom>
          <a:noFill/>
        </p:spPr>
        <p:txBody>
          <a:bodyPr wrap="square" rtlCol="0">
            <a:spAutoFit/>
          </a:bodyPr>
          <a:lstStyle/>
          <a:p>
            <a:pPr marL="342900" indent="-342900">
              <a:buFont typeface="Wingdings" charset="2"/>
              <a:buChar char="§"/>
            </a:pPr>
            <a:r>
              <a:rPr lang="en-US" sz="2400" dirty="0" smtClean="0">
                <a:latin typeface="Bookman Old Style"/>
                <a:cs typeface="Bookman Old Style"/>
              </a:rPr>
              <a:t>Legality of an administrative act</a:t>
            </a:r>
          </a:p>
          <a:p>
            <a:pPr marL="342900" indent="-342900">
              <a:buFont typeface="Wingdings" charset="2"/>
              <a:buChar char="§"/>
            </a:pPr>
            <a:r>
              <a:rPr lang="en-US" sz="2400" dirty="0" smtClean="0">
                <a:latin typeface="Bookman Old Style"/>
                <a:cs typeface="Bookman Old Style"/>
              </a:rPr>
              <a:t>Legality of an administrative rule or regulations</a:t>
            </a:r>
          </a:p>
          <a:p>
            <a:pPr marL="342900" indent="-342900">
              <a:buFont typeface="Wingdings" charset="2"/>
              <a:buChar char="§"/>
            </a:pPr>
            <a:r>
              <a:rPr lang="en-US" sz="2400" dirty="0" smtClean="0">
                <a:latin typeface="Bookman Old Style"/>
                <a:cs typeface="Bookman Old Style"/>
              </a:rPr>
              <a:t>Decide disputes over administrative contract</a:t>
            </a:r>
          </a:p>
          <a:p>
            <a:pPr marL="342900" indent="-342900">
              <a:buFont typeface="Wingdings" charset="2"/>
              <a:buChar char="§"/>
            </a:pPr>
            <a:r>
              <a:rPr lang="en-US" sz="2400" dirty="0" smtClean="0">
                <a:latin typeface="Bookman Old Style"/>
                <a:cs typeface="Bookman Old Style"/>
              </a:rPr>
              <a:t>Constitutionality review of administrative rules and regulations</a:t>
            </a:r>
          </a:p>
        </p:txBody>
      </p:sp>
    </p:spTree>
    <p:extLst>
      <p:ext uri="{BB962C8B-B14F-4D97-AF65-F5344CB8AC3E}">
        <p14:creationId xmlns:p14="http://schemas.microsoft.com/office/powerpoint/2010/main" val="12408047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2733" y="0"/>
            <a:ext cx="6578268" cy="1261884"/>
          </a:xfrm>
          <a:prstGeom prst="rect">
            <a:avLst/>
          </a:prstGeom>
          <a:noFill/>
        </p:spPr>
        <p:txBody>
          <a:bodyPr wrap="none" rtlCol="0">
            <a:spAutoFit/>
          </a:bodyPr>
          <a:lstStyle/>
          <a:p>
            <a:pPr algn="ctr"/>
            <a:r>
              <a:rPr lang="en-GB" sz="3800" b="1" dirty="0" smtClean="0">
                <a:latin typeface="Bookman Old Style"/>
                <a:cs typeface="Bookman Old Style"/>
              </a:rPr>
              <a:t>Jurisdiction of </a:t>
            </a:r>
            <a:br>
              <a:rPr lang="en-GB" sz="3800" b="1" dirty="0" smtClean="0">
                <a:latin typeface="Bookman Old Style"/>
                <a:cs typeface="Bookman Old Style"/>
              </a:rPr>
            </a:br>
            <a:r>
              <a:rPr lang="en-GB" sz="3800" b="1" dirty="0" smtClean="0">
                <a:latin typeface="Bookman Old Style"/>
                <a:cs typeface="Bookman Old Style"/>
              </a:rPr>
              <a:t>the Administrative Court</a:t>
            </a:r>
            <a:endParaRPr lang="en-US" sz="3800" b="1" dirty="0">
              <a:latin typeface="Bookman Old Style"/>
              <a:cs typeface="Bookman Old Style"/>
            </a:endParaRPr>
          </a:p>
        </p:txBody>
      </p:sp>
      <p:sp>
        <p:nvSpPr>
          <p:cNvPr id="6" name="TextBox 5"/>
          <p:cNvSpPr txBox="1"/>
          <p:nvPr/>
        </p:nvSpPr>
        <p:spPr>
          <a:xfrm>
            <a:off x="348876" y="1521286"/>
            <a:ext cx="8331122" cy="4524315"/>
          </a:xfrm>
          <a:prstGeom prst="rect">
            <a:avLst/>
          </a:prstGeom>
          <a:noFill/>
        </p:spPr>
        <p:txBody>
          <a:bodyPr wrap="square" rtlCol="0">
            <a:spAutoFit/>
          </a:bodyPr>
          <a:lstStyle/>
          <a:p>
            <a:r>
              <a:rPr lang="en-US" sz="2400" dirty="0">
                <a:latin typeface="Bookman Old Style"/>
                <a:cs typeface="Bookman Old Style"/>
              </a:rPr>
              <a:t> A plaintiff shall be aggrieved or injured or may be aggrieved or injured in consequence of </a:t>
            </a:r>
            <a:r>
              <a:rPr lang="en-US" sz="2400" b="1" i="1" dirty="0">
                <a:latin typeface="Bookman Old Style"/>
                <a:cs typeface="Bookman Old Style"/>
              </a:rPr>
              <a:t>an act or omission of an administrative agency or State official</a:t>
            </a:r>
            <a:r>
              <a:rPr lang="en-US" sz="2400" dirty="0">
                <a:latin typeface="Bookman Old Style"/>
                <a:cs typeface="Bookman Old Style"/>
              </a:rPr>
              <a:t> or has the dispute in connection with an </a:t>
            </a:r>
            <a:r>
              <a:rPr lang="en-US" sz="2400" b="1" i="1" dirty="0">
                <a:latin typeface="Bookman Old Style"/>
                <a:cs typeface="Bookman Old Style"/>
              </a:rPr>
              <a:t>administrative contract </a:t>
            </a:r>
            <a:r>
              <a:rPr lang="en-US" sz="2400" dirty="0">
                <a:latin typeface="Bookman Old Style"/>
                <a:cs typeface="Bookman Old Style"/>
              </a:rPr>
              <a:t>or other cases which fall within the jurisdiction of an Administrative Court. In reality, most aggrieved or injured persons in administrative cases are general people, who are aggrieved or injured by administrative acts. However, administrative agencies or State officials may be aggrieved or injured and have the right to file an administrative case as well.</a:t>
            </a:r>
            <a:endParaRPr lang="en-US" sz="2400" dirty="0" smtClean="0">
              <a:latin typeface="Bookman Old Style"/>
              <a:cs typeface="Bookman Old Style"/>
            </a:endParaRPr>
          </a:p>
        </p:txBody>
      </p:sp>
    </p:spTree>
    <p:extLst>
      <p:ext uri="{BB962C8B-B14F-4D97-AF65-F5344CB8AC3E}">
        <p14:creationId xmlns:p14="http://schemas.microsoft.com/office/powerpoint/2010/main" val="1988098189"/>
      </p:ext>
    </p:extLst>
  </p:cSld>
  <p:clrMapOvr>
    <a:masterClrMapping/>
  </p:clrMapOvr>
  <p:timing>
    <p:tnLst>
      <p:par>
        <p:cTn id="1" dur="indefinite" restart="never" nodeType="tmRoot"/>
      </p:par>
    </p:tnLst>
  </p:timing>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10083</TotalTime>
  <Words>1423</Words>
  <Application>Microsoft Office PowerPoint</Application>
  <PresentationFormat>On-screen Show (4:3)</PresentationFormat>
  <Paragraphs>116</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Bookman Old Style</vt:lpstr>
      <vt:lpstr>Calibri</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Kongsatja Suwanapech</cp:lastModifiedBy>
  <cp:revision>315</cp:revision>
  <dcterms:created xsi:type="dcterms:W3CDTF">2014-05-06T17:21:22Z</dcterms:created>
  <dcterms:modified xsi:type="dcterms:W3CDTF">2018-04-29T08:56:11Z</dcterms:modified>
</cp:coreProperties>
</file>