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61" r:id="rId5"/>
    <p:sldId id="271" r:id="rId6"/>
    <p:sldId id="259" r:id="rId7"/>
    <p:sldId id="260" r:id="rId8"/>
    <p:sldId id="262" r:id="rId9"/>
    <p:sldId id="263" r:id="rId10"/>
    <p:sldId id="264" r:id="rId11"/>
    <p:sldId id="272" r:id="rId12"/>
    <p:sldId id="265" r:id="rId13"/>
    <p:sldId id="266" r:id="rId14"/>
    <p:sldId id="267" r:id="rId15"/>
    <p:sldId id="268" r:id="rId16"/>
    <p:sldId id="269" r:id="rId17"/>
    <p:sldId id="270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4344B-CC0D-44F3-93E3-FE340AA43FEA}" type="datetimeFigureOut">
              <a:rPr lang="en-US" smtClean="0"/>
              <a:t>11/9/2016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5555F0-B7D4-418F-A905-5580136D05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03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5555F0-B7D4-418F-A905-5580136D054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46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FC155-BF67-4822-B4EC-E9D15FC5E8DB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6047-50D0-4689-973E-518867C01474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C0F1E-015E-4045-952D-BB10C8B32ED2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D6F17-D991-49B4-8990-F476C0BC7B29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436A3-6CBC-4D6E-828A-CA5A51A59699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2F1A-2E66-412F-A82F-FEA421EBFEFB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3AB80-52FB-4561-8E22-21B74E2DF7E6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E8C0E-1EB3-47EF-8097-69C0112F14A0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0111B-D056-4D43-B01E-897A73102478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2244C-20FB-429E-B1F7-B9D2B21B04E8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F54E-091D-47D5-8969-FFD3296333B7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63E77-088A-4E0C-AEC9-6E61A0BBCBDF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16EA9-CE4A-4E75-AB8A-5DC7D6669522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97A6-1308-4F4F-AEBC-7D352B70EF8B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F84F4-9F73-4668-8ECC-E7DF0FC00D0C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D3C6B-2DE6-47A3-BE23-452C7E5F1059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66F4B-E588-4FA1-9F83-2E6C90B9DD4A}" type="datetime1">
              <a:rPr lang="en-US" smtClean="0"/>
              <a:t>11/9/2016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State of Thailand Environment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EE460</a:t>
            </a:r>
          </a:p>
          <a:p>
            <a:r>
              <a:rPr lang="en-US" dirty="0" smtClean="0"/>
              <a:t>Chanin Mephokee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709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Concept</a:t>
            </a:r>
          </a:p>
          <a:p>
            <a:r>
              <a:rPr lang="en-US" dirty="0" smtClean="0"/>
              <a:t>situation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657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Capitalism creates capital accumulation</a:t>
            </a:r>
          </a:p>
          <a:p>
            <a:r>
              <a:rPr lang="en-US" dirty="0" smtClean="0"/>
              <a:t>Return on capital creates wealth</a:t>
            </a:r>
          </a:p>
          <a:p>
            <a:r>
              <a:rPr lang="en-US" dirty="0" smtClean="0"/>
              <a:t>Competition on ownership of resources</a:t>
            </a:r>
          </a:p>
          <a:p>
            <a:r>
              <a:rPr lang="en-US" dirty="0" smtClean="0"/>
              <a:t>Conflict between common property and private property</a:t>
            </a:r>
          </a:p>
          <a:p>
            <a:r>
              <a:rPr lang="en-US" dirty="0" smtClean="0"/>
              <a:t>Resources: land, water, forest area ,mineral, fishes in the ocean, clean air.</a:t>
            </a:r>
          </a:p>
          <a:p>
            <a:r>
              <a:rPr lang="en-US" dirty="0" smtClean="0"/>
              <a:t>Overuse on common property</a:t>
            </a:r>
          </a:p>
          <a:p>
            <a:r>
              <a:rPr lang="en-US" dirty="0" smtClean="0"/>
              <a:t>Exploitation of resources</a:t>
            </a:r>
          </a:p>
          <a:p>
            <a:r>
              <a:rPr lang="en-US" dirty="0" smtClean="0"/>
              <a:t>Accumulation of resources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30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 of the country: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population reached </a:t>
            </a:r>
            <a:r>
              <a:rPr lang="en-US" dirty="0" smtClean="0"/>
              <a:t>70</a:t>
            </a:r>
            <a:r>
              <a:rPr lang="en-US" dirty="0" smtClean="0"/>
              <a:t> </a:t>
            </a:r>
            <a:r>
              <a:rPr lang="en-US" dirty="0" smtClean="0"/>
              <a:t>millions with 0.42% growth </a:t>
            </a:r>
            <a:r>
              <a:rPr lang="en-US" dirty="0" smtClean="0"/>
              <a:t>rate.</a:t>
            </a:r>
            <a:endParaRPr lang="en-US" dirty="0" smtClean="0"/>
          </a:p>
          <a:p>
            <a:r>
              <a:rPr lang="en-US" dirty="0" smtClean="0"/>
              <a:t>Urban population accounted for 34.42% ( increasing in urban problem)</a:t>
            </a:r>
          </a:p>
          <a:p>
            <a:r>
              <a:rPr lang="en-US" dirty="0" smtClean="0"/>
              <a:t>Aging society with elderly population of 14.24% . The declining in the number of working population and higher need in migrant </a:t>
            </a:r>
            <a:r>
              <a:rPr lang="en-US" dirty="0" smtClean="0"/>
              <a:t>workers</a:t>
            </a:r>
            <a:endParaRPr lang="en-US" dirty="0" smtClean="0"/>
          </a:p>
          <a:p>
            <a:r>
              <a:rPr lang="en-US" dirty="0" smtClean="0"/>
              <a:t>Non-communicable disease on the rise (cancer)</a:t>
            </a:r>
          </a:p>
          <a:p>
            <a:r>
              <a:rPr lang="en-US" dirty="0" smtClean="0"/>
              <a:t>Crime rate, Child abuse, human trafficking.</a:t>
            </a:r>
          </a:p>
          <a:p>
            <a:r>
              <a:rPr lang="en-US" dirty="0" smtClean="0"/>
              <a:t>High household debts, economic stagnation, decline in employment.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095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Urban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Urban Poor</a:t>
            </a:r>
          </a:p>
          <a:p>
            <a:r>
              <a:rPr lang="en-US" dirty="0" smtClean="0"/>
              <a:t>Increase in solid waste</a:t>
            </a:r>
          </a:p>
          <a:p>
            <a:r>
              <a:rPr lang="en-US" dirty="0" smtClean="0"/>
              <a:t>Waste water</a:t>
            </a:r>
          </a:p>
          <a:p>
            <a:r>
              <a:rPr lang="en-US" dirty="0" smtClean="0"/>
              <a:t>Energy use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914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Land</a:t>
            </a:r>
          </a:p>
          <a:p>
            <a:r>
              <a:rPr lang="en-US" dirty="0" smtClean="0"/>
              <a:t>Forest areas</a:t>
            </a:r>
          </a:p>
          <a:p>
            <a:r>
              <a:rPr lang="en-US" dirty="0" smtClean="0"/>
              <a:t>Water resources</a:t>
            </a:r>
          </a:p>
          <a:p>
            <a:r>
              <a:rPr lang="en-US" dirty="0" smtClean="0"/>
              <a:t>Marine and Coastal resources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219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entire 513,115 square kilometers area of Thailand</a:t>
            </a:r>
          </a:p>
          <a:p>
            <a:r>
              <a:rPr lang="en-US" dirty="0" smtClean="0"/>
              <a:t>Decline in forest areas</a:t>
            </a:r>
          </a:p>
          <a:p>
            <a:r>
              <a:rPr lang="en-US" dirty="0" smtClean="0"/>
              <a:t>Progressive increase in farming land and residential areas</a:t>
            </a:r>
          </a:p>
          <a:p>
            <a:r>
              <a:rPr lang="en-US" dirty="0" smtClean="0"/>
              <a:t>Land-use planning remains a serious problem with conversion of forests into farmland and productive agricultural land into residential and industrial areas, resulting in loss of forest-covered area, soil erosion and land degradation.</a:t>
            </a:r>
          </a:p>
          <a:p>
            <a:r>
              <a:rPr lang="en-US" dirty="0" smtClean="0"/>
              <a:t>Land distribution: more than 60% of the lands in the procession of 10% of land owners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542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Forest areas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Thailand lost 5.12 million </a:t>
            </a:r>
            <a:r>
              <a:rPr lang="en-US" dirty="0" err="1" smtClean="0"/>
              <a:t>rais</a:t>
            </a:r>
            <a:r>
              <a:rPr lang="en-US" dirty="0" smtClean="0"/>
              <a:t> of forest area in a period of 5 years and was left with 102.12 million </a:t>
            </a:r>
            <a:r>
              <a:rPr lang="en-US" dirty="0" err="1" smtClean="0"/>
              <a:t>rais</a:t>
            </a:r>
            <a:r>
              <a:rPr lang="en-US" dirty="0" smtClean="0"/>
              <a:t> (31.57%).</a:t>
            </a:r>
          </a:p>
          <a:p>
            <a:r>
              <a:rPr lang="en-US" dirty="0" smtClean="0"/>
              <a:t>Illegal logging and wildlife hunting</a:t>
            </a:r>
          </a:p>
          <a:p>
            <a:r>
              <a:rPr lang="en-US" dirty="0" smtClean="0"/>
              <a:t>Commercialization in agriculture increases demand for land</a:t>
            </a:r>
          </a:p>
          <a:p>
            <a:r>
              <a:rPr lang="en-US" dirty="0" smtClean="0"/>
              <a:t>Tourism promotion increase demand for land</a:t>
            </a:r>
          </a:p>
          <a:p>
            <a:r>
              <a:rPr lang="en-US" dirty="0" smtClean="0"/>
              <a:t>Weak law enforcement</a:t>
            </a:r>
          </a:p>
          <a:p>
            <a:r>
              <a:rPr lang="en-US" dirty="0" smtClean="0"/>
              <a:t>Promote the role of communities in protecting forest resources: community forests.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17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Water Resource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Increase in demand by industry, farming, residents, tourism</a:t>
            </a:r>
          </a:p>
          <a:p>
            <a:r>
              <a:rPr lang="en-US" dirty="0" smtClean="0"/>
              <a:t>Supply depends on rain participation only (1,300 mm of rainfall)</a:t>
            </a:r>
          </a:p>
          <a:p>
            <a:r>
              <a:rPr lang="en-US" dirty="0" smtClean="0"/>
              <a:t>Lack of infrastructure ( 20% of farming land was irrigated )</a:t>
            </a:r>
          </a:p>
          <a:p>
            <a:r>
              <a:rPr lang="en-US" dirty="0" smtClean="0"/>
              <a:t>No master plan to control water.</a:t>
            </a:r>
          </a:p>
          <a:p>
            <a:r>
              <a:rPr lang="en-US" dirty="0" smtClean="0"/>
              <a:t>Overuse of underground water for agriculture, particularly in lower northern and central regions, resulting in the decrease of underground water supply.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607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Marine and Coastal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3,148 Km of coastline and 1.57 million </a:t>
            </a:r>
            <a:r>
              <a:rPr lang="en-US" dirty="0" err="1" smtClean="0"/>
              <a:t>rais</a:t>
            </a:r>
            <a:r>
              <a:rPr lang="en-US" dirty="0" smtClean="0"/>
              <a:t> of mangrove forest</a:t>
            </a:r>
          </a:p>
          <a:p>
            <a:r>
              <a:rPr lang="en-US" dirty="0" smtClean="0"/>
              <a:t>Several sea animals became endangered</a:t>
            </a:r>
          </a:p>
          <a:p>
            <a:r>
              <a:rPr lang="en-US" dirty="0" smtClean="0"/>
              <a:t>Increases in fishing, tourism, and waste water from mainland damaged more coral reefs</a:t>
            </a:r>
          </a:p>
          <a:p>
            <a:r>
              <a:rPr lang="en-US" dirty="0" smtClean="0"/>
              <a:t>Coastal erosion continued to persist, particularly in he upper Gulf of Thailand.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196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Mineral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Domestic mining production was stable while the mineral consumption was continuously increasing with 2.24% annually</a:t>
            </a:r>
          </a:p>
          <a:p>
            <a:r>
              <a:rPr lang="en-US" dirty="0" smtClean="0"/>
              <a:t>More reliance on imports</a:t>
            </a:r>
          </a:p>
          <a:p>
            <a:r>
              <a:rPr lang="en-US" dirty="0" smtClean="0"/>
              <a:t>Some mining areas and new exploration were opposed by more people about the impacts on health, agriculture, and ecosystems.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026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Solid and Hazardous Waste</a:t>
            </a:r>
          </a:p>
          <a:p>
            <a:r>
              <a:rPr lang="en-US" dirty="0" smtClean="0"/>
              <a:t>Air Quality</a:t>
            </a:r>
          </a:p>
          <a:p>
            <a:r>
              <a:rPr lang="en-US" dirty="0" smtClean="0"/>
              <a:t>Noise Quality</a:t>
            </a:r>
          </a:p>
          <a:p>
            <a:r>
              <a:rPr lang="en-US" dirty="0" smtClean="0"/>
              <a:t>Water Quality</a:t>
            </a:r>
          </a:p>
          <a:p>
            <a:r>
              <a:rPr lang="en-US" dirty="0" smtClean="0"/>
              <a:t>Climate Change</a:t>
            </a:r>
          </a:p>
          <a:p>
            <a:r>
              <a:rPr lang="en-US" dirty="0" smtClean="0"/>
              <a:t>Natural </a:t>
            </a:r>
            <a:r>
              <a:rPr lang="en-US" dirty="0" err="1" smtClean="0"/>
              <a:t>Diasters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099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Solid and Hazardous Waste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6600" y="2249510"/>
            <a:ext cx="8915400" cy="3777622"/>
          </a:xfrm>
        </p:spPr>
        <p:txBody>
          <a:bodyPr/>
          <a:lstStyle/>
          <a:p>
            <a:r>
              <a:rPr lang="en-US" dirty="0" smtClean="0"/>
              <a:t>73,355 tons per day in Bangkok and increasing</a:t>
            </a:r>
          </a:p>
          <a:p>
            <a:r>
              <a:rPr lang="en-US" dirty="0" smtClean="0"/>
              <a:t>Urbanization increased more waste more than ability to handle.</a:t>
            </a:r>
          </a:p>
          <a:p>
            <a:r>
              <a:rPr lang="en-US" dirty="0" smtClean="0"/>
              <a:t>Wastes from electrical applicants and electronic products on the rise.</a:t>
            </a:r>
          </a:p>
          <a:p>
            <a:r>
              <a:rPr lang="en-US" dirty="0" smtClean="0"/>
              <a:t>Construction waste difficult to handle</a:t>
            </a:r>
          </a:p>
          <a:p>
            <a:r>
              <a:rPr lang="en-US" dirty="0" smtClean="0"/>
              <a:t>Conflicts on land fill</a:t>
            </a:r>
          </a:p>
          <a:p>
            <a:r>
              <a:rPr lang="en-US" dirty="0" smtClean="0"/>
              <a:t>Inefficient waste management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225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Air 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Worsen quality along the roadways in cities.</a:t>
            </a:r>
          </a:p>
          <a:p>
            <a:r>
              <a:rPr lang="en-US" dirty="0" smtClean="0"/>
              <a:t>Complicate problem in industrial areas</a:t>
            </a:r>
          </a:p>
          <a:p>
            <a:r>
              <a:rPr lang="en-US" dirty="0" smtClean="0"/>
              <a:t>Open-field burning became major problem in 9 Northern provinces</a:t>
            </a:r>
          </a:p>
          <a:p>
            <a:r>
              <a:rPr lang="en-US" dirty="0" smtClean="0"/>
              <a:t>Particulate pollution I the South from the same problem</a:t>
            </a:r>
          </a:p>
          <a:p>
            <a:r>
              <a:rPr lang="en-US" dirty="0" smtClean="0"/>
              <a:t>Bad smell from factories and farming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01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Noise Pollution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Airports</a:t>
            </a:r>
          </a:p>
          <a:p>
            <a:r>
              <a:rPr lang="en-US" dirty="0" smtClean="0"/>
              <a:t>Factories</a:t>
            </a:r>
          </a:p>
          <a:p>
            <a:r>
              <a:rPr lang="en-US" dirty="0" smtClean="0"/>
              <a:t>Entertainment establishments</a:t>
            </a:r>
          </a:p>
          <a:p>
            <a:r>
              <a:rPr lang="en-US" dirty="0" smtClean="0"/>
              <a:t>roadways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326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Water 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28% of all survey sites on surface water reservoirs were good quality.</a:t>
            </a:r>
          </a:p>
          <a:p>
            <a:r>
              <a:rPr lang="en-US" dirty="0" smtClean="0"/>
              <a:t>Water quality in downstream of major rivers in poor conditions</a:t>
            </a:r>
          </a:p>
          <a:p>
            <a:r>
              <a:rPr lang="en-US" dirty="0" smtClean="0"/>
              <a:t>Water quality in marine and coastal areas was worsen.</a:t>
            </a:r>
          </a:p>
          <a:p>
            <a:r>
              <a:rPr lang="en-US" dirty="0" smtClean="0"/>
              <a:t>Chemicals used in farming and golf courses</a:t>
            </a:r>
          </a:p>
          <a:p>
            <a:r>
              <a:rPr lang="en-US" dirty="0" smtClean="0"/>
              <a:t>Waste form animal farms</a:t>
            </a:r>
          </a:p>
          <a:p>
            <a:r>
              <a:rPr lang="en-US" dirty="0" smtClean="0"/>
              <a:t>Chemicals produced by factories</a:t>
            </a:r>
          </a:p>
          <a:p>
            <a:r>
              <a:rPr lang="en-US" dirty="0" smtClean="0"/>
              <a:t>Waste water from residential areas.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8336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Climate Change and Natural Disasters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Greenhouse gases emission was relatively lower than other countries ( exclusion from the list of UNFCCC)</a:t>
            </a:r>
          </a:p>
          <a:p>
            <a:r>
              <a:rPr lang="en-US" dirty="0" smtClean="0"/>
              <a:t>Climate disturbance (drought, flood)</a:t>
            </a:r>
          </a:p>
          <a:p>
            <a:r>
              <a:rPr lang="en-US" dirty="0" smtClean="0"/>
              <a:t>Earthquake </a:t>
            </a:r>
            <a:r>
              <a:rPr lang="en-US" smtClean="0"/>
              <a:t>in Thailand.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1397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</a:t>
            </a:r>
            <a:r>
              <a:rPr lang="en-US" dirty="0" smtClean="0"/>
              <a:t> issues of particular interest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Drought</a:t>
            </a:r>
          </a:p>
          <a:p>
            <a:r>
              <a:rPr lang="en-US" dirty="0" smtClean="0"/>
              <a:t>Use of forestlands</a:t>
            </a:r>
          </a:p>
          <a:p>
            <a:r>
              <a:rPr lang="en-US" dirty="0" smtClean="0"/>
              <a:t>Communities solid and hazardous wastes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9363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Had become more unpredictable, causing greater difficulty in planning for cultivation in each season.</a:t>
            </a:r>
          </a:p>
          <a:p>
            <a:r>
              <a:rPr lang="en-US" dirty="0" smtClean="0"/>
              <a:t>Shortage of water supply for consumption during the drought mostly occurred in areas without waterworks or underground reservoirs.</a:t>
            </a:r>
          </a:p>
          <a:p>
            <a:r>
              <a:rPr lang="en-US" dirty="0" smtClean="0"/>
              <a:t>Rural areas and farming areas got more impact than urban and industrial areas</a:t>
            </a:r>
          </a:p>
          <a:p>
            <a:r>
              <a:rPr lang="en-US" dirty="0" smtClean="0"/>
              <a:t>If more frequent and more severe droughts are remained occur without good management in the future, the impacts could escalate and be more </a:t>
            </a:r>
            <a:r>
              <a:rPr lang="en-US" dirty="0" err="1" smtClean="0"/>
              <a:t>fae</a:t>
            </a:r>
            <a:r>
              <a:rPr lang="en-US" dirty="0" smtClean="0"/>
              <a:t>-reaching.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882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Forestlands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Continuous loss of forestlands was the results of several driving factors including national development policies, increase in population, land ownership disparity and ineffective law enforcement.</a:t>
            </a:r>
          </a:p>
          <a:p>
            <a:r>
              <a:rPr lang="en-US" dirty="0" smtClean="0"/>
              <a:t>The most serious and extensive loss occurred in the north where expansion of cash crop and tourism.</a:t>
            </a:r>
          </a:p>
          <a:p>
            <a:r>
              <a:rPr lang="en-US" dirty="0" smtClean="0"/>
              <a:t>Agriculture Land Reform 1975 increased more forest encroachment.</a:t>
            </a:r>
          </a:p>
          <a:p>
            <a:r>
              <a:rPr lang="en-US" dirty="0" smtClean="0"/>
              <a:t>The promotion on mono crop for industrial demand results in ever-increasing demand for farmlands ( rubber plantation, corn farming)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6231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Solid Waste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Waste increased in quantity with the rise of population, economic expansion and changing consumption pattern.</a:t>
            </a:r>
          </a:p>
          <a:p>
            <a:r>
              <a:rPr lang="en-US" dirty="0" smtClean="0"/>
              <a:t>Waste generate per capita has been increasing.</a:t>
            </a:r>
          </a:p>
          <a:p>
            <a:r>
              <a:rPr lang="en-US" dirty="0" smtClean="0"/>
              <a:t>Urban communities generated 54% of solid waste.</a:t>
            </a:r>
          </a:p>
          <a:p>
            <a:r>
              <a:rPr lang="en-US" dirty="0" smtClean="0"/>
              <a:t>Unattended and inappropriately disposed waste became more serious in several areas.</a:t>
            </a:r>
          </a:p>
          <a:p>
            <a:r>
              <a:rPr lang="en-US" dirty="0" smtClean="0"/>
              <a:t>Only 75% of 50,500 tons of infectious waste a year were appropriately disposed</a:t>
            </a:r>
          </a:p>
          <a:p>
            <a:r>
              <a:rPr lang="en-US" dirty="0" smtClean="0"/>
              <a:t>Increase in illegal dumping: hazardous waste in non-hazardous landfills, dumping in remote land.</a:t>
            </a:r>
          </a:p>
          <a:p>
            <a:r>
              <a:rPr lang="en-US" dirty="0" smtClean="0"/>
              <a:t>Getting more difficult to find </a:t>
            </a:r>
            <a:r>
              <a:rPr lang="en-US" smtClean="0"/>
              <a:t>new landfills.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Chanin Mephokee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70928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175</TotalTime>
  <Words>990</Words>
  <Application>Microsoft Office PowerPoint</Application>
  <PresentationFormat>Widescreen</PresentationFormat>
  <Paragraphs>161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Wingdings 3</vt:lpstr>
      <vt:lpstr>Wisp</vt:lpstr>
      <vt:lpstr>State of Thailand Environment</vt:lpstr>
      <vt:lpstr>PowerPoint Presentation</vt:lpstr>
      <vt:lpstr>Industrialization</vt:lpstr>
      <vt:lpstr>State of the country:</vt:lpstr>
      <vt:lpstr>Urban Problems</vt:lpstr>
      <vt:lpstr>Natural Resources</vt:lpstr>
      <vt:lpstr>1. Land</vt:lpstr>
      <vt:lpstr>2. Forest areas</vt:lpstr>
      <vt:lpstr>3. Water Resource</vt:lpstr>
      <vt:lpstr>4. Marine and Coastal Resources</vt:lpstr>
      <vt:lpstr>5. Mineral Resources</vt:lpstr>
      <vt:lpstr>Pollution</vt:lpstr>
      <vt:lpstr>1. Solid and Hazardous Waste</vt:lpstr>
      <vt:lpstr>2. Air Quality</vt:lpstr>
      <vt:lpstr>3. Noise Pollution</vt:lpstr>
      <vt:lpstr>4. Water Quality</vt:lpstr>
      <vt:lpstr>5. Climate Change and Natural Disasters</vt:lpstr>
      <vt:lpstr>3 issues of particular interest</vt:lpstr>
      <vt:lpstr>Drought</vt:lpstr>
      <vt:lpstr>Forestlands</vt:lpstr>
      <vt:lpstr>Solid Waste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State of Thailand Environment</dc:title>
  <dc:creator>chanin Mephokee</dc:creator>
  <cp:lastModifiedBy>chanin Mephokee</cp:lastModifiedBy>
  <cp:revision>24</cp:revision>
  <dcterms:created xsi:type="dcterms:W3CDTF">2016-04-09T03:35:23Z</dcterms:created>
  <dcterms:modified xsi:type="dcterms:W3CDTF">2016-11-09T13:36:57Z</dcterms:modified>
</cp:coreProperties>
</file>