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3" r:id="rId1"/>
  </p:sldMasterIdLst>
  <p:notesMasterIdLst>
    <p:notesMasterId r:id="rId18"/>
  </p:notesMasterIdLst>
  <p:sldIdLst>
    <p:sldId id="304" r:id="rId2"/>
    <p:sldId id="257" r:id="rId3"/>
    <p:sldId id="292" r:id="rId4"/>
    <p:sldId id="288" r:id="rId5"/>
    <p:sldId id="260" r:id="rId6"/>
    <p:sldId id="299" r:id="rId7"/>
    <p:sldId id="297" r:id="rId8"/>
    <p:sldId id="298" r:id="rId9"/>
    <p:sldId id="300" r:id="rId10"/>
    <p:sldId id="301" r:id="rId11"/>
    <p:sldId id="303" r:id="rId12"/>
    <p:sldId id="291" r:id="rId13"/>
    <p:sldId id="296" r:id="rId14"/>
    <p:sldId id="267" r:id="rId15"/>
    <p:sldId id="266" r:id="rId16"/>
    <p:sldId id="278" r:id="rId1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4660"/>
  </p:normalViewPr>
  <p:slideViewPr>
    <p:cSldViewPr>
      <p:cViewPr varScale="1">
        <p:scale>
          <a:sx n="110" d="100"/>
          <a:sy n="110" d="100"/>
        </p:scale>
        <p:origin x="328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143375" y="0"/>
            <a:ext cx="3170238" cy="479425"/>
          </a:xfrm>
          <a:prstGeom prst="rect">
            <a:avLst/>
          </a:prstGeom>
        </p:spPr>
        <p:txBody>
          <a:bodyPr vert="horz" lIns="91440" tIns="45720" rIns="91440" bIns="45720" rtlCol="0"/>
          <a:lstStyle>
            <a:lvl1pPr algn="r">
              <a:defRPr sz="1200"/>
            </a:lvl1pPr>
          </a:lstStyle>
          <a:p>
            <a:fld id="{8F9CE2F6-0816-4A82-9AB5-B6307DDF7E1A}" type="datetimeFigureOut">
              <a:rPr lang="en-US" smtClean="0"/>
              <a:pPr/>
              <a:t>1/8/2018</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31838" y="4560888"/>
            <a:ext cx="5851525" cy="43195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20188"/>
            <a:ext cx="3170238" cy="4794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79425"/>
          </a:xfrm>
          <a:prstGeom prst="rect">
            <a:avLst/>
          </a:prstGeom>
        </p:spPr>
        <p:txBody>
          <a:bodyPr vert="horz" lIns="91440" tIns="45720" rIns="91440" bIns="45720" rtlCol="0" anchor="b"/>
          <a:lstStyle>
            <a:lvl1pPr algn="r">
              <a:defRPr sz="1200"/>
            </a:lvl1pPr>
          </a:lstStyle>
          <a:p>
            <a:fld id="{E39DC03C-59EE-497A-84BE-094DF325D6D0}" type="slidenum">
              <a:rPr lang="en-US" smtClean="0"/>
              <a:pPr/>
              <a:t>‹#›</a:t>
            </a:fld>
            <a:endParaRPr lang="en-US"/>
          </a:p>
        </p:txBody>
      </p:sp>
    </p:spTree>
    <p:extLst>
      <p:ext uri="{BB962C8B-B14F-4D97-AF65-F5344CB8AC3E}">
        <p14:creationId xmlns:p14="http://schemas.microsoft.com/office/powerpoint/2010/main" val="3277306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9DC03C-59EE-497A-84BE-094DF325D6D0}" type="slidenum">
              <a:rPr lang="en-US" smtClean="0"/>
              <a:pPr/>
              <a:t>1</a:t>
            </a:fld>
            <a:endParaRPr lang="en-US"/>
          </a:p>
        </p:txBody>
      </p:sp>
    </p:spTree>
    <p:extLst>
      <p:ext uri="{BB962C8B-B14F-4D97-AF65-F5344CB8AC3E}">
        <p14:creationId xmlns:p14="http://schemas.microsoft.com/office/powerpoint/2010/main" val="35065277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BAF0832-71DF-4841-BC14-03AAD839F3B5}" type="datetime1">
              <a:rPr lang="en-US" smtClean="0"/>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13F360-87F1-4082-B073-499F872530A1}" type="slidenum">
              <a:rPr lang="en-US" smtClean="0"/>
              <a:pPr/>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178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70CC95-A95D-4B2D-ABC5-70817CA7E4A8}" type="datetime1">
              <a:rPr lang="en-US" smtClean="0"/>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3481812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814559-C1C5-4347-B5DD-B7255412F8EA}" type="datetime1">
              <a:rPr lang="en-US" smtClean="0"/>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13F360-87F1-4082-B073-499F872530A1}" type="slidenum">
              <a:rPr lang="en-US" smtClean="0"/>
              <a:pPr/>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74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DB3D250-44EC-4ABC-A26A-F187E5906F65}" type="datetime1">
              <a:rPr lang="en-US" smtClean="0"/>
              <a:t>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2729354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354DBAB-8F46-491A-B6D9-1A8B162FE860}" type="datetime1">
              <a:rPr lang="en-US" smtClean="0"/>
              <a:t>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3459287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33EE4B6-4D02-4106-8919-2F5E28BADB26}" type="datetime1">
              <a:rPr lang="en-US" smtClean="0"/>
              <a:t>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3985048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CE4BBF0-3959-4DA5-969A-7C6E5809828B}" type="datetime1">
              <a:rPr lang="en-US" smtClean="0"/>
              <a:t>1/8/2018</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2935821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C603AE0-511F-4E23-87C2-FF321A941B86}" type="datetime1">
              <a:rPr lang="en-US" smtClean="0"/>
              <a:t>1/8/2018</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913F360-87F1-4082-B073-499F872530A1}" type="slidenum">
              <a:rPr lang="en-US" smtClean="0"/>
              <a:pPr/>
              <a:t>‹#›</a:t>
            </a:fld>
            <a:endParaRPr lang="en-US"/>
          </a:p>
        </p:txBody>
      </p:sp>
    </p:spTree>
    <p:extLst>
      <p:ext uri="{BB962C8B-B14F-4D97-AF65-F5344CB8AC3E}">
        <p14:creationId xmlns:p14="http://schemas.microsoft.com/office/powerpoint/2010/main" val="1790172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B6EC69-D82D-4E7F-9705-82258ECE10A3}" type="datetime1">
              <a:rPr lang="en-US" smtClean="0"/>
              <a:t>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3670240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5AD927C-DE57-471B-91E2-C1ECF3E4FC16}" type="datetime1">
              <a:rPr lang="en-US" smtClean="0"/>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125733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42361E-8357-4157-9BD7-FBFDF534A79F}" type="datetime1">
              <a:rPr lang="en-US" smtClean="0"/>
              <a:t>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13F360-87F1-4082-B073-499F872530A1}" type="slidenum">
              <a:rPr lang="en-US" smtClean="0"/>
              <a:pPr/>
              <a:t>‹#›</a:t>
            </a:fld>
            <a:endParaRPr lang="en-US"/>
          </a:p>
        </p:txBody>
      </p:sp>
    </p:spTree>
    <p:extLst>
      <p:ext uri="{BB962C8B-B14F-4D97-AF65-F5344CB8AC3E}">
        <p14:creationId xmlns:p14="http://schemas.microsoft.com/office/powerpoint/2010/main" val="3506246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2FB328CF-0A9A-4511-A6B3-4F97551F0853}" type="datetime1">
              <a:rPr lang="en-US" smtClean="0"/>
              <a:t>1/8/2018</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6913F360-87F1-4082-B073-499F872530A1}" type="slidenum">
              <a:rPr lang="en-US" smtClean="0"/>
              <a:pPr/>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997858"/>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444" y="957328"/>
            <a:ext cx="8572560" cy="3296635"/>
          </a:xfrm>
        </p:spPr>
        <p:txBody>
          <a:bodyPr>
            <a:normAutofit fontScale="90000"/>
          </a:bodyPr>
          <a:lstStyle/>
          <a:p>
            <a:pPr algn="r"/>
            <a:r>
              <a:rPr lang="en-US" sz="4900" dirty="0" smtClean="0"/>
              <a:t>Research topic</a:t>
            </a:r>
            <a:br>
              <a:rPr lang="en-US" sz="4900" dirty="0" smtClean="0"/>
            </a:br>
            <a:r>
              <a:rPr lang="en-US" sz="4900" dirty="0" smtClean="0"/>
              <a:t>Problem statement</a:t>
            </a:r>
            <a:br>
              <a:rPr lang="en-US" sz="4900" dirty="0" smtClean="0"/>
            </a:br>
            <a:r>
              <a:rPr lang="en-US" sz="4900" dirty="0" smtClean="0"/>
              <a:t>Objectives</a:t>
            </a:r>
            <a:br>
              <a:rPr lang="en-US" sz="4900" dirty="0" smtClean="0"/>
            </a:br>
            <a:r>
              <a:rPr lang="en-US" sz="4900" dirty="0" smtClean="0"/>
              <a:t>Hypotheses</a:t>
            </a:r>
            <a:br>
              <a:rPr lang="en-US" sz="4900" dirty="0" smtClean="0"/>
            </a:br>
            <a:endParaRPr lang="en-US" dirty="0"/>
          </a:p>
        </p:txBody>
      </p:sp>
      <p:sp>
        <p:nvSpPr>
          <p:cNvPr id="3" name="Subtitle 2"/>
          <p:cNvSpPr>
            <a:spLocks noGrp="1"/>
          </p:cNvSpPr>
          <p:nvPr>
            <p:ph type="subTitle" idx="1"/>
          </p:nvPr>
        </p:nvSpPr>
        <p:spPr>
          <a:xfrm>
            <a:off x="1207800" y="4365104"/>
            <a:ext cx="7483786" cy="1752600"/>
          </a:xfrm>
        </p:spPr>
        <p:txBody>
          <a:bodyPr>
            <a:normAutofit/>
          </a:bodyPr>
          <a:lstStyle/>
          <a:p>
            <a:pPr algn="r"/>
            <a:r>
              <a:rPr lang="en-US" dirty="0" smtClean="0"/>
              <a:t>Credit: </a:t>
            </a:r>
            <a:r>
              <a:rPr lang="en-US" dirty="0" err="1" smtClean="0"/>
              <a:t>Dr.</a:t>
            </a:r>
            <a:r>
              <a:rPr lang="en-US" sz="2400" dirty="0" err="1" smtClean="0"/>
              <a:t>Wanwiphang</a:t>
            </a:r>
            <a:r>
              <a:rPr lang="en-US" sz="2400" dirty="0" smtClean="0"/>
              <a:t> </a:t>
            </a:r>
            <a:r>
              <a:rPr lang="en-US" sz="2400" dirty="0" err="1" smtClean="0"/>
              <a:t>Manachotphong</a:t>
            </a:r>
            <a:endParaRPr lang="en-US" sz="2400" dirty="0" smtClean="0"/>
          </a:p>
        </p:txBody>
      </p:sp>
      <p:pic>
        <p:nvPicPr>
          <p:cNvPr id="27650" name="Picture 2" descr="https://encrypted-tbn2.gstatic.com/images?q=tbn:ANd9GcRvn2xeKNZKIpaIi4pVLA1AhyBwPK0feSXwXyO6B7gQHL7FxI1DU3p2fxQ"/>
          <p:cNvPicPr>
            <a:picLocks noChangeAspect="1" noChangeArrowheads="1"/>
          </p:cNvPicPr>
          <p:nvPr/>
        </p:nvPicPr>
        <p:blipFill>
          <a:blip r:embed="rId3"/>
          <a:srcRect/>
          <a:stretch>
            <a:fillRect/>
          </a:stretch>
        </p:blipFill>
        <p:spPr bwMode="auto">
          <a:xfrm>
            <a:off x="683568" y="476672"/>
            <a:ext cx="762000" cy="2305050"/>
          </a:xfrm>
          <a:prstGeom prst="rect">
            <a:avLst/>
          </a:prstGeom>
          <a:noFill/>
        </p:spPr>
      </p:pic>
      <p:sp>
        <p:nvSpPr>
          <p:cNvPr id="4" name="Slide Number Placeholder 3"/>
          <p:cNvSpPr>
            <a:spLocks noGrp="1"/>
          </p:cNvSpPr>
          <p:nvPr>
            <p:ph type="sldNum" sz="quarter" idx="12"/>
          </p:nvPr>
        </p:nvSpPr>
        <p:spPr/>
        <p:txBody>
          <a:bodyPr/>
          <a:lstStyle/>
          <a:p>
            <a:fld id="{6913F360-87F1-4082-B073-499F872530A1}" type="slidenum">
              <a:rPr lang="en-US" smtClean="0"/>
              <a:pPr/>
              <a:t>1</a:t>
            </a:fld>
            <a:endParaRPr lang="en-US"/>
          </a:p>
        </p:txBody>
      </p:sp>
    </p:spTree>
    <p:extLst>
      <p:ext uri="{BB962C8B-B14F-4D97-AF65-F5344CB8AC3E}">
        <p14:creationId xmlns:p14="http://schemas.microsoft.com/office/powerpoint/2010/main" val="8532730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72" y="260648"/>
            <a:ext cx="9144000" cy="1143000"/>
          </a:xfrm>
        </p:spPr>
        <p:txBody>
          <a:bodyPr>
            <a:normAutofit/>
          </a:bodyPr>
          <a:lstStyle/>
          <a:p>
            <a:pPr algn="ctr"/>
            <a:r>
              <a:rPr lang="en-US" b="1" dirty="0" smtClean="0">
                <a:solidFill>
                  <a:schemeClr val="accent1">
                    <a:lumMod val="75000"/>
                  </a:schemeClr>
                </a:solidFill>
              </a:rPr>
              <a:t>Research Report Components</a:t>
            </a:r>
            <a:endParaRPr lang="en-US" b="1" dirty="0">
              <a:solidFill>
                <a:schemeClr val="accent1">
                  <a:lumMod val="75000"/>
                </a:schemeClr>
              </a:solidFill>
            </a:endParaRPr>
          </a:p>
        </p:txBody>
      </p:sp>
      <p:sp>
        <p:nvSpPr>
          <p:cNvPr id="3" name="Content Placeholder 2"/>
          <p:cNvSpPr>
            <a:spLocks noGrp="1"/>
          </p:cNvSpPr>
          <p:nvPr>
            <p:ph idx="1"/>
          </p:nvPr>
        </p:nvSpPr>
        <p:spPr>
          <a:xfrm>
            <a:off x="827584" y="1916832"/>
            <a:ext cx="8013576" cy="4525963"/>
          </a:xfrm>
        </p:spPr>
        <p:txBody>
          <a:bodyPr>
            <a:normAutofit lnSpcReduction="10000"/>
          </a:bodyPr>
          <a:lstStyle/>
          <a:p>
            <a:r>
              <a:rPr lang="en-US" sz="3600" dirty="0"/>
              <a:t>Research </a:t>
            </a:r>
            <a:r>
              <a:rPr lang="en-US" sz="3600" dirty="0" smtClean="0"/>
              <a:t>topic/Research </a:t>
            </a:r>
            <a:r>
              <a:rPr lang="en-US" sz="3600" dirty="0"/>
              <a:t>problem </a:t>
            </a:r>
          </a:p>
          <a:p>
            <a:r>
              <a:rPr lang="en-US" sz="3600" dirty="0" smtClean="0"/>
              <a:t>Research </a:t>
            </a:r>
            <a:r>
              <a:rPr lang="en-US" sz="3600" dirty="0"/>
              <a:t>question/Hypothesis </a:t>
            </a:r>
          </a:p>
          <a:p>
            <a:r>
              <a:rPr lang="en-US" sz="3600" dirty="0" smtClean="0">
                <a:solidFill>
                  <a:schemeClr val="bg1">
                    <a:lumMod val="65000"/>
                  </a:schemeClr>
                </a:solidFill>
              </a:rPr>
              <a:t>Literature </a:t>
            </a:r>
            <a:r>
              <a:rPr lang="en-US" sz="3600" dirty="0">
                <a:solidFill>
                  <a:schemeClr val="bg1">
                    <a:lumMod val="65000"/>
                  </a:schemeClr>
                </a:solidFill>
              </a:rPr>
              <a:t>review  </a:t>
            </a:r>
          </a:p>
          <a:p>
            <a:r>
              <a:rPr lang="en-US" sz="3600" dirty="0" smtClean="0">
                <a:solidFill>
                  <a:schemeClr val="bg1">
                    <a:lumMod val="65000"/>
                  </a:schemeClr>
                </a:solidFill>
              </a:rPr>
              <a:t>Theoretical/conceptual </a:t>
            </a:r>
            <a:r>
              <a:rPr lang="en-US" sz="3600" dirty="0">
                <a:solidFill>
                  <a:schemeClr val="bg1">
                    <a:lumMod val="65000"/>
                  </a:schemeClr>
                </a:solidFill>
              </a:rPr>
              <a:t>framework </a:t>
            </a:r>
          </a:p>
          <a:p>
            <a:r>
              <a:rPr lang="en-US" sz="3600" dirty="0" smtClean="0">
                <a:solidFill>
                  <a:schemeClr val="bg1">
                    <a:lumMod val="65000"/>
                  </a:schemeClr>
                </a:solidFill>
              </a:rPr>
              <a:t>Methodology</a:t>
            </a:r>
          </a:p>
          <a:p>
            <a:r>
              <a:rPr lang="en-US" sz="3600" dirty="0" smtClean="0">
                <a:solidFill>
                  <a:schemeClr val="bg1">
                    <a:lumMod val="65000"/>
                  </a:schemeClr>
                </a:solidFill>
              </a:rPr>
              <a:t>Finding</a:t>
            </a:r>
            <a:r>
              <a:rPr lang="en-US" sz="3600" dirty="0">
                <a:solidFill>
                  <a:schemeClr val="bg1">
                    <a:lumMod val="65000"/>
                  </a:schemeClr>
                </a:solidFill>
              </a:rPr>
              <a:t>s</a:t>
            </a:r>
            <a:endParaRPr lang="en-US" sz="3600" dirty="0" smtClean="0">
              <a:solidFill>
                <a:schemeClr val="bg1">
                  <a:lumMod val="65000"/>
                </a:schemeClr>
              </a:solidFill>
            </a:endParaRPr>
          </a:p>
          <a:p>
            <a:r>
              <a:rPr lang="en-US" sz="3600" dirty="0" smtClean="0">
                <a:solidFill>
                  <a:schemeClr val="bg1">
                    <a:lumMod val="65000"/>
                  </a:schemeClr>
                </a:solidFill>
              </a:rPr>
              <a:t>Conclusion</a:t>
            </a:r>
            <a:endParaRPr lang="en-US" sz="3600" dirty="0">
              <a:solidFill>
                <a:schemeClr val="bg1">
                  <a:lumMod val="65000"/>
                </a:schemeClr>
              </a:solidFill>
            </a:endParaRPr>
          </a:p>
        </p:txBody>
      </p:sp>
      <p:sp>
        <p:nvSpPr>
          <p:cNvPr id="4" name="Slide Number Placeholder 3"/>
          <p:cNvSpPr>
            <a:spLocks noGrp="1"/>
          </p:cNvSpPr>
          <p:nvPr>
            <p:ph type="sldNum" sz="quarter" idx="12"/>
          </p:nvPr>
        </p:nvSpPr>
        <p:spPr/>
        <p:txBody>
          <a:bodyPr/>
          <a:lstStyle/>
          <a:p>
            <a:fld id="{6913F360-87F1-4082-B073-499F872530A1}"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57200"/>
            <a:ext cx="8229600" cy="900098"/>
          </a:xfrm>
        </p:spPr>
        <p:txBody>
          <a:bodyPr/>
          <a:lstStyle/>
          <a:p>
            <a:r>
              <a:rPr lang="en-US" dirty="0" smtClean="0"/>
              <a:t>What is Research?</a:t>
            </a:r>
            <a:endParaRPr lang="en-US" dirty="0"/>
          </a:p>
        </p:txBody>
      </p:sp>
      <p:sp>
        <p:nvSpPr>
          <p:cNvPr id="2" name="Content Placeholder 1"/>
          <p:cNvSpPr>
            <a:spLocks noGrp="1"/>
          </p:cNvSpPr>
          <p:nvPr>
            <p:ph idx="1"/>
          </p:nvPr>
        </p:nvSpPr>
        <p:spPr>
          <a:xfrm>
            <a:off x="457200" y="1785926"/>
            <a:ext cx="8229600" cy="4788610"/>
          </a:xfrm>
        </p:spPr>
        <p:txBody>
          <a:bodyPr>
            <a:normAutofit fontScale="85000" lnSpcReduction="20000"/>
          </a:bodyPr>
          <a:lstStyle/>
          <a:p>
            <a:pPr>
              <a:buNone/>
            </a:pPr>
            <a:r>
              <a:rPr lang="en-US" sz="3100" i="1" dirty="0" smtClean="0"/>
              <a:t>“Systematic investigation towards increasing the sum of knowledge”</a:t>
            </a:r>
          </a:p>
          <a:p>
            <a:pPr algn="r">
              <a:buNone/>
            </a:pPr>
            <a:r>
              <a:rPr lang="en-US" i="1" dirty="0" smtClean="0"/>
              <a:t>	(Chambers 20th Century Dictionary)</a:t>
            </a:r>
          </a:p>
          <a:p>
            <a:pPr>
              <a:buNone/>
            </a:pPr>
            <a:endParaRPr lang="en-US" i="1" dirty="0" smtClean="0"/>
          </a:p>
          <a:p>
            <a:pPr>
              <a:buNone/>
            </a:pPr>
            <a:r>
              <a:rPr lang="en-US" sz="3100" i="1" dirty="0" smtClean="0"/>
              <a:t>“An </a:t>
            </a:r>
            <a:r>
              <a:rPr lang="en-US" sz="3100" i="1" dirty="0" err="1" smtClean="0"/>
              <a:t>endeavour</a:t>
            </a:r>
            <a:r>
              <a:rPr lang="en-US" sz="3100" i="1" dirty="0" smtClean="0"/>
              <a:t> to discover new or collate old facts etc. by the scientific study of a subject or by a course of critical investigation.”</a:t>
            </a:r>
          </a:p>
          <a:p>
            <a:pPr algn="r">
              <a:buNone/>
            </a:pPr>
            <a:r>
              <a:rPr lang="en-US" i="1" dirty="0" smtClean="0"/>
              <a:t>(The Concise Oxford Dictionary)</a:t>
            </a:r>
          </a:p>
          <a:p>
            <a:pPr>
              <a:buNone/>
            </a:pPr>
            <a:endParaRPr lang="en-US" i="1" dirty="0" smtClean="0"/>
          </a:p>
          <a:p>
            <a:pPr>
              <a:buNone/>
            </a:pPr>
            <a:r>
              <a:rPr lang="en-US" sz="3100" i="1" dirty="0" smtClean="0"/>
              <a:t>“Research is about </a:t>
            </a:r>
            <a:r>
              <a:rPr lang="en-US" sz="3100" i="1" dirty="0" smtClean="0">
                <a:solidFill>
                  <a:srgbClr val="0000FF"/>
                </a:solidFill>
              </a:rPr>
              <a:t>asking</a:t>
            </a:r>
            <a:r>
              <a:rPr lang="en-US" sz="3100" i="1" dirty="0" smtClean="0"/>
              <a:t> and beginning to answer questions, </a:t>
            </a:r>
            <a:r>
              <a:rPr lang="en-US" sz="3100" i="1" dirty="0" smtClean="0">
                <a:solidFill>
                  <a:srgbClr val="0000FF"/>
                </a:solidFill>
              </a:rPr>
              <a:t>seeking knowledge </a:t>
            </a:r>
            <a:r>
              <a:rPr lang="en-US" sz="3100" i="1" dirty="0" smtClean="0"/>
              <a:t>and </a:t>
            </a:r>
            <a:r>
              <a:rPr lang="en-US" sz="3100" i="1" dirty="0" smtClean="0">
                <a:solidFill>
                  <a:srgbClr val="0000FF"/>
                </a:solidFill>
              </a:rPr>
              <a:t>understanding</a:t>
            </a:r>
            <a:r>
              <a:rPr lang="en-US" sz="3100" i="1" dirty="0" smtClean="0"/>
              <a:t> the world and its processes, and </a:t>
            </a:r>
            <a:r>
              <a:rPr lang="en-US" sz="3100" i="1" dirty="0" smtClean="0">
                <a:solidFill>
                  <a:srgbClr val="0000FF"/>
                </a:solidFill>
              </a:rPr>
              <a:t>testing</a:t>
            </a:r>
            <a:r>
              <a:rPr lang="en-US" sz="3100" i="1" dirty="0" smtClean="0"/>
              <a:t> assumptions and belief.” </a:t>
            </a:r>
          </a:p>
          <a:p>
            <a:pPr algn="r">
              <a:buNone/>
            </a:pPr>
            <a:r>
              <a:rPr lang="en-US" dirty="0" smtClean="0"/>
              <a:t>(</a:t>
            </a:r>
            <a:r>
              <a:rPr lang="en-US" dirty="0" err="1" smtClean="0"/>
              <a:t>Wisker</a:t>
            </a:r>
            <a:r>
              <a:rPr lang="en-US" dirty="0" smtClean="0"/>
              <a:t>, 2008)</a:t>
            </a:r>
          </a:p>
        </p:txBody>
      </p:sp>
      <p:sp>
        <p:nvSpPr>
          <p:cNvPr id="4" name="Slide Number Placeholder 3"/>
          <p:cNvSpPr>
            <a:spLocks noGrp="1"/>
          </p:cNvSpPr>
          <p:nvPr>
            <p:ph type="sldNum" sz="quarter" idx="12"/>
          </p:nvPr>
        </p:nvSpPr>
        <p:spPr/>
        <p:txBody>
          <a:bodyPr>
            <a:normAutofit/>
          </a:bodyPr>
          <a:lstStyle/>
          <a:p>
            <a:fld id="{DA549F2A-BE3A-4C69-A36D-DD5953AD7737}"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Starting a Research Project</a:t>
            </a:r>
            <a:endParaRPr lang="en-US" dirty="0"/>
          </a:p>
        </p:txBody>
      </p:sp>
      <p:sp>
        <p:nvSpPr>
          <p:cNvPr id="3" name="Content Placeholder 2"/>
          <p:cNvSpPr>
            <a:spLocks noGrp="1"/>
          </p:cNvSpPr>
          <p:nvPr>
            <p:ph idx="1"/>
          </p:nvPr>
        </p:nvSpPr>
        <p:spPr/>
        <p:txBody>
          <a:bodyPr/>
          <a:lstStyle/>
          <a:p>
            <a:r>
              <a:rPr lang="en-US" sz="3200" dirty="0" smtClean="0"/>
              <a:t>Overwhelming for everyone, even for experienced researchers. </a:t>
            </a:r>
          </a:p>
          <a:p>
            <a:pPr lvl="1"/>
            <a:r>
              <a:rPr lang="en-US" sz="2800" dirty="0" smtClean="0"/>
              <a:t>So, never think that you are alone!</a:t>
            </a:r>
          </a:p>
          <a:p>
            <a:endParaRPr lang="en-US" dirty="0" smtClean="0"/>
          </a:p>
        </p:txBody>
      </p:sp>
      <p:pic>
        <p:nvPicPr>
          <p:cNvPr id="1026" name="Picture 2" descr="3840x1200 Wallpaper danboard, box, man, alone, grass"/>
          <p:cNvPicPr>
            <a:picLocks noChangeAspect="1" noChangeArrowheads="1"/>
          </p:cNvPicPr>
          <p:nvPr/>
        </p:nvPicPr>
        <p:blipFill>
          <a:blip r:embed="rId2" cstate="print"/>
          <a:srcRect/>
          <a:stretch>
            <a:fillRect/>
          </a:stretch>
        </p:blipFill>
        <p:spPr bwMode="auto">
          <a:xfrm>
            <a:off x="2100540" y="3717032"/>
            <a:ext cx="6286544" cy="1964545"/>
          </a:xfrm>
          <a:prstGeom prst="rect">
            <a:avLst/>
          </a:prstGeom>
          <a:noFill/>
        </p:spPr>
      </p:pic>
      <p:sp>
        <p:nvSpPr>
          <p:cNvPr id="4" name="Slide Number Placeholder 3"/>
          <p:cNvSpPr>
            <a:spLocks noGrp="1"/>
          </p:cNvSpPr>
          <p:nvPr>
            <p:ph type="sldNum" sz="quarter" idx="12"/>
          </p:nvPr>
        </p:nvSpPr>
        <p:spPr/>
        <p:txBody>
          <a:bodyPr/>
          <a:lstStyle/>
          <a:p>
            <a:fld id="{6913F360-87F1-4082-B073-499F872530A1}"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3568" y="476672"/>
            <a:ext cx="8229600" cy="1066800"/>
          </a:xfrm>
        </p:spPr>
        <p:txBody>
          <a:bodyPr/>
          <a:lstStyle/>
          <a:p>
            <a:r>
              <a:rPr lang="en-US" dirty="0" smtClean="0"/>
              <a:t>Students’ Background</a:t>
            </a:r>
            <a:endParaRPr lang="en-US" dirty="0"/>
          </a:p>
        </p:txBody>
      </p:sp>
      <p:sp>
        <p:nvSpPr>
          <p:cNvPr id="2" name="Content Placeholder 1"/>
          <p:cNvSpPr>
            <a:spLocks noGrp="1"/>
          </p:cNvSpPr>
          <p:nvPr>
            <p:ph idx="1"/>
          </p:nvPr>
        </p:nvSpPr>
        <p:spPr>
          <a:xfrm>
            <a:off x="683568" y="1920048"/>
            <a:ext cx="8229600" cy="3309152"/>
          </a:xfrm>
        </p:spPr>
        <p:txBody>
          <a:bodyPr>
            <a:normAutofit/>
          </a:bodyPr>
          <a:lstStyle/>
          <a:p>
            <a:pPr>
              <a:buFont typeface="Wingdings" panose="05000000000000000000" pitchFamily="2" charset="2"/>
              <a:buChar char="§"/>
            </a:pPr>
            <a:r>
              <a:rPr lang="en-US" sz="2600" dirty="0" smtClean="0"/>
              <a:t>What’s interests you the most?</a:t>
            </a:r>
          </a:p>
          <a:p>
            <a:pPr>
              <a:buFont typeface="Wingdings" panose="05000000000000000000" pitchFamily="2" charset="2"/>
              <a:buChar char="§"/>
            </a:pPr>
            <a:r>
              <a:rPr lang="en-US" sz="2600" dirty="0"/>
              <a:t> </a:t>
            </a:r>
            <a:r>
              <a:rPr lang="en-US" sz="2600" dirty="0" smtClean="0"/>
              <a:t>What do you like to do on your free time? </a:t>
            </a:r>
            <a:r>
              <a:rPr lang="en-US" sz="2600" dirty="0"/>
              <a:t>a</a:t>
            </a:r>
            <a:r>
              <a:rPr lang="en-US" sz="2600" dirty="0" smtClean="0"/>
              <a:t>ny hobby?</a:t>
            </a:r>
            <a:endParaRPr lang="en-US" sz="2600" dirty="0"/>
          </a:p>
          <a:p>
            <a:pPr>
              <a:buFont typeface="Wingdings" panose="05000000000000000000" pitchFamily="2" charset="2"/>
              <a:buChar char="§"/>
            </a:pPr>
            <a:r>
              <a:rPr lang="en-US" sz="2600" dirty="0" smtClean="0"/>
              <a:t> Any research topic in mind?</a:t>
            </a:r>
            <a:endParaRPr lang="en-US" sz="2600" dirty="0"/>
          </a:p>
          <a:p>
            <a:pPr>
              <a:buFont typeface="Wingdings" panose="05000000000000000000" pitchFamily="2" charset="2"/>
              <a:buChar char="§"/>
            </a:pPr>
            <a:r>
              <a:rPr lang="en-US" sz="2600" dirty="0" smtClean="0"/>
              <a:t> Any business/industry where you have access to information and data?</a:t>
            </a:r>
          </a:p>
        </p:txBody>
      </p:sp>
      <p:sp>
        <p:nvSpPr>
          <p:cNvPr id="5" name="Slide Number Placeholder 4"/>
          <p:cNvSpPr>
            <a:spLocks noGrp="1"/>
          </p:cNvSpPr>
          <p:nvPr>
            <p:ph type="sldNum" sz="quarter" idx="12"/>
          </p:nvPr>
        </p:nvSpPr>
        <p:spPr/>
        <p:txBody>
          <a:bodyPr>
            <a:normAutofit/>
          </a:bodyPr>
          <a:lstStyle/>
          <a:p>
            <a:fld id="{DA549F2A-BE3A-4C69-A36D-DD5953AD7737}"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noFill/>
          </a:ln>
        </p:spPr>
        <p:txBody>
          <a:bodyPr/>
          <a:lstStyle/>
          <a:p>
            <a:r>
              <a:rPr lang="en-US" sz="4400" dirty="0" smtClean="0">
                <a:solidFill>
                  <a:schemeClr val="tx1"/>
                </a:solidFill>
                <a:effectLst/>
                <a:latin typeface="Aharoni" panose="02010803020104030203" pitchFamily="2" charset="-79"/>
                <a:cs typeface="Aharoni" panose="02010803020104030203" pitchFamily="2" charset="-79"/>
              </a:rPr>
              <a:t>Good suggestions from </a:t>
            </a:r>
            <a:r>
              <a:rPr lang="en-US" sz="4400" dirty="0" err="1" smtClean="0">
                <a:solidFill>
                  <a:schemeClr val="tx1"/>
                </a:solidFill>
                <a:effectLst/>
                <a:latin typeface="Aharoni" panose="02010803020104030203" pitchFamily="2" charset="-79"/>
                <a:cs typeface="Aharoni" panose="02010803020104030203" pitchFamily="2" charset="-79"/>
              </a:rPr>
              <a:t>Turabian</a:t>
            </a:r>
            <a:r>
              <a:rPr lang="en-US" sz="4400" dirty="0" smtClean="0">
                <a:solidFill>
                  <a:schemeClr val="tx1"/>
                </a:solidFill>
                <a:effectLst/>
                <a:latin typeface="Aharoni" panose="02010803020104030203" pitchFamily="2" charset="-79"/>
                <a:cs typeface="Aharoni" panose="02010803020104030203" pitchFamily="2" charset="-79"/>
              </a:rPr>
              <a:t> (</a:t>
            </a:r>
            <a:r>
              <a:rPr lang="en-US" sz="4400" dirty="0">
                <a:solidFill>
                  <a:schemeClr val="tx1"/>
                </a:solidFill>
                <a:effectLst/>
                <a:latin typeface="Aharoni" panose="02010803020104030203" pitchFamily="2" charset="-79"/>
                <a:cs typeface="Aharoni" panose="02010803020104030203" pitchFamily="2" charset="-79"/>
              </a:rPr>
              <a:t>2013)</a:t>
            </a:r>
          </a:p>
        </p:txBody>
      </p:sp>
      <p:sp>
        <p:nvSpPr>
          <p:cNvPr id="2" name="Slide Number Placeholder 1"/>
          <p:cNvSpPr>
            <a:spLocks noGrp="1"/>
          </p:cNvSpPr>
          <p:nvPr>
            <p:ph type="sldNum" sz="quarter" idx="12"/>
          </p:nvPr>
        </p:nvSpPr>
        <p:spPr/>
        <p:txBody>
          <a:bodyPr/>
          <a:lstStyle/>
          <a:p>
            <a:fld id="{6913F360-87F1-4082-B073-499F872530A1}" type="slidenum">
              <a:rPr lang="en-US" smtClean="0"/>
              <a:pPr/>
              <a:t>6</a:t>
            </a:fld>
            <a:endParaRPr lang="en-US"/>
          </a:p>
        </p:txBody>
      </p:sp>
    </p:spTree>
    <p:extLst>
      <p:ext uri="{BB962C8B-B14F-4D97-AF65-F5344CB8AC3E}">
        <p14:creationId xmlns:p14="http://schemas.microsoft.com/office/powerpoint/2010/main" val="420304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1. Think big but work on small goals</a:t>
            </a:r>
          </a:p>
        </p:txBody>
      </p:sp>
      <p:sp>
        <p:nvSpPr>
          <p:cNvPr id="3" name="Content Placeholder 2"/>
          <p:cNvSpPr>
            <a:spLocks noGrp="1"/>
          </p:cNvSpPr>
          <p:nvPr>
            <p:ph idx="1"/>
          </p:nvPr>
        </p:nvSpPr>
        <p:spPr/>
        <p:txBody>
          <a:bodyPr/>
          <a:lstStyle/>
          <a:p>
            <a:pPr marL="109728" indent="0">
              <a:buNone/>
            </a:pPr>
            <a:endParaRPr lang="en-US" dirty="0" smtClean="0"/>
          </a:p>
          <a:p>
            <a:endParaRPr lang="en-US" dirty="0" smtClean="0"/>
          </a:p>
          <a:p>
            <a:pPr marL="109728" indent="0">
              <a:buNone/>
            </a:pPr>
            <a:r>
              <a:rPr lang="en-US" sz="3200" dirty="0" smtClean="0"/>
              <a:t>“You can’t plunge into a project blindly; you must plan it, then keep the whole process in mind as you take each step. So think big, but break the process down into small goals that you can meet one at a time.”</a:t>
            </a:r>
            <a:endParaRPr lang="en-US" sz="3200"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7</a:t>
            </a:fld>
            <a:endParaRPr lang="en-US"/>
          </a:p>
        </p:txBody>
      </p:sp>
    </p:spTree>
    <p:extLst>
      <p:ext uri="{BB962C8B-B14F-4D97-AF65-F5344CB8AC3E}">
        <p14:creationId xmlns:p14="http://schemas.microsoft.com/office/powerpoint/2010/main" val="2485969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2.Engage with the readers</a:t>
            </a:r>
            <a:endParaRPr lang="en-US" sz="4400" dirty="0"/>
          </a:p>
        </p:txBody>
      </p:sp>
      <p:sp>
        <p:nvSpPr>
          <p:cNvPr id="3" name="Content Placeholder 2"/>
          <p:cNvSpPr>
            <a:spLocks noGrp="1"/>
          </p:cNvSpPr>
          <p:nvPr>
            <p:ph idx="1"/>
          </p:nvPr>
        </p:nvSpPr>
        <p:spPr/>
        <p:txBody>
          <a:bodyPr>
            <a:normAutofit/>
          </a:bodyPr>
          <a:lstStyle/>
          <a:p>
            <a:pPr marL="109728" indent="0">
              <a:buNone/>
            </a:pPr>
            <a:endParaRPr lang="en-US" sz="3200" dirty="0" smtClean="0"/>
          </a:p>
          <a:p>
            <a:pPr marL="109728" indent="0">
              <a:buNone/>
            </a:pPr>
            <a:r>
              <a:rPr lang="en-US" sz="3200" dirty="0" smtClean="0"/>
              <a:t>“Your best research will begin with a question that you want to answer. But you must then imagine readers asking a question of their own: So what it you don’t answer it? What should I care?”</a:t>
            </a:r>
            <a:endParaRPr lang="en-US" sz="3200"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8</a:t>
            </a:fld>
            <a:endParaRPr lang="en-US"/>
          </a:p>
        </p:txBody>
      </p:sp>
    </p:spTree>
    <p:extLst>
      <p:ext uri="{BB962C8B-B14F-4D97-AF65-F5344CB8AC3E}">
        <p14:creationId xmlns:p14="http://schemas.microsoft.com/office/powerpoint/2010/main" val="149214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t>3.Write every day</a:t>
            </a:r>
            <a:endParaRPr lang="en-US" sz="4400" dirty="0"/>
          </a:p>
        </p:txBody>
      </p:sp>
      <p:sp>
        <p:nvSpPr>
          <p:cNvPr id="3" name="Content Placeholder 2"/>
          <p:cNvSpPr>
            <a:spLocks noGrp="1"/>
          </p:cNvSpPr>
          <p:nvPr>
            <p:ph idx="1"/>
          </p:nvPr>
        </p:nvSpPr>
        <p:spPr>
          <a:xfrm>
            <a:off x="822959" y="1737361"/>
            <a:ext cx="7543801" cy="4023360"/>
          </a:xfrm>
        </p:spPr>
        <p:txBody>
          <a:bodyPr>
            <a:noAutofit/>
          </a:bodyPr>
          <a:lstStyle/>
          <a:p>
            <a:pPr marL="109728" indent="0">
              <a:buNone/>
            </a:pPr>
            <a:endParaRPr lang="en-US" sz="2800" dirty="0" smtClean="0"/>
          </a:p>
          <a:p>
            <a:pPr marL="109728" indent="0">
              <a:buNone/>
            </a:pPr>
            <a:r>
              <a:rPr lang="en-US" sz="2800" dirty="0" smtClean="0"/>
              <a:t>“From the outset, you should try to write every day, not just to take notes on your sources but to clarify what you think of them. You should also write down your own developing ideas to get them out of the cozy warmth of your head into the cold light of the day, where you can see if they still make sense. You probably won’t use much of this writing in your final draft, but it is essential preparation for it.”</a:t>
            </a:r>
            <a:endParaRPr lang="en-US" sz="2800"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9</a:t>
            </a:fld>
            <a:endParaRPr lang="en-US"/>
          </a:p>
        </p:txBody>
      </p:sp>
    </p:spTree>
    <p:extLst>
      <p:ext uri="{BB962C8B-B14F-4D97-AF65-F5344CB8AC3E}">
        <p14:creationId xmlns:p14="http://schemas.microsoft.com/office/powerpoint/2010/main" val="35199484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4.Write well</a:t>
            </a:r>
            <a:endParaRPr lang="en-US" dirty="0"/>
          </a:p>
        </p:txBody>
      </p:sp>
      <p:sp>
        <p:nvSpPr>
          <p:cNvPr id="3" name="Content Placeholder 2"/>
          <p:cNvSpPr>
            <a:spLocks noGrp="1"/>
          </p:cNvSpPr>
          <p:nvPr>
            <p:ph idx="1"/>
          </p:nvPr>
        </p:nvSpPr>
        <p:spPr/>
        <p:txBody>
          <a:bodyPr/>
          <a:lstStyle/>
          <a:p>
            <a:pPr marL="109728" indent="0">
              <a:buNone/>
            </a:pPr>
            <a:endParaRPr lang="en-US" dirty="0" smtClean="0"/>
          </a:p>
          <a:p>
            <a:pPr marL="109728" indent="0">
              <a:buNone/>
            </a:pPr>
            <a:r>
              <a:rPr lang="en-US" sz="3200" dirty="0" smtClean="0"/>
              <a:t>“No matter how carefully you do your research, readers will judge it by how well you report it, so you must know what they will look for in a clearly written report that earns their respect.”</a:t>
            </a:r>
            <a:endParaRPr lang="en-US" sz="3200"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10</a:t>
            </a:fld>
            <a:endParaRPr lang="en-US"/>
          </a:p>
        </p:txBody>
      </p:sp>
    </p:spTree>
    <p:extLst>
      <p:ext uri="{BB962C8B-B14F-4D97-AF65-F5344CB8AC3E}">
        <p14:creationId xmlns:p14="http://schemas.microsoft.com/office/powerpoint/2010/main" val="3290516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Read </a:t>
            </a:r>
            <a:r>
              <a:rPr lang="en-US" sz="3200" dirty="0" smtClean="0"/>
              <a:t>(suggested by myself)</a:t>
            </a:r>
            <a:endParaRPr lang="en-US" sz="3200" dirty="0"/>
          </a:p>
        </p:txBody>
      </p:sp>
      <p:sp>
        <p:nvSpPr>
          <p:cNvPr id="3" name="Content Placeholder 2"/>
          <p:cNvSpPr>
            <a:spLocks noGrp="1"/>
          </p:cNvSpPr>
          <p:nvPr>
            <p:ph idx="1"/>
          </p:nvPr>
        </p:nvSpPr>
        <p:spPr/>
        <p:txBody>
          <a:bodyPr/>
          <a:lstStyle/>
          <a:p>
            <a:endParaRPr lang="en-US" dirty="0" smtClean="0"/>
          </a:p>
          <a:p>
            <a:r>
              <a:rPr lang="en-US" sz="3200" dirty="0" smtClean="0"/>
              <a:t>“For most students whose English is their second language, getting yourself familiar with English writing is the most effective through reading a lot. So, go to a bookstore and pick a good novel written in English. Contemplate the grammar and the writing style as you read.”</a:t>
            </a:r>
          </a:p>
          <a:p>
            <a:endParaRPr lang="en-US" sz="3200"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11</a:t>
            </a:fld>
            <a:endParaRPr lang="en-US"/>
          </a:p>
        </p:txBody>
      </p:sp>
    </p:spTree>
    <p:extLst>
      <p:ext uri="{BB962C8B-B14F-4D97-AF65-F5344CB8AC3E}">
        <p14:creationId xmlns:p14="http://schemas.microsoft.com/office/powerpoint/2010/main" val="2007431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8229600" cy="1066800"/>
          </a:xfrm>
        </p:spPr>
        <p:txBody>
          <a:bodyPr>
            <a:normAutofit fontScale="90000"/>
          </a:bodyPr>
          <a:lstStyle/>
          <a:p>
            <a:r>
              <a:rPr lang="en-US" dirty="0" smtClean="0"/>
              <a:t>From interest to topics to questions</a:t>
            </a:r>
            <a:endParaRPr lang="en-US" dirty="0"/>
          </a:p>
        </p:txBody>
      </p:sp>
      <p:sp>
        <p:nvSpPr>
          <p:cNvPr id="3" name="Content Placeholder 2"/>
          <p:cNvSpPr>
            <a:spLocks noGrp="1"/>
          </p:cNvSpPr>
          <p:nvPr>
            <p:ph idx="1"/>
          </p:nvPr>
        </p:nvSpPr>
        <p:spPr>
          <a:xfrm>
            <a:off x="594637" y="1844824"/>
            <a:ext cx="8229600" cy="4574296"/>
          </a:xfrm>
        </p:spPr>
        <p:txBody>
          <a:bodyPr/>
          <a:lstStyle/>
          <a:p>
            <a:pPr>
              <a:buNone/>
            </a:pPr>
            <a:endParaRPr lang="en-US" sz="3600" dirty="0" smtClean="0">
              <a:solidFill>
                <a:srgbClr val="FF0000"/>
              </a:solidFill>
            </a:endParaRPr>
          </a:p>
          <a:p>
            <a:pPr marL="624078" indent="-514350">
              <a:buFont typeface="+mj-lt"/>
              <a:buAutoNum type="arabicPeriod"/>
            </a:pPr>
            <a:r>
              <a:rPr lang="en-US" sz="3200" dirty="0" smtClean="0"/>
              <a:t>Find an interest in a broad subject area.</a:t>
            </a:r>
          </a:p>
          <a:p>
            <a:pPr marL="624078" indent="-514350">
              <a:buFont typeface="+mj-lt"/>
              <a:buAutoNum type="arabicPeriod"/>
            </a:pPr>
            <a:r>
              <a:rPr lang="en-US" sz="3200" dirty="0" smtClean="0"/>
              <a:t>Narrow the interest to a plausible topic.</a:t>
            </a:r>
          </a:p>
          <a:p>
            <a:pPr marL="624078" indent="-514350">
              <a:buFont typeface="+mj-lt"/>
              <a:buAutoNum type="arabicPeriod"/>
            </a:pPr>
            <a:r>
              <a:rPr lang="en-US" sz="3200" dirty="0" smtClean="0"/>
              <a:t>Question that topic from several points of review.</a:t>
            </a:r>
          </a:p>
          <a:p>
            <a:pPr marL="624078" indent="-514350">
              <a:buFont typeface="+mj-lt"/>
              <a:buAutoNum type="arabicPeriod"/>
            </a:pPr>
            <a:r>
              <a:rPr lang="en-US" sz="3200" dirty="0" smtClean="0"/>
              <a:t>Define a rationale for your project.</a:t>
            </a:r>
          </a:p>
          <a:p>
            <a:pPr marL="624078" indent="-514350">
              <a:buFont typeface="+mj-lt"/>
              <a:buAutoNum type="arabicPeriod"/>
            </a:pPr>
            <a:endParaRPr lang="en-US"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8229600" cy="1066800"/>
          </a:xfrm>
        </p:spPr>
        <p:txBody>
          <a:bodyPr/>
          <a:lstStyle/>
          <a:p>
            <a:r>
              <a:rPr lang="en-US" dirty="0" smtClean="0"/>
              <a:t>A typical beginner’s mistake</a:t>
            </a:r>
            <a:endParaRPr lang="en-US" dirty="0"/>
          </a:p>
        </p:txBody>
      </p:sp>
      <p:sp>
        <p:nvSpPr>
          <p:cNvPr id="3" name="Content Placeholder 2"/>
          <p:cNvSpPr>
            <a:spLocks noGrp="1"/>
          </p:cNvSpPr>
          <p:nvPr>
            <p:ph idx="1"/>
          </p:nvPr>
        </p:nvSpPr>
        <p:spPr>
          <a:xfrm>
            <a:off x="611560" y="1988840"/>
            <a:ext cx="8229600" cy="4574296"/>
          </a:xfrm>
        </p:spPr>
        <p:txBody>
          <a:bodyPr>
            <a:normAutofit/>
          </a:bodyPr>
          <a:lstStyle/>
          <a:p>
            <a:r>
              <a:rPr lang="en-US" sz="3200" dirty="0" smtClean="0"/>
              <a:t>A beginner may be tempted to solve tangible problems in the world, e.g. inequality, prostitution, homelessness, etc.</a:t>
            </a:r>
          </a:p>
          <a:p>
            <a:pPr lvl="1"/>
            <a:r>
              <a:rPr lang="en-US" sz="2800" dirty="0" smtClean="0"/>
              <a:t>No research paper/thesis can solve homelessness</a:t>
            </a:r>
          </a:p>
          <a:p>
            <a:pPr lvl="1"/>
            <a:r>
              <a:rPr lang="en-US" sz="2800" dirty="0" smtClean="0"/>
              <a:t>BUT a good paper/thesis must give us knowledge to help solving it.</a:t>
            </a:r>
          </a:p>
          <a:p>
            <a:pPr lvl="2"/>
            <a:r>
              <a:rPr lang="en-US" sz="2800" dirty="0" smtClean="0"/>
              <a:t>Nature of homelessness</a:t>
            </a:r>
          </a:p>
          <a:p>
            <a:pPr lvl="2"/>
            <a:r>
              <a:rPr lang="en-US" sz="2800" dirty="0" smtClean="0"/>
              <a:t>Forms of homelessness</a:t>
            </a:r>
          </a:p>
          <a:p>
            <a:pPr lvl="2"/>
            <a:r>
              <a:rPr lang="en-US" sz="2800" dirty="0" smtClean="0"/>
              <a:t>Cause of homelessness, etc.</a:t>
            </a:r>
            <a:endParaRPr lang="en-US" sz="2800" dirty="0"/>
          </a:p>
        </p:txBody>
      </p:sp>
      <p:sp>
        <p:nvSpPr>
          <p:cNvPr id="4" name="Slide Number Placeholder 3"/>
          <p:cNvSpPr>
            <a:spLocks noGrp="1"/>
          </p:cNvSpPr>
          <p:nvPr>
            <p:ph type="sldNum" sz="quarter" idx="12"/>
          </p:nvPr>
        </p:nvSpPr>
        <p:spPr/>
        <p:txBody>
          <a:bodyPr/>
          <a:lstStyle/>
          <a:p>
            <a:fld id="{6913F360-87F1-4082-B073-499F872530A1}" type="slidenum">
              <a:rPr lang="en-US" smtClean="0"/>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533400"/>
            <a:ext cx="8001000" cy="1143000"/>
          </a:xfrm>
        </p:spPr>
        <p:txBody>
          <a:bodyPr/>
          <a:lstStyle/>
          <a:p>
            <a:r>
              <a:rPr lang="en-US" dirty="0" smtClean="0"/>
              <a:t>Research Topic </a:t>
            </a:r>
            <a:endParaRPr lang="en-US" dirty="0"/>
          </a:p>
        </p:txBody>
      </p:sp>
      <p:sp>
        <p:nvSpPr>
          <p:cNvPr id="2" name="Content Placeholder 1"/>
          <p:cNvSpPr>
            <a:spLocks noGrp="1"/>
          </p:cNvSpPr>
          <p:nvPr>
            <p:ph idx="1"/>
          </p:nvPr>
        </p:nvSpPr>
        <p:spPr>
          <a:xfrm>
            <a:off x="656950" y="2020344"/>
            <a:ext cx="8472518" cy="4419600"/>
          </a:xfrm>
        </p:spPr>
        <p:txBody>
          <a:bodyPr>
            <a:normAutofit/>
          </a:bodyPr>
          <a:lstStyle/>
          <a:p>
            <a:pPr>
              <a:spcBef>
                <a:spcPts val="600"/>
              </a:spcBef>
            </a:pPr>
            <a:r>
              <a:rPr lang="en-US" sz="3200" dirty="0" smtClean="0"/>
              <a:t>Criteria for selecting a topic:</a:t>
            </a:r>
          </a:p>
          <a:p>
            <a:pPr lvl="1">
              <a:spcBef>
                <a:spcPts val="600"/>
              </a:spcBef>
            </a:pPr>
            <a:r>
              <a:rPr lang="en-US" sz="2800" dirty="0" smtClean="0"/>
              <a:t>Does the topic really interest you?</a:t>
            </a:r>
          </a:p>
          <a:p>
            <a:pPr lvl="1">
              <a:spcBef>
                <a:spcPts val="600"/>
              </a:spcBef>
            </a:pPr>
            <a:r>
              <a:rPr lang="en-US" sz="2800" dirty="0" smtClean="0"/>
              <a:t>Is there a theory base for research?</a:t>
            </a:r>
          </a:p>
          <a:p>
            <a:pPr lvl="1">
              <a:spcBef>
                <a:spcPts val="600"/>
              </a:spcBef>
            </a:pPr>
            <a:r>
              <a:rPr lang="en-US" sz="2800" dirty="0" smtClean="0"/>
              <a:t>Is the study achievable in reasonable time?</a:t>
            </a:r>
          </a:p>
          <a:p>
            <a:pPr lvl="1">
              <a:spcBef>
                <a:spcPts val="600"/>
              </a:spcBef>
            </a:pPr>
            <a:r>
              <a:rPr lang="en-US" sz="2800" dirty="0" smtClean="0"/>
              <a:t>Is the problem a significant one? (i.e. So what?)</a:t>
            </a:r>
          </a:p>
        </p:txBody>
      </p:sp>
      <p:sp>
        <p:nvSpPr>
          <p:cNvPr id="5" name="Slide Number Placeholder 4"/>
          <p:cNvSpPr>
            <a:spLocks noGrp="1"/>
          </p:cNvSpPr>
          <p:nvPr>
            <p:ph type="sldNum" sz="quarter" idx="12"/>
          </p:nvPr>
        </p:nvSpPr>
        <p:spPr/>
        <p:txBody>
          <a:bodyPr/>
          <a:lstStyle/>
          <a:p>
            <a:fld id="{DA549F2A-BE3A-4C69-A36D-DD5953AD7737}"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30658" y="562541"/>
            <a:ext cx="8382000" cy="1143000"/>
          </a:xfrm>
        </p:spPr>
        <p:txBody>
          <a:bodyPr>
            <a:normAutofit/>
          </a:bodyPr>
          <a:lstStyle/>
          <a:p>
            <a:r>
              <a:rPr lang="en-US" dirty="0" smtClean="0"/>
              <a:t>Research Planning</a:t>
            </a:r>
            <a:endParaRPr lang="en-US" dirty="0"/>
          </a:p>
        </p:txBody>
      </p:sp>
      <p:sp>
        <p:nvSpPr>
          <p:cNvPr id="2" name="Content Placeholder 1"/>
          <p:cNvSpPr>
            <a:spLocks noGrp="1"/>
          </p:cNvSpPr>
          <p:nvPr>
            <p:ph idx="1"/>
          </p:nvPr>
        </p:nvSpPr>
        <p:spPr>
          <a:xfrm>
            <a:off x="630658" y="2070666"/>
            <a:ext cx="8229600" cy="4389120"/>
          </a:xfrm>
        </p:spPr>
        <p:txBody>
          <a:bodyPr>
            <a:normAutofit/>
          </a:bodyPr>
          <a:lstStyle/>
          <a:p>
            <a:pPr>
              <a:spcBef>
                <a:spcPts val="1200"/>
              </a:spcBef>
            </a:pPr>
            <a:r>
              <a:rPr lang="en-US" sz="3200" dirty="0" smtClean="0"/>
              <a:t>Research topic (issue)</a:t>
            </a:r>
          </a:p>
          <a:p>
            <a:pPr>
              <a:spcBef>
                <a:spcPts val="1200"/>
              </a:spcBef>
            </a:pPr>
            <a:r>
              <a:rPr lang="en-US" sz="3200" dirty="0" smtClean="0"/>
              <a:t>Research problem (statement of the problem)</a:t>
            </a:r>
          </a:p>
          <a:p>
            <a:pPr>
              <a:spcBef>
                <a:spcPts val="1200"/>
              </a:spcBef>
            </a:pPr>
            <a:r>
              <a:rPr lang="en-US" sz="3200" dirty="0" smtClean="0"/>
              <a:t>Research questions/Hypothesis</a:t>
            </a:r>
          </a:p>
          <a:p>
            <a:pPr>
              <a:spcBef>
                <a:spcPts val="1200"/>
              </a:spcBef>
            </a:pPr>
            <a:r>
              <a:rPr lang="en-US" sz="3200" dirty="0" smtClean="0"/>
              <a:t>Literature review </a:t>
            </a:r>
          </a:p>
          <a:p>
            <a:pPr>
              <a:spcBef>
                <a:spcPts val="1200"/>
              </a:spcBef>
            </a:pPr>
            <a:r>
              <a:rPr lang="en-US" sz="3200" dirty="0" smtClean="0"/>
              <a:t>Theoretical/conceptual framework</a:t>
            </a:r>
          </a:p>
          <a:p>
            <a:pPr>
              <a:spcBef>
                <a:spcPts val="1200"/>
              </a:spcBef>
            </a:pPr>
            <a:r>
              <a:rPr lang="en-US" sz="3200" dirty="0" smtClean="0"/>
              <a:t>Data and methods</a:t>
            </a:r>
          </a:p>
          <a:p>
            <a:endParaRPr lang="en-US" dirty="0"/>
          </a:p>
        </p:txBody>
      </p:sp>
      <p:sp>
        <p:nvSpPr>
          <p:cNvPr id="5" name="Slide Number Placeholder 4"/>
          <p:cNvSpPr>
            <a:spLocks noGrp="1"/>
          </p:cNvSpPr>
          <p:nvPr>
            <p:ph type="sldNum" sz="quarter" idx="12"/>
          </p:nvPr>
        </p:nvSpPr>
        <p:spPr/>
        <p:txBody>
          <a:bodyPr>
            <a:normAutofit/>
          </a:bodyPr>
          <a:lstStyle/>
          <a:p>
            <a:fld id="{DA549F2A-BE3A-4C69-A36D-DD5953AD7737}"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59" y="407388"/>
            <a:ext cx="8229600" cy="1143000"/>
          </a:xfrm>
        </p:spPr>
        <p:txBody>
          <a:bodyPr/>
          <a:lstStyle/>
          <a:p>
            <a:r>
              <a:rPr lang="en-US" dirty="0" smtClean="0"/>
              <a:t>Today’s Homework </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sz="3200" dirty="0" smtClean="0"/>
              <a:t> Start thinking about a research topic and research questions.</a:t>
            </a:r>
          </a:p>
          <a:p>
            <a:pPr>
              <a:buFont typeface="Wingdings" panose="05000000000000000000" pitchFamily="2" charset="2"/>
              <a:buChar char="v"/>
            </a:pPr>
            <a:r>
              <a:rPr lang="en-US" sz="3200" dirty="0"/>
              <a:t> </a:t>
            </a:r>
            <a:r>
              <a:rPr lang="en-US" sz="3200" dirty="0" smtClean="0"/>
              <a:t>Make sure that it is feasible within 1 semester</a:t>
            </a:r>
            <a:r>
              <a:rPr lang="en-US" sz="3000" dirty="0" smtClean="0"/>
              <a:t>:</a:t>
            </a:r>
          </a:p>
          <a:p>
            <a:pPr lvl="1">
              <a:buFont typeface="Courier New" panose="02070309020205020404" pitchFamily="49" charset="0"/>
              <a:buChar char="o"/>
            </a:pPr>
            <a:r>
              <a:rPr lang="en-US" sz="3000" dirty="0"/>
              <a:t> </a:t>
            </a:r>
            <a:r>
              <a:rPr lang="en-US" sz="3000" dirty="0" smtClean="0"/>
              <a:t>Not too difficult to obtain the data</a:t>
            </a:r>
          </a:p>
          <a:p>
            <a:pPr lvl="1">
              <a:buFont typeface="Courier New" panose="02070309020205020404" pitchFamily="49" charset="0"/>
              <a:buChar char="o"/>
            </a:pPr>
            <a:r>
              <a:rPr lang="en-US" sz="3000" dirty="0"/>
              <a:t> </a:t>
            </a:r>
            <a:r>
              <a:rPr lang="en-US" sz="3000" dirty="0" smtClean="0"/>
              <a:t>Not too complicated</a:t>
            </a:r>
          </a:p>
          <a:p>
            <a:pPr lvl="1">
              <a:buFont typeface="Courier New" panose="02070309020205020404" pitchFamily="49" charset="0"/>
              <a:buChar char="o"/>
            </a:pPr>
            <a:r>
              <a:rPr lang="en-US" sz="3000" dirty="0" smtClean="0"/>
              <a:t> Is not too broad</a:t>
            </a:r>
            <a:endParaRPr lang="en-US" sz="3000" dirty="0"/>
          </a:p>
          <a:p>
            <a:pPr marL="201168" lvl="1" indent="0">
              <a:buNone/>
            </a:pPr>
            <a:endParaRPr lang="en-US" sz="3000" dirty="0" smtClean="0"/>
          </a:p>
        </p:txBody>
      </p:sp>
      <p:sp>
        <p:nvSpPr>
          <p:cNvPr id="5" name="Slide Number Placeholder 4"/>
          <p:cNvSpPr>
            <a:spLocks noGrp="1"/>
          </p:cNvSpPr>
          <p:nvPr>
            <p:ph type="sldNum" sz="quarter" idx="12"/>
          </p:nvPr>
        </p:nvSpPr>
        <p:spPr/>
        <p:txBody>
          <a:bodyPr/>
          <a:lstStyle/>
          <a:p>
            <a:fld id="{DA549F2A-BE3A-4C69-A36D-DD5953AD7737}" type="slidenum">
              <a:rPr lang="en-US" smtClean="0"/>
              <a:pPr/>
              <a:t>16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459</TotalTime>
  <Words>626</Words>
  <Application>Microsoft Office PowerPoint</Application>
  <PresentationFormat>On-screen Show (4:3)</PresentationFormat>
  <Paragraphs>93</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Aharoni</vt:lpstr>
      <vt:lpstr>Calibri</vt:lpstr>
      <vt:lpstr>Calibri Light</vt:lpstr>
      <vt:lpstr>Courier New</vt:lpstr>
      <vt:lpstr>Wingdings</vt:lpstr>
      <vt:lpstr>Retrospect</vt:lpstr>
      <vt:lpstr>Research topic Problem statement Objectives Hypotheses </vt:lpstr>
      <vt:lpstr>Research Report Components</vt:lpstr>
      <vt:lpstr>What is Research?</vt:lpstr>
      <vt:lpstr>Starting a Research Project</vt:lpstr>
      <vt:lpstr>Students’ Background</vt:lpstr>
      <vt:lpstr>Good suggestions from Turabian (2013)</vt:lpstr>
      <vt:lpstr>1. Think big but work on small goals</vt:lpstr>
      <vt:lpstr>2.Engage with the readers</vt:lpstr>
      <vt:lpstr>3.Write every day</vt:lpstr>
      <vt:lpstr>4.Write well</vt:lpstr>
      <vt:lpstr>5. Read (suggested by myself)</vt:lpstr>
      <vt:lpstr>From interest to topics to questions</vt:lpstr>
      <vt:lpstr>A typical beginner’s mistake</vt:lpstr>
      <vt:lpstr>Research Topic </vt:lpstr>
      <vt:lpstr>Research Planning</vt:lpstr>
      <vt:lpstr>Today’s Homework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dc:creator>
  <cp:lastModifiedBy>Thorn Pitidol</cp:lastModifiedBy>
  <cp:revision>70</cp:revision>
  <dcterms:created xsi:type="dcterms:W3CDTF">2013-03-26T14:07:46Z</dcterms:created>
  <dcterms:modified xsi:type="dcterms:W3CDTF">2018-01-08T15:02:32Z</dcterms:modified>
</cp:coreProperties>
</file>