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  <p:sldId id="280" r:id="rId4"/>
    <p:sldId id="281" r:id="rId5"/>
    <p:sldId id="257" r:id="rId6"/>
    <p:sldId id="258" r:id="rId7"/>
    <p:sldId id="260" r:id="rId8"/>
    <p:sldId id="261" r:id="rId9"/>
    <p:sldId id="272" r:id="rId10"/>
    <p:sldId id="259" r:id="rId11"/>
    <p:sldId id="273" r:id="rId12"/>
    <p:sldId id="274" r:id="rId13"/>
    <p:sldId id="275" r:id="rId14"/>
    <p:sldId id="271" r:id="rId15"/>
    <p:sldId id="262" r:id="rId16"/>
    <p:sldId id="267" r:id="rId17"/>
    <p:sldId id="268" r:id="rId18"/>
    <p:sldId id="263" r:id="rId19"/>
    <p:sldId id="265" r:id="rId20"/>
    <p:sldId id="266" r:id="rId21"/>
    <p:sldId id="270" r:id="rId22"/>
    <p:sldId id="269" r:id="rId23"/>
    <p:sldId id="278" r:id="rId24"/>
    <p:sldId id="277" r:id="rId25"/>
    <p:sldId id="26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36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156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499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681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970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292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097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820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612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969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972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619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C0110-343B-144E-B987-4C774296091A}" type="datetimeFigureOut">
              <a:rPr lang="en-US" smtClean="0"/>
              <a:t>10/19/16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A6B9A-402D-DE46-BD29-160A0FFB4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91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Population and Education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Development Macroeconomics</a:t>
            </a:r>
          </a:p>
          <a:p>
            <a:r>
              <a:rPr lang="en-US" dirty="0" smtClean="0"/>
              <a:t>Week 10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Economics, </a:t>
            </a:r>
            <a:r>
              <a:rPr lang="en-US" dirty="0" err="1" smtClean="0"/>
              <a:t>Thammasat</a:t>
            </a:r>
            <a:r>
              <a:rPr lang="en-US" dirty="0" smtClean="0"/>
              <a:t> </a:t>
            </a:r>
            <a:r>
              <a:rPr lang="en-US" dirty="0" err="1" smtClean="0"/>
              <a:t>Univeristy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425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few words about population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Previously thought it was a major development concern</a:t>
            </a:r>
          </a:p>
          <a:p>
            <a:pPr lvl="1"/>
            <a:r>
              <a:rPr lang="en-US" dirty="0" smtClean="0"/>
              <a:t>Population growth rate was rapid in the 1960s</a:t>
            </a:r>
          </a:p>
          <a:p>
            <a:pPr lvl="1"/>
            <a:r>
              <a:rPr lang="en-US" dirty="0" smtClean="0"/>
              <a:t>Would there be enough food for everyone?</a:t>
            </a:r>
          </a:p>
          <a:p>
            <a:r>
              <a:rPr lang="en-US" dirty="0" smtClean="0"/>
              <a:t>Now not a concern</a:t>
            </a:r>
          </a:p>
          <a:p>
            <a:pPr lvl="1"/>
            <a:r>
              <a:rPr lang="en-US" dirty="0" smtClean="0"/>
              <a:t>Has fallen since then</a:t>
            </a:r>
            <a:endParaRPr lang="en-US" dirty="0" smtClean="0"/>
          </a:p>
          <a:p>
            <a:pPr lvl="1"/>
            <a:r>
              <a:rPr lang="en-US" dirty="0" smtClean="0"/>
              <a:t>Population growth has slowed throughout the world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442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Population and 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No causality that higher population growth slows economic growth</a:t>
            </a:r>
          </a:p>
          <a:p>
            <a:pPr lvl="1"/>
            <a:r>
              <a:rPr lang="en-US" dirty="0" smtClean="0"/>
              <a:t>Of course reduces per capita income</a:t>
            </a:r>
          </a:p>
          <a:p>
            <a:pPr lvl="1"/>
            <a:r>
              <a:rPr lang="en-US" dirty="0" smtClean="0"/>
              <a:t>Several Asian (and European countries) have declining populations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Higher income means less children</a:t>
            </a:r>
          </a:p>
          <a:p>
            <a:pPr lvl="1"/>
            <a:r>
              <a:rPr lang="en-US" dirty="0" smtClean="0"/>
              <a:t>Quality instead of quantity</a:t>
            </a:r>
          </a:p>
          <a:p>
            <a:pPr lvl="1"/>
            <a:r>
              <a:rPr lang="en-US" dirty="0" smtClean="0"/>
              <a:t>Women more likely to work (delay having family)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Should population be controlled?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546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3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population be controlled?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315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Growth regressions</a:t>
            </a:r>
          </a:p>
          <a:p>
            <a:r>
              <a:rPr lang="en-US" smtClean="0"/>
              <a:t>Show </a:t>
            </a:r>
            <a:r>
              <a:rPr lang="en-US" dirty="0" smtClean="0"/>
              <a:t>that education (years of schooling) is an positive and significant determinant of economic growth</a:t>
            </a:r>
          </a:p>
          <a:p>
            <a:r>
              <a:rPr lang="en-US" dirty="0" smtClean="0"/>
              <a:t>Commonly use </a:t>
            </a:r>
            <a:r>
              <a:rPr lang="en-US" dirty="0" err="1" smtClean="0"/>
              <a:t>Barro</a:t>
            </a:r>
            <a:r>
              <a:rPr lang="en-US" dirty="0" smtClean="0"/>
              <a:t>-Lee data on school attainment (a quantity measure)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554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Enrollment Rates </a:t>
            </a:r>
            <a:r>
              <a:rPr lang="en-US" dirty="0" err="1" smtClean="0"/>
              <a:t>vs</a:t>
            </a:r>
            <a:r>
              <a:rPr lang="en-US" dirty="0" smtClean="0"/>
              <a:t> Attainment 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Two ways to measure education quantity</a:t>
            </a:r>
          </a:p>
          <a:p>
            <a:r>
              <a:rPr lang="en-US" dirty="0" smtClean="0"/>
              <a:t>Enrollment rates</a:t>
            </a:r>
          </a:p>
          <a:p>
            <a:pPr lvl="1"/>
            <a:r>
              <a:rPr lang="en-US" dirty="0" smtClean="0"/>
              <a:t>How many </a:t>
            </a:r>
            <a:r>
              <a:rPr lang="en-US" b="1" dirty="0" smtClean="0"/>
              <a:t>children</a:t>
            </a:r>
            <a:r>
              <a:rPr lang="en-US" dirty="0" smtClean="0"/>
              <a:t> currently enrolled at various levels of education (primary, secondary, tertiary) out of cohort</a:t>
            </a:r>
          </a:p>
          <a:p>
            <a:pPr lvl="1"/>
            <a:r>
              <a:rPr lang="en-US" dirty="0" smtClean="0"/>
              <a:t>How many in education </a:t>
            </a:r>
            <a:r>
              <a:rPr lang="en-US" b="1" dirty="0" smtClean="0"/>
              <a:t>now</a:t>
            </a:r>
          </a:p>
          <a:p>
            <a:r>
              <a:rPr lang="en-US" dirty="0" smtClean="0"/>
              <a:t>Attainment rates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ow many years school (level reached) by current </a:t>
            </a:r>
            <a:r>
              <a:rPr lang="en-US" b="1" dirty="0" smtClean="0"/>
              <a:t>adults</a:t>
            </a:r>
          </a:p>
          <a:p>
            <a:pPr lvl="1"/>
            <a:r>
              <a:rPr lang="en-US" dirty="0" smtClean="0"/>
              <a:t>How much education in the </a:t>
            </a:r>
            <a:r>
              <a:rPr lang="en-US" b="1" dirty="0" smtClean="0"/>
              <a:t>past</a:t>
            </a:r>
          </a:p>
          <a:p>
            <a:r>
              <a:rPr lang="en-US" dirty="0" smtClean="0"/>
              <a:t>Enrollment rates higher than attainment rates</a:t>
            </a:r>
          </a:p>
          <a:p>
            <a:pPr lvl="1"/>
            <a:r>
              <a:rPr lang="en-US" dirty="0" smtClean="0"/>
              <a:t>Because educational access expanding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152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Gross and net enrollment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Gross enrollment rate</a:t>
            </a:r>
          </a:p>
          <a:p>
            <a:pPr lvl="1"/>
            <a:r>
              <a:rPr lang="en-US" dirty="0" smtClean="0"/>
              <a:t>No. of </a:t>
            </a:r>
            <a:r>
              <a:rPr lang="en-US" b="1" dirty="0" smtClean="0"/>
              <a:t>students in school</a:t>
            </a:r>
            <a:r>
              <a:rPr lang="en-US" dirty="0" smtClean="0"/>
              <a:t>, divided by pupils in that age cohort</a:t>
            </a:r>
          </a:p>
          <a:p>
            <a:pPr lvl="1"/>
            <a:r>
              <a:rPr lang="en-US" dirty="0" smtClean="0"/>
              <a:t>Can be repeaters (in school but not in that age cohort)</a:t>
            </a:r>
          </a:p>
          <a:p>
            <a:pPr lvl="1"/>
            <a:r>
              <a:rPr lang="en-US" dirty="0" smtClean="0"/>
              <a:t>Therefore can be over 100%</a:t>
            </a:r>
          </a:p>
          <a:p>
            <a:r>
              <a:rPr lang="en-US" dirty="0" smtClean="0"/>
              <a:t>Net enrolment rate</a:t>
            </a:r>
          </a:p>
          <a:p>
            <a:pPr lvl="1"/>
            <a:r>
              <a:rPr lang="en-US" dirty="0" smtClean="0"/>
              <a:t>No. of students in school </a:t>
            </a:r>
            <a:r>
              <a:rPr lang="en-US" b="1" dirty="0" smtClean="0"/>
              <a:t>from that age cohort</a:t>
            </a:r>
            <a:r>
              <a:rPr lang="en-US" dirty="0" smtClean="0"/>
              <a:t>, divided by children in the age cohort</a:t>
            </a:r>
          </a:p>
          <a:p>
            <a:pPr lvl="1"/>
            <a:r>
              <a:rPr lang="en-US" dirty="0" smtClean="0"/>
              <a:t>At or less than 100%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633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Distortion of gross enrollment 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100% gross enrollment rate</a:t>
            </a:r>
          </a:p>
          <a:p>
            <a:r>
              <a:rPr lang="en-US" dirty="0" smtClean="0"/>
              <a:t>For 6 years of primary education</a:t>
            </a:r>
          </a:p>
          <a:p>
            <a:r>
              <a:rPr lang="en-US" dirty="0" smtClean="0"/>
              <a:t>Can be:</a:t>
            </a:r>
          </a:p>
          <a:p>
            <a:pPr lvl="1"/>
            <a:r>
              <a:rPr lang="en-US" dirty="0" smtClean="0"/>
              <a:t>75% of kids taking 8 years to complete </a:t>
            </a:r>
          </a:p>
          <a:p>
            <a:pPr lvl="2"/>
            <a:r>
              <a:rPr lang="en-US" dirty="0" smtClean="0"/>
              <a:t>Repeating 2 years</a:t>
            </a:r>
          </a:p>
          <a:p>
            <a:pPr lvl="1"/>
            <a:r>
              <a:rPr lang="en-US" dirty="0" smtClean="0"/>
              <a:t>25% of children never attending school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616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two patterns do you see in the data on attainment rates presented in the next slide?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194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Gross enrollment rates, %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358935"/>
              </p:ext>
            </p:extLst>
          </p:nvPr>
        </p:nvGraphicFramePr>
        <p:xfrm>
          <a:off x="107822" y="1600200"/>
          <a:ext cx="8937339" cy="492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3016"/>
                <a:gridCol w="1730416"/>
                <a:gridCol w="1639342"/>
                <a:gridCol w="1744565"/>
              </a:tblGrid>
              <a:tr h="616225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Primary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Secondary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Tertiary</a:t>
                      </a:r>
                      <a:endParaRPr lang="en-US" sz="2400" dirty="0"/>
                    </a:p>
                  </a:txBody>
                  <a:tcPr/>
                </a:tc>
              </a:tr>
              <a:tr h="616225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East Asia and Pacific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</a:tr>
              <a:tr h="616225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Europe and Central Asia</a:t>
                      </a:r>
                      <a:endParaRPr lang="en-US" sz="2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97</a:t>
                      </a:r>
                      <a:endParaRPr lang="en-US" sz="2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88</a:t>
                      </a:r>
                      <a:endParaRPr lang="en-US" sz="2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55</a:t>
                      </a:r>
                      <a:endParaRPr lang="en-US" sz="2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16225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L.</a:t>
                      </a:r>
                      <a:r>
                        <a:rPr lang="en-US" sz="2400" baseline="0" dirty="0" smtClean="0"/>
                        <a:t> America and Caribbean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/>
                </a:tc>
              </a:tr>
              <a:tr h="616225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Middle</a:t>
                      </a:r>
                      <a:r>
                        <a:rPr lang="en-US" sz="2400" baseline="0" dirty="0" smtClean="0"/>
                        <a:t> East and North Africa</a:t>
                      </a:r>
                      <a:endParaRPr lang="en-US" sz="2400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106</a:t>
                      </a:r>
                      <a:endParaRPr lang="en-US" sz="2400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76</a:t>
                      </a:r>
                      <a:endParaRPr lang="en-US" sz="2400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616225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South Asia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</a:t>
                      </a:r>
                      <a:endParaRPr lang="en-US" sz="2400" dirty="0"/>
                    </a:p>
                  </a:txBody>
                  <a:tcPr/>
                </a:tc>
              </a:tr>
              <a:tr h="616225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Sub-Saharan Africa</a:t>
                      </a:r>
                      <a:endParaRPr lang="en-US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92</a:t>
                      </a:r>
                      <a:endParaRPr lang="en-US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616225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High</a:t>
                      </a:r>
                      <a:r>
                        <a:rPr lang="en-US" sz="2400" baseline="0" dirty="0" smtClean="0"/>
                        <a:t>-income countries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62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633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3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might children not be attending school?</a:t>
            </a:r>
          </a:p>
          <a:p>
            <a:endParaRPr lang="en-US" dirty="0"/>
          </a:p>
          <a:p>
            <a:pPr lvl="1"/>
            <a:r>
              <a:rPr lang="en-US" dirty="0" smtClean="0"/>
              <a:t>Multiple factors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234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Leaky roofs, worms, and uniforms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Kenya</a:t>
            </a:r>
          </a:p>
          <a:p>
            <a:pPr lvl="1"/>
            <a:r>
              <a:rPr lang="en-US" dirty="0" smtClean="0"/>
              <a:t>Higher attendance when uniforms paid for or not needed</a:t>
            </a:r>
          </a:p>
          <a:p>
            <a:r>
              <a:rPr lang="en-US" dirty="0" smtClean="0"/>
              <a:t>Ghana</a:t>
            </a:r>
          </a:p>
          <a:p>
            <a:pPr lvl="1"/>
            <a:r>
              <a:rPr lang="en-US" dirty="0" smtClean="0"/>
              <a:t>Higher attendance significantly correlated with greater attention to fixing leaky roofs</a:t>
            </a:r>
          </a:p>
          <a:p>
            <a:pPr lvl="2"/>
            <a:r>
              <a:rPr lang="en-US" dirty="0" smtClean="0"/>
              <a:t>Because school and classes could remain open</a:t>
            </a:r>
          </a:p>
          <a:p>
            <a:pPr lvl="2"/>
            <a:r>
              <a:rPr lang="en-US" dirty="0" smtClean="0"/>
              <a:t>General staff more motivated</a:t>
            </a:r>
          </a:p>
          <a:p>
            <a:pPr lvl="2"/>
            <a:r>
              <a:rPr lang="en-US" dirty="0" smtClean="0"/>
              <a:t>Does it mean fixing leaky roofs in other schools will raise enrollment?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377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Rural Kenya</a:t>
            </a:r>
          </a:p>
          <a:p>
            <a:pPr lvl="1"/>
            <a:r>
              <a:rPr lang="en-US" dirty="0" smtClean="0"/>
              <a:t>Kids not attending because of intestinal problems (worms)</a:t>
            </a:r>
          </a:p>
          <a:p>
            <a:pPr lvl="1"/>
            <a:r>
              <a:rPr lang="en-US" dirty="0" smtClean="0"/>
              <a:t>Deworming programs helped to boost school attendance</a:t>
            </a:r>
          </a:p>
          <a:p>
            <a:pPr lvl="1"/>
            <a:r>
              <a:rPr lang="en-US" dirty="0" smtClean="0"/>
              <a:t>But did not improve test schools</a:t>
            </a:r>
          </a:p>
          <a:p>
            <a:pPr lvl="1"/>
            <a:r>
              <a:rPr lang="en-US" dirty="0" smtClean="0"/>
              <a:t>Followed up when 22 years of age:</a:t>
            </a:r>
          </a:p>
          <a:p>
            <a:pPr lvl="2"/>
            <a:r>
              <a:rPr lang="en-US" dirty="0" smtClean="0"/>
              <a:t>More years of school enrollment</a:t>
            </a:r>
          </a:p>
          <a:p>
            <a:pPr lvl="2"/>
            <a:r>
              <a:rPr lang="en-US" dirty="0" smtClean="0"/>
              <a:t>Better health as an adult</a:t>
            </a:r>
          </a:p>
          <a:p>
            <a:pPr lvl="2"/>
            <a:r>
              <a:rPr lang="en-US" dirty="0" smtClean="0"/>
              <a:t>Higher earnings</a:t>
            </a:r>
            <a:endParaRPr lang="en-US" dirty="0"/>
          </a:p>
          <a:p>
            <a:pPr lvl="2"/>
            <a:r>
              <a:rPr lang="en-US" dirty="0" smtClean="0"/>
              <a:t>Better adult food consumption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958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 sizes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Large class size may be a problem</a:t>
            </a:r>
          </a:p>
          <a:p>
            <a:pPr lvl="1"/>
            <a:r>
              <a:rPr lang="en-US" dirty="0" smtClean="0"/>
              <a:t>Less attention per student</a:t>
            </a:r>
          </a:p>
          <a:p>
            <a:r>
              <a:rPr lang="en-US" dirty="0" smtClean="0"/>
              <a:t>Review of 30 studies</a:t>
            </a:r>
          </a:p>
          <a:p>
            <a:pPr lvl="1"/>
            <a:r>
              <a:rPr lang="en-US" dirty="0" smtClean="0"/>
              <a:t>8 found lower class sizes positively correlated to learning outcomes</a:t>
            </a:r>
          </a:p>
          <a:p>
            <a:pPr lvl="1"/>
            <a:r>
              <a:rPr lang="en-US" dirty="0" smtClean="0"/>
              <a:t>8 found lower classes size were negatively correlated with learning outcome</a:t>
            </a:r>
          </a:p>
          <a:p>
            <a:pPr lvl="1"/>
            <a:r>
              <a:rPr lang="en-US" dirty="0" smtClean="0"/>
              <a:t>14 found now significant effect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35030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Attainment levels </a:t>
            </a:r>
            <a:br>
              <a:rPr lang="en-US" dirty="0" smtClean="0"/>
            </a:br>
            <a:r>
              <a:rPr lang="en-US" sz="2700" dirty="0" smtClean="0"/>
              <a:t>25 years and older, 2010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215174"/>
              </p:ext>
            </p:extLst>
          </p:nvPr>
        </p:nvGraphicFramePr>
        <p:xfrm>
          <a:off x="457200" y="1600200"/>
          <a:ext cx="8229600" cy="485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7509"/>
                <a:gridCol w="1557445"/>
                <a:gridCol w="1497543"/>
                <a:gridCol w="1187103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Women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Men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Ratio</a:t>
                      </a:r>
                    </a:p>
                    <a:p>
                      <a:pPr algn="ctr"/>
                      <a:r>
                        <a:rPr lang="en-US" sz="2400" dirty="0" smtClean="0"/>
                        <a:t>W/M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years</a:t>
                      </a:r>
                      <a:endParaRPr lang="en-US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years</a:t>
                      </a:r>
                      <a:endParaRPr lang="en-US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%</a:t>
                      </a:r>
                      <a:endParaRPr lang="en-US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East Asia and Pacific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6.8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8.0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Europe and Central Asia</a:t>
                      </a:r>
                      <a:endParaRPr lang="en-US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10.2</a:t>
                      </a:r>
                      <a:endParaRPr lang="en-US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10.4</a:t>
                      </a:r>
                      <a:endParaRPr lang="en-US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98</a:t>
                      </a:r>
                      <a:endParaRPr lang="en-US" sz="24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L.</a:t>
                      </a:r>
                      <a:r>
                        <a:rPr lang="en-US" sz="2400" baseline="0" dirty="0" smtClean="0"/>
                        <a:t> America and Caribbean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7.7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7.9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Middle</a:t>
                      </a:r>
                      <a:r>
                        <a:rPr lang="en-US" sz="2400" baseline="0" dirty="0" smtClean="0"/>
                        <a:t> East and North Africa</a:t>
                      </a:r>
                      <a:endParaRPr lang="en-US" sz="24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5.5</a:t>
                      </a:r>
                      <a:endParaRPr lang="en-US" sz="24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7.5</a:t>
                      </a:r>
                      <a:endParaRPr lang="en-US" sz="24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74</a:t>
                      </a:r>
                      <a:endParaRPr lang="en-US" sz="24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South Asia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3.4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5.6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60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Sub-Saharan Africa</a:t>
                      </a:r>
                      <a:endParaRPr lang="en-US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4.0</a:t>
                      </a:r>
                      <a:endParaRPr lang="en-US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5.7</a:t>
                      </a:r>
                      <a:endParaRPr lang="en-US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70</a:t>
                      </a:r>
                      <a:endParaRPr lang="en-US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High</a:t>
                      </a:r>
                      <a:r>
                        <a:rPr lang="en-US" sz="2400" baseline="0" dirty="0" smtClean="0"/>
                        <a:t>-income countries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10.9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11.2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Barro</a:t>
                      </a:r>
                      <a:r>
                        <a:rPr lang="en-US" dirty="0" smtClean="0"/>
                        <a:t>-Lee dataset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95494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Returns to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Private return</a:t>
            </a:r>
          </a:p>
          <a:p>
            <a:pPr lvl="1"/>
            <a:r>
              <a:rPr lang="en-US" dirty="0" smtClean="0"/>
              <a:t>Return to investment in education</a:t>
            </a:r>
          </a:p>
          <a:p>
            <a:pPr lvl="1"/>
            <a:r>
              <a:rPr lang="en-US" dirty="0" smtClean="0"/>
              <a:t>Costs</a:t>
            </a:r>
          </a:p>
          <a:p>
            <a:pPr lvl="2"/>
            <a:r>
              <a:rPr lang="en-US" dirty="0" smtClean="0"/>
              <a:t>foregone earnings</a:t>
            </a:r>
          </a:p>
          <a:p>
            <a:pPr lvl="2"/>
            <a:r>
              <a:rPr lang="en-US" dirty="0" smtClean="0"/>
              <a:t>Fees, books and materials, transport, uniform</a:t>
            </a:r>
          </a:p>
          <a:p>
            <a:pPr lvl="1"/>
            <a:r>
              <a:rPr lang="en-US" dirty="0" smtClean="0"/>
              <a:t>Benefits</a:t>
            </a:r>
          </a:p>
          <a:p>
            <a:pPr lvl="2"/>
            <a:r>
              <a:rPr lang="en-US" dirty="0" smtClean="0"/>
              <a:t>Higher earnings in the workplace during working life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916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Returns to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Social return</a:t>
            </a:r>
          </a:p>
          <a:p>
            <a:pPr lvl="1"/>
            <a:r>
              <a:rPr lang="en-US" dirty="0" smtClean="0"/>
              <a:t>Returns (benefits) to society (economy) from investments in education</a:t>
            </a:r>
          </a:p>
          <a:p>
            <a:pPr lvl="1"/>
            <a:r>
              <a:rPr lang="en-US" dirty="0" smtClean="0"/>
              <a:t>How to calculate</a:t>
            </a:r>
          </a:p>
          <a:p>
            <a:pPr lvl="1"/>
            <a:r>
              <a:rPr lang="en-US" dirty="0" smtClean="0"/>
              <a:t>Private costs and benefits</a:t>
            </a:r>
          </a:p>
          <a:p>
            <a:pPr lvl="1"/>
            <a:r>
              <a:rPr lang="en-US" dirty="0" smtClean="0"/>
              <a:t>Plus	</a:t>
            </a:r>
          </a:p>
          <a:p>
            <a:pPr lvl="2"/>
            <a:r>
              <a:rPr lang="en-US" dirty="0" smtClean="0"/>
              <a:t>Government costs (setting up and running schools)</a:t>
            </a:r>
          </a:p>
          <a:p>
            <a:pPr lvl="2"/>
            <a:r>
              <a:rPr lang="en-US" dirty="0" smtClean="0"/>
              <a:t>Social benefits</a:t>
            </a:r>
          </a:p>
          <a:p>
            <a:pPr lvl="3"/>
            <a:r>
              <a:rPr lang="en-US" dirty="0" smtClean="0"/>
              <a:t>Improvements in productivity?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3668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Private returns to secondary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2120521" y="1797248"/>
            <a:ext cx="11981" cy="4085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132502" y="4792662"/>
            <a:ext cx="4828080" cy="239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120521" y="5307873"/>
            <a:ext cx="742782" cy="23964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863303" y="3762240"/>
            <a:ext cx="0" cy="1545633"/>
          </a:xfrm>
          <a:prstGeom prst="line">
            <a:avLst/>
          </a:prstGeom>
          <a:ln>
            <a:solidFill>
              <a:srgbClr val="F7964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Freeform 11"/>
          <p:cNvSpPr/>
          <p:nvPr/>
        </p:nvSpPr>
        <p:spPr>
          <a:xfrm>
            <a:off x="2875283" y="2036881"/>
            <a:ext cx="3402419" cy="1725359"/>
          </a:xfrm>
          <a:custGeom>
            <a:avLst/>
            <a:gdLst>
              <a:gd name="connsiteX0" fmla="*/ 0 w 3402419"/>
              <a:gd name="connsiteY0" fmla="*/ 1725359 h 1725359"/>
              <a:gd name="connsiteX1" fmla="*/ 850605 w 3402419"/>
              <a:gd name="connsiteY1" fmla="*/ 922588 h 1725359"/>
              <a:gd name="connsiteX2" fmla="*/ 2168443 w 3402419"/>
              <a:gd name="connsiteY2" fmla="*/ 395395 h 1725359"/>
              <a:gd name="connsiteX3" fmla="*/ 3402419 w 3402419"/>
              <a:gd name="connsiteY3" fmla="*/ 0 h 1725359"/>
              <a:gd name="connsiteX4" fmla="*/ 3402419 w 3402419"/>
              <a:gd name="connsiteY4" fmla="*/ 0 h 1725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2419" h="1725359">
                <a:moveTo>
                  <a:pt x="0" y="1725359"/>
                </a:moveTo>
                <a:cubicBezTo>
                  <a:pt x="244599" y="1434804"/>
                  <a:pt x="489198" y="1144249"/>
                  <a:pt x="850605" y="922588"/>
                </a:cubicBezTo>
                <a:cubicBezTo>
                  <a:pt x="1212012" y="700927"/>
                  <a:pt x="1743141" y="549160"/>
                  <a:pt x="2168443" y="395395"/>
                </a:cubicBezTo>
                <a:cubicBezTo>
                  <a:pt x="2593745" y="241630"/>
                  <a:pt x="3402419" y="0"/>
                  <a:pt x="3402419" y="0"/>
                </a:cubicBezTo>
                <a:lnTo>
                  <a:pt x="3402419" y="0"/>
                </a:lnTo>
              </a:path>
            </a:pathLst>
          </a:cu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2863303" y="2947487"/>
            <a:ext cx="3426379" cy="1317982"/>
          </a:xfrm>
          <a:custGeom>
            <a:avLst/>
            <a:gdLst>
              <a:gd name="connsiteX0" fmla="*/ 0 w 3426379"/>
              <a:gd name="connsiteY0" fmla="*/ 1317982 h 1317982"/>
              <a:gd name="connsiteX1" fmla="*/ 886546 w 3426379"/>
              <a:gd name="connsiteY1" fmla="*/ 838716 h 1317982"/>
              <a:gd name="connsiteX2" fmla="*/ 1737150 w 3426379"/>
              <a:gd name="connsiteY2" fmla="*/ 455303 h 1317982"/>
              <a:gd name="connsiteX3" fmla="*/ 2599735 w 3426379"/>
              <a:gd name="connsiteY3" fmla="*/ 191707 h 1317982"/>
              <a:gd name="connsiteX4" fmla="*/ 3426379 w 3426379"/>
              <a:gd name="connsiteY4" fmla="*/ 23964 h 1317982"/>
              <a:gd name="connsiteX5" fmla="*/ 3426379 w 3426379"/>
              <a:gd name="connsiteY5" fmla="*/ 23964 h 1317982"/>
              <a:gd name="connsiteX6" fmla="*/ 3414399 w 3426379"/>
              <a:gd name="connsiteY6" fmla="*/ 35945 h 1317982"/>
              <a:gd name="connsiteX7" fmla="*/ 3426379 w 3426379"/>
              <a:gd name="connsiteY7" fmla="*/ 0 h 131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26379" h="1317982">
                <a:moveTo>
                  <a:pt x="0" y="1317982"/>
                </a:moveTo>
                <a:cubicBezTo>
                  <a:pt x="298510" y="1150239"/>
                  <a:pt x="597021" y="982496"/>
                  <a:pt x="886546" y="838716"/>
                </a:cubicBezTo>
                <a:cubicBezTo>
                  <a:pt x="1176071" y="694936"/>
                  <a:pt x="1451619" y="563138"/>
                  <a:pt x="1737150" y="455303"/>
                </a:cubicBezTo>
                <a:cubicBezTo>
                  <a:pt x="2022682" y="347468"/>
                  <a:pt x="2318197" y="263597"/>
                  <a:pt x="2599735" y="191707"/>
                </a:cubicBezTo>
                <a:cubicBezTo>
                  <a:pt x="2881273" y="119817"/>
                  <a:pt x="3426379" y="23964"/>
                  <a:pt x="3426379" y="23964"/>
                </a:cubicBezTo>
                <a:lnTo>
                  <a:pt x="3426379" y="23964"/>
                </a:lnTo>
                <a:cubicBezTo>
                  <a:pt x="3424382" y="25961"/>
                  <a:pt x="3414399" y="39939"/>
                  <a:pt x="3414399" y="35945"/>
                </a:cubicBezTo>
                <a:cubicBezTo>
                  <a:pt x="3414399" y="31951"/>
                  <a:pt x="3420389" y="15975"/>
                  <a:pt x="3426379" y="0"/>
                </a:cubicBezTo>
              </a:path>
            </a:pathLst>
          </a:cu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426588" y="2659927"/>
            <a:ext cx="1659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Private benefits</a:t>
            </a:r>
            <a:endParaRPr lang="en-US" dirty="0"/>
          </a:p>
        </p:txBody>
      </p:sp>
      <p:sp>
        <p:nvSpPr>
          <p:cNvPr id="17" name="Freeform 16"/>
          <p:cNvSpPr/>
          <p:nvPr/>
        </p:nvSpPr>
        <p:spPr>
          <a:xfrm>
            <a:off x="2096561" y="4253488"/>
            <a:ext cx="754762" cy="263596"/>
          </a:xfrm>
          <a:custGeom>
            <a:avLst/>
            <a:gdLst>
              <a:gd name="connsiteX0" fmla="*/ 754762 w 754762"/>
              <a:gd name="connsiteY0" fmla="*/ 0 h 263596"/>
              <a:gd name="connsiteX1" fmla="*/ 551096 w 754762"/>
              <a:gd name="connsiteY1" fmla="*/ 59908 h 263596"/>
              <a:gd name="connsiteX2" fmla="*/ 443273 w 754762"/>
              <a:gd name="connsiteY2" fmla="*/ 83871 h 263596"/>
              <a:gd name="connsiteX3" fmla="*/ 191685 w 754762"/>
              <a:gd name="connsiteY3" fmla="*/ 203688 h 263596"/>
              <a:gd name="connsiteX4" fmla="*/ 0 w 754762"/>
              <a:gd name="connsiteY4" fmla="*/ 263596 h 263596"/>
              <a:gd name="connsiteX5" fmla="*/ 0 w 754762"/>
              <a:gd name="connsiteY5" fmla="*/ 263596 h 263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4762" h="263596">
                <a:moveTo>
                  <a:pt x="754762" y="0"/>
                </a:moveTo>
                <a:lnTo>
                  <a:pt x="551096" y="59908"/>
                </a:lnTo>
                <a:cubicBezTo>
                  <a:pt x="499181" y="73886"/>
                  <a:pt x="503175" y="59908"/>
                  <a:pt x="443273" y="83871"/>
                </a:cubicBezTo>
                <a:cubicBezTo>
                  <a:pt x="383371" y="107834"/>
                  <a:pt x="265564" y="173734"/>
                  <a:pt x="191685" y="203688"/>
                </a:cubicBezTo>
                <a:cubicBezTo>
                  <a:pt x="117806" y="233642"/>
                  <a:pt x="0" y="263596"/>
                  <a:pt x="0" y="263596"/>
                </a:cubicBezTo>
                <a:lnTo>
                  <a:pt x="0" y="263596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390438" y="4265469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Foregone earnings</a:t>
            </a:r>
            <a:endParaRPr lang="en-US" dirty="0"/>
          </a:p>
        </p:txBody>
      </p:sp>
      <p:cxnSp>
        <p:nvCxnSpPr>
          <p:cNvPr id="20" name="Straight Arrow Connector 19"/>
          <p:cNvCxnSpPr>
            <a:stCxn id="18" idx="1"/>
          </p:cNvCxnSpPr>
          <p:nvPr/>
        </p:nvCxnSpPr>
        <p:spPr>
          <a:xfrm flipH="1">
            <a:off x="2875283" y="4450135"/>
            <a:ext cx="515155" cy="669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558163" y="5123207"/>
            <a:ext cx="170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Books, fees, etc.</a:t>
            </a:r>
            <a:endParaRPr lang="en-US" dirty="0"/>
          </a:p>
        </p:txBody>
      </p:sp>
      <p:cxnSp>
        <p:nvCxnSpPr>
          <p:cNvPr id="23" name="Straight Arrow Connector 22"/>
          <p:cNvCxnSpPr>
            <a:stCxn id="21" idx="1"/>
          </p:cNvCxnSpPr>
          <p:nvPr/>
        </p:nvCxnSpPr>
        <p:spPr>
          <a:xfrm flipH="1" flipV="1">
            <a:off x="2934528" y="5215540"/>
            <a:ext cx="623635" cy="9233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625132" y="4948424"/>
            <a:ext cx="541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Age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875283" y="4816625"/>
            <a:ext cx="586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132502" y="4816625"/>
            <a:ext cx="538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006349" y="2475261"/>
            <a:ext cx="982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Earnings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694860" y="5619396"/>
            <a:ext cx="129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Direct cost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1737150" y="4888515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6505329" y="2762821"/>
            <a:ext cx="1906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Primary education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6373545" y="1797248"/>
            <a:ext cx="2152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Secondary education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2101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Social returns to secondary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2120521" y="1797248"/>
            <a:ext cx="11981" cy="40857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132502" y="4792662"/>
            <a:ext cx="4828080" cy="239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120521" y="5307873"/>
            <a:ext cx="742782" cy="23964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863303" y="3762240"/>
            <a:ext cx="0" cy="1545633"/>
          </a:xfrm>
          <a:prstGeom prst="line">
            <a:avLst/>
          </a:prstGeom>
          <a:ln>
            <a:solidFill>
              <a:srgbClr val="F7964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Freeform 11"/>
          <p:cNvSpPr/>
          <p:nvPr/>
        </p:nvSpPr>
        <p:spPr>
          <a:xfrm>
            <a:off x="2875283" y="2036881"/>
            <a:ext cx="3402419" cy="1725359"/>
          </a:xfrm>
          <a:custGeom>
            <a:avLst/>
            <a:gdLst>
              <a:gd name="connsiteX0" fmla="*/ 0 w 3402419"/>
              <a:gd name="connsiteY0" fmla="*/ 1725359 h 1725359"/>
              <a:gd name="connsiteX1" fmla="*/ 850605 w 3402419"/>
              <a:gd name="connsiteY1" fmla="*/ 922588 h 1725359"/>
              <a:gd name="connsiteX2" fmla="*/ 2168443 w 3402419"/>
              <a:gd name="connsiteY2" fmla="*/ 395395 h 1725359"/>
              <a:gd name="connsiteX3" fmla="*/ 3402419 w 3402419"/>
              <a:gd name="connsiteY3" fmla="*/ 0 h 1725359"/>
              <a:gd name="connsiteX4" fmla="*/ 3402419 w 3402419"/>
              <a:gd name="connsiteY4" fmla="*/ 0 h 1725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2419" h="1725359">
                <a:moveTo>
                  <a:pt x="0" y="1725359"/>
                </a:moveTo>
                <a:cubicBezTo>
                  <a:pt x="244599" y="1434804"/>
                  <a:pt x="489198" y="1144249"/>
                  <a:pt x="850605" y="922588"/>
                </a:cubicBezTo>
                <a:cubicBezTo>
                  <a:pt x="1212012" y="700927"/>
                  <a:pt x="1743141" y="549160"/>
                  <a:pt x="2168443" y="395395"/>
                </a:cubicBezTo>
                <a:cubicBezTo>
                  <a:pt x="2593745" y="241630"/>
                  <a:pt x="3402419" y="0"/>
                  <a:pt x="3402419" y="0"/>
                </a:cubicBezTo>
                <a:lnTo>
                  <a:pt x="3402419" y="0"/>
                </a:lnTo>
              </a:path>
            </a:pathLst>
          </a:cu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2863303" y="2947487"/>
            <a:ext cx="3426379" cy="1317982"/>
          </a:xfrm>
          <a:custGeom>
            <a:avLst/>
            <a:gdLst>
              <a:gd name="connsiteX0" fmla="*/ 0 w 3426379"/>
              <a:gd name="connsiteY0" fmla="*/ 1317982 h 1317982"/>
              <a:gd name="connsiteX1" fmla="*/ 886546 w 3426379"/>
              <a:gd name="connsiteY1" fmla="*/ 838716 h 1317982"/>
              <a:gd name="connsiteX2" fmla="*/ 1737150 w 3426379"/>
              <a:gd name="connsiteY2" fmla="*/ 455303 h 1317982"/>
              <a:gd name="connsiteX3" fmla="*/ 2599735 w 3426379"/>
              <a:gd name="connsiteY3" fmla="*/ 191707 h 1317982"/>
              <a:gd name="connsiteX4" fmla="*/ 3426379 w 3426379"/>
              <a:gd name="connsiteY4" fmla="*/ 23964 h 1317982"/>
              <a:gd name="connsiteX5" fmla="*/ 3426379 w 3426379"/>
              <a:gd name="connsiteY5" fmla="*/ 23964 h 1317982"/>
              <a:gd name="connsiteX6" fmla="*/ 3414399 w 3426379"/>
              <a:gd name="connsiteY6" fmla="*/ 35945 h 1317982"/>
              <a:gd name="connsiteX7" fmla="*/ 3426379 w 3426379"/>
              <a:gd name="connsiteY7" fmla="*/ 0 h 131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26379" h="1317982">
                <a:moveTo>
                  <a:pt x="0" y="1317982"/>
                </a:moveTo>
                <a:cubicBezTo>
                  <a:pt x="298510" y="1150239"/>
                  <a:pt x="597021" y="982496"/>
                  <a:pt x="886546" y="838716"/>
                </a:cubicBezTo>
                <a:cubicBezTo>
                  <a:pt x="1176071" y="694936"/>
                  <a:pt x="1451619" y="563138"/>
                  <a:pt x="1737150" y="455303"/>
                </a:cubicBezTo>
                <a:cubicBezTo>
                  <a:pt x="2022682" y="347468"/>
                  <a:pt x="2318197" y="263597"/>
                  <a:pt x="2599735" y="191707"/>
                </a:cubicBezTo>
                <a:cubicBezTo>
                  <a:pt x="2881273" y="119817"/>
                  <a:pt x="3426379" y="23964"/>
                  <a:pt x="3426379" y="23964"/>
                </a:cubicBezTo>
                <a:lnTo>
                  <a:pt x="3426379" y="23964"/>
                </a:lnTo>
                <a:cubicBezTo>
                  <a:pt x="3424382" y="25961"/>
                  <a:pt x="3414399" y="39939"/>
                  <a:pt x="3414399" y="35945"/>
                </a:cubicBezTo>
                <a:cubicBezTo>
                  <a:pt x="3414399" y="31951"/>
                  <a:pt x="3420389" y="15975"/>
                  <a:pt x="3426379" y="0"/>
                </a:cubicBezTo>
              </a:path>
            </a:pathLst>
          </a:cu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426588" y="2659927"/>
            <a:ext cx="1659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Private benefits</a:t>
            </a:r>
            <a:endParaRPr lang="en-US" dirty="0"/>
          </a:p>
        </p:txBody>
      </p:sp>
      <p:sp>
        <p:nvSpPr>
          <p:cNvPr id="17" name="Freeform 16"/>
          <p:cNvSpPr/>
          <p:nvPr/>
        </p:nvSpPr>
        <p:spPr>
          <a:xfrm>
            <a:off x="2096561" y="4253488"/>
            <a:ext cx="754762" cy="263596"/>
          </a:xfrm>
          <a:custGeom>
            <a:avLst/>
            <a:gdLst>
              <a:gd name="connsiteX0" fmla="*/ 754762 w 754762"/>
              <a:gd name="connsiteY0" fmla="*/ 0 h 263596"/>
              <a:gd name="connsiteX1" fmla="*/ 551096 w 754762"/>
              <a:gd name="connsiteY1" fmla="*/ 59908 h 263596"/>
              <a:gd name="connsiteX2" fmla="*/ 443273 w 754762"/>
              <a:gd name="connsiteY2" fmla="*/ 83871 h 263596"/>
              <a:gd name="connsiteX3" fmla="*/ 191685 w 754762"/>
              <a:gd name="connsiteY3" fmla="*/ 203688 h 263596"/>
              <a:gd name="connsiteX4" fmla="*/ 0 w 754762"/>
              <a:gd name="connsiteY4" fmla="*/ 263596 h 263596"/>
              <a:gd name="connsiteX5" fmla="*/ 0 w 754762"/>
              <a:gd name="connsiteY5" fmla="*/ 263596 h 263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4762" h="263596">
                <a:moveTo>
                  <a:pt x="754762" y="0"/>
                </a:moveTo>
                <a:lnTo>
                  <a:pt x="551096" y="59908"/>
                </a:lnTo>
                <a:cubicBezTo>
                  <a:pt x="499181" y="73886"/>
                  <a:pt x="503175" y="59908"/>
                  <a:pt x="443273" y="83871"/>
                </a:cubicBezTo>
                <a:cubicBezTo>
                  <a:pt x="383371" y="107834"/>
                  <a:pt x="265564" y="173734"/>
                  <a:pt x="191685" y="203688"/>
                </a:cubicBezTo>
                <a:cubicBezTo>
                  <a:pt x="117806" y="233642"/>
                  <a:pt x="0" y="263596"/>
                  <a:pt x="0" y="263596"/>
                </a:cubicBezTo>
                <a:lnTo>
                  <a:pt x="0" y="263596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390438" y="4265469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Foregone earnings</a:t>
            </a:r>
            <a:endParaRPr lang="en-US" dirty="0"/>
          </a:p>
        </p:txBody>
      </p:sp>
      <p:cxnSp>
        <p:nvCxnSpPr>
          <p:cNvPr id="20" name="Straight Arrow Connector 19"/>
          <p:cNvCxnSpPr>
            <a:stCxn id="18" idx="1"/>
          </p:cNvCxnSpPr>
          <p:nvPr/>
        </p:nvCxnSpPr>
        <p:spPr>
          <a:xfrm flipH="1">
            <a:off x="2875283" y="4450135"/>
            <a:ext cx="515155" cy="669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558163" y="5123207"/>
            <a:ext cx="170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Books, fees, etc.</a:t>
            </a:r>
            <a:endParaRPr lang="en-US" dirty="0"/>
          </a:p>
        </p:txBody>
      </p:sp>
      <p:cxnSp>
        <p:nvCxnSpPr>
          <p:cNvPr id="23" name="Straight Arrow Connector 22"/>
          <p:cNvCxnSpPr>
            <a:stCxn id="21" idx="1"/>
          </p:cNvCxnSpPr>
          <p:nvPr/>
        </p:nvCxnSpPr>
        <p:spPr>
          <a:xfrm flipH="1" flipV="1">
            <a:off x="2934528" y="5215540"/>
            <a:ext cx="623635" cy="9233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625132" y="4948424"/>
            <a:ext cx="541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Age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875283" y="4816625"/>
            <a:ext cx="586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132502" y="4816625"/>
            <a:ext cx="538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006349" y="2475261"/>
            <a:ext cx="982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Earnings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694860" y="5619396"/>
            <a:ext cx="129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Direct cost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1737150" y="4780680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6505329" y="2762821"/>
            <a:ext cx="1906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Primary education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6373545" y="1797248"/>
            <a:ext cx="2152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Secondary education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2851323" y="5317756"/>
            <a:ext cx="11980" cy="5652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2132502" y="5882993"/>
            <a:ext cx="71882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120521" y="5882993"/>
            <a:ext cx="0" cy="4672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354497" y="5679305"/>
            <a:ext cx="2653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Government expenditures</a:t>
            </a:r>
            <a:endParaRPr lang="en-US" dirty="0"/>
          </a:p>
        </p:txBody>
      </p:sp>
      <p:cxnSp>
        <p:nvCxnSpPr>
          <p:cNvPr id="37" name="Straight Arrow Connector 36"/>
          <p:cNvCxnSpPr>
            <a:stCxn id="35" idx="1"/>
          </p:cNvCxnSpPr>
          <p:nvPr/>
        </p:nvCxnSpPr>
        <p:spPr>
          <a:xfrm flipH="1" flipV="1">
            <a:off x="2934528" y="5775158"/>
            <a:ext cx="419969" cy="888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Freeform 37"/>
          <p:cNvSpPr/>
          <p:nvPr/>
        </p:nvSpPr>
        <p:spPr>
          <a:xfrm>
            <a:off x="2863303" y="1689413"/>
            <a:ext cx="3390438" cy="2084808"/>
          </a:xfrm>
          <a:custGeom>
            <a:avLst/>
            <a:gdLst>
              <a:gd name="connsiteX0" fmla="*/ 0 w 3390438"/>
              <a:gd name="connsiteY0" fmla="*/ 2084808 h 2084808"/>
              <a:gd name="connsiteX1" fmla="*/ 179705 w 3390438"/>
              <a:gd name="connsiteY1" fmla="*/ 1473744 h 2084808"/>
              <a:gd name="connsiteX2" fmla="*/ 790703 w 3390438"/>
              <a:gd name="connsiteY2" fmla="*/ 970514 h 2084808"/>
              <a:gd name="connsiteX3" fmla="*/ 1832993 w 3390438"/>
              <a:gd name="connsiteY3" fmla="*/ 443322 h 2084808"/>
              <a:gd name="connsiteX4" fmla="*/ 2563794 w 3390438"/>
              <a:gd name="connsiteY4" fmla="*/ 227652 h 2084808"/>
              <a:gd name="connsiteX5" fmla="*/ 3390438 w 3390438"/>
              <a:gd name="connsiteY5" fmla="*/ 0 h 2084808"/>
              <a:gd name="connsiteX6" fmla="*/ 3390438 w 3390438"/>
              <a:gd name="connsiteY6" fmla="*/ 0 h 2084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90438" h="2084808">
                <a:moveTo>
                  <a:pt x="0" y="2084808"/>
                </a:moveTo>
                <a:cubicBezTo>
                  <a:pt x="23960" y="1872134"/>
                  <a:pt x="47921" y="1659460"/>
                  <a:pt x="179705" y="1473744"/>
                </a:cubicBezTo>
                <a:cubicBezTo>
                  <a:pt x="311489" y="1288028"/>
                  <a:pt x="515155" y="1142251"/>
                  <a:pt x="790703" y="970514"/>
                </a:cubicBezTo>
                <a:cubicBezTo>
                  <a:pt x="1066251" y="798777"/>
                  <a:pt x="1537478" y="567132"/>
                  <a:pt x="1832993" y="443322"/>
                </a:cubicBezTo>
                <a:cubicBezTo>
                  <a:pt x="2128508" y="319512"/>
                  <a:pt x="2563794" y="227652"/>
                  <a:pt x="2563794" y="227652"/>
                </a:cubicBezTo>
                <a:lnTo>
                  <a:pt x="3390438" y="0"/>
                </a:lnTo>
                <a:lnTo>
                  <a:pt x="3390438" y="0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4426588" y="1981914"/>
            <a:ext cx="1341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Externalities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1888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Early estimates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G. Psacharopoulus and H. </a:t>
            </a:r>
            <a:r>
              <a:rPr lang="en-US" dirty="0" err="1" smtClean="0"/>
              <a:t>Patrinos</a:t>
            </a:r>
            <a:endParaRPr lang="en-US" dirty="0" smtClean="0"/>
          </a:p>
          <a:p>
            <a:pPr lvl="1"/>
            <a:r>
              <a:rPr lang="en-US" dirty="0" smtClean="0"/>
              <a:t>Estimated private and social rates of returns</a:t>
            </a:r>
          </a:p>
          <a:p>
            <a:pPr lvl="1"/>
            <a:r>
              <a:rPr lang="en-US" dirty="0" smtClean="0"/>
              <a:t>Various studies from 75 countries</a:t>
            </a:r>
          </a:p>
          <a:p>
            <a:pPr lvl="1"/>
            <a:r>
              <a:rPr lang="en-US" dirty="0" smtClean="0"/>
              <a:t>Studies from 1950s through 1990s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Estimates are quite high</a:t>
            </a:r>
          </a:p>
          <a:p>
            <a:pPr lvl="1"/>
            <a:r>
              <a:rPr lang="en-US" dirty="0" smtClean="0"/>
              <a:t>May not be based on quality data</a:t>
            </a:r>
          </a:p>
          <a:p>
            <a:r>
              <a:rPr lang="en-US" dirty="0" smtClean="0"/>
              <a:t>Did not capture externalities in social rates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rivate benefits vs. </a:t>
            </a:r>
            <a:r>
              <a:rPr lang="en-US" dirty="0"/>
              <a:t>(</a:t>
            </a:r>
            <a:r>
              <a:rPr lang="en-US" dirty="0" smtClean="0"/>
              <a:t>private costs + government expenditures)</a:t>
            </a:r>
          </a:p>
        </p:txBody>
      </p:sp>
    </p:spTree>
    <p:extLst>
      <p:ext uri="{BB962C8B-B14F-4D97-AF65-F5344CB8AC3E}">
        <p14:creationId xmlns:p14="http://schemas.microsoft.com/office/powerpoint/2010/main" val="29607932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 you notice about these private and social rates of return?</a:t>
            </a:r>
          </a:p>
          <a:p>
            <a:endParaRPr lang="en-US" dirty="0"/>
          </a:p>
          <a:p>
            <a:r>
              <a:rPr lang="en-US" dirty="0" smtClean="0"/>
              <a:t>Explain why primary rates are the highest?</a:t>
            </a:r>
          </a:p>
          <a:p>
            <a:pPr lvl="1"/>
            <a:r>
              <a:rPr lang="en-US" dirty="0" smtClean="0"/>
              <a:t>Does it make sense or country intuitive?</a:t>
            </a:r>
          </a:p>
          <a:p>
            <a:endParaRPr lang="en-US" dirty="0"/>
          </a:p>
          <a:p>
            <a:r>
              <a:rPr lang="en-US" dirty="0" smtClean="0"/>
              <a:t>What are private rates always above social rates?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225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Estimated rates of return to education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237277"/>
              </p:ext>
            </p:extLst>
          </p:nvPr>
        </p:nvGraphicFramePr>
        <p:xfrm>
          <a:off x="457200" y="1600200"/>
          <a:ext cx="8229599" cy="4277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5990"/>
                <a:gridCol w="1095324"/>
                <a:gridCol w="1175657"/>
                <a:gridCol w="1275201"/>
                <a:gridCol w="1076113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endParaRPr lang="en-US" sz="28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Private Rate</a:t>
                      </a:r>
                      <a:r>
                        <a:rPr lang="en-US" sz="2800" baseline="0" dirty="0" smtClean="0"/>
                        <a:t> of Return (%)</a:t>
                      </a:r>
                      <a:endParaRPr lang="en-US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Social Rate of Return</a:t>
                      </a:r>
                    </a:p>
                    <a:p>
                      <a:pPr algn="ctr"/>
                      <a:r>
                        <a:rPr lang="en-US" sz="2800" dirty="0" smtClean="0"/>
                        <a:t>(%)</a:t>
                      </a:r>
                      <a:endParaRPr lang="en-US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Primary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Secondary</a:t>
                      </a:r>
                      <a:endParaRPr lang="en-US" sz="1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Tertiary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Primary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Secondary</a:t>
                      </a:r>
                      <a:endParaRPr lang="en-US" sz="1800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Tertiary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Low </a:t>
                      </a:r>
                      <a:endParaRPr lang="en-US" sz="28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26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20</a:t>
                      </a:r>
                      <a:endParaRPr lang="en-US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26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21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16</a:t>
                      </a:r>
                      <a:endParaRPr lang="en-US" sz="2800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11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Middle </a:t>
                      </a:r>
                      <a:endParaRPr lang="en-US" sz="28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27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18</a:t>
                      </a:r>
                      <a:endParaRPr lang="en-US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19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19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13</a:t>
                      </a:r>
                      <a:endParaRPr lang="en-US" sz="2800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11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High</a:t>
                      </a:r>
                      <a:endParaRPr lang="en-US" sz="28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26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12</a:t>
                      </a:r>
                      <a:endParaRPr lang="en-US" sz="28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12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13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10</a:t>
                      </a:r>
                      <a:endParaRPr lang="en-US" sz="2800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10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 gridSpan="7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7">
                  <a:txBody>
                    <a:bodyPr/>
                    <a:lstStyle/>
                    <a:p>
                      <a:r>
                        <a:rPr lang="en-US" sz="1400" dirty="0" smtClean="0"/>
                        <a:t>Psacharopoulus and </a:t>
                      </a:r>
                      <a:r>
                        <a:rPr lang="en-US" sz="1400" dirty="0" err="1" smtClean="0"/>
                        <a:t>Patrinos</a:t>
                      </a:r>
                      <a:r>
                        <a:rPr lang="en-US" sz="1400" dirty="0" smtClean="0"/>
                        <a:t> 2004, Low middle and high refer</a:t>
                      </a:r>
                      <a:r>
                        <a:rPr lang="en-US" sz="1400" baseline="0" dirty="0" smtClean="0"/>
                        <a:t> to country income level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088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measure 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Standardize testing across countries</a:t>
            </a:r>
          </a:p>
          <a:p>
            <a:r>
              <a:rPr lang="en-US" dirty="0" smtClean="0"/>
              <a:t>PISA</a:t>
            </a:r>
          </a:p>
          <a:p>
            <a:pPr lvl="1"/>
            <a:r>
              <a:rPr lang="en-US" dirty="0" smtClean="0"/>
              <a:t>Program of International Student Assessment </a:t>
            </a:r>
          </a:p>
          <a:p>
            <a:pPr lvl="1"/>
            <a:r>
              <a:rPr lang="en-US" dirty="0" smtClean="0"/>
              <a:t>OECD</a:t>
            </a:r>
          </a:p>
          <a:p>
            <a:r>
              <a:rPr lang="en-US" dirty="0" smtClean="0"/>
              <a:t>Same test in math, science and reading </a:t>
            </a:r>
          </a:p>
          <a:p>
            <a:pPr lvl="1"/>
            <a:r>
              <a:rPr lang="en-US" dirty="0" smtClean="0"/>
              <a:t>Translated into appropriate language, of course</a:t>
            </a:r>
          </a:p>
          <a:p>
            <a:pPr lvl="1"/>
            <a:r>
              <a:rPr lang="en-US" dirty="0" smtClean="0"/>
              <a:t>Most OECD countries</a:t>
            </a:r>
          </a:p>
          <a:p>
            <a:pPr lvl="1"/>
            <a:r>
              <a:rPr lang="en-US" dirty="0" smtClean="0"/>
              <a:t>But also some middle income countries</a:t>
            </a:r>
          </a:p>
          <a:p>
            <a:r>
              <a:rPr lang="en-US" dirty="0" smtClean="0"/>
              <a:t>Asian country ranking: well and not well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9575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>
                <a:latin typeface="Calibri" charset="0"/>
              </a:rPr>
              <a:t>PISA – Mathematics</a:t>
            </a:r>
            <a:br>
              <a:rPr lang="en-CA">
                <a:latin typeface="Calibri" charset="0"/>
              </a:rPr>
            </a:br>
            <a:r>
              <a:rPr lang="en-CA" sz="2800">
                <a:latin typeface="Calibri" charset="0"/>
              </a:rPr>
              <a:t>2012 Results </a:t>
            </a:r>
            <a:endParaRPr lang="en-US" sz="2800">
              <a:latin typeface="Calibri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595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>
                  <a:extLst>
                    <a:ext uri="{9D8B030D-6E8A-4147-A177-3AD203B41FA5}">
                      <a16:colId xmlns:a16="http://schemas.microsoft.com/office/drawing/2014/main" xmlns="" val="2975294787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xmlns="" val="237619119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450216963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xmlns="" val="942717606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xmlns="" val="334465578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891131619"/>
                    </a:ext>
                  </a:extLst>
                </a:gridCol>
              </a:tblGrid>
              <a:tr h="370795">
                <a:tc gridSpan="2"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Rank</a:t>
                      </a:r>
                      <a:endParaRPr lang="en-US" sz="1800" dirty="0"/>
                    </a:p>
                  </a:txBody>
                  <a:tcPr marT="45714" marB="45714"/>
                </a:tc>
                <a:tc gridSpan="2"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Rank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xmlns="" val="4053369972"/>
                  </a:ext>
                </a:extLst>
              </a:tr>
              <a:tr h="370795"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Shanghai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4" marB="45714"/>
                </a:tc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Viet Nam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17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xmlns="" val="2297519336"/>
                  </a:ext>
                </a:extLst>
              </a:tr>
              <a:tr h="370795"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Singapore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</a:t>
                      </a:r>
                      <a:endParaRPr lang="en-US" sz="1800" dirty="0"/>
                    </a:p>
                  </a:txBody>
                  <a:tcPr marT="45714" marB="45714"/>
                </a:tc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Thailand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50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xmlns="" val="884934286"/>
                  </a:ext>
                </a:extLst>
              </a:tr>
              <a:tr h="370795"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Hong Kong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4" marB="45714"/>
                </a:tc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Malaysia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52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xmlns="" val="1211931551"/>
                  </a:ext>
                </a:extLst>
              </a:tr>
              <a:tr h="370795"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Taiwan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4" marB="45714"/>
                </a:tc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Indonesia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64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xmlns="" val="3920522995"/>
                  </a:ext>
                </a:extLst>
              </a:tr>
              <a:tr h="370795">
                <a:tc gridSpan="2">
                  <a:txBody>
                    <a:bodyPr/>
                    <a:lstStyle/>
                    <a:p>
                      <a:r>
                        <a:rPr lang="en-CA" sz="1800" dirty="0"/>
                        <a:t>Korea</a:t>
                      </a:r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</a:t>
                      </a:r>
                      <a:endParaRPr lang="en-US" sz="1800" dirty="0"/>
                    </a:p>
                  </a:txBody>
                  <a:tcPr marT="45714" marB="45714"/>
                </a:tc>
                <a:tc gridSpan="2"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4" marB="457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xmlns="" val="921424291"/>
                  </a:ext>
                </a:extLst>
              </a:tr>
              <a:tr h="370795">
                <a:tc>
                  <a:txBody>
                    <a:bodyPr/>
                    <a:lstStyle/>
                    <a:p>
                      <a:r>
                        <a:rPr lang="en-CA" sz="1800" dirty="0"/>
                        <a:t>Japan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r>
                        <a:rPr lang="en-CA" sz="1800" dirty="0"/>
                        <a:t>Total</a:t>
                      </a:r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65 economies</a:t>
                      </a:r>
                      <a:endParaRPr lang="en-US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xmlns="" val="2295960986"/>
                  </a:ext>
                </a:extLst>
              </a:tr>
            </a:tbl>
          </a:graphicData>
        </a:graphic>
      </p:graphicFrame>
      <p:sp>
        <p:nvSpPr>
          <p:cNvPr id="12337" name="TextBox 4"/>
          <p:cNvSpPr txBox="1">
            <a:spLocks noChangeArrowheads="1"/>
          </p:cNvSpPr>
          <p:nvPr/>
        </p:nvSpPr>
        <p:spPr bwMode="auto">
          <a:xfrm>
            <a:off x="457200" y="4692650"/>
            <a:ext cx="82296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CA"/>
              <a:t>Program of International Student Assessment (PISA) conducted by </a:t>
            </a:r>
          </a:p>
          <a:p>
            <a:r>
              <a:rPr lang="en-CA"/>
              <a:t>OECD. Tests 15 year-olds on math, reading and science. Uses a standard test to allow for comparisons across countries. </a:t>
            </a:r>
          </a:p>
          <a:p>
            <a:r>
              <a:rPr lang="en-CA"/>
              <a:t>Thailand’s rank for reading and science similar to rank for math. </a:t>
            </a:r>
          </a:p>
          <a:p>
            <a:r>
              <a:rPr lang="en-CA"/>
              <a:t>Viet Nam ranks 8 in science (incredible).</a:t>
            </a:r>
          </a:p>
          <a:p>
            <a:r>
              <a:rPr lang="en-CA"/>
              <a:t>New results will be released in December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873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Teacher absenteeism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Unannounced visits to 3,700 Indian primary schools</a:t>
            </a:r>
          </a:p>
          <a:p>
            <a:pPr lvl="1"/>
            <a:r>
              <a:rPr lang="en-US" dirty="0" smtClean="0"/>
              <a:t>1 in 4 (25%) of teachers absent on that day</a:t>
            </a:r>
          </a:p>
          <a:p>
            <a:pPr lvl="1"/>
            <a:r>
              <a:rPr lang="en-US" dirty="0" smtClean="0"/>
              <a:t>Only 45% of teachers present were actively engaged in teaching</a:t>
            </a:r>
            <a:endParaRPr lang="en-US" dirty="0"/>
          </a:p>
          <a:p>
            <a:r>
              <a:rPr lang="en-US" dirty="0" smtClean="0"/>
              <a:t>Others, absentee rates</a:t>
            </a:r>
          </a:p>
          <a:p>
            <a:pPr lvl="1"/>
            <a:r>
              <a:rPr lang="en-US" dirty="0" smtClean="0"/>
              <a:t>Uganda 27%, </a:t>
            </a:r>
          </a:p>
          <a:p>
            <a:pPr lvl="1"/>
            <a:r>
              <a:rPr lang="en-US" dirty="0" smtClean="0"/>
              <a:t>Indonesia 19%</a:t>
            </a:r>
          </a:p>
          <a:p>
            <a:pPr lvl="1"/>
            <a:r>
              <a:rPr lang="en-US" dirty="0" smtClean="0"/>
              <a:t>Papua New Guinea 15%</a:t>
            </a:r>
          </a:p>
          <a:p>
            <a:pPr lvl="1"/>
            <a:r>
              <a:rPr lang="en-US" dirty="0" smtClean="0"/>
              <a:t>Peru 14%</a:t>
            </a:r>
          </a:p>
          <a:p>
            <a:r>
              <a:rPr lang="en-US" dirty="0" smtClean="0"/>
              <a:t>How to ensure that the teachers are teaching?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169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1101</Words>
  <Application>Microsoft Macintosh PowerPoint</Application>
  <PresentationFormat>On-screen Show (4:3)</PresentationFormat>
  <Paragraphs>297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Population and Education</vt:lpstr>
      <vt:lpstr>A few words about population</vt:lpstr>
      <vt:lpstr>Population and economics</vt:lpstr>
      <vt:lpstr>Take 3 minutes</vt:lpstr>
      <vt:lpstr>Education</vt:lpstr>
      <vt:lpstr>Enrollment Rates vs Attainment Rates</vt:lpstr>
      <vt:lpstr>Gross and net enrollment</vt:lpstr>
      <vt:lpstr>Distortion of gross enrollment rates</vt:lpstr>
      <vt:lpstr>Take 5 minutes</vt:lpstr>
      <vt:lpstr>Gross enrollment rates, %</vt:lpstr>
      <vt:lpstr>Take 3 minutes</vt:lpstr>
      <vt:lpstr>Leaky roofs, worms, and uniforms</vt:lpstr>
      <vt:lpstr>Worms</vt:lpstr>
      <vt:lpstr>Class sizes</vt:lpstr>
      <vt:lpstr>Attainment levels  25 years and older, 2010</vt:lpstr>
      <vt:lpstr>Returns to education</vt:lpstr>
      <vt:lpstr>Returns to education</vt:lpstr>
      <vt:lpstr>Private returns to secondary education</vt:lpstr>
      <vt:lpstr>Social returns to secondary education</vt:lpstr>
      <vt:lpstr>Early estimates</vt:lpstr>
      <vt:lpstr>Take 5 minutes</vt:lpstr>
      <vt:lpstr>Estimated rates of return to education</vt:lpstr>
      <vt:lpstr>How to measure quality</vt:lpstr>
      <vt:lpstr>PISA – Mathematics 2012 Results </vt:lpstr>
      <vt:lpstr>Teacher absenteeism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Population and Education</dc:title>
  <dc:creator>Akiko Vandenberg</dc:creator>
  <cp:lastModifiedBy>Akiko Vandenberg</cp:lastModifiedBy>
  <cp:revision>17</cp:revision>
  <dcterms:created xsi:type="dcterms:W3CDTF">2016-10-18T22:36:19Z</dcterms:created>
  <dcterms:modified xsi:type="dcterms:W3CDTF">2016-10-19T01:42:49Z</dcterms:modified>
</cp:coreProperties>
</file>