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59" r:id="rId3"/>
    <p:sldId id="260" r:id="rId4"/>
    <p:sldId id="261" r:id="rId5"/>
    <p:sldId id="262" r:id="rId6"/>
    <p:sldId id="267" r:id="rId7"/>
    <p:sldId id="263" r:id="rId8"/>
    <p:sldId id="256" r:id="rId9"/>
    <p:sldId id="257" r:id="rId10"/>
    <p:sldId id="258" r:id="rId11"/>
    <p:sldId id="264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E0027-B53D-4961-A371-C1F040C1EB61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696BC-4762-402B-84C2-A5B5974A3D9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 it</a:t>
            </a:r>
            <a:r>
              <a:rPr lang="en-US" baseline="0" dirty="0" smtClean="0"/>
              <a:t> increase the confident of beneficiary and increase the financial transaction</a:t>
            </a: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696BC-4762-402B-84C2-A5B5974A3D99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696BC-4762-402B-84C2-A5B5974A3D99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8E553-4F99-49C2-AE11-5E672C8D944C}" type="datetimeFigureOut">
              <a:rPr lang="en-US" smtClean="0"/>
              <a:pPr/>
              <a:t>8/31/2013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9D45E-E181-4283-88F2-DE2A84A00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ktb.co.th/ktb/imgUpload/promotion/new-AW_Poster_KTB_Cre.jpg"/>
          <p:cNvPicPr>
            <a:picLocks noChangeAspect="1" noChangeArrowheads="1"/>
          </p:cNvPicPr>
          <p:nvPr/>
        </p:nvPicPr>
        <p:blipFill>
          <a:blip r:embed="rId2"/>
          <a:srcRect t="5102" b="27550"/>
          <a:stretch>
            <a:fillRect/>
          </a:stretch>
        </p:blipFill>
        <p:spPr bwMode="auto">
          <a:xfrm>
            <a:off x="0" y="-72168"/>
            <a:ext cx="6929454" cy="7000228"/>
          </a:xfrm>
          <a:prstGeom prst="rect">
            <a:avLst/>
          </a:prstGeom>
          <a:noFill/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16200000">
            <a:off x="4607731" y="2893227"/>
            <a:ext cx="6929462" cy="1143008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Letter of Guarantee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972072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</a:rPr>
              <a:t>is </a:t>
            </a:r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</a:rPr>
              <a:t>the type of contract</a:t>
            </a:r>
          </a:p>
          <a:p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issued by the bank</a:t>
            </a:r>
          </a:p>
          <a:p>
            <a:r>
              <a:rPr lang="en-US" sz="4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</a:rPr>
              <a:t>to guarantee payment or </a:t>
            </a: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</a:rPr>
              <a:t>any obligation </a:t>
            </a:r>
            <a:endParaRPr lang="en-US" sz="4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</a:rPr>
              <a:t>that applicant has toward the one who receive the 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</a:rPr>
              <a:t>L/G(beneficiary). </a:t>
            </a:r>
            <a:endParaRPr lang="th-TH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642918"/>
            <a:ext cx="4357718" cy="70788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 smtClean="0">
                <a:solidFill>
                  <a:schemeClr val="bg1"/>
                </a:solidFill>
              </a:rPr>
              <a:t>Letter of guarantee</a:t>
            </a:r>
            <a:endParaRPr lang="th-TH" sz="4000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396261"/>
            <a:ext cx="9144000" cy="42473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571472" y="2211165"/>
            <a:ext cx="8418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/>
              <a:t>If the applicants </a:t>
            </a:r>
            <a:r>
              <a:rPr lang="en-US" sz="3600" b="1" dirty="0" smtClean="0">
                <a:solidFill>
                  <a:srgbClr val="FF0000"/>
                </a:solidFill>
              </a:rPr>
              <a:t>can’t</a:t>
            </a:r>
            <a:r>
              <a:rPr lang="en-US" sz="3600" b="1" dirty="0" smtClean="0"/>
              <a:t> meet the obligation, </a:t>
            </a:r>
            <a:endParaRPr lang="th-TH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071802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2214546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3389186"/>
            <a:ext cx="7858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</a:t>
            </a:r>
            <a:r>
              <a:rPr lang="en-US" sz="3600" b="1" u="sng" dirty="0" smtClean="0"/>
              <a:t>bank</a:t>
            </a:r>
            <a:r>
              <a:rPr lang="en-US" sz="3600" b="1" dirty="0" smtClean="0"/>
              <a:t> has to </a:t>
            </a:r>
            <a:r>
              <a:rPr lang="en-US" sz="3600" b="1" dirty="0" smtClean="0">
                <a:solidFill>
                  <a:srgbClr val="FF0000"/>
                </a:solidFill>
              </a:rPr>
              <a:t>recover the damage </a:t>
            </a:r>
          </a:p>
          <a:p>
            <a:pPr algn="ctr"/>
            <a:r>
              <a:rPr lang="en-US" sz="3600" b="1" dirty="0" smtClean="0"/>
              <a:t>that occur to the beneficiary </a:t>
            </a:r>
          </a:p>
          <a:p>
            <a:pPr algn="ctr"/>
            <a:r>
              <a:rPr lang="en-US" sz="3600" b="1" dirty="0" smtClean="0"/>
              <a:t>due to non performance contract</a:t>
            </a:r>
            <a:endParaRPr lang="th-TH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Type of L/G</a:t>
            </a:r>
            <a:endParaRPr lang="th-TH" b="1" u="sng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>
            <a:normAutofit/>
          </a:bodyPr>
          <a:lstStyle/>
          <a:p>
            <a:r>
              <a:rPr lang="en-US" dirty="0" smtClean="0"/>
              <a:t>Bank guarantees the payment of a purchaser to supplier</a:t>
            </a:r>
          </a:p>
          <a:p>
            <a:r>
              <a:rPr lang="en-US" dirty="0" smtClean="0"/>
              <a:t>Bank guarantees the delivery of a seller to purchaser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214414" y="1571612"/>
            <a:ext cx="2286016" cy="12144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purchaser</a:t>
            </a:r>
            <a:endParaRPr lang="th-TH" sz="2400" b="1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500694" y="1571612"/>
            <a:ext cx="2286016" cy="12144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seller</a:t>
            </a:r>
            <a:endParaRPr lang="th-TH" sz="2400" b="1" dirty="0"/>
          </a:p>
        </p:txBody>
      </p:sp>
      <p:cxnSp>
        <p:nvCxnSpPr>
          <p:cNvPr id="7" name="ลูกศรเชื่อมต่อแบบตรง 6"/>
          <p:cNvCxnSpPr/>
          <p:nvPr/>
        </p:nvCxnSpPr>
        <p:spPr>
          <a:xfrm>
            <a:off x="3714744" y="2143116"/>
            <a:ext cx="142876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Type of L/G</a:t>
            </a:r>
            <a:endParaRPr lang="th-TH" b="1" u="sng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3071810"/>
            <a:ext cx="8229600" cy="3286148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Bid bond –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guarantee that the bidder will sign the contract to begin construction according to decided period and condition after win the bidding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/>
              <a:t>Performance bond –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guarantee that after sign the contract, the construction company will construct according to the statement in the contract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/>
              <a:t>Retention –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guarantee that if it has any damage during the guarantee period, the project owner can use guarantee money to recover the damage.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/>
              <a:t>Advanced payment bond –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guarantee that the construction company will repay the money from cash advance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endParaRPr lang="th-TH" dirty="0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214414" y="1571612"/>
            <a:ext cx="2286016" cy="12144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Construction </a:t>
            </a:r>
          </a:p>
          <a:p>
            <a:pPr algn="ctr"/>
            <a:r>
              <a:rPr lang="en-US" sz="2400" b="1" dirty="0" smtClean="0"/>
              <a:t>company</a:t>
            </a:r>
            <a:endParaRPr lang="th-TH" sz="2400" b="1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500694" y="1571612"/>
            <a:ext cx="2286016" cy="12144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Project </a:t>
            </a:r>
          </a:p>
          <a:p>
            <a:pPr algn="ctr"/>
            <a:r>
              <a:rPr lang="en-US" sz="2400" b="1" dirty="0" smtClean="0"/>
              <a:t>owner</a:t>
            </a:r>
            <a:endParaRPr lang="th-TH" sz="2400" b="1" dirty="0"/>
          </a:p>
        </p:txBody>
      </p:sp>
      <p:cxnSp>
        <p:nvCxnSpPr>
          <p:cNvPr id="6" name="ลูกศรเชื่อมต่อแบบตรง 5"/>
          <p:cNvCxnSpPr/>
          <p:nvPr/>
        </p:nvCxnSpPr>
        <p:spPr>
          <a:xfrm>
            <a:off x="3714744" y="2143116"/>
            <a:ext cx="142876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ktb.co.th/ktb/imgUpload/promotion/new-AW_Poster_KTB_C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-1"/>
            <a:ext cx="4572032" cy="685804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956315" y="3077174"/>
            <a:ext cx="27590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Bid bond</a:t>
            </a:r>
            <a:endParaRPr lang="th-TH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Component in L/G</a:t>
            </a:r>
            <a:endParaRPr lang="th-TH" b="1" u="sng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Personal information of applicant and the beneficiary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Guarantee amount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Period of guarantee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Name and seal of the bank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mtClean="0"/>
              <a:t>R</a:t>
            </a:r>
            <a:r>
              <a:rPr lang="en-US" smtClean="0"/>
              <a:t>estriction</a:t>
            </a:r>
            <a:endParaRPr lang="en-US" dirty="0" smtClean="0"/>
          </a:p>
          <a:p>
            <a:pPr marL="514350" indent="-514350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91880" y="2132856"/>
            <a:ext cx="223224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bank</a:t>
            </a:r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5580112" y="4365104"/>
            <a:ext cx="223224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beneficiary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899592" y="4437112"/>
            <a:ext cx="223224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applicant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 rot="19610801">
            <a:off x="1123785" y="2983038"/>
            <a:ext cx="1836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Application from,</a:t>
            </a:r>
          </a:p>
          <a:p>
            <a:r>
              <a:rPr lang="en-US" dirty="0" smtClean="0"/>
              <a:t>collateral, pay fee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547664" y="3068960"/>
            <a:ext cx="1584176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339752" y="3284984"/>
            <a:ext cx="1368152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rot="19398582">
            <a:off x="2702188" y="337010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L/G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203848" y="4725144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067944" y="4365104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L/G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43174" y="571480"/>
            <a:ext cx="3857652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First step</a:t>
            </a:r>
            <a:endParaRPr lang="th-TH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91880" y="2132856"/>
            <a:ext cx="223224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bank</a:t>
            </a:r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5580112" y="4365104"/>
            <a:ext cx="223224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beneficiary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899592" y="4437112"/>
            <a:ext cx="223224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applicant</a:t>
            </a:r>
            <a:endParaRPr lang="en-US" sz="2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1907704" y="2996952"/>
            <a:ext cx="144016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240697" y="4847388"/>
            <a:ext cx="22322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419872" y="4509120"/>
            <a:ext cx="20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Fulfill the obligation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 rot="19178918">
            <a:off x="1902912" y="3219449"/>
            <a:ext cx="1045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collateral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571480"/>
            <a:ext cx="3857652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Fulfill the obligation</a:t>
            </a:r>
            <a:endParaRPr lang="th-TH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91880" y="2132856"/>
            <a:ext cx="223224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bank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5580112" y="4365104"/>
            <a:ext cx="223224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beneficiary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899592" y="4437112"/>
            <a:ext cx="223224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applicant</a:t>
            </a:r>
            <a:endParaRPr lang="en-US" sz="2400" b="1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203848" y="4869160"/>
            <a:ext cx="22322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131840" y="4488428"/>
            <a:ext cx="2558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Can’t fulfill the obligation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580112" y="3140968"/>
            <a:ext cx="1152128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rot="2585980">
            <a:off x="5533213" y="3402921"/>
            <a:ext cx="2105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Recover the damage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214546" y="571480"/>
            <a:ext cx="4857784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 </a:t>
            </a:r>
            <a:r>
              <a:rPr lang="en-US" sz="3200" b="1" dirty="0" smtClean="0"/>
              <a:t>C</a:t>
            </a:r>
            <a:r>
              <a:rPr lang="en-US" sz="3200" b="1" dirty="0" smtClean="0"/>
              <a:t>an’ t Fulfill the obligation</a:t>
            </a:r>
            <a:endParaRPr lang="th-TH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28638" y="1071546"/>
            <a:ext cx="41148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L/G</a:t>
            </a:r>
            <a:endParaRPr lang="th-TH" dirty="0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4643438" y="1071546"/>
            <a:ext cx="4114800" cy="1143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L/C</a:t>
            </a:r>
            <a:endParaRPr kumimoji="0" lang="th-TH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500306"/>
            <a:ext cx="4143404" cy="35394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L/G Reduce the loss if the transaction doesn’t go as planned (the sum is only paid if the opposing party does not fulfill the stipulated obligations)</a:t>
            </a:r>
          </a:p>
          <a:p>
            <a:endParaRPr lang="en-US" sz="2800" dirty="0" smtClean="0"/>
          </a:p>
          <a:p>
            <a:endParaRPr lang="th-TH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643438" y="2500306"/>
            <a:ext cx="4071966" cy="35394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L/C ensure that a transaction proceeds as planned (bank </a:t>
            </a:r>
            <a:r>
              <a:rPr lang="en-US" sz="2800" dirty="0" smtClean="0"/>
              <a:t>has to </a:t>
            </a:r>
            <a:r>
              <a:rPr lang="en-US" sz="2800" dirty="0" smtClean="0"/>
              <a:t>make a payment once certain criteria are met. )</a:t>
            </a:r>
          </a:p>
          <a:p>
            <a:pPr>
              <a:buFont typeface="Arial" pitchFamily="34" charset="0"/>
              <a:buChar char="•"/>
            </a:pPr>
            <a:endParaRPr lang="en-US" sz="2800" dirty="0" smtClean="0"/>
          </a:p>
          <a:p>
            <a:pPr>
              <a:buFont typeface="Arial" pitchFamily="34" charset="0"/>
              <a:buChar char="•"/>
            </a:pPr>
            <a:endParaRPr lang="en-US" sz="2800" dirty="0" smtClean="0"/>
          </a:p>
          <a:p>
            <a:endParaRPr lang="th-TH" sz="2800" dirty="0"/>
          </a:p>
        </p:txBody>
      </p:sp>
      <p:cxnSp>
        <p:nvCxnSpPr>
          <p:cNvPr id="8" name="ตัวเชื่อมต่อตรง 7"/>
          <p:cNvCxnSpPr/>
          <p:nvPr/>
        </p:nvCxnSpPr>
        <p:spPr>
          <a:xfrm rot="5400000">
            <a:off x="2143902" y="3571876"/>
            <a:ext cx="4999866" cy="79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312</Words>
  <Application>Microsoft Office PowerPoint</Application>
  <PresentationFormat>นำเสนอทางหน้าจอ (4:3)</PresentationFormat>
  <Paragraphs>72</Paragraphs>
  <Slides>12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12</vt:i4>
      </vt:variant>
    </vt:vector>
  </HeadingPairs>
  <TitlesOfParts>
    <vt:vector size="13" baseType="lpstr">
      <vt:lpstr>Office Theme</vt:lpstr>
      <vt:lpstr>Letter of Guarantee</vt:lpstr>
      <vt:lpstr>ภาพนิ่ง 2</vt:lpstr>
      <vt:lpstr>ภาพนิ่ง 3</vt:lpstr>
      <vt:lpstr>Type of L/G</vt:lpstr>
      <vt:lpstr>Type of L/G</vt:lpstr>
      <vt:lpstr>ภาพนิ่ง 6</vt:lpstr>
      <vt:lpstr>Component in L/G</vt:lpstr>
      <vt:lpstr>ภาพนิ่ง 8</vt:lpstr>
      <vt:lpstr>ภาพนิ่ง 9</vt:lpstr>
      <vt:lpstr>ภาพนิ่ง 10</vt:lpstr>
      <vt:lpstr>L/G</vt:lpstr>
      <vt:lpstr>ภาพนิ่ง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ImageY</dc:creator>
  <cp:lastModifiedBy>User</cp:lastModifiedBy>
  <cp:revision>34</cp:revision>
  <dcterms:created xsi:type="dcterms:W3CDTF">2013-08-30T05:17:32Z</dcterms:created>
  <dcterms:modified xsi:type="dcterms:W3CDTF">2013-08-31T06:16:03Z</dcterms:modified>
</cp:coreProperties>
</file>