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2FA9472-D951-48BF-9FB8-F2B478B3BADD}" type="datetimeFigureOut">
              <a:rPr lang="th-TH" smtClean="0"/>
              <a:t>30/08/57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2C679AC-9051-4D29-AC19-D994E83972A7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Fun question </a:t>
            </a:r>
            <a:r>
              <a:rPr lang="en-US" dirty="0" smtClean="0">
                <a:sym typeface="Wingdings" pitchFamily="2" charset="2"/>
              </a:rPr>
              <a:t>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 382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64933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Perfect competition in bus markets</a:t>
            </a:r>
            <a:endParaRPr lang="th-TH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Content Placeholder 4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 smtClean="0">
                    <a:latin typeface="+mj-lt"/>
                  </a:rPr>
                  <a:t>If we assume that a given bus market is in perfect competition which charges a flat fare of £1, and if the formula for the total demand (in thousands) in the market is given by the equation: </a:t>
                </a:r>
              </a:p>
              <a:p>
                <a:pPr marL="0" indent="0">
                  <a:buNone/>
                </a:pPr>
                <a:endParaRPr lang="en-US" sz="240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th-TH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𝑄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</a:rPr>
                            <m:t>𝑑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</a:rPr>
                        <m:t>=250−60</m:t>
                      </m:r>
                      <m:r>
                        <a:rPr lang="en-US" sz="2400" b="0" i="1" smtClean="0">
                          <a:latin typeface="Cambria Math"/>
                        </a:rPr>
                        <m:t>𝑃</m:t>
                      </m:r>
                    </m:oMath>
                  </m:oMathPara>
                </a14:m>
                <a:endParaRPr lang="en-US" sz="2400" dirty="0" smtClean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400" dirty="0" smtClean="0">
                    <a:latin typeface="+mj-lt"/>
                  </a:rPr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th-TH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+mj-lt"/>
                  </a:rPr>
                  <a:t>  is the quantity demanded in thousands at a given price P. </a:t>
                </a:r>
              </a:p>
              <a:p>
                <a:pPr marL="0" indent="0">
                  <a:buNone/>
                </a:pPr>
                <a:r>
                  <a:rPr lang="en-US" sz="2400" dirty="0" smtClean="0">
                    <a:latin typeface="+mj-lt"/>
                  </a:rPr>
                  <a:t>If we further assume constant returns to scale, then: </a:t>
                </a:r>
                <a:endParaRPr lang="th-TH" sz="2400" dirty="0">
                  <a:latin typeface="+mj-lt"/>
                </a:endParaRPr>
              </a:p>
            </p:txBody>
          </p:sp>
        </mc:Choice>
        <mc:Fallback>
          <p:sp>
            <p:nvSpPr>
              <p:cNvPr id="5" name="Content Placeholder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63" t="-1006" r="-926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159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404664"/>
            <a:ext cx="7704856" cy="58941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+mj-lt"/>
              </a:rPr>
              <a:t>If we further assume constant returns to scale, then: </a:t>
            </a:r>
            <a:endParaRPr lang="th-TH" sz="2400" dirty="0">
              <a:latin typeface="+mj-lt"/>
            </a:endParaRPr>
          </a:p>
          <a:p>
            <a:pPr marL="0" indent="0">
              <a:buNone/>
            </a:pPr>
            <a:endParaRPr lang="en-US" sz="2400" dirty="0" smtClean="0">
              <a:latin typeface="+mj-lt"/>
            </a:endParaRPr>
          </a:p>
          <a:p>
            <a:pPr marL="0" indent="0">
              <a:buNone/>
            </a:pPr>
            <a:r>
              <a:rPr lang="en-US" sz="2400" dirty="0" smtClean="0">
                <a:latin typeface="+mj-lt"/>
              </a:rPr>
              <a:t>a) What is total market demand at the </a:t>
            </a:r>
            <a:r>
              <a:rPr lang="en-US" sz="2400" dirty="0">
                <a:latin typeface="+mj-lt"/>
              </a:rPr>
              <a:t>£</a:t>
            </a:r>
            <a:r>
              <a:rPr lang="en-US" sz="2400" dirty="0" smtClean="0">
                <a:latin typeface="+mj-lt"/>
              </a:rPr>
              <a:t>1 flat fare?</a:t>
            </a:r>
          </a:p>
          <a:p>
            <a:pPr marL="0" indent="0">
              <a:buNone/>
            </a:pPr>
            <a:endParaRPr lang="en-US" sz="2400" dirty="0">
              <a:latin typeface="+mj-lt"/>
            </a:endParaRPr>
          </a:p>
          <a:p>
            <a:pPr marL="0" indent="0">
              <a:buNone/>
            </a:pPr>
            <a:r>
              <a:rPr lang="en-US" sz="2400" dirty="0" smtClean="0">
                <a:latin typeface="+mj-lt"/>
              </a:rPr>
              <a:t>b) If the market is shared equally by 4 firms, what is the number of passengers carried by each company?</a:t>
            </a:r>
          </a:p>
          <a:p>
            <a:pPr marL="0" indent="0">
              <a:buNone/>
            </a:pPr>
            <a:endParaRPr lang="en-US" sz="2400" dirty="0">
              <a:latin typeface="+mj-lt"/>
            </a:endParaRPr>
          </a:p>
          <a:p>
            <a:pPr marL="0" indent="0">
              <a:buNone/>
            </a:pPr>
            <a:endParaRPr lang="th-TH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4917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548680"/>
            <a:ext cx="7704856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+mj-lt"/>
              </a:rPr>
              <a:t>c) If the cost per vehicle kilometer is £1.60, average utilization 20 passengers per vehicle kilometer and average trip distance 10 kilometers: 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400" dirty="0" smtClean="0">
                <a:latin typeface="+mj-lt"/>
              </a:rPr>
              <a:t>What is the level of bus kilometers required to service this market?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400" dirty="0" smtClean="0">
                <a:latin typeface="+mj-lt"/>
              </a:rPr>
              <a:t>What profits are being made?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400" dirty="0" smtClean="0">
                <a:latin typeface="+mj-lt"/>
              </a:rPr>
              <a:t>What type of profit is this, normal or abnormal?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400" dirty="0" smtClean="0">
                <a:latin typeface="+mj-lt"/>
              </a:rPr>
              <a:t>What is the cost per passenger carried (as opposed to the cost per vehicle kilometer)? </a:t>
            </a:r>
          </a:p>
        </p:txBody>
      </p:sp>
    </p:spTree>
    <p:extLst>
      <p:ext uri="{BB962C8B-B14F-4D97-AF65-F5344CB8AC3E}">
        <p14:creationId xmlns:p14="http://schemas.microsoft.com/office/powerpoint/2010/main" val="349056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7427168" cy="557748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As this is perfect competition, new firms may enter the market and compete these profits away. What price therefore will ensure that only normal profits are made? 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332943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</TotalTime>
  <Words>241</Words>
  <Application>Microsoft Office PowerPoint</Application>
  <PresentationFormat>On-screen Show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Opulent</vt:lpstr>
      <vt:lpstr>Fun question </vt:lpstr>
      <vt:lpstr>Perfect competition in bus markets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 question </dc:title>
  <dc:creator>Sony</dc:creator>
  <cp:lastModifiedBy>Sony</cp:lastModifiedBy>
  <cp:revision>4</cp:revision>
  <dcterms:created xsi:type="dcterms:W3CDTF">2013-09-24T05:01:13Z</dcterms:created>
  <dcterms:modified xsi:type="dcterms:W3CDTF">2014-08-30T11:09:54Z</dcterms:modified>
</cp:coreProperties>
</file>