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1" r:id="rId1"/>
  </p:sldMasterIdLst>
  <p:notesMasterIdLst>
    <p:notesMasterId r:id="rId38"/>
  </p:notesMasterIdLst>
  <p:handoutMasterIdLst>
    <p:handoutMasterId r:id="rId39"/>
  </p:handoutMasterIdLst>
  <p:sldIdLst>
    <p:sldId id="292" r:id="rId2"/>
    <p:sldId id="291"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3" r:id="rId37"/>
  </p:sldIdLst>
  <p:sldSz cx="9144000" cy="6858000" type="screen4x3"/>
  <p:notesSz cx="6858000" cy="9144000"/>
  <p:defaultTextStyle>
    <a:defPPr>
      <a:defRPr lang="th-TH"/>
    </a:defPPr>
    <a:lvl1pPr algn="l" rtl="0" fontAlgn="base">
      <a:spcBef>
        <a:spcPct val="0"/>
      </a:spcBef>
      <a:spcAft>
        <a:spcPct val="0"/>
      </a:spcAft>
      <a:defRPr sz="2800" kern="1200">
        <a:solidFill>
          <a:schemeClr val="tx1"/>
        </a:solidFill>
        <a:latin typeface="Arial" charset="0"/>
        <a:ea typeface="+mn-ea"/>
        <a:cs typeface="Angsana New" pitchFamily="18" charset="-34"/>
      </a:defRPr>
    </a:lvl1pPr>
    <a:lvl2pPr marL="457200" algn="l" rtl="0" fontAlgn="base">
      <a:spcBef>
        <a:spcPct val="0"/>
      </a:spcBef>
      <a:spcAft>
        <a:spcPct val="0"/>
      </a:spcAft>
      <a:defRPr sz="2800" kern="1200">
        <a:solidFill>
          <a:schemeClr val="tx1"/>
        </a:solidFill>
        <a:latin typeface="Arial" charset="0"/>
        <a:ea typeface="+mn-ea"/>
        <a:cs typeface="Angsana New" pitchFamily="18" charset="-34"/>
      </a:defRPr>
    </a:lvl2pPr>
    <a:lvl3pPr marL="914400" algn="l" rtl="0" fontAlgn="base">
      <a:spcBef>
        <a:spcPct val="0"/>
      </a:spcBef>
      <a:spcAft>
        <a:spcPct val="0"/>
      </a:spcAft>
      <a:defRPr sz="2800" kern="1200">
        <a:solidFill>
          <a:schemeClr val="tx1"/>
        </a:solidFill>
        <a:latin typeface="Arial" charset="0"/>
        <a:ea typeface="+mn-ea"/>
        <a:cs typeface="Angsana New" pitchFamily="18" charset="-34"/>
      </a:defRPr>
    </a:lvl3pPr>
    <a:lvl4pPr marL="1371600" algn="l" rtl="0" fontAlgn="base">
      <a:spcBef>
        <a:spcPct val="0"/>
      </a:spcBef>
      <a:spcAft>
        <a:spcPct val="0"/>
      </a:spcAft>
      <a:defRPr sz="2800" kern="1200">
        <a:solidFill>
          <a:schemeClr val="tx1"/>
        </a:solidFill>
        <a:latin typeface="Arial" charset="0"/>
        <a:ea typeface="+mn-ea"/>
        <a:cs typeface="Angsana New" pitchFamily="18" charset="-34"/>
      </a:defRPr>
    </a:lvl4pPr>
    <a:lvl5pPr marL="1828800" algn="l" rtl="0" fontAlgn="base">
      <a:spcBef>
        <a:spcPct val="0"/>
      </a:spcBef>
      <a:spcAft>
        <a:spcPct val="0"/>
      </a:spcAft>
      <a:defRPr sz="2800" kern="1200">
        <a:solidFill>
          <a:schemeClr val="tx1"/>
        </a:solidFill>
        <a:latin typeface="Arial" charset="0"/>
        <a:ea typeface="+mn-ea"/>
        <a:cs typeface="Angsana New" pitchFamily="18" charset="-34"/>
      </a:defRPr>
    </a:lvl5pPr>
    <a:lvl6pPr marL="2286000" algn="l" defTabSz="914400" rtl="0" eaLnBrk="1" latinLnBrk="0" hangingPunct="1">
      <a:defRPr sz="2800" kern="1200">
        <a:solidFill>
          <a:schemeClr val="tx1"/>
        </a:solidFill>
        <a:latin typeface="Arial" charset="0"/>
        <a:ea typeface="+mn-ea"/>
        <a:cs typeface="Angsana New" pitchFamily="18" charset="-34"/>
      </a:defRPr>
    </a:lvl6pPr>
    <a:lvl7pPr marL="2743200" algn="l" defTabSz="914400" rtl="0" eaLnBrk="1" latinLnBrk="0" hangingPunct="1">
      <a:defRPr sz="2800" kern="1200">
        <a:solidFill>
          <a:schemeClr val="tx1"/>
        </a:solidFill>
        <a:latin typeface="Arial" charset="0"/>
        <a:ea typeface="+mn-ea"/>
        <a:cs typeface="Angsana New" pitchFamily="18" charset="-34"/>
      </a:defRPr>
    </a:lvl7pPr>
    <a:lvl8pPr marL="3200400" algn="l" defTabSz="914400" rtl="0" eaLnBrk="1" latinLnBrk="0" hangingPunct="1">
      <a:defRPr sz="2800" kern="1200">
        <a:solidFill>
          <a:schemeClr val="tx1"/>
        </a:solidFill>
        <a:latin typeface="Arial" charset="0"/>
        <a:ea typeface="+mn-ea"/>
        <a:cs typeface="Angsana New" pitchFamily="18" charset="-34"/>
      </a:defRPr>
    </a:lvl8pPr>
    <a:lvl9pPr marL="3657600" algn="l" defTabSz="914400" rtl="0" eaLnBrk="1" latinLnBrk="0" hangingPunct="1">
      <a:defRPr sz="2800" kern="1200">
        <a:solidFill>
          <a:schemeClr val="tx1"/>
        </a:solidFill>
        <a:latin typeface="Arial" charset="0"/>
        <a:ea typeface="+mn-ea"/>
        <a:cs typeface="Angsana New" pitchFamily="18" charset="-34"/>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6633"/>
    <a:srgbClr val="4D4D4D"/>
    <a:srgbClr val="CC6600"/>
    <a:srgbClr val="FFFF00"/>
    <a:srgbClr val="663300"/>
    <a:srgbClr val="CBAC39"/>
    <a:srgbClr val="D5BC61"/>
    <a:srgbClr val="928264"/>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883" autoAdjust="0"/>
    <p:restoredTop sz="94660"/>
  </p:normalViewPr>
  <p:slideViewPr>
    <p:cSldViewPr>
      <p:cViewPr varScale="1">
        <p:scale>
          <a:sx n="68" d="100"/>
          <a:sy n="68" d="100"/>
        </p:scale>
        <p:origin x="-570" y="-96"/>
      </p:cViewPr>
      <p:guideLst>
        <p:guide orient="horz" pos="2160"/>
        <p:guide pos="2880"/>
      </p:guideLst>
    </p:cSldViewPr>
  </p:slideViewPr>
  <p:notesTextViewPr>
    <p:cViewPr>
      <p:scale>
        <a:sx n="100" d="100"/>
        <a:sy n="100" d="100"/>
      </p:scale>
      <p:origin x="0" y="0"/>
    </p:cViewPr>
  </p:notesTextViewPr>
  <p:notesViewPr>
    <p:cSldViewPr>
      <p:cViewPr varScale="1">
        <p:scale>
          <a:sx n="63" d="100"/>
          <a:sy n="63" d="100"/>
        </p:scale>
        <p:origin x="-1872" y="-96"/>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2770"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en-US"/>
          </a:p>
        </p:txBody>
      </p:sp>
      <p:sp>
        <p:nvSpPr>
          <p:cNvPr id="32771" name="Rectangle 3"/>
          <p:cNvSpPr>
            <a:spLocks noGrp="1" noChangeArrowheads="1"/>
          </p:cNvSpPr>
          <p:nvPr>
            <p:ph type="dt" sz="quarter"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en-US"/>
          </a:p>
        </p:txBody>
      </p:sp>
      <p:sp>
        <p:nvSpPr>
          <p:cNvPr id="32772" name="Rectangle 4"/>
          <p:cNvSpPr>
            <a:spLocks noGrp="1" noChangeArrowheads="1"/>
          </p:cNvSpPr>
          <p:nvPr>
            <p:ph type="ftr" sz="quarter" idx="2"/>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n-US"/>
          </a:p>
        </p:txBody>
      </p:sp>
      <p:sp>
        <p:nvSpPr>
          <p:cNvPr id="32773" name="Rectangle 5"/>
          <p:cNvSpPr>
            <a:spLocks noGrp="1" noChangeArrowheads="1"/>
          </p:cNvSpPr>
          <p:nvPr>
            <p:ph type="sldNum" sz="quarter" idx="3"/>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5862DC43-C230-4031-A922-C8B946BF1E02}" type="slidenum">
              <a:rPr lang="en-US"/>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1746"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th-TH"/>
          </a:p>
        </p:txBody>
      </p:sp>
      <p:sp>
        <p:nvSpPr>
          <p:cNvPr id="31747"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th-TH"/>
          </a:p>
        </p:txBody>
      </p:sp>
      <p:sp>
        <p:nvSpPr>
          <p:cNvPr id="31748" name="Rectangle 4"/>
          <p:cNvSpPr>
            <a:spLocks noRo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31749"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th-TH" smtClean="0"/>
              <a:t>Click to edit Master text styles</a:t>
            </a:r>
          </a:p>
          <a:p>
            <a:pPr lvl="1"/>
            <a:r>
              <a:rPr lang="th-TH" smtClean="0"/>
              <a:t>Second level</a:t>
            </a:r>
          </a:p>
          <a:p>
            <a:pPr lvl="2"/>
            <a:r>
              <a:rPr lang="th-TH" smtClean="0"/>
              <a:t>Third level</a:t>
            </a:r>
          </a:p>
          <a:p>
            <a:pPr lvl="3"/>
            <a:r>
              <a:rPr lang="th-TH" smtClean="0"/>
              <a:t>Fourth level</a:t>
            </a:r>
          </a:p>
          <a:p>
            <a:pPr lvl="4"/>
            <a:r>
              <a:rPr lang="th-TH" smtClean="0"/>
              <a:t>Fifth level</a:t>
            </a:r>
          </a:p>
        </p:txBody>
      </p:sp>
      <p:sp>
        <p:nvSpPr>
          <p:cNvPr id="31750"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th-TH"/>
          </a:p>
        </p:txBody>
      </p:sp>
      <p:sp>
        <p:nvSpPr>
          <p:cNvPr id="31751"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A0B216A2-B6D7-4B30-B73B-B405AEC491C2}" type="slidenum">
              <a:rPr lang="en-US"/>
              <a:pPr/>
              <a:t>‹#›</a:t>
            </a:fld>
            <a:endParaRPr lang="th-TH"/>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kern="1200">
        <a:solidFill>
          <a:schemeClr val="tx1"/>
        </a:solidFill>
        <a:latin typeface="Arial" charset="0"/>
        <a:ea typeface="+mn-ea"/>
        <a:cs typeface="Arial" charset="0"/>
      </a:defRPr>
    </a:lvl1pPr>
    <a:lvl2pPr marL="457200" algn="l" rtl="0" fontAlgn="base">
      <a:spcBef>
        <a:spcPct val="30000"/>
      </a:spcBef>
      <a:spcAft>
        <a:spcPct val="0"/>
      </a:spcAft>
      <a:defRPr kern="1200">
        <a:solidFill>
          <a:schemeClr val="tx1"/>
        </a:solidFill>
        <a:latin typeface="Arial" charset="0"/>
        <a:ea typeface="+mn-ea"/>
        <a:cs typeface="Arial" charset="0"/>
      </a:defRPr>
    </a:lvl2pPr>
    <a:lvl3pPr marL="914400" algn="l" rtl="0" fontAlgn="base">
      <a:spcBef>
        <a:spcPct val="30000"/>
      </a:spcBef>
      <a:spcAft>
        <a:spcPct val="0"/>
      </a:spcAft>
      <a:defRPr kern="1200">
        <a:solidFill>
          <a:schemeClr val="tx1"/>
        </a:solidFill>
        <a:latin typeface="Arial" charset="0"/>
        <a:ea typeface="+mn-ea"/>
        <a:cs typeface="Arial" charset="0"/>
      </a:defRPr>
    </a:lvl3pPr>
    <a:lvl4pPr marL="1371600" algn="l" rtl="0" fontAlgn="base">
      <a:spcBef>
        <a:spcPct val="30000"/>
      </a:spcBef>
      <a:spcAft>
        <a:spcPct val="0"/>
      </a:spcAft>
      <a:defRPr kern="1200">
        <a:solidFill>
          <a:schemeClr val="tx1"/>
        </a:solidFill>
        <a:latin typeface="Arial" charset="0"/>
        <a:ea typeface="+mn-ea"/>
        <a:cs typeface="Arial" charset="0"/>
      </a:defRPr>
    </a:lvl4pPr>
    <a:lvl5pPr marL="1828800" algn="l" rtl="0" fontAlgn="base">
      <a:spcBef>
        <a:spcPct val="30000"/>
      </a:spcBef>
      <a:spcAft>
        <a:spcPct val="0"/>
      </a:spcAft>
      <a:defRPr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Footer Placeholder 3"/>
          <p:cNvSpPr>
            <a:spLocks noGrp="1"/>
          </p:cNvSpPr>
          <p:nvPr>
            <p:ph type="ftr" sz="quarter" idx="10"/>
          </p:nvPr>
        </p:nvSpPr>
        <p:spPr/>
        <p:txBody>
          <a:bodyPr/>
          <a:lstStyle>
            <a:lvl1pPr>
              <a:defRPr/>
            </a:lvl1pPr>
          </a:lstStyle>
          <a:p>
            <a:r>
              <a:rPr lang="en-US"/>
              <a:t>Dr.Wankwan Polachan</a:t>
            </a:r>
            <a:endParaRPr lang="th-TH"/>
          </a:p>
        </p:txBody>
      </p:sp>
    </p:spTree>
  </p:cSld>
  <p:clrMapOvr>
    <a:masterClrMapping/>
  </p:clrMapOvr>
  <p:transition spd="slow"/>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Footer Placeholder 3"/>
          <p:cNvSpPr>
            <a:spLocks noGrp="1"/>
          </p:cNvSpPr>
          <p:nvPr>
            <p:ph type="ftr" sz="quarter" idx="10"/>
          </p:nvPr>
        </p:nvSpPr>
        <p:spPr/>
        <p:txBody>
          <a:bodyPr/>
          <a:lstStyle>
            <a:lvl1pPr>
              <a:defRPr/>
            </a:lvl1pPr>
          </a:lstStyle>
          <a:p>
            <a:r>
              <a:rPr lang="en-US"/>
              <a:t>Dr.Wankwan Polachan</a:t>
            </a:r>
            <a:endParaRPr lang="th-TH"/>
          </a:p>
        </p:txBody>
      </p:sp>
    </p:spTree>
  </p:cSld>
  <p:clrMapOvr>
    <a:masterClrMapping/>
  </p:clrMapOvr>
  <p:transition spd="slow"/>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Footer Placeholder 3"/>
          <p:cNvSpPr>
            <a:spLocks noGrp="1"/>
          </p:cNvSpPr>
          <p:nvPr>
            <p:ph type="ftr" sz="quarter" idx="10"/>
          </p:nvPr>
        </p:nvSpPr>
        <p:spPr/>
        <p:txBody>
          <a:bodyPr/>
          <a:lstStyle>
            <a:lvl1pPr>
              <a:defRPr/>
            </a:lvl1pPr>
          </a:lstStyle>
          <a:p>
            <a:r>
              <a:rPr lang="en-US"/>
              <a:t>Dr.Wankwan Polachan</a:t>
            </a:r>
            <a:endParaRPr lang="th-TH"/>
          </a:p>
        </p:txBody>
      </p:sp>
    </p:spTree>
  </p:cSld>
  <p:clrMapOvr>
    <a:masterClrMapping/>
  </p:clrMapOvr>
  <p:transition spd="slow"/>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Footer Placeholder 4"/>
          <p:cNvSpPr>
            <a:spLocks noGrp="1"/>
          </p:cNvSpPr>
          <p:nvPr>
            <p:ph type="ftr" sz="quarter" idx="10"/>
          </p:nvPr>
        </p:nvSpPr>
        <p:spPr/>
        <p:txBody>
          <a:bodyPr/>
          <a:lstStyle>
            <a:lvl1pPr>
              <a:defRPr/>
            </a:lvl1pPr>
          </a:lstStyle>
          <a:p>
            <a:r>
              <a:rPr lang="en-US"/>
              <a:t>Dr.Wankwan Polachan</a:t>
            </a:r>
            <a:endParaRPr lang="th-TH"/>
          </a:p>
        </p:txBody>
      </p:sp>
    </p:spTree>
  </p:cSld>
  <p:clrMapOvr>
    <a:masterClrMapping/>
  </p:clrMapOvr>
  <p:transition spd="slow"/>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Footer Placeholder 6"/>
          <p:cNvSpPr>
            <a:spLocks noGrp="1"/>
          </p:cNvSpPr>
          <p:nvPr>
            <p:ph type="ftr" sz="quarter" idx="10"/>
          </p:nvPr>
        </p:nvSpPr>
        <p:spPr/>
        <p:txBody>
          <a:bodyPr/>
          <a:lstStyle>
            <a:lvl1pPr>
              <a:defRPr/>
            </a:lvl1pPr>
          </a:lstStyle>
          <a:p>
            <a:r>
              <a:rPr lang="en-US"/>
              <a:t>Dr.Wankwan Polachan</a:t>
            </a:r>
            <a:endParaRPr lang="th-TH"/>
          </a:p>
        </p:txBody>
      </p:sp>
    </p:spTree>
  </p:cSld>
  <p:clrMapOvr>
    <a:masterClrMapping/>
  </p:clrMapOvr>
  <p:transition spd="slow"/>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Footer Placeholder 2"/>
          <p:cNvSpPr>
            <a:spLocks noGrp="1"/>
          </p:cNvSpPr>
          <p:nvPr>
            <p:ph type="ftr" sz="quarter" idx="10"/>
          </p:nvPr>
        </p:nvSpPr>
        <p:spPr/>
        <p:txBody>
          <a:bodyPr/>
          <a:lstStyle>
            <a:lvl1pPr>
              <a:defRPr/>
            </a:lvl1pPr>
          </a:lstStyle>
          <a:p>
            <a:r>
              <a:rPr lang="en-US"/>
              <a:t>Dr.Wankwan Polachan</a:t>
            </a:r>
            <a:endParaRPr lang="th-TH"/>
          </a:p>
        </p:txBody>
      </p:sp>
    </p:spTree>
  </p:cSld>
  <p:clrMapOvr>
    <a:masterClrMapping/>
  </p:clrMapOvr>
  <p:transition spd="slow"/>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Footer Placeholder 1"/>
          <p:cNvSpPr>
            <a:spLocks noGrp="1"/>
          </p:cNvSpPr>
          <p:nvPr>
            <p:ph type="ftr" sz="quarter" idx="10"/>
          </p:nvPr>
        </p:nvSpPr>
        <p:spPr/>
        <p:txBody>
          <a:bodyPr/>
          <a:lstStyle>
            <a:lvl1pPr>
              <a:defRPr/>
            </a:lvl1pPr>
          </a:lstStyle>
          <a:p>
            <a:r>
              <a:rPr lang="en-US"/>
              <a:t>Dr.Wankwan Polachan</a:t>
            </a:r>
            <a:endParaRPr lang="th-TH"/>
          </a:p>
        </p:txBody>
      </p:sp>
    </p:spTree>
  </p:cSld>
  <p:clrMapOvr>
    <a:masterClrMapping/>
  </p:clrMapOvr>
  <p:transition spd="slow"/>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Footer Placeholder 4"/>
          <p:cNvSpPr>
            <a:spLocks noGrp="1"/>
          </p:cNvSpPr>
          <p:nvPr>
            <p:ph type="ftr" sz="quarter" idx="10"/>
          </p:nvPr>
        </p:nvSpPr>
        <p:spPr/>
        <p:txBody>
          <a:bodyPr/>
          <a:lstStyle>
            <a:lvl1pPr>
              <a:defRPr/>
            </a:lvl1pPr>
          </a:lstStyle>
          <a:p>
            <a:r>
              <a:rPr lang="en-US"/>
              <a:t>Dr.Wankwan Polachan</a:t>
            </a:r>
            <a:endParaRPr lang="th-TH"/>
          </a:p>
        </p:txBody>
      </p:sp>
    </p:spTree>
  </p:cSld>
  <p:clrMapOvr>
    <a:masterClrMapping/>
  </p:clrMapOvr>
  <p:transition spd="slow"/>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Footer Placeholder 4"/>
          <p:cNvSpPr>
            <a:spLocks noGrp="1"/>
          </p:cNvSpPr>
          <p:nvPr>
            <p:ph type="ftr" sz="quarter" idx="10"/>
          </p:nvPr>
        </p:nvSpPr>
        <p:spPr/>
        <p:txBody>
          <a:bodyPr/>
          <a:lstStyle>
            <a:lvl1pPr>
              <a:defRPr/>
            </a:lvl1pPr>
          </a:lstStyle>
          <a:p>
            <a:r>
              <a:rPr lang="en-US"/>
              <a:t>Dr.Wankwan Polachan</a:t>
            </a:r>
            <a:endParaRPr lang="th-TH"/>
          </a:p>
        </p:txBody>
      </p:sp>
    </p:spTree>
  </p:cSld>
  <p:clrMapOvr>
    <a:masterClrMapping/>
  </p:clrMapOvr>
  <p:transition spd="slow"/>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Footer Placeholder 3"/>
          <p:cNvSpPr>
            <a:spLocks noGrp="1"/>
          </p:cNvSpPr>
          <p:nvPr>
            <p:ph type="ftr" sz="quarter" idx="10"/>
          </p:nvPr>
        </p:nvSpPr>
        <p:spPr/>
        <p:txBody>
          <a:bodyPr/>
          <a:lstStyle>
            <a:lvl1pPr>
              <a:defRPr/>
            </a:lvl1pPr>
          </a:lstStyle>
          <a:p>
            <a:r>
              <a:rPr lang="en-US"/>
              <a:t>Dr.Wankwan Polachan</a:t>
            </a:r>
            <a:endParaRPr lang="th-TH"/>
          </a:p>
        </p:txBody>
      </p:sp>
    </p:spTree>
  </p:cSld>
  <p:clrMapOvr>
    <a:masterClrMapping/>
  </p:clrMapOvr>
  <p:transition spd="slow"/>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Footer Placeholder 3"/>
          <p:cNvSpPr>
            <a:spLocks noGrp="1"/>
          </p:cNvSpPr>
          <p:nvPr>
            <p:ph type="ftr" sz="quarter" idx="10"/>
          </p:nvPr>
        </p:nvSpPr>
        <p:spPr/>
        <p:txBody>
          <a:bodyPr/>
          <a:lstStyle>
            <a:lvl1pPr>
              <a:defRPr/>
            </a:lvl1pPr>
          </a:lstStyle>
          <a:p>
            <a:r>
              <a:rPr lang="en-US"/>
              <a:t>Dr.Wankwan Polachan</a:t>
            </a:r>
            <a:endParaRPr lang="th-TH"/>
          </a:p>
        </p:txBody>
      </p:sp>
    </p:spTree>
  </p:cSld>
  <p:clrMapOvr>
    <a:masterClrMapping/>
  </p:clrMapOvr>
  <p:transition spd="slow"/>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35843" name="Rectangle 3"/>
          <p:cNvSpPr>
            <a:spLocks noGrp="1" noChangeArrowheads="1"/>
          </p:cNvSpPr>
          <p:nvPr>
            <p:ph type="ftr" sz="quarter" idx="3"/>
          </p:nvPr>
        </p:nvSpPr>
        <p:spPr bwMode="auto">
          <a:xfrm>
            <a:off x="430213" y="6372225"/>
            <a:ext cx="3527425"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b="1">
                <a:solidFill>
                  <a:srgbClr val="D5BC61"/>
                </a:solidFill>
                <a:latin typeface="Verdana" pitchFamily="34" charset="0"/>
              </a:defRPr>
            </a:lvl1pPr>
          </a:lstStyle>
          <a:p>
            <a:r>
              <a:rPr lang="en-US"/>
              <a:t>Dr.Wankwan Polachan</a:t>
            </a:r>
            <a:endParaRPr lang="th-TH"/>
          </a:p>
        </p:txBody>
      </p:sp>
      <p:sp>
        <p:nvSpPr>
          <p:cNvPr id="35844" name="Text Box 4"/>
          <p:cNvSpPr txBox="1">
            <a:spLocks noChangeArrowheads="1"/>
          </p:cNvSpPr>
          <p:nvPr userDrawn="1"/>
        </p:nvSpPr>
        <p:spPr bwMode="auto">
          <a:xfrm>
            <a:off x="4800600" y="6394450"/>
            <a:ext cx="4105275" cy="304800"/>
          </a:xfrm>
          <a:prstGeom prst="rect">
            <a:avLst/>
          </a:prstGeom>
          <a:noFill/>
          <a:ln w="9525">
            <a:noFill/>
            <a:miter lim="800000"/>
            <a:headEnd/>
            <a:tailEnd/>
          </a:ln>
          <a:effectLst/>
        </p:spPr>
        <p:txBody>
          <a:bodyPr>
            <a:spAutoFit/>
          </a:bodyPr>
          <a:lstStyle/>
          <a:p>
            <a:pPr algn="r">
              <a:spcBef>
                <a:spcPct val="50000"/>
              </a:spcBef>
            </a:pPr>
            <a:r>
              <a:rPr lang="en-US" sz="1400" b="1">
                <a:solidFill>
                  <a:srgbClr val="D5BC61"/>
                </a:solidFill>
                <a:latin typeface="Verdana" pitchFamily="34" charset="0"/>
              </a:rPr>
              <a:t>TU 111: Thai Civilization</a:t>
            </a:r>
            <a:endParaRPr lang="th-TH" sz="1400" b="1">
              <a:solidFill>
                <a:srgbClr val="D5BC61"/>
              </a:solidFill>
              <a:latin typeface="Verdana" pitchFamily="34" charset="0"/>
            </a:endParaRPr>
          </a:p>
        </p:txBody>
      </p:sp>
      <p:pic>
        <p:nvPicPr>
          <p:cNvPr id="35845" name="Picture 5" descr="thai_h13"/>
          <p:cNvPicPr>
            <a:picLocks noChangeAspect="1" noChangeArrowheads="1"/>
          </p:cNvPicPr>
          <p:nvPr userDrawn="1"/>
        </p:nvPicPr>
        <p:blipFill>
          <a:blip r:embed="rId13" cstate="print">
            <a:clrChange>
              <a:clrFrom>
                <a:srgbClr val="DB7B41"/>
              </a:clrFrom>
              <a:clrTo>
                <a:srgbClr val="DB7B41">
                  <a:alpha val="0"/>
                </a:srgbClr>
              </a:clrTo>
            </a:clrChange>
            <a:lum contrast="30000"/>
          </a:blip>
          <a:srcRect/>
          <a:stretch>
            <a:fillRect/>
          </a:stretch>
        </p:blipFill>
        <p:spPr bwMode="auto">
          <a:xfrm>
            <a:off x="290513" y="188913"/>
            <a:ext cx="8569325" cy="1008062"/>
          </a:xfrm>
          <a:prstGeom prst="rect">
            <a:avLst/>
          </a:prstGeom>
          <a:noFill/>
        </p:spPr>
      </p:pic>
    </p:spTree>
  </p:cSld>
  <p:clrMap bg1="lt1" tx1="dk1" bg2="lt2" tx2="dk2" accent1="accent1" accent2="accent2" accent3="accent3" accent4="accent4" accent5="accent5" accent6="accent6" hlink="hlink" folHlink="folHlink"/>
  <p:sldLayoutIdLst>
    <p:sldLayoutId id="2147483652" r:id="rId1"/>
    <p:sldLayoutId id="2147483653" r:id="rId2"/>
    <p:sldLayoutId id="2147483654" r:id="rId3"/>
    <p:sldLayoutId id="2147483655" r:id="rId4"/>
    <p:sldLayoutId id="2147483656" r:id="rId5"/>
    <p:sldLayoutId id="2147483657" r:id="rId6"/>
    <p:sldLayoutId id="2147483658" r:id="rId7"/>
    <p:sldLayoutId id="2147483659" r:id="rId8"/>
    <p:sldLayoutId id="2147483660" r:id="rId9"/>
    <p:sldLayoutId id="2147483661" r:id="rId10"/>
    <p:sldLayoutId id="2147483662" r:id="rId11"/>
  </p:sldLayoutIdLst>
  <p:transition spd="slow"/>
  <p:timing>
    <p:tnLst>
      <p:par>
        <p:cTn id="1" dur="indefinite" restart="never" nodeType="tmRoot"/>
      </p:par>
    </p:tnLst>
  </p:timing>
  <p:hf sldNum="0" hdr="0" dt="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10594" name="Picture 2" descr="phrasamutchedi_old_1"/>
          <p:cNvPicPr>
            <a:picLocks noChangeAspect="1" noChangeArrowheads="1"/>
          </p:cNvPicPr>
          <p:nvPr/>
        </p:nvPicPr>
        <p:blipFill>
          <a:blip r:embed="rId2" cstate="print">
            <a:lum bright="8000" contrast="-60000"/>
          </a:blip>
          <a:srcRect/>
          <a:stretch>
            <a:fillRect/>
          </a:stretch>
        </p:blipFill>
        <p:spPr bwMode="auto">
          <a:xfrm>
            <a:off x="0" y="2349500"/>
            <a:ext cx="9144000" cy="2847975"/>
          </a:xfrm>
          <a:prstGeom prst="rect">
            <a:avLst/>
          </a:prstGeom>
          <a:noFill/>
          <a:ln w="9525">
            <a:noFill/>
            <a:miter lim="800000"/>
            <a:headEnd/>
            <a:tailEnd/>
          </a:ln>
        </p:spPr>
      </p:pic>
      <p:sp>
        <p:nvSpPr>
          <p:cNvPr id="110595" name="Text Box 3"/>
          <p:cNvSpPr txBox="1">
            <a:spLocks noChangeArrowheads="1"/>
          </p:cNvSpPr>
          <p:nvPr/>
        </p:nvSpPr>
        <p:spPr bwMode="auto">
          <a:xfrm>
            <a:off x="1612900" y="2527300"/>
            <a:ext cx="5759450" cy="2071688"/>
          </a:xfrm>
          <a:prstGeom prst="rect">
            <a:avLst/>
          </a:prstGeom>
          <a:noFill/>
          <a:ln w="9525">
            <a:noFill/>
            <a:miter lim="800000"/>
            <a:headEnd/>
            <a:tailEnd/>
          </a:ln>
          <a:effectLst/>
        </p:spPr>
        <p:txBody>
          <a:bodyPr>
            <a:spAutoFit/>
          </a:bodyPr>
          <a:lstStyle/>
          <a:p>
            <a:pPr algn="ctr">
              <a:spcBef>
                <a:spcPct val="50000"/>
              </a:spcBef>
            </a:pPr>
            <a:r>
              <a:rPr lang="en-US" sz="3200" b="1">
                <a:solidFill>
                  <a:srgbClr val="928264"/>
                </a:solidFill>
                <a:effectLst>
                  <a:outerShdw blurRad="38100" dist="38100" dir="2700000" algn="tl">
                    <a:srgbClr val="FFFFFF"/>
                  </a:outerShdw>
                </a:effectLst>
                <a:latin typeface="Verdana" pitchFamily="34" charset="0"/>
                <a:ea typeface="Arial Unicode MS" pitchFamily="34" charset="-128"/>
                <a:cs typeface="Arial Unicode MS" pitchFamily="34" charset="-128"/>
              </a:rPr>
              <a:t>“Ayudhaya II”</a:t>
            </a:r>
            <a:r>
              <a:rPr lang="en-US" sz="3200" b="1">
                <a:solidFill>
                  <a:srgbClr val="928264"/>
                </a:solidFill>
                <a:latin typeface="Verdana" pitchFamily="34" charset="0"/>
                <a:ea typeface="Arial Unicode MS" pitchFamily="34" charset="-128"/>
                <a:cs typeface="Arial Unicode MS" pitchFamily="34" charset="-128"/>
              </a:rPr>
              <a:t/>
            </a:r>
            <a:br>
              <a:rPr lang="en-US" sz="3200" b="1">
                <a:solidFill>
                  <a:srgbClr val="928264"/>
                </a:solidFill>
                <a:latin typeface="Verdana" pitchFamily="34" charset="0"/>
                <a:ea typeface="Arial Unicode MS" pitchFamily="34" charset="-128"/>
                <a:cs typeface="Arial Unicode MS" pitchFamily="34" charset="-128"/>
              </a:rPr>
            </a:br>
            <a:endParaRPr lang="en-US" sz="3200" b="1">
              <a:solidFill>
                <a:srgbClr val="928264"/>
              </a:solidFill>
              <a:latin typeface="Verdana" pitchFamily="34" charset="0"/>
              <a:ea typeface="Arial Unicode MS" pitchFamily="34" charset="-128"/>
              <a:cs typeface="Arial Unicode MS" pitchFamily="34" charset="-128"/>
            </a:endParaRPr>
          </a:p>
          <a:p>
            <a:pPr algn="ctr">
              <a:spcBef>
                <a:spcPct val="50000"/>
              </a:spcBef>
            </a:pPr>
            <a:r>
              <a:rPr lang="en-US" sz="2000" b="1">
                <a:solidFill>
                  <a:srgbClr val="D5BC61"/>
                </a:solidFill>
                <a:effectLst>
                  <a:outerShdw blurRad="38100" dist="38100" dir="2700000" algn="tl">
                    <a:srgbClr val="FFFFFF"/>
                  </a:outerShdw>
                </a:effectLst>
                <a:latin typeface="Verdana" pitchFamily="34" charset="0"/>
                <a:ea typeface="Arial Unicode MS" pitchFamily="34" charset="-128"/>
                <a:cs typeface="Arial Unicode MS" pitchFamily="34" charset="-128"/>
              </a:rPr>
              <a:t>TU111 Thai Civilization</a:t>
            </a:r>
          </a:p>
          <a:p>
            <a:pPr algn="ctr">
              <a:spcBef>
                <a:spcPct val="50000"/>
              </a:spcBef>
            </a:pPr>
            <a:r>
              <a:rPr lang="en-US" sz="2000" b="1">
                <a:solidFill>
                  <a:srgbClr val="D5BC61"/>
                </a:solidFill>
                <a:effectLst>
                  <a:outerShdw blurRad="38100" dist="38100" dir="2700000" algn="tl">
                    <a:srgbClr val="FFFFFF"/>
                  </a:outerShdw>
                </a:effectLst>
                <a:latin typeface="Verdana" pitchFamily="34" charset="0"/>
                <a:ea typeface="Arial Unicode MS" pitchFamily="34" charset="-128"/>
                <a:cs typeface="Arial Unicode MS" pitchFamily="34" charset="-128"/>
              </a:rPr>
              <a:t>Dr.Wankwan Polachan</a:t>
            </a:r>
            <a:r>
              <a:rPr lang="en-US" sz="2400" b="1">
                <a:solidFill>
                  <a:srgbClr val="D5BC61"/>
                </a:solidFill>
                <a:latin typeface="Verdana" pitchFamily="34" charset="0"/>
                <a:ea typeface="Arial Unicode MS" pitchFamily="34" charset="-128"/>
                <a:cs typeface="Arial Unicode MS" pitchFamily="34" charset="-128"/>
              </a:rPr>
              <a:t> </a:t>
            </a:r>
          </a:p>
        </p:txBody>
      </p:sp>
    </p:spTree>
  </p:cSld>
  <p:clrMapOvr>
    <a:masterClrMapping/>
  </p:clrMapOvr>
  <p:transition spd="slow"/>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9570" name="Picture 2" descr="thai_h13"/>
          <p:cNvPicPr>
            <a:picLocks noChangeAspect="1" noChangeArrowheads="1"/>
          </p:cNvPicPr>
          <p:nvPr/>
        </p:nvPicPr>
        <p:blipFill>
          <a:blip r:embed="rId2" cstate="print">
            <a:clrChange>
              <a:clrFrom>
                <a:srgbClr val="E08149"/>
              </a:clrFrom>
              <a:clrTo>
                <a:srgbClr val="E08149">
                  <a:alpha val="0"/>
                </a:srgbClr>
              </a:clrTo>
            </a:clrChange>
            <a:lum bright="6000" contrast="24000"/>
          </a:blip>
          <a:srcRect/>
          <a:stretch>
            <a:fillRect/>
          </a:stretch>
        </p:blipFill>
        <p:spPr bwMode="auto">
          <a:xfrm>
            <a:off x="2339975" y="1781175"/>
            <a:ext cx="4386263" cy="2924175"/>
          </a:xfrm>
          <a:prstGeom prst="rect">
            <a:avLst/>
          </a:prstGeom>
          <a:noFill/>
        </p:spPr>
      </p:pic>
      <p:sp>
        <p:nvSpPr>
          <p:cNvPr id="109571" name="Text Box 3"/>
          <p:cNvSpPr txBox="1">
            <a:spLocks noChangeArrowheads="1"/>
          </p:cNvSpPr>
          <p:nvPr/>
        </p:nvSpPr>
        <p:spPr bwMode="auto">
          <a:xfrm>
            <a:off x="684213" y="2787650"/>
            <a:ext cx="7559675" cy="701675"/>
          </a:xfrm>
          <a:prstGeom prst="rect">
            <a:avLst/>
          </a:prstGeom>
          <a:noFill/>
          <a:ln w="9525">
            <a:noFill/>
            <a:miter lim="800000"/>
            <a:headEnd/>
            <a:tailEnd/>
          </a:ln>
          <a:effectLst/>
        </p:spPr>
        <p:txBody>
          <a:bodyPr>
            <a:spAutoFit/>
          </a:bodyPr>
          <a:lstStyle/>
          <a:p>
            <a:pPr algn="ctr">
              <a:spcBef>
                <a:spcPct val="50000"/>
              </a:spcBef>
            </a:pPr>
            <a:r>
              <a:rPr lang="en-US" sz="4000">
                <a:solidFill>
                  <a:srgbClr val="928264"/>
                </a:solidFill>
                <a:effectLst>
                  <a:outerShdw blurRad="38100" dist="38100" dir="2700000" algn="tl">
                    <a:srgbClr val="FFFFFF"/>
                  </a:outerShdw>
                </a:effectLst>
                <a:latin typeface="Verdana" pitchFamily="34" charset="0"/>
              </a:rPr>
              <a:t>Ayudhaya</a:t>
            </a:r>
          </a:p>
        </p:txBody>
      </p:sp>
    </p:spTree>
  </p:cSld>
  <p:clrMapOvr>
    <a:masterClrMapping/>
  </p:clrMapOvr>
  <p:transition spd="slow"/>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3"/>
          <p:cNvSpPr>
            <a:spLocks noGrp="1"/>
          </p:cNvSpPr>
          <p:nvPr>
            <p:ph type="ftr" sz="quarter" idx="10"/>
          </p:nvPr>
        </p:nvSpPr>
        <p:spPr/>
        <p:txBody>
          <a:bodyPr/>
          <a:lstStyle/>
          <a:p>
            <a:r>
              <a:rPr lang="en-US"/>
              <a:t>Dr.Wankwan Polachan</a:t>
            </a:r>
            <a:endParaRPr lang="th-TH"/>
          </a:p>
        </p:txBody>
      </p:sp>
      <p:sp>
        <p:nvSpPr>
          <p:cNvPr id="73730" name="Rectangle 2"/>
          <p:cNvSpPr>
            <a:spLocks noChangeArrowheads="1"/>
          </p:cNvSpPr>
          <p:nvPr>
            <p:ph type="body" idx="1"/>
          </p:nvPr>
        </p:nvSpPr>
        <p:spPr bwMode="auto">
          <a:xfrm>
            <a:off x="468313" y="476250"/>
            <a:ext cx="8229600" cy="5719763"/>
          </a:xfrm>
          <a:noFill/>
          <a:ln>
            <a:miter lim="800000"/>
            <a:headEnd/>
            <a:tailEnd/>
          </a:ln>
        </p:spPr>
        <p:txBody>
          <a:bodyPr vert="horz" wrap="square" lIns="91440" tIns="45720" rIns="91440" bIns="45720" numCol="1" anchor="t" anchorCtr="0" compatLnSpc="1">
            <a:prstTxWarp prst="textNoShape">
              <a:avLst/>
            </a:prstTxWarp>
          </a:bodyPr>
          <a:lstStyle/>
          <a:p>
            <a:pPr>
              <a:buSzPct val="75000"/>
              <a:buFont typeface="Wingdings" pitchFamily="2" charset="2"/>
              <a:buNone/>
            </a:pPr>
            <a:r>
              <a:rPr lang="en-US" sz="1800">
                <a:latin typeface="Verdana" pitchFamily="34" charset="0"/>
              </a:rPr>
              <a:t>						</a:t>
            </a:r>
            <a:r>
              <a:rPr lang="en-US" sz="2400" b="1">
                <a:solidFill>
                  <a:srgbClr val="928264"/>
                </a:solidFill>
                <a:effectLst>
                  <a:outerShdw blurRad="38100" dist="38100" dir="2700000" algn="tl">
                    <a:srgbClr val="FFFFFF"/>
                  </a:outerShdw>
                </a:effectLst>
                <a:latin typeface="Verdana" pitchFamily="34" charset="0"/>
              </a:rPr>
              <a:t>Ayudhaya (cont.)</a:t>
            </a:r>
            <a:br>
              <a:rPr lang="en-US" sz="2400" b="1">
                <a:solidFill>
                  <a:srgbClr val="928264"/>
                </a:solidFill>
                <a:effectLst>
                  <a:outerShdw blurRad="38100" dist="38100" dir="2700000" algn="tl">
                    <a:srgbClr val="FFFFFF"/>
                  </a:outerShdw>
                </a:effectLst>
                <a:latin typeface="Verdana" pitchFamily="34" charset="0"/>
              </a:rPr>
            </a:br>
            <a:endParaRPr lang="en-US" sz="2000" b="1">
              <a:solidFill>
                <a:srgbClr val="928264"/>
              </a:solidFill>
              <a:effectLst>
                <a:outerShdw blurRad="38100" dist="38100" dir="2700000" algn="tl">
                  <a:srgbClr val="FFFFFF"/>
                </a:outerShdw>
              </a:effectLst>
              <a:latin typeface="Verdana" pitchFamily="34" charset="0"/>
            </a:endParaRPr>
          </a:p>
          <a:p>
            <a:pPr>
              <a:buSzPct val="75000"/>
              <a:buFont typeface="Wingdings" pitchFamily="2" charset="2"/>
              <a:buChar char="q"/>
            </a:pPr>
            <a:r>
              <a:rPr lang="en-US" sz="1800">
                <a:solidFill>
                  <a:srgbClr val="D5BC61"/>
                </a:solidFill>
                <a:latin typeface="Verdana" pitchFamily="34" charset="0"/>
              </a:rPr>
              <a:t>From the reign of King U Thong (Ramathibodi) to the period of King Trailok (1351-1488 ≈ 1oo years), they both contributed to the security of Siam (Ayudhaya) in terms of </a:t>
            </a:r>
            <a:r>
              <a:rPr lang="en-US" sz="1800" b="1" i="1">
                <a:solidFill>
                  <a:srgbClr val="D5BC61"/>
                </a:solidFill>
                <a:latin typeface="Verdana" pitchFamily="34" charset="0"/>
              </a:rPr>
              <a:t>“Administration”</a:t>
            </a:r>
            <a:r>
              <a:rPr lang="en-US" sz="1800">
                <a:solidFill>
                  <a:srgbClr val="D5BC61"/>
                </a:solidFill>
                <a:latin typeface="Verdana" pitchFamily="34" charset="0"/>
              </a:rPr>
              <a:t> (Central and Provincial), </a:t>
            </a:r>
            <a:r>
              <a:rPr lang="en-US" sz="1800" b="1" i="1">
                <a:solidFill>
                  <a:srgbClr val="D5BC61"/>
                </a:solidFill>
                <a:latin typeface="Verdana" pitchFamily="34" charset="0"/>
              </a:rPr>
              <a:t>“Law”</a:t>
            </a:r>
            <a:r>
              <a:rPr lang="en-US" sz="1800">
                <a:solidFill>
                  <a:srgbClr val="D5BC61"/>
                </a:solidFill>
                <a:latin typeface="Verdana" pitchFamily="34" charset="0"/>
              </a:rPr>
              <a:t> and </a:t>
            </a:r>
            <a:r>
              <a:rPr lang="en-US" sz="1800" b="1" i="1">
                <a:solidFill>
                  <a:srgbClr val="D5BC61"/>
                </a:solidFill>
                <a:latin typeface="Verdana" pitchFamily="34" charset="0"/>
              </a:rPr>
              <a:t>“Taxation”</a:t>
            </a:r>
            <a:r>
              <a:rPr lang="en-US" sz="1800">
                <a:solidFill>
                  <a:srgbClr val="D5BC61"/>
                </a:solidFill>
                <a:latin typeface="Verdana" pitchFamily="34" charset="0"/>
              </a:rPr>
              <a:t> </a:t>
            </a:r>
          </a:p>
          <a:p>
            <a:pPr lvl="1">
              <a:buSzPct val="75000"/>
              <a:buFont typeface="Wingdings" pitchFamily="2" charset="2"/>
              <a:buChar char="Ø"/>
            </a:pPr>
            <a:r>
              <a:rPr lang="en-US" sz="1600">
                <a:solidFill>
                  <a:srgbClr val="D5BC61"/>
                </a:solidFill>
                <a:latin typeface="Verdana" pitchFamily="34" charset="0"/>
              </a:rPr>
              <a:t>In this period, “Ayudhaya King” =“Lord of Life”,“Lord of Land”</a:t>
            </a:r>
            <a:br>
              <a:rPr lang="en-US" sz="1600">
                <a:solidFill>
                  <a:srgbClr val="D5BC61"/>
                </a:solidFill>
                <a:latin typeface="Verdana" pitchFamily="34" charset="0"/>
              </a:rPr>
            </a:br>
            <a:endParaRPr lang="en-US" sz="1600">
              <a:solidFill>
                <a:srgbClr val="D5BC61"/>
              </a:solidFill>
              <a:latin typeface="Verdana" pitchFamily="34" charset="0"/>
            </a:endParaRPr>
          </a:p>
          <a:p>
            <a:pPr>
              <a:buSzPct val="75000"/>
              <a:buFont typeface="Wingdings" pitchFamily="2" charset="2"/>
              <a:buChar char="q"/>
            </a:pPr>
            <a:r>
              <a:rPr lang="en-US" sz="1800">
                <a:solidFill>
                  <a:srgbClr val="D5BC61"/>
                </a:solidFill>
                <a:latin typeface="Verdana" pitchFamily="34" charset="0"/>
              </a:rPr>
              <a:t>Divine Right of the King (Indian concept), resulted in the form of absolute monarchy</a:t>
            </a:r>
            <a:br>
              <a:rPr lang="en-US" sz="1800">
                <a:solidFill>
                  <a:srgbClr val="D5BC61"/>
                </a:solidFill>
                <a:latin typeface="Verdana" pitchFamily="34" charset="0"/>
              </a:rPr>
            </a:br>
            <a:endParaRPr lang="en-US" sz="1600">
              <a:solidFill>
                <a:srgbClr val="D5BC61"/>
              </a:solidFill>
              <a:latin typeface="Verdana" pitchFamily="34" charset="0"/>
            </a:endParaRPr>
          </a:p>
          <a:p>
            <a:pPr>
              <a:buSzPct val="75000"/>
              <a:buFont typeface="Wingdings" pitchFamily="2" charset="2"/>
              <a:buChar char="q"/>
            </a:pPr>
            <a:r>
              <a:rPr lang="en-US" sz="1800">
                <a:solidFill>
                  <a:srgbClr val="D5BC61"/>
                </a:solidFill>
                <a:latin typeface="Verdana" pitchFamily="34" charset="0"/>
              </a:rPr>
              <a:t>King’s autocracy was referred and depended on </a:t>
            </a:r>
            <a:r>
              <a:rPr lang="en-US" sz="1800" b="1">
                <a:solidFill>
                  <a:srgbClr val="FFFF00"/>
                </a:solidFill>
                <a:latin typeface="Verdana" pitchFamily="34" charset="0"/>
              </a:rPr>
              <a:t>“Ten Buddhist Kingly Duties”</a:t>
            </a:r>
            <a:r>
              <a:rPr lang="en-US" sz="1800">
                <a:solidFill>
                  <a:srgbClr val="D5BC61"/>
                </a:solidFill>
                <a:latin typeface="Verdana" pitchFamily="34" charset="0"/>
              </a:rPr>
              <a:t> (Thotsapit Ratchatham): </a:t>
            </a:r>
            <a:br>
              <a:rPr lang="en-US" sz="1800">
                <a:solidFill>
                  <a:srgbClr val="D5BC61"/>
                </a:solidFill>
                <a:latin typeface="Verdana" pitchFamily="34" charset="0"/>
              </a:rPr>
            </a:br>
            <a:r>
              <a:rPr lang="en-US" sz="1800">
                <a:solidFill>
                  <a:srgbClr val="D5BC61"/>
                </a:solidFill>
                <a:latin typeface="Verdana" pitchFamily="34" charset="0"/>
              </a:rPr>
              <a:t>liberality, piety, charity, freedom from wrath, mercy, patience, rectitude, mildness, devotion and freedom from enemy</a:t>
            </a:r>
            <a:br>
              <a:rPr lang="en-US" sz="1800">
                <a:solidFill>
                  <a:srgbClr val="D5BC61"/>
                </a:solidFill>
                <a:latin typeface="Verdana" pitchFamily="34" charset="0"/>
              </a:rPr>
            </a:br>
            <a:endParaRPr lang="en-US" sz="1800">
              <a:solidFill>
                <a:srgbClr val="D5BC61"/>
              </a:solidFill>
              <a:latin typeface="Verdana" pitchFamily="34" charset="0"/>
            </a:endParaRPr>
          </a:p>
          <a:p>
            <a:pPr>
              <a:buSzPct val="75000"/>
              <a:buFont typeface="Wingdings" pitchFamily="2" charset="2"/>
              <a:buChar char="q"/>
            </a:pPr>
            <a:r>
              <a:rPr lang="en-US" sz="1800">
                <a:solidFill>
                  <a:srgbClr val="D5BC61"/>
                </a:solidFill>
                <a:latin typeface="Verdana" pitchFamily="34" charset="0"/>
              </a:rPr>
              <a:t>To confirm the  divine kingship and superiority of the king, in this period the palace invent royal words adopted from Cambodia </a:t>
            </a:r>
            <a:br>
              <a:rPr lang="en-US" sz="1800">
                <a:solidFill>
                  <a:srgbClr val="D5BC61"/>
                </a:solidFill>
                <a:latin typeface="Verdana" pitchFamily="34" charset="0"/>
              </a:rPr>
            </a:br>
            <a:r>
              <a:rPr lang="en-US" sz="2000">
                <a:solidFill>
                  <a:srgbClr val="D5BC61"/>
                </a:solidFill>
                <a:latin typeface="Verdana" pitchFamily="34" charset="0"/>
                <a:ea typeface="Arial Unicode MS" pitchFamily="34" charset="-128"/>
                <a:cs typeface="Arial Unicode MS" pitchFamily="34" charset="-128"/>
              </a:rPr>
              <a:t>(</a:t>
            </a:r>
            <a:r>
              <a:rPr lang="th-TH" sz="2000">
                <a:solidFill>
                  <a:srgbClr val="D5BC61"/>
                </a:solidFill>
                <a:latin typeface="Verdana" pitchFamily="34" charset="0"/>
                <a:ea typeface="Arial Unicode MS" pitchFamily="34" charset="-128"/>
                <a:cs typeface="Arial Unicode MS" pitchFamily="34" charset="-128"/>
              </a:rPr>
              <a:t>ราชาศัพท์</a:t>
            </a:r>
            <a:r>
              <a:rPr lang="en-US" sz="2000">
                <a:solidFill>
                  <a:srgbClr val="D5BC61"/>
                </a:solidFill>
                <a:latin typeface="Verdana" pitchFamily="34" charset="0"/>
                <a:ea typeface="Arial Unicode MS" pitchFamily="34" charset="-128"/>
                <a:cs typeface="Arial Unicode MS" pitchFamily="34" charset="-128"/>
              </a:rPr>
              <a:t>)</a:t>
            </a:r>
          </a:p>
          <a:p>
            <a:pPr>
              <a:buSzPct val="75000"/>
              <a:buFont typeface="Wingdings" pitchFamily="2" charset="2"/>
              <a:buNone/>
            </a:pPr>
            <a:endParaRPr lang="en-US" sz="2000">
              <a:solidFill>
                <a:srgbClr val="D5BC61"/>
              </a:solidFill>
              <a:latin typeface="Verdana" pitchFamily="34" charset="0"/>
              <a:ea typeface="Arial Unicode MS" pitchFamily="34" charset="-128"/>
              <a:cs typeface="Arial Unicode MS" pitchFamily="34" charset="-128"/>
            </a:endParaRPr>
          </a:p>
        </p:txBody>
      </p:sp>
    </p:spTree>
  </p:cSld>
  <p:clrMapOvr>
    <a:masterClrMapping/>
  </p:clrMapOvr>
  <p:transition spd="slow"/>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Footer Placeholder 1"/>
          <p:cNvSpPr>
            <a:spLocks noGrp="1"/>
          </p:cNvSpPr>
          <p:nvPr>
            <p:ph type="ftr" sz="quarter" idx="10"/>
          </p:nvPr>
        </p:nvSpPr>
        <p:spPr/>
        <p:txBody>
          <a:bodyPr/>
          <a:lstStyle/>
          <a:p>
            <a:r>
              <a:rPr lang="en-US"/>
              <a:t>Dr.Wankwan Polachan</a:t>
            </a:r>
            <a:endParaRPr lang="th-TH"/>
          </a:p>
        </p:txBody>
      </p:sp>
      <p:sp>
        <p:nvSpPr>
          <p:cNvPr id="74754" name="Text Box 2"/>
          <p:cNvSpPr txBox="1">
            <a:spLocks noChangeArrowheads="1"/>
          </p:cNvSpPr>
          <p:nvPr/>
        </p:nvSpPr>
        <p:spPr bwMode="auto">
          <a:xfrm>
            <a:off x="742950" y="404813"/>
            <a:ext cx="8077200" cy="1144587"/>
          </a:xfrm>
          <a:prstGeom prst="rect">
            <a:avLst/>
          </a:prstGeom>
          <a:noFill/>
          <a:ln w="9525">
            <a:noFill/>
            <a:miter lim="800000"/>
            <a:headEnd/>
            <a:tailEnd/>
          </a:ln>
          <a:effectLst/>
        </p:spPr>
        <p:txBody>
          <a:bodyPr>
            <a:spAutoFit/>
          </a:bodyPr>
          <a:lstStyle/>
          <a:p>
            <a:pPr algn="r">
              <a:spcBef>
                <a:spcPct val="50000"/>
              </a:spcBef>
              <a:buSzPct val="75000"/>
              <a:buFont typeface="Wingdings" pitchFamily="2" charset="2"/>
              <a:buNone/>
            </a:pPr>
            <a:r>
              <a:rPr lang="en-US" sz="2400" b="1">
                <a:solidFill>
                  <a:srgbClr val="928264"/>
                </a:solidFill>
                <a:effectLst>
                  <a:outerShdw blurRad="38100" dist="38100" dir="2700000" algn="tl">
                    <a:srgbClr val="FFFFFF"/>
                  </a:outerShdw>
                </a:effectLst>
                <a:latin typeface="Verdana" pitchFamily="34" charset="0"/>
              </a:rPr>
              <a:t>			</a:t>
            </a:r>
            <a:r>
              <a:rPr lang="en-US" sz="2400" b="1" u="sng">
                <a:solidFill>
                  <a:srgbClr val="928264"/>
                </a:solidFill>
                <a:effectLst>
                  <a:outerShdw blurRad="38100" dist="38100" dir="2700000" algn="tl">
                    <a:srgbClr val="FFFFFF"/>
                  </a:outerShdw>
                </a:effectLst>
                <a:latin typeface="Verdana" pitchFamily="34" charset="0"/>
              </a:rPr>
              <a:t>Central Administration</a:t>
            </a:r>
            <a:br>
              <a:rPr lang="en-US" sz="2400" b="1" u="sng">
                <a:solidFill>
                  <a:srgbClr val="928264"/>
                </a:solidFill>
                <a:effectLst>
                  <a:outerShdw blurRad="38100" dist="38100" dir="2700000" algn="tl">
                    <a:srgbClr val="FFFFFF"/>
                  </a:outerShdw>
                </a:effectLst>
                <a:latin typeface="Verdana" pitchFamily="34" charset="0"/>
              </a:rPr>
            </a:br>
            <a:endParaRPr lang="en-US" sz="1800" b="1" u="sng">
              <a:solidFill>
                <a:srgbClr val="928264"/>
              </a:solidFill>
              <a:effectLst>
                <a:outerShdw blurRad="38100" dist="38100" dir="2700000" algn="tl">
                  <a:srgbClr val="FFFFFF"/>
                </a:outerShdw>
              </a:effectLst>
              <a:latin typeface="Verdana" pitchFamily="34" charset="0"/>
            </a:endParaRPr>
          </a:p>
          <a:p>
            <a:pPr>
              <a:spcBef>
                <a:spcPct val="50000"/>
              </a:spcBef>
              <a:buSzPct val="75000"/>
              <a:buFont typeface="Wingdings" pitchFamily="2" charset="2"/>
              <a:buChar char="q"/>
            </a:pPr>
            <a:r>
              <a:rPr lang="en-US" sz="1800">
                <a:solidFill>
                  <a:srgbClr val="D5BC61"/>
                </a:solidFill>
                <a:latin typeface="Verdana" pitchFamily="34" charset="0"/>
              </a:rPr>
              <a:t> U Thong created the four Great offices of state</a:t>
            </a:r>
          </a:p>
        </p:txBody>
      </p:sp>
      <p:sp>
        <p:nvSpPr>
          <p:cNvPr id="74755" name="Text Box 3"/>
          <p:cNvSpPr txBox="1">
            <a:spLocks noChangeArrowheads="1"/>
          </p:cNvSpPr>
          <p:nvPr/>
        </p:nvSpPr>
        <p:spPr bwMode="auto">
          <a:xfrm>
            <a:off x="6994525" y="3695700"/>
            <a:ext cx="184150" cy="519113"/>
          </a:xfrm>
          <a:prstGeom prst="rect">
            <a:avLst/>
          </a:prstGeom>
          <a:noFill/>
          <a:ln w="9525">
            <a:noFill/>
            <a:miter lim="800000"/>
            <a:headEnd/>
            <a:tailEnd/>
          </a:ln>
          <a:effectLst/>
        </p:spPr>
        <p:txBody>
          <a:bodyPr wrap="none">
            <a:spAutoFit/>
          </a:bodyPr>
          <a:lstStyle/>
          <a:p>
            <a:endParaRPr lang="en-US"/>
          </a:p>
        </p:txBody>
      </p:sp>
      <p:grpSp>
        <p:nvGrpSpPr>
          <p:cNvPr id="74756" name="Group 4"/>
          <p:cNvGrpSpPr>
            <a:grpSpLocks/>
          </p:cNvGrpSpPr>
          <p:nvPr/>
        </p:nvGrpSpPr>
        <p:grpSpPr bwMode="auto">
          <a:xfrm>
            <a:off x="3021013" y="1747838"/>
            <a:ext cx="3124200" cy="922337"/>
            <a:chOff x="2256" y="1296"/>
            <a:chExt cx="1200" cy="624"/>
          </a:xfrm>
        </p:grpSpPr>
        <p:sp>
          <p:nvSpPr>
            <p:cNvPr id="74757" name="Oval 5"/>
            <p:cNvSpPr>
              <a:spLocks noChangeArrowheads="1"/>
            </p:cNvSpPr>
            <p:nvPr/>
          </p:nvSpPr>
          <p:spPr bwMode="auto">
            <a:xfrm>
              <a:off x="2496" y="1296"/>
              <a:ext cx="720" cy="624"/>
            </a:xfrm>
            <a:prstGeom prst="ellipse">
              <a:avLst/>
            </a:prstGeom>
            <a:noFill/>
            <a:ln w="38100">
              <a:solidFill>
                <a:srgbClr val="808000"/>
              </a:solidFill>
              <a:round/>
              <a:headEnd/>
              <a:tailEnd/>
            </a:ln>
            <a:effectLst/>
          </p:spPr>
          <p:txBody>
            <a:bodyPr wrap="none" anchor="ctr"/>
            <a:lstStyle/>
            <a:p>
              <a:endParaRPr lang="en-US"/>
            </a:p>
          </p:txBody>
        </p:sp>
        <p:sp>
          <p:nvSpPr>
            <p:cNvPr id="74758" name="Text Box 6"/>
            <p:cNvSpPr txBox="1">
              <a:spLocks noChangeArrowheads="1"/>
            </p:cNvSpPr>
            <p:nvPr/>
          </p:nvSpPr>
          <p:spPr bwMode="auto">
            <a:xfrm>
              <a:off x="2256" y="1488"/>
              <a:ext cx="1200" cy="269"/>
            </a:xfrm>
            <a:prstGeom prst="rect">
              <a:avLst/>
            </a:prstGeom>
            <a:noFill/>
            <a:ln w="9525">
              <a:noFill/>
              <a:miter lim="800000"/>
              <a:headEnd/>
              <a:tailEnd/>
            </a:ln>
            <a:effectLst/>
          </p:spPr>
          <p:txBody>
            <a:bodyPr>
              <a:spAutoFit/>
            </a:bodyPr>
            <a:lstStyle/>
            <a:p>
              <a:pPr algn="ctr">
                <a:spcBef>
                  <a:spcPct val="50000"/>
                </a:spcBef>
              </a:pPr>
              <a:r>
                <a:rPr lang="en-US" sz="2000" b="1">
                  <a:solidFill>
                    <a:srgbClr val="D5BC61"/>
                  </a:solidFill>
                  <a:latin typeface="Verdana" pitchFamily="34" charset="0"/>
                </a:rPr>
                <a:t>King</a:t>
              </a:r>
            </a:p>
          </p:txBody>
        </p:sp>
      </p:grpSp>
      <p:grpSp>
        <p:nvGrpSpPr>
          <p:cNvPr id="74759" name="Group 7"/>
          <p:cNvGrpSpPr>
            <a:grpSpLocks/>
          </p:cNvGrpSpPr>
          <p:nvPr/>
        </p:nvGrpSpPr>
        <p:grpSpPr bwMode="auto">
          <a:xfrm>
            <a:off x="755650" y="2928938"/>
            <a:ext cx="1981200" cy="2717800"/>
            <a:chOff x="528" y="2112"/>
            <a:chExt cx="1248" cy="1712"/>
          </a:xfrm>
        </p:grpSpPr>
        <p:sp>
          <p:nvSpPr>
            <p:cNvPr id="74760" name="Text Box 8"/>
            <p:cNvSpPr txBox="1">
              <a:spLocks noChangeArrowheads="1"/>
            </p:cNvSpPr>
            <p:nvPr/>
          </p:nvSpPr>
          <p:spPr bwMode="auto">
            <a:xfrm>
              <a:off x="672" y="2112"/>
              <a:ext cx="720" cy="460"/>
            </a:xfrm>
            <a:prstGeom prst="rect">
              <a:avLst/>
            </a:prstGeom>
            <a:noFill/>
            <a:ln w="28575">
              <a:solidFill>
                <a:srgbClr val="808000"/>
              </a:solidFill>
              <a:miter lim="800000"/>
              <a:headEnd/>
              <a:tailEnd/>
            </a:ln>
            <a:effectLst/>
          </p:spPr>
          <p:txBody>
            <a:bodyPr>
              <a:spAutoFit/>
            </a:bodyPr>
            <a:lstStyle/>
            <a:p>
              <a:pPr algn="ctr">
                <a:spcBef>
                  <a:spcPct val="50000"/>
                </a:spcBef>
              </a:pPr>
              <a:r>
                <a:rPr lang="en-US" sz="2000">
                  <a:solidFill>
                    <a:srgbClr val="D5BC61"/>
                  </a:solidFill>
                  <a:latin typeface="Verdana" pitchFamily="34" charset="0"/>
                </a:rPr>
                <a:t>Khun Muang</a:t>
              </a:r>
            </a:p>
          </p:txBody>
        </p:sp>
        <p:sp>
          <p:nvSpPr>
            <p:cNvPr id="74761" name="Text Box 9"/>
            <p:cNvSpPr txBox="1">
              <a:spLocks noChangeArrowheads="1"/>
            </p:cNvSpPr>
            <p:nvPr/>
          </p:nvSpPr>
          <p:spPr bwMode="auto">
            <a:xfrm>
              <a:off x="528" y="2688"/>
              <a:ext cx="1248" cy="1136"/>
            </a:xfrm>
            <a:prstGeom prst="rect">
              <a:avLst/>
            </a:prstGeom>
            <a:noFill/>
            <a:ln w="9525">
              <a:noFill/>
              <a:miter lim="800000"/>
              <a:headEnd/>
              <a:tailEnd/>
            </a:ln>
            <a:effectLst/>
          </p:spPr>
          <p:txBody>
            <a:bodyPr>
              <a:spAutoFit/>
            </a:bodyPr>
            <a:lstStyle/>
            <a:p>
              <a:pPr>
                <a:spcBef>
                  <a:spcPct val="50000"/>
                </a:spcBef>
              </a:pPr>
              <a:r>
                <a:rPr lang="en-US" sz="1600">
                  <a:solidFill>
                    <a:srgbClr val="D5BC61"/>
                  </a:solidFill>
                  <a:latin typeface="Verdana" pitchFamily="34" charset="0"/>
                </a:rPr>
                <a:t>(compared to minister of the Interior, maintenance of peace and order and criminal punishments)</a:t>
              </a:r>
            </a:p>
          </p:txBody>
        </p:sp>
      </p:grpSp>
      <p:grpSp>
        <p:nvGrpSpPr>
          <p:cNvPr id="74762" name="Group 10"/>
          <p:cNvGrpSpPr>
            <a:grpSpLocks/>
          </p:cNvGrpSpPr>
          <p:nvPr/>
        </p:nvGrpSpPr>
        <p:grpSpPr bwMode="auto">
          <a:xfrm>
            <a:off x="2733675" y="3683000"/>
            <a:ext cx="1981200" cy="1739900"/>
            <a:chOff x="1872" y="2112"/>
            <a:chExt cx="1248" cy="1096"/>
          </a:xfrm>
        </p:grpSpPr>
        <p:sp>
          <p:nvSpPr>
            <p:cNvPr id="74763" name="Text Box 11"/>
            <p:cNvSpPr txBox="1">
              <a:spLocks noChangeArrowheads="1"/>
            </p:cNvSpPr>
            <p:nvPr/>
          </p:nvSpPr>
          <p:spPr bwMode="auto">
            <a:xfrm>
              <a:off x="2016" y="2112"/>
              <a:ext cx="720" cy="460"/>
            </a:xfrm>
            <a:prstGeom prst="rect">
              <a:avLst/>
            </a:prstGeom>
            <a:noFill/>
            <a:ln w="28575">
              <a:solidFill>
                <a:srgbClr val="808000"/>
              </a:solidFill>
              <a:miter lim="800000"/>
              <a:headEnd/>
              <a:tailEnd/>
            </a:ln>
            <a:effectLst/>
          </p:spPr>
          <p:txBody>
            <a:bodyPr>
              <a:spAutoFit/>
            </a:bodyPr>
            <a:lstStyle/>
            <a:p>
              <a:pPr algn="ctr">
                <a:spcBef>
                  <a:spcPct val="50000"/>
                </a:spcBef>
              </a:pPr>
              <a:r>
                <a:rPr lang="en-US" sz="2000">
                  <a:solidFill>
                    <a:srgbClr val="D5BC61"/>
                  </a:solidFill>
                  <a:latin typeface="Verdana" pitchFamily="34" charset="0"/>
                </a:rPr>
                <a:t>Khun Wang</a:t>
              </a:r>
            </a:p>
          </p:txBody>
        </p:sp>
        <p:sp>
          <p:nvSpPr>
            <p:cNvPr id="74764" name="Text Box 12"/>
            <p:cNvSpPr txBox="1">
              <a:spLocks noChangeArrowheads="1"/>
            </p:cNvSpPr>
            <p:nvPr/>
          </p:nvSpPr>
          <p:spPr bwMode="auto">
            <a:xfrm>
              <a:off x="1872" y="2688"/>
              <a:ext cx="1248" cy="520"/>
            </a:xfrm>
            <a:prstGeom prst="rect">
              <a:avLst/>
            </a:prstGeom>
            <a:noFill/>
            <a:ln w="9525">
              <a:noFill/>
              <a:miter lim="800000"/>
              <a:headEnd/>
              <a:tailEnd/>
            </a:ln>
            <a:effectLst/>
          </p:spPr>
          <p:txBody>
            <a:bodyPr>
              <a:spAutoFit/>
            </a:bodyPr>
            <a:lstStyle/>
            <a:p>
              <a:pPr>
                <a:spcBef>
                  <a:spcPct val="50000"/>
                </a:spcBef>
              </a:pPr>
              <a:r>
                <a:rPr lang="en-US" sz="1600">
                  <a:solidFill>
                    <a:srgbClr val="D5BC61"/>
                  </a:solidFill>
                  <a:latin typeface="Verdana" pitchFamily="34" charset="0"/>
                </a:rPr>
                <a:t>(correspond to minister of the Royal household)</a:t>
              </a:r>
            </a:p>
          </p:txBody>
        </p:sp>
      </p:grpSp>
      <p:grpSp>
        <p:nvGrpSpPr>
          <p:cNvPr id="74765" name="Group 13"/>
          <p:cNvGrpSpPr>
            <a:grpSpLocks/>
          </p:cNvGrpSpPr>
          <p:nvPr/>
        </p:nvGrpSpPr>
        <p:grpSpPr bwMode="auto">
          <a:xfrm>
            <a:off x="4932363" y="3708400"/>
            <a:ext cx="1600200" cy="2717800"/>
            <a:chOff x="3216" y="2112"/>
            <a:chExt cx="1008" cy="1712"/>
          </a:xfrm>
        </p:grpSpPr>
        <p:sp>
          <p:nvSpPr>
            <p:cNvPr id="74766" name="Text Box 14"/>
            <p:cNvSpPr txBox="1">
              <a:spLocks noChangeArrowheads="1"/>
            </p:cNvSpPr>
            <p:nvPr/>
          </p:nvSpPr>
          <p:spPr bwMode="auto">
            <a:xfrm>
              <a:off x="3312" y="2112"/>
              <a:ext cx="624" cy="460"/>
            </a:xfrm>
            <a:prstGeom prst="rect">
              <a:avLst/>
            </a:prstGeom>
            <a:noFill/>
            <a:ln w="28575">
              <a:solidFill>
                <a:srgbClr val="808000"/>
              </a:solidFill>
              <a:miter lim="800000"/>
              <a:headEnd/>
              <a:tailEnd/>
            </a:ln>
            <a:effectLst/>
          </p:spPr>
          <p:txBody>
            <a:bodyPr>
              <a:spAutoFit/>
            </a:bodyPr>
            <a:lstStyle/>
            <a:p>
              <a:pPr algn="ctr">
                <a:spcBef>
                  <a:spcPct val="50000"/>
                </a:spcBef>
              </a:pPr>
              <a:r>
                <a:rPr lang="en-US" sz="2000">
                  <a:solidFill>
                    <a:srgbClr val="D5BC61"/>
                  </a:solidFill>
                  <a:latin typeface="Verdana" pitchFamily="34" charset="0"/>
                </a:rPr>
                <a:t>Khun Na</a:t>
              </a:r>
            </a:p>
          </p:txBody>
        </p:sp>
        <p:sp>
          <p:nvSpPr>
            <p:cNvPr id="74767" name="Text Box 15"/>
            <p:cNvSpPr txBox="1">
              <a:spLocks noChangeArrowheads="1"/>
            </p:cNvSpPr>
            <p:nvPr/>
          </p:nvSpPr>
          <p:spPr bwMode="auto">
            <a:xfrm>
              <a:off x="3216" y="2688"/>
              <a:ext cx="1008" cy="1136"/>
            </a:xfrm>
            <a:prstGeom prst="rect">
              <a:avLst/>
            </a:prstGeom>
            <a:noFill/>
            <a:ln w="9525">
              <a:noFill/>
              <a:miter lim="800000"/>
              <a:headEnd/>
              <a:tailEnd/>
            </a:ln>
            <a:effectLst/>
          </p:spPr>
          <p:txBody>
            <a:bodyPr>
              <a:spAutoFit/>
            </a:bodyPr>
            <a:lstStyle/>
            <a:p>
              <a:pPr>
                <a:spcBef>
                  <a:spcPct val="50000"/>
                </a:spcBef>
              </a:pPr>
              <a:r>
                <a:rPr lang="en-US" sz="1600">
                  <a:solidFill>
                    <a:srgbClr val="D5BC61"/>
                  </a:solidFill>
                  <a:latin typeface="Verdana" pitchFamily="34" charset="0"/>
                </a:rPr>
                <a:t>(correspond to minister of Agriculture-extra duty was to store up food for the capital)</a:t>
              </a:r>
            </a:p>
          </p:txBody>
        </p:sp>
      </p:grpSp>
      <p:grpSp>
        <p:nvGrpSpPr>
          <p:cNvPr id="74768" name="Group 16"/>
          <p:cNvGrpSpPr>
            <a:grpSpLocks/>
          </p:cNvGrpSpPr>
          <p:nvPr/>
        </p:nvGrpSpPr>
        <p:grpSpPr bwMode="auto">
          <a:xfrm>
            <a:off x="6588125" y="2924175"/>
            <a:ext cx="1905000" cy="2743200"/>
            <a:chOff x="4272" y="2112"/>
            <a:chExt cx="1200" cy="1728"/>
          </a:xfrm>
        </p:grpSpPr>
        <p:sp>
          <p:nvSpPr>
            <p:cNvPr id="74769" name="Text Box 17"/>
            <p:cNvSpPr txBox="1">
              <a:spLocks noChangeArrowheads="1"/>
            </p:cNvSpPr>
            <p:nvPr/>
          </p:nvSpPr>
          <p:spPr bwMode="auto">
            <a:xfrm>
              <a:off x="4368" y="2112"/>
              <a:ext cx="720" cy="460"/>
            </a:xfrm>
            <a:prstGeom prst="rect">
              <a:avLst/>
            </a:prstGeom>
            <a:noFill/>
            <a:ln w="28575">
              <a:solidFill>
                <a:srgbClr val="808000"/>
              </a:solidFill>
              <a:miter lim="800000"/>
              <a:headEnd/>
              <a:tailEnd/>
            </a:ln>
            <a:effectLst/>
          </p:spPr>
          <p:txBody>
            <a:bodyPr>
              <a:spAutoFit/>
            </a:bodyPr>
            <a:lstStyle/>
            <a:p>
              <a:pPr algn="ctr">
                <a:spcBef>
                  <a:spcPct val="50000"/>
                </a:spcBef>
              </a:pPr>
              <a:r>
                <a:rPr lang="en-US" sz="2000">
                  <a:solidFill>
                    <a:srgbClr val="D5BC61"/>
                  </a:solidFill>
                  <a:latin typeface="Verdana" pitchFamily="34" charset="0"/>
                </a:rPr>
                <a:t>Khun Klang</a:t>
              </a:r>
            </a:p>
          </p:txBody>
        </p:sp>
        <p:sp>
          <p:nvSpPr>
            <p:cNvPr id="74770" name="Text Box 18"/>
            <p:cNvSpPr txBox="1">
              <a:spLocks noChangeArrowheads="1"/>
            </p:cNvSpPr>
            <p:nvPr/>
          </p:nvSpPr>
          <p:spPr bwMode="auto">
            <a:xfrm>
              <a:off x="4272" y="2704"/>
              <a:ext cx="1200" cy="1136"/>
            </a:xfrm>
            <a:prstGeom prst="rect">
              <a:avLst/>
            </a:prstGeom>
            <a:noFill/>
            <a:ln w="9525">
              <a:noFill/>
              <a:miter lim="800000"/>
              <a:headEnd/>
              <a:tailEnd/>
            </a:ln>
            <a:effectLst/>
          </p:spPr>
          <p:txBody>
            <a:bodyPr>
              <a:spAutoFit/>
            </a:bodyPr>
            <a:lstStyle/>
            <a:p>
              <a:pPr>
                <a:spcBef>
                  <a:spcPct val="50000"/>
                </a:spcBef>
              </a:pPr>
              <a:r>
                <a:rPr lang="en-US" sz="1600">
                  <a:solidFill>
                    <a:srgbClr val="D5BC61"/>
                  </a:solidFill>
                  <a:latin typeface="Verdana" pitchFamily="34" charset="0"/>
                </a:rPr>
                <a:t>(correspond to minister of Finance – not only as a taxes collector but also a custodian of state)</a:t>
              </a:r>
            </a:p>
          </p:txBody>
        </p:sp>
      </p:grpSp>
      <p:grpSp>
        <p:nvGrpSpPr>
          <p:cNvPr id="74771" name="Group 19"/>
          <p:cNvGrpSpPr>
            <a:grpSpLocks/>
          </p:cNvGrpSpPr>
          <p:nvPr/>
        </p:nvGrpSpPr>
        <p:grpSpPr bwMode="auto">
          <a:xfrm>
            <a:off x="2209800" y="2362200"/>
            <a:ext cx="4475163" cy="1295400"/>
            <a:chOff x="1405" y="1488"/>
            <a:chExt cx="2819" cy="816"/>
          </a:xfrm>
        </p:grpSpPr>
        <p:sp>
          <p:nvSpPr>
            <p:cNvPr id="74772" name="AutoShape 20"/>
            <p:cNvSpPr>
              <a:spLocks noChangeArrowheads="1"/>
            </p:cNvSpPr>
            <p:nvPr/>
          </p:nvSpPr>
          <p:spPr bwMode="auto">
            <a:xfrm rot="1267806">
              <a:off x="3552" y="1488"/>
              <a:ext cx="672" cy="288"/>
            </a:xfrm>
            <a:prstGeom prst="rightArrow">
              <a:avLst>
                <a:gd name="adj1" fmla="val 50000"/>
                <a:gd name="adj2" fmla="val 58333"/>
              </a:avLst>
            </a:prstGeom>
            <a:solidFill>
              <a:srgbClr val="99CC00">
                <a:alpha val="58000"/>
              </a:srgbClr>
            </a:solidFill>
            <a:ln w="9525">
              <a:solidFill>
                <a:srgbClr val="808000"/>
              </a:solidFill>
              <a:miter lim="800000"/>
              <a:headEnd/>
              <a:tailEnd/>
            </a:ln>
            <a:effectLst/>
          </p:spPr>
          <p:txBody>
            <a:bodyPr wrap="none" anchor="ctr"/>
            <a:lstStyle/>
            <a:p>
              <a:endParaRPr lang="en-US"/>
            </a:p>
          </p:txBody>
        </p:sp>
        <p:sp>
          <p:nvSpPr>
            <p:cNvPr id="74773" name="AutoShape 21"/>
            <p:cNvSpPr>
              <a:spLocks noChangeArrowheads="1"/>
            </p:cNvSpPr>
            <p:nvPr/>
          </p:nvSpPr>
          <p:spPr bwMode="auto">
            <a:xfrm rot="3494069">
              <a:off x="3096" y="1848"/>
              <a:ext cx="624" cy="288"/>
            </a:xfrm>
            <a:prstGeom prst="rightArrow">
              <a:avLst>
                <a:gd name="adj1" fmla="val 50000"/>
                <a:gd name="adj2" fmla="val 54167"/>
              </a:avLst>
            </a:prstGeom>
            <a:solidFill>
              <a:srgbClr val="99CC00">
                <a:alpha val="58000"/>
              </a:srgbClr>
            </a:solidFill>
            <a:ln w="9525">
              <a:solidFill>
                <a:srgbClr val="808000"/>
              </a:solidFill>
              <a:miter lim="800000"/>
              <a:headEnd/>
              <a:tailEnd/>
            </a:ln>
            <a:effectLst/>
          </p:spPr>
          <p:txBody>
            <a:bodyPr wrap="none" anchor="ctr"/>
            <a:lstStyle/>
            <a:p>
              <a:endParaRPr lang="en-US"/>
            </a:p>
          </p:txBody>
        </p:sp>
        <p:sp>
          <p:nvSpPr>
            <p:cNvPr id="74774" name="AutoShape 22"/>
            <p:cNvSpPr>
              <a:spLocks noChangeArrowheads="1"/>
            </p:cNvSpPr>
            <p:nvPr/>
          </p:nvSpPr>
          <p:spPr bwMode="auto">
            <a:xfrm rot="8953994">
              <a:off x="1405" y="1533"/>
              <a:ext cx="816" cy="288"/>
            </a:xfrm>
            <a:prstGeom prst="rightArrow">
              <a:avLst>
                <a:gd name="adj1" fmla="val 50000"/>
                <a:gd name="adj2" fmla="val 70833"/>
              </a:avLst>
            </a:prstGeom>
            <a:solidFill>
              <a:srgbClr val="99CC00">
                <a:alpha val="58000"/>
              </a:srgbClr>
            </a:solidFill>
            <a:ln w="9525">
              <a:solidFill>
                <a:srgbClr val="808000"/>
              </a:solidFill>
              <a:miter lim="800000"/>
              <a:headEnd/>
              <a:tailEnd/>
            </a:ln>
            <a:effectLst/>
          </p:spPr>
          <p:txBody>
            <a:bodyPr wrap="none" anchor="ctr"/>
            <a:lstStyle/>
            <a:p>
              <a:endParaRPr lang="en-US"/>
            </a:p>
          </p:txBody>
        </p:sp>
        <p:sp>
          <p:nvSpPr>
            <p:cNvPr id="74775" name="AutoShape 23"/>
            <p:cNvSpPr>
              <a:spLocks noChangeArrowheads="1"/>
            </p:cNvSpPr>
            <p:nvPr/>
          </p:nvSpPr>
          <p:spPr bwMode="auto">
            <a:xfrm rot="7497504">
              <a:off x="2149" y="1845"/>
              <a:ext cx="624" cy="288"/>
            </a:xfrm>
            <a:prstGeom prst="rightArrow">
              <a:avLst>
                <a:gd name="adj1" fmla="val 50000"/>
                <a:gd name="adj2" fmla="val 54167"/>
              </a:avLst>
            </a:prstGeom>
            <a:solidFill>
              <a:srgbClr val="99CC00">
                <a:alpha val="58000"/>
              </a:srgbClr>
            </a:solidFill>
            <a:ln w="9525">
              <a:solidFill>
                <a:srgbClr val="808000"/>
              </a:solidFill>
              <a:miter lim="800000"/>
              <a:headEnd/>
              <a:tailEnd/>
            </a:ln>
            <a:effectLst/>
          </p:spPr>
          <p:txBody>
            <a:bodyPr wrap="none" anchor="ctr"/>
            <a:lstStyle/>
            <a:p>
              <a:endParaRPr lang="en-US"/>
            </a:p>
          </p:txBody>
        </p:sp>
      </p:grpSp>
    </p:spTree>
  </p:cSld>
  <p:clrMapOvr>
    <a:masterClrMapping/>
  </p:clrMapOvr>
  <p:transition spd="slow"/>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Dr.Wankwan Polachan</a:t>
            </a:r>
            <a:endParaRPr lang="th-TH"/>
          </a:p>
        </p:txBody>
      </p:sp>
      <p:sp>
        <p:nvSpPr>
          <p:cNvPr id="75778" name="Rectangle 2"/>
          <p:cNvSpPr>
            <a:spLocks noChangeArrowheads="1"/>
          </p:cNvSpPr>
          <p:nvPr>
            <p:ph type="title"/>
          </p:nvPr>
        </p:nvSpPr>
        <p:spPr bwMode="auto">
          <a:xfrm>
            <a:off x="457200" y="338138"/>
            <a:ext cx="8229600" cy="639762"/>
          </a:xfrm>
          <a:noFill/>
          <a:ln>
            <a:miter lim="800000"/>
            <a:headEnd/>
            <a:tailEnd/>
          </a:ln>
        </p:spPr>
        <p:txBody>
          <a:bodyPr vert="horz" wrap="square" lIns="91440" tIns="45720" rIns="91440" bIns="45720" numCol="1" anchor="t" anchorCtr="0" compatLnSpc="1">
            <a:prstTxWarp prst="textNoShape">
              <a:avLst/>
            </a:prstTxWarp>
          </a:bodyPr>
          <a:lstStyle/>
          <a:p>
            <a:pPr algn="r"/>
            <a:r>
              <a:rPr lang="en-US" sz="2400" b="1">
                <a:solidFill>
                  <a:srgbClr val="928264"/>
                </a:solidFill>
                <a:effectLst>
                  <a:outerShdw blurRad="38100" dist="38100" dir="2700000" algn="tl">
                    <a:srgbClr val="FFFFFF"/>
                  </a:outerShdw>
                </a:effectLst>
                <a:latin typeface="Verdana" pitchFamily="34" charset="0"/>
              </a:rPr>
              <a:t>Ayudhaya (cont.)</a:t>
            </a:r>
            <a:r>
              <a:rPr lang="en-US" sz="3600" b="1">
                <a:solidFill>
                  <a:srgbClr val="928264"/>
                </a:solidFill>
                <a:latin typeface="Verdana" pitchFamily="34" charset="0"/>
              </a:rPr>
              <a:t/>
            </a:r>
            <a:br>
              <a:rPr lang="en-US" sz="3600" b="1">
                <a:solidFill>
                  <a:srgbClr val="928264"/>
                </a:solidFill>
                <a:latin typeface="Verdana" pitchFamily="34" charset="0"/>
              </a:rPr>
            </a:br>
            <a:endParaRPr lang="th-TH" sz="3600" b="1">
              <a:solidFill>
                <a:srgbClr val="928264"/>
              </a:solidFill>
              <a:latin typeface="Verdana" pitchFamily="34" charset="0"/>
            </a:endParaRPr>
          </a:p>
        </p:txBody>
      </p:sp>
      <p:sp>
        <p:nvSpPr>
          <p:cNvPr id="75779" name="Rectangle 3"/>
          <p:cNvSpPr>
            <a:spLocks noChangeArrowheads="1"/>
          </p:cNvSpPr>
          <p:nvPr>
            <p:ph type="body" idx="1"/>
          </p:nvPr>
        </p:nvSpPr>
        <p:spPr bwMode="auto">
          <a:xfrm>
            <a:off x="468313" y="1211263"/>
            <a:ext cx="8229600" cy="2879725"/>
          </a:xfrm>
          <a:noFill/>
          <a:ln>
            <a:miter lim="800000"/>
            <a:headEnd/>
            <a:tailEnd/>
          </a:ln>
        </p:spPr>
        <p:txBody>
          <a:bodyPr vert="horz" wrap="square" lIns="91440" tIns="45720" rIns="91440" bIns="45720" numCol="1" anchor="t" anchorCtr="0" compatLnSpc="1">
            <a:prstTxWarp prst="textNoShape">
              <a:avLst/>
            </a:prstTxWarp>
          </a:bodyPr>
          <a:lstStyle/>
          <a:p>
            <a:pPr>
              <a:buSzPct val="75000"/>
              <a:buFont typeface="Wingdings" pitchFamily="2" charset="2"/>
              <a:buChar char="q"/>
            </a:pPr>
            <a:r>
              <a:rPr lang="en-US" sz="2000">
                <a:solidFill>
                  <a:srgbClr val="D5BC61"/>
                </a:solidFill>
                <a:latin typeface="Verdana" pitchFamily="34" charset="0"/>
              </a:rPr>
              <a:t>In King Trailok’s reign he adopted and adapted U Thong’s administration system:</a:t>
            </a:r>
          </a:p>
          <a:p>
            <a:pPr lvl="1">
              <a:buSzPct val="75000"/>
              <a:buFont typeface="Wingdings" pitchFamily="2" charset="2"/>
              <a:buChar char="q"/>
            </a:pPr>
            <a:r>
              <a:rPr lang="en-US" sz="1800" b="1">
                <a:solidFill>
                  <a:srgbClr val="D5BC61"/>
                </a:solidFill>
                <a:latin typeface="Verdana" pitchFamily="34" charset="0"/>
              </a:rPr>
              <a:t>Samuhakalahom</a:t>
            </a:r>
            <a:r>
              <a:rPr lang="en-US" sz="1800">
                <a:solidFill>
                  <a:srgbClr val="D5BC61"/>
                </a:solidFill>
                <a:latin typeface="Verdana" pitchFamily="34" charset="0"/>
              </a:rPr>
              <a:t> = co-prime minister for </a:t>
            </a:r>
            <a:r>
              <a:rPr lang="en-US" sz="1800" b="1">
                <a:solidFill>
                  <a:srgbClr val="D5BC61"/>
                </a:solidFill>
                <a:latin typeface="Verdana" pitchFamily="34" charset="0"/>
              </a:rPr>
              <a:t>military affair</a:t>
            </a:r>
          </a:p>
          <a:p>
            <a:pPr lvl="1">
              <a:buSzPct val="75000"/>
              <a:buFont typeface="Wingdings" pitchFamily="2" charset="2"/>
              <a:buChar char="q"/>
            </a:pPr>
            <a:r>
              <a:rPr lang="en-US" sz="1800" b="1">
                <a:solidFill>
                  <a:srgbClr val="D5BC61"/>
                </a:solidFill>
                <a:latin typeface="Verdana" pitchFamily="34" charset="0"/>
              </a:rPr>
              <a:t>Samuhanayok</a:t>
            </a:r>
            <a:r>
              <a:rPr lang="en-US" sz="1800">
                <a:solidFill>
                  <a:srgbClr val="D5BC61"/>
                </a:solidFill>
                <a:latin typeface="Verdana" pitchFamily="34" charset="0"/>
              </a:rPr>
              <a:t> = co-prime minister for </a:t>
            </a:r>
            <a:r>
              <a:rPr lang="en-US" sz="1800" b="1">
                <a:solidFill>
                  <a:srgbClr val="D5BC61"/>
                </a:solidFill>
                <a:latin typeface="Verdana" pitchFamily="34" charset="0"/>
              </a:rPr>
              <a:t>civil affairs</a:t>
            </a:r>
            <a:r>
              <a:rPr lang="en-US" sz="1800">
                <a:solidFill>
                  <a:srgbClr val="D5BC61"/>
                </a:solidFill>
                <a:latin typeface="Verdana" pitchFamily="34" charset="0"/>
              </a:rPr>
              <a:t> (had 4 offices, each under a Minister)</a:t>
            </a:r>
          </a:p>
          <a:p>
            <a:pPr>
              <a:buSzPct val="75000"/>
              <a:buFont typeface="Wingdings" pitchFamily="2" charset="2"/>
              <a:buNone/>
            </a:pPr>
            <a:endParaRPr lang="en-US" sz="1800">
              <a:solidFill>
                <a:srgbClr val="D5BC61"/>
              </a:solidFill>
              <a:latin typeface="Verdana" pitchFamily="34" charset="0"/>
            </a:endParaRPr>
          </a:p>
        </p:txBody>
      </p:sp>
    </p:spTree>
  </p:cSld>
  <p:clrMapOvr>
    <a:masterClrMapping/>
  </p:clrMapOvr>
  <p:transition spd="slow"/>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Footer Placeholder 1"/>
          <p:cNvSpPr>
            <a:spLocks noGrp="1"/>
          </p:cNvSpPr>
          <p:nvPr>
            <p:ph type="ftr" sz="quarter" idx="10"/>
          </p:nvPr>
        </p:nvSpPr>
        <p:spPr/>
        <p:txBody>
          <a:bodyPr/>
          <a:lstStyle/>
          <a:p>
            <a:r>
              <a:rPr lang="en-US"/>
              <a:t>Dr.Wankwan Polachan</a:t>
            </a:r>
            <a:endParaRPr lang="th-TH"/>
          </a:p>
        </p:txBody>
      </p:sp>
      <p:grpSp>
        <p:nvGrpSpPr>
          <p:cNvPr id="76802" name="Group 2"/>
          <p:cNvGrpSpPr>
            <a:grpSpLocks/>
          </p:cNvGrpSpPr>
          <p:nvPr/>
        </p:nvGrpSpPr>
        <p:grpSpPr bwMode="auto">
          <a:xfrm>
            <a:off x="684213" y="620713"/>
            <a:ext cx="7696200" cy="6008687"/>
            <a:chOff x="336" y="384"/>
            <a:chExt cx="4848" cy="3785"/>
          </a:xfrm>
        </p:grpSpPr>
        <p:grpSp>
          <p:nvGrpSpPr>
            <p:cNvPr id="76803" name="Group 3"/>
            <p:cNvGrpSpPr>
              <a:grpSpLocks/>
            </p:cNvGrpSpPr>
            <p:nvPr/>
          </p:nvGrpSpPr>
          <p:grpSpPr bwMode="auto">
            <a:xfrm>
              <a:off x="2064" y="384"/>
              <a:ext cx="1488" cy="528"/>
              <a:chOff x="2256" y="1296"/>
              <a:chExt cx="1200" cy="624"/>
            </a:xfrm>
          </p:grpSpPr>
          <p:sp>
            <p:nvSpPr>
              <p:cNvPr id="76804" name="Oval 4"/>
              <p:cNvSpPr>
                <a:spLocks noChangeArrowheads="1"/>
              </p:cNvSpPr>
              <p:nvPr/>
            </p:nvSpPr>
            <p:spPr bwMode="auto">
              <a:xfrm>
                <a:off x="2496" y="1296"/>
                <a:ext cx="720" cy="624"/>
              </a:xfrm>
              <a:prstGeom prst="ellipse">
                <a:avLst/>
              </a:prstGeom>
              <a:noFill/>
              <a:ln w="38100">
                <a:solidFill>
                  <a:srgbClr val="808000"/>
                </a:solidFill>
                <a:round/>
                <a:headEnd/>
                <a:tailEnd/>
              </a:ln>
              <a:effectLst/>
            </p:spPr>
            <p:txBody>
              <a:bodyPr wrap="none" anchor="ctr"/>
              <a:lstStyle/>
              <a:p>
                <a:endParaRPr lang="en-US"/>
              </a:p>
            </p:txBody>
          </p:sp>
          <p:sp>
            <p:nvSpPr>
              <p:cNvPr id="76805" name="Text Box 5"/>
              <p:cNvSpPr txBox="1">
                <a:spLocks noChangeArrowheads="1"/>
              </p:cNvSpPr>
              <p:nvPr/>
            </p:nvSpPr>
            <p:spPr bwMode="auto">
              <a:xfrm>
                <a:off x="2256" y="1487"/>
                <a:ext cx="1200" cy="296"/>
              </a:xfrm>
              <a:prstGeom prst="rect">
                <a:avLst/>
              </a:prstGeom>
              <a:noFill/>
              <a:ln w="9525">
                <a:noFill/>
                <a:miter lim="800000"/>
                <a:headEnd/>
                <a:tailEnd/>
              </a:ln>
              <a:effectLst/>
            </p:spPr>
            <p:txBody>
              <a:bodyPr>
                <a:spAutoFit/>
              </a:bodyPr>
              <a:lstStyle/>
              <a:p>
                <a:pPr algn="ctr">
                  <a:spcBef>
                    <a:spcPct val="50000"/>
                  </a:spcBef>
                </a:pPr>
                <a:r>
                  <a:rPr lang="en-US" sz="2000" b="1">
                    <a:solidFill>
                      <a:srgbClr val="CCCC00"/>
                    </a:solidFill>
                    <a:latin typeface="Verdana" pitchFamily="34" charset="0"/>
                  </a:rPr>
                  <a:t>King</a:t>
                </a:r>
              </a:p>
            </p:txBody>
          </p:sp>
        </p:grpSp>
        <p:sp>
          <p:nvSpPr>
            <p:cNvPr id="76806" name="Line 6"/>
            <p:cNvSpPr>
              <a:spLocks noChangeShapeType="1"/>
            </p:cNvSpPr>
            <p:nvPr/>
          </p:nvSpPr>
          <p:spPr bwMode="auto">
            <a:xfrm flipH="1">
              <a:off x="1680" y="768"/>
              <a:ext cx="720" cy="384"/>
            </a:xfrm>
            <a:prstGeom prst="line">
              <a:avLst/>
            </a:prstGeom>
            <a:noFill/>
            <a:ln w="38100">
              <a:solidFill>
                <a:srgbClr val="808000"/>
              </a:solidFill>
              <a:round/>
              <a:headEnd/>
              <a:tailEnd/>
            </a:ln>
            <a:effectLst/>
          </p:spPr>
          <p:txBody>
            <a:bodyPr/>
            <a:lstStyle/>
            <a:p>
              <a:endParaRPr lang="en-US"/>
            </a:p>
          </p:txBody>
        </p:sp>
        <p:sp>
          <p:nvSpPr>
            <p:cNvPr id="76807" name="Line 7"/>
            <p:cNvSpPr>
              <a:spLocks noChangeShapeType="1"/>
            </p:cNvSpPr>
            <p:nvPr/>
          </p:nvSpPr>
          <p:spPr bwMode="auto">
            <a:xfrm>
              <a:off x="3216" y="720"/>
              <a:ext cx="432" cy="432"/>
            </a:xfrm>
            <a:prstGeom prst="line">
              <a:avLst/>
            </a:prstGeom>
            <a:noFill/>
            <a:ln w="38100">
              <a:solidFill>
                <a:srgbClr val="808000"/>
              </a:solidFill>
              <a:round/>
              <a:headEnd/>
              <a:tailEnd/>
            </a:ln>
            <a:effectLst/>
          </p:spPr>
          <p:txBody>
            <a:bodyPr/>
            <a:lstStyle/>
            <a:p>
              <a:endParaRPr lang="en-US"/>
            </a:p>
          </p:txBody>
        </p:sp>
        <p:sp>
          <p:nvSpPr>
            <p:cNvPr id="76808" name="Text Box 8"/>
            <p:cNvSpPr txBox="1">
              <a:spLocks noChangeArrowheads="1"/>
            </p:cNvSpPr>
            <p:nvPr/>
          </p:nvSpPr>
          <p:spPr bwMode="auto">
            <a:xfrm>
              <a:off x="2928" y="1152"/>
              <a:ext cx="2256" cy="268"/>
            </a:xfrm>
            <a:prstGeom prst="rect">
              <a:avLst/>
            </a:prstGeom>
            <a:noFill/>
            <a:ln w="28575">
              <a:solidFill>
                <a:srgbClr val="808000"/>
              </a:solidFill>
              <a:miter lim="800000"/>
              <a:headEnd/>
              <a:tailEnd/>
            </a:ln>
            <a:effectLst/>
          </p:spPr>
          <p:txBody>
            <a:bodyPr>
              <a:spAutoFit/>
            </a:bodyPr>
            <a:lstStyle/>
            <a:p>
              <a:pPr algn="ctr">
                <a:spcBef>
                  <a:spcPct val="50000"/>
                </a:spcBef>
              </a:pPr>
              <a:r>
                <a:rPr lang="en-US" sz="2000">
                  <a:solidFill>
                    <a:srgbClr val="CCCC00"/>
                  </a:solidFill>
                  <a:latin typeface="Verdana" pitchFamily="34" charset="0"/>
                </a:rPr>
                <a:t>Samuhakalahom</a:t>
              </a:r>
            </a:p>
          </p:txBody>
        </p:sp>
        <p:sp>
          <p:nvSpPr>
            <p:cNvPr id="76809" name="Text Box 9"/>
            <p:cNvSpPr txBox="1">
              <a:spLocks noChangeArrowheads="1"/>
            </p:cNvSpPr>
            <p:nvPr/>
          </p:nvSpPr>
          <p:spPr bwMode="auto">
            <a:xfrm>
              <a:off x="480" y="1152"/>
              <a:ext cx="2256" cy="268"/>
            </a:xfrm>
            <a:prstGeom prst="rect">
              <a:avLst/>
            </a:prstGeom>
            <a:noFill/>
            <a:ln w="28575">
              <a:solidFill>
                <a:srgbClr val="808000"/>
              </a:solidFill>
              <a:miter lim="800000"/>
              <a:headEnd/>
              <a:tailEnd/>
            </a:ln>
            <a:effectLst/>
          </p:spPr>
          <p:txBody>
            <a:bodyPr>
              <a:spAutoFit/>
            </a:bodyPr>
            <a:lstStyle/>
            <a:p>
              <a:pPr algn="ctr">
                <a:spcBef>
                  <a:spcPct val="50000"/>
                </a:spcBef>
              </a:pPr>
              <a:r>
                <a:rPr lang="en-US" sz="2000">
                  <a:solidFill>
                    <a:srgbClr val="CCCC00"/>
                  </a:solidFill>
                  <a:latin typeface="Verdana" pitchFamily="34" charset="0"/>
                </a:rPr>
                <a:t>Samuhanayok</a:t>
              </a:r>
            </a:p>
          </p:txBody>
        </p:sp>
        <p:sp>
          <p:nvSpPr>
            <p:cNvPr id="76810" name="Text Box 10"/>
            <p:cNvSpPr txBox="1">
              <a:spLocks noChangeArrowheads="1"/>
            </p:cNvSpPr>
            <p:nvPr/>
          </p:nvSpPr>
          <p:spPr bwMode="auto">
            <a:xfrm>
              <a:off x="336" y="2208"/>
              <a:ext cx="1008" cy="923"/>
            </a:xfrm>
            <a:prstGeom prst="rect">
              <a:avLst/>
            </a:prstGeom>
            <a:noFill/>
            <a:ln w="9525">
              <a:noFill/>
              <a:miter lim="800000"/>
              <a:headEnd/>
              <a:tailEnd/>
            </a:ln>
            <a:effectLst/>
          </p:spPr>
          <p:txBody>
            <a:bodyPr>
              <a:spAutoFit/>
            </a:bodyPr>
            <a:lstStyle/>
            <a:p>
              <a:pPr>
                <a:spcBef>
                  <a:spcPct val="50000"/>
                </a:spcBef>
              </a:pPr>
              <a:r>
                <a:rPr lang="en-US" sz="1800">
                  <a:solidFill>
                    <a:srgbClr val="D5BC61"/>
                  </a:solidFill>
                  <a:latin typeface="Verdana" pitchFamily="34" charset="0"/>
                </a:rPr>
                <a:t>(Ministry of the Interior in charge of the capital affairs)</a:t>
              </a:r>
            </a:p>
          </p:txBody>
        </p:sp>
        <p:sp>
          <p:nvSpPr>
            <p:cNvPr id="76811" name="Text Box 11"/>
            <p:cNvSpPr txBox="1">
              <a:spLocks noChangeArrowheads="1"/>
            </p:cNvSpPr>
            <p:nvPr/>
          </p:nvSpPr>
          <p:spPr bwMode="auto">
            <a:xfrm>
              <a:off x="1536" y="2208"/>
              <a:ext cx="1008" cy="1615"/>
            </a:xfrm>
            <a:prstGeom prst="rect">
              <a:avLst/>
            </a:prstGeom>
            <a:noFill/>
            <a:ln w="9525">
              <a:noFill/>
              <a:miter lim="800000"/>
              <a:headEnd/>
              <a:tailEnd/>
            </a:ln>
            <a:effectLst/>
          </p:spPr>
          <p:txBody>
            <a:bodyPr>
              <a:spAutoFit/>
            </a:bodyPr>
            <a:lstStyle/>
            <a:p>
              <a:pPr>
                <a:spcBef>
                  <a:spcPct val="50000"/>
                </a:spcBef>
              </a:pPr>
              <a:r>
                <a:rPr lang="en-US" sz="1800">
                  <a:solidFill>
                    <a:srgbClr val="D5BC61"/>
                  </a:solidFill>
                  <a:latin typeface="Verdana" pitchFamily="34" charset="0"/>
                </a:rPr>
                <a:t>(Ministry of the Royal Household dealt with Palace affairs &amp; the administration of Justice)</a:t>
              </a:r>
            </a:p>
          </p:txBody>
        </p:sp>
        <p:sp>
          <p:nvSpPr>
            <p:cNvPr id="76812" name="Text Box 12"/>
            <p:cNvSpPr txBox="1">
              <a:spLocks noChangeArrowheads="1"/>
            </p:cNvSpPr>
            <p:nvPr/>
          </p:nvSpPr>
          <p:spPr bwMode="auto">
            <a:xfrm>
              <a:off x="2592" y="2208"/>
              <a:ext cx="1296" cy="1961"/>
            </a:xfrm>
            <a:prstGeom prst="rect">
              <a:avLst/>
            </a:prstGeom>
            <a:noFill/>
            <a:ln w="9525">
              <a:noFill/>
              <a:miter lim="800000"/>
              <a:headEnd/>
              <a:tailEnd/>
            </a:ln>
            <a:effectLst/>
          </p:spPr>
          <p:txBody>
            <a:bodyPr>
              <a:spAutoFit/>
            </a:bodyPr>
            <a:lstStyle/>
            <a:p>
              <a:pPr>
                <a:spcBef>
                  <a:spcPct val="50000"/>
                </a:spcBef>
              </a:pPr>
              <a:r>
                <a:rPr lang="en-US" sz="1800">
                  <a:solidFill>
                    <a:srgbClr val="D5BC61"/>
                  </a:solidFill>
                  <a:latin typeface="Verdana" pitchFamily="34" charset="0"/>
                </a:rPr>
                <a:t>(Ministry of Finance served the Royal Treasury and dealt with foreign trade</a:t>
              </a:r>
              <a:r>
                <a:rPr lang="en-US" sz="1800" b="1">
                  <a:solidFill>
                    <a:srgbClr val="D5BC61"/>
                  </a:solidFill>
                  <a:latin typeface="Verdana" pitchFamily="34" charset="0"/>
                </a:rPr>
                <a:t>-no</a:t>
              </a:r>
              <a:r>
                <a:rPr lang="en-US" sz="1800" b="1">
                  <a:solidFill>
                    <a:srgbClr val="FFFF00"/>
                  </a:solidFill>
                  <a:latin typeface="Verdana" pitchFamily="34" charset="0"/>
                </a:rPr>
                <a:t> foreigners were allowed to trade directly with Thais)</a:t>
              </a:r>
            </a:p>
          </p:txBody>
        </p:sp>
        <p:sp>
          <p:nvSpPr>
            <p:cNvPr id="76813" name="Text Box 13"/>
            <p:cNvSpPr txBox="1">
              <a:spLocks noChangeArrowheads="1"/>
            </p:cNvSpPr>
            <p:nvPr/>
          </p:nvSpPr>
          <p:spPr bwMode="auto">
            <a:xfrm>
              <a:off x="3888" y="2208"/>
              <a:ext cx="1200" cy="750"/>
            </a:xfrm>
            <a:prstGeom prst="rect">
              <a:avLst/>
            </a:prstGeom>
            <a:noFill/>
            <a:ln w="9525">
              <a:noFill/>
              <a:miter lim="800000"/>
              <a:headEnd/>
              <a:tailEnd/>
            </a:ln>
            <a:effectLst/>
          </p:spPr>
          <p:txBody>
            <a:bodyPr>
              <a:spAutoFit/>
            </a:bodyPr>
            <a:lstStyle/>
            <a:p>
              <a:pPr>
                <a:spcBef>
                  <a:spcPct val="50000"/>
                </a:spcBef>
              </a:pPr>
              <a:r>
                <a:rPr lang="en-US" sz="1800">
                  <a:solidFill>
                    <a:srgbClr val="D5BC61"/>
                  </a:solidFill>
                  <a:latin typeface="Verdana" pitchFamily="34" charset="0"/>
                </a:rPr>
                <a:t>(Ministry of Agriculture in charge of rice and crop)</a:t>
              </a:r>
            </a:p>
          </p:txBody>
        </p:sp>
        <p:sp>
          <p:nvSpPr>
            <p:cNvPr id="76814" name="Text Box 14"/>
            <p:cNvSpPr txBox="1">
              <a:spLocks noChangeArrowheads="1"/>
            </p:cNvSpPr>
            <p:nvPr/>
          </p:nvSpPr>
          <p:spPr bwMode="auto">
            <a:xfrm>
              <a:off x="3936" y="1680"/>
              <a:ext cx="720" cy="460"/>
            </a:xfrm>
            <a:prstGeom prst="rect">
              <a:avLst/>
            </a:prstGeom>
            <a:noFill/>
            <a:ln w="28575">
              <a:solidFill>
                <a:srgbClr val="808000"/>
              </a:solidFill>
              <a:miter lim="800000"/>
              <a:headEnd/>
              <a:tailEnd/>
            </a:ln>
            <a:effectLst/>
          </p:spPr>
          <p:txBody>
            <a:bodyPr>
              <a:spAutoFit/>
            </a:bodyPr>
            <a:lstStyle/>
            <a:p>
              <a:pPr algn="ctr">
                <a:spcBef>
                  <a:spcPct val="50000"/>
                </a:spcBef>
              </a:pPr>
              <a:r>
                <a:rPr lang="en-US" sz="2000">
                  <a:solidFill>
                    <a:srgbClr val="CCCC00"/>
                  </a:solidFill>
                  <a:latin typeface="Verdana" pitchFamily="34" charset="0"/>
                </a:rPr>
                <a:t>Krom Na</a:t>
              </a:r>
            </a:p>
          </p:txBody>
        </p:sp>
        <p:sp>
          <p:nvSpPr>
            <p:cNvPr id="76815" name="Text Box 15"/>
            <p:cNvSpPr txBox="1">
              <a:spLocks noChangeArrowheads="1"/>
            </p:cNvSpPr>
            <p:nvPr/>
          </p:nvSpPr>
          <p:spPr bwMode="auto">
            <a:xfrm>
              <a:off x="2688" y="1680"/>
              <a:ext cx="720" cy="460"/>
            </a:xfrm>
            <a:prstGeom prst="rect">
              <a:avLst/>
            </a:prstGeom>
            <a:noFill/>
            <a:ln w="28575">
              <a:solidFill>
                <a:srgbClr val="808000"/>
              </a:solidFill>
              <a:miter lim="800000"/>
              <a:headEnd/>
              <a:tailEnd/>
            </a:ln>
            <a:effectLst/>
          </p:spPr>
          <p:txBody>
            <a:bodyPr>
              <a:spAutoFit/>
            </a:bodyPr>
            <a:lstStyle/>
            <a:p>
              <a:pPr algn="ctr">
                <a:spcBef>
                  <a:spcPct val="50000"/>
                </a:spcBef>
              </a:pPr>
              <a:r>
                <a:rPr lang="en-US" sz="2000">
                  <a:solidFill>
                    <a:srgbClr val="CCCC00"/>
                  </a:solidFill>
                  <a:latin typeface="Verdana" pitchFamily="34" charset="0"/>
                </a:rPr>
                <a:t>Krom Klang</a:t>
              </a:r>
            </a:p>
          </p:txBody>
        </p:sp>
        <p:sp>
          <p:nvSpPr>
            <p:cNvPr id="76816" name="Text Box 16"/>
            <p:cNvSpPr txBox="1">
              <a:spLocks noChangeArrowheads="1"/>
            </p:cNvSpPr>
            <p:nvPr/>
          </p:nvSpPr>
          <p:spPr bwMode="auto">
            <a:xfrm>
              <a:off x="1632" y="1680"/>
              <a:ext cx="720" cy="460"/>
            </a:xfrm>
            <a:prstGeom prst="rect">
              <a:avLst/>
            </a:prstGeom>
            <a:noFill/>
            <a:ln w="28575">
              <a:solidFill>
                <a:srgbClr val="808000"/>
              </a:solidFill>
              <a:miter lim="800000"/>
              <a:headEnd/>
              <a:tailEnd/>
            </a:ln>
            <a:effectLst/>
          </p:spPr>
          <p:txBody>
            <a:bodyPr>
              <a:spAutoFit/>
            </a:bodyPr>
            <a:lstStyle/>
            <a:p>
              <a:pPr algn="ctr">
                <a:spcBef>
                  <a:spcPct val="50000"/>
                </a:spcBef>
              </a:pPr>
              <a:r>
                <a:rPr lang="en-US" sz="2000">
                  <a:solidFill>
                    <a:srgbClr val="CCCC00"/>
                  </a:solidFill>
                  <a:latin typeface="Verdana" pitchFamily="34" charset="0"/>
                </a:rPr>
                <a:t>Krom Wang</a:t>
              </a:r>
            </a:p>
          </p:txBody>
        </p:sp>
        <p:sp>
          <p:nvSpPr>
            <p:cNvPr id="76817" name="Text Box 17"/>
            <p:cNvSpPr txBox="1">
              <a:spLocks noChangeArrowheads="1"/>
            </p:cNvSpPr>
            <p:nvPr/>
          </p:nvSpPr>
          <p:spPr bwMode="auto">
            <a:xfrm>
              <a:off x="432" y="1688"/>
              <a:ext cx="720" cy="460"/>
            </a:xfrm>
            <a:prstGeom prst="rect">
              <a:avLst/>
            </a:prstGeom>
            <a:noFill/>
            <a:ln w="28575">
              <a:solidFill>
                <a:srgbClr val="808000"/>
              </a:solidFill>
              <a:miter lim="800000"/>
              <a:headEnd/>
              <a:tailEnd/>
            </a:ln>
            <a:effectLst/>
          </p:spPr>
          <p:txBody>
            <a:bodyPr>
              <a:spAutoFit/>
            </a:bodyPr>
            <a:lstStyle/>
            <a:p>
              <a:pPr algn="ctr">
                <a:spcBef>
                  <a:spcPct val="50000"/>
                </a:spcBef>
              </a:pPr>
              <a:r>
                <a:rPr lang="en-US" sz="2000">
                  <a:solidFill>
                    <a:srgbClr val="CCCC00"/>
                  </a:solidFill>
                  <a:latin typeface="Verdana" pitchFamily="34" charset="0"/>
                </a:rPr>
                <a:t>Krom Muang</a:t>
              </a:r>
            </a:p>
          </p:txBody>
        </p:sp>
        <p:grpSp>
          <p:nvGrpSpPr>
            <p:cNvPr id="76818" name="Group 18"/>
            <p:cNvGrpSpPr>
              <a:grpSpLocks/>
            </p:cNvGrpSpPr>
            <p:nvPr/>
          </p:nvGrpSpPr>
          <p:grpSpPr bwMode="auto">
            <a:xfrm>
              <a:off x="768" y="1440"/>
              <a:ext cx="3504" cy="248"/>
              <a:chOff x="768" y="1440"/>
              <a:chExt cx="3504" cy="248"/>
            </a:xfrm>
          </p:grpSpPr>
          <p:sp>
            <p:nvSpPr>
              <p:cNvPr id="76819" name="Line 19"/>
              <p:cNvSpPr>
                <a:spLocks noChangeShapeType="1"/>
              </p:cNvSpPr>
              <p:nvPr/>
            </p:nvSpPr>
            <p:spPr bwMode="auto">
              <a:xfrm>
                <a:off x="4272" y="1536"/>
                <a:ext cx="0" cy="144"/>
              </a:xfrm>
              <a:prstGeom prst="line">
                <a:avLst/>
              </a:prstGeom>
              <a:noFill/>
              <a:ln w="38100">
                <a:solidFill>
                  <a:srgbClr val="808000"/>
                </a:solidFill>
                <a:round/>
                <a:headEnd/>
                <a:tailEnd/>
              </a:ln>
              <a:effectLst/>
            </p:spPr>
            <p:txBody>
              <a:bodyPr/>
              <a:lstStyle/>
              <a:p>
                <a:endParaRPr lang="en-US"/>
              </a:p>
            </p:txBody>
          </p:sp>
          <p:sp>
            <p:nvSpPr>
              <p:cNvPr id="76820" name="Line 20"/>
              <p:cNvSpPr>
                <a:spLocks noChangeShapeType="1"/>
              </p:cNvSpPr>
              <p:nvPr/>
            </p:nvSpPr>
            <p:spPr bwMode="auto">
              <a:xfrm>
                <a:off x="3024" y="1544"/>
                <a:ext cx="0" cy="144"/>
              </a:xfrm>
              <a:prstGeom prst="line">
                <a:avLst/>
              </a:prstGeom>
              <a:noFill/>
              <a:ln w="38100">
                <a:solidFill>
                  <a:srgbClr val="808000"/>
                </a:solidFill>
                <a:round/>
                <a:headEnd/>
                <a:tailEnd/>
              </a:ln>
              <a:effectLst/>
            </p:spPr>
            <p:txBody>
              <a:bodyPr/>
              <a:lstStyle/>
              <a:p>
                <a:endParaRPr lang="en-US"/>
              </a:p>
            </p:txBody>
          </p:sp>
          <p:sp>
            <p:nvSpPr>
              <p:cNvPr id="76821" name="Line 21"/>
              <p:cNvSpPr>
                <a:spLocks noChangeShapeType="1"/>
              </p:cNvSpPr>
              <p:nvPr/>
            </p:nvSpPr>
            <p:spPr bwMode="auto">
              <a:xfrm>
                <a:off x="2016" y="1536"/>
                <a:ext cx="0" cy="144"/>
              </a:xfrm>
              <a:prstGeom prst="line">
                <a:avLst/>
              </a:prstGeom>
              <a:noFill/>
              <a:ln w="38100">
                <a:solidFill>
                  <a:srgbClr val="808000"/>
                </a:solidFill>
                <a:round/>
                <a:headEnd/>
                <a:tailEnd/>
              </a:ln>
              <a:effectLst/>
            </p:spPr>
            <p:txBody>
              <a:bodyPr/>
              <a:lstStyle/>
              <a:p>
                <a:endParaRPr lang="en-US"/>
              </a:p>
            </p:txBody>
          </p:sp>
          <p:sp>
            <p:nvSpPr>
              <p:cNvPr id="76822" name="Line 22"/>
              <p:cNvSpPr>
                <a:spLocks noChangeShapeType="1"/>
              </p:cNvSpPr>
              <p:nvPr/>
            </p:nvSpPr>
            <p:spPr bwMode="auto">
              <a:xfrm>
                <a:off x="768" y="1536"/>
                <a:ext cx="0" cy="144"/>
              </a:xfrm>
              <a:prstGeom prst="line">
                <a:avLst/>
              </a:prstGeom>
              <a:noFill/>
              <a:ln w="38100">
                <a:solidFill>
                  <a:srgbClr val="808000"/>
                </a:solidFill>
                <a:round/>
                <a:headEnd/>
                <a:tailEnd/>
              </a:ln>
              <a:effectLst/>
            </p:spPr>
            <p:txBody>
              <a:bodyPr/>
              <a:lstStyle/>
              <a:p>
                <a:endParaRPr lang="en-US"/>
              </a:p>
            </p:txBody>
          </p:sp>
          <p:sp>
            <p:nvSpPr>
              <p:cNvPr id="76823" name="Line 23"/>
              <p:cNvSpPr>
                <a:spLocks noChangeShapeType="1"/>
              </p:cNvSpPr>
              <p:nvPr/>
            </p:nvSpPr>
            <p:spPr bwMode="auto">
              <a:xfrm>
                <a:off x="768" y="1536"/>
                <a:ext cx="3504" cy="0"/>
              </a:xfrm>
              <a:prstGeom prst="line">
                <a:avLst/>
              </a:prstGeom>
              <a:noFill/>
              <a:ln w="38100">
                <a:solidFill>
                  <a:srgbClr val="808000"/>
                </a:solidFill>
                <a:round/>
                <a:headEnd/>
                <a:tailEnd/>
              </a:ln>
              <a:effectLst/>
            </p:spPr>
            <p:txBody>
              <a:bodyPr/>
              <a:lstStyle/>
              <a:p>
                <a:endParaRPr lang="en-US"/>
              </a:p>
            </p:txBody>
          </p:sp>
          <p:sp>
            <p:nvSpPr>
              <p:cNvPr id="76824" name="Line 24"/>
              <p:cNvSpPr>
                <a:spLocks noChangeShapeType="1"/>
              </p:cNvSpPr>
              <p:nvPr/>
            </p:nvSpPr>
            <p:spPr bwMode="auto">
              <a:xfrm>
                <a:off x="2016" y="1440"/>
                <a:ext cx="0" cy="96"/>
              </a:xfrm>
              <a:prstGeom prst="line">
                <a:avLst/>
              </a:prstGeom>
              <a:noFill/>
              <a:ln w="38100">
                <a:solidFill>
                  <a:srgbClr val="808000"/>
                </a:solidFill>
                <a:round/>
                <a:headEnd/>
                <a:tailEnd/>
              </a:ln>
              <a:effectLst/>
            </p:spPr>
            <p:txBody>
              <a:bodyPr/>
              <a:lstStyle/>
              <a:p>
                <a:endParaRPr lang="en-US"/>
              </a:p>
            </p:txBody>
          </p:sp>
        </p:grpSp>
      </p:grpSp>
    </p:spTree>
  </p:cSld>
  <p:clrMapOvr>
    <a:masterClrMapping/>
  </p:clrMapOvr>
  <p:transition spd="slow"/>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3"/>
          <p:cNvSpPr>
            <a:spLocks noGrp="1"/>
          </p:cNvSpPr>
          <p:nvPr>
            <p:ph type="ftr" sz="quarter" idx="10"/>
          </p:nvPr>
        </p:nvSpPr>
        <p:spPr/>
        <p:txBody>
          <a:bodyPr/>
          <a:lstStyle/>
          <a:p>
            <a:r>
              <a:rPr lang="en-US"/>
              <a:t>Dr.Wankwan Polachan</a:t>
            </a:r>
            <a:endParaRPr lang="th-TH"/>
          </a:p>
        </p:txBody>
      </p:sp>
      <p:sp>
        <p:nvSpPr>
          <p:cNvPr id="77826" name="Rectangle 2"/>
          <p:cNvSpPr>
            <a:spLocks noChangeArrowheads="1"/>
          </p:cNvSpPr>
          <p:nvPr>
            <p:ph type="body" idx="1"/>
          </p:nvPr>
        </p:nvSpPr>
        <p:spPr bwMode="auto">
          <a:xfrm>
            <a:off x="468313" y="836613"/>
            <a:ext cx="8229600" cy="5486400"/>
          </a:xfrm>
          <a:noFill/>
          <a:ln>
            <a:miter lim="800000"/>
            <a:headEnd/>
            <a:tailEnd/>
          </a:ln>
        </p:spPr>
        <p:txBody>
          <a:bodyPr vert="horz" wrap="square" lIns="91440" tIns="45720" rIns="91440" bIns="45720" numCol="1" anchor="t" anchorCtr="0" compatLnSpc="1">
            <a:prstTxWarp prst="textNoShape">
              <a:avLst/>
            </a:prstTxWarp>
          </a:bodyPr>
          <a:lstStyle/>
          <a:p>
            <a:pPr>
              <a:buSzPct val="75000"/>
              <a:buFont typeface="Wingdings" pitchFamily="2" charset="2"/>
              <a:buNone/>
            </a:pPr>
            <a:r>
              <a:rPr lang="en-US" sz="1800">
                <a:solidFill>
                  <a:srgbClr val="D5BC61"/>
                </a:solidFill>
                <a:latin typeface="Verdana" pitchFamily="34" charset="0"/>
              </a:rPr>
              <a:t>	</a:t>
            </a:r>
            <a:r>
              <a:rPr lang="en-US" sz="2000" b="1" u="sng">
                <a:solidFill>
                  <a:srgbClr val="D5BC61"/>
                </a:solidFill>
                <a:latin typeface="Verdana" pitchFamily="34" charset="0"/>
              </a:rPr>
              <a:t>Provincial Administration</a:t>
            </a:r>
            <a:br>
              <a:rPr lang="en-US" sz="2000" b="1" u="sng">
                <a:solidFill>
                  <a:srgbClr val="D5BC61"/>
                </a:solidFill>
                <a:latin typeface="Verdana" pitchFamily="34" charset="0"/>
              </a:rPr>
            </a:br>
            <a:endParaRPr lang="en-US" sz="1800" b="1" u="sng">
              <a:solidFill>
                <a:srgbClr val="D5BC61"/>
              </a:solidFill>
              <a:latin typeface="Verdana" pitchFamily="34" charset="0"/>
            </a:endParaRPr>
          </a:p>
          <a:p>
            <a:pPr>
              <a:buSzPct val="75000"/>
              <a:buFont typeface="Wingdings" pitchFamily="2" charset="2"/>
              <a:buChar char="q"/>
            </a:pPr>
            <a:r>
              <a:rPr lang="en-US" sz="1800">
                <a:solidFill>
                  <a:srgbClr val="D5BC61"/>
                </a:solidFill>
                <a:latin typeface="Verdana" pitchFamily="34" charset="0"/>
              </a:rPr>
              <a:t>U Thong adopted that of Sukhothai Provincial Administration framework</a:t>
            </a:r>
          </a:p>
          <a:p>
            <a:pPr lvl="1">
              <a:buSzPct val="75000"/>
              <a:buFont typeface="Wingdings" pitchFamily="2" charset="2"/>
              <a:buChar char="Ø"/>
            </a:pPr>
            <a:r>
              <a:rPr lang="en-US" sz="1600">
                <a:solidFill>
                  <a:srgbClr val="D5BC61"/>
                </a:solidFill>
                <a:latin typeface="Verdana" pitchFamily="34" charset="0"/>
              </a:rPr>
              <a:t>Capital</a:t>
            </a:r>
          </a:p>
          <a:p>
            <a:pPr lvl="1">
              <a:buSzPct val="75000"/>
              <a:buFont typeface="Wingdings" pitchFamily="2" charset="2"/>
              <a:buChar char="Ø"/>
            </a:pPr>
            <a:r>
              <a:rPr lang="en-US" sz="1600">
                <a:solidFill>
                  <a:srgbClr val="D5BC61"/>
                </a:solidFill>
                <a:latin typeface="Verdana" pitchFamily="34" charset="0"/>
              </a:rPr>
              <a:t>The near provincial towns: Lopburi (north), Nakorn Nayok (east), Suphanburi (west), and Pra Padaeng (south)</a:t>
            </a:r>
          </a:p>
          <a:p>
            <a:pPr lvl="1">
              <a:buSzPct val="75000"/>
              <a:buFont typeface="Wingdings" pitchFamily="2" charset="2"/>
              <a:buChar char="Ø"/>
            </a:pPr>
            <a:r>
              <a:rPr lang="en-US" sz="1600">
                <a:solidFill>
                  <a:srgbClr val="D5BC61"/>
                </a:solidFill>
                <a:latin typeface="Verdana" pitchFamily="34" charset="0"/>
              </a:rPr>
              <a:t>The inner cities: Prachinburi, Chonburi, Ratchaburi, and Phetburi</a:t>
            </a:r>
          </a:p>
          <a:p>
            <a:pPr lvl="1">
              <a:buSzPct val="75000"/>
              <a:buFont typeface="Wingdings" pitchFamily="2" charset="2"/>
              <a:buChar char="Ø"/>
            </a:pPr>
            <a:r>
              <a:rPr lang="en-US" sz="1600">
                <a:solidFill>
                  <a:srgbClr val="D5BC61"/>
                </a:solidFill>
                <a:latin typeface="Verdana" pitchFamily="34" charset="0"/>
              </a:rPr>
              <a:t>The outlying cities: Tavoy, Tennesserin (Tanowsri), Chaiya, Talang, Koratburi, and Chantaburi</a:t>
            </a:r>
          </a:p>
          <a:p>
            <a:pPr lvl="1">
              <a:buSzPct val="75000"/>
              <a:buFont typeface="Wingdings" pitchFamily="2" charset="2"/>
              <a:buChar char="Ø"/>
            </a:pPr>
            <a:r>
              <a:rPr lang="en-US" sz="1600">
                <a:solidFill>
                  <a:srgbClr val="D5BC61"/>
                </a:solidFill>
                <a:latin typeface="Verdana" pitchFamily="34" charset="0"/>
              </a:rPr>
              <a:t>The vassal states: Malacca and Yahore</a:t>
            </a:r>
          </a:p>
          <a:p>
            <a:pPr>
              <a:buSzPct val="75000"/>
              <a:buFont typeface="Wingdings" pitchFamily="2" charset="2"/>
              <a:buNone/>
            </a:pPr>
            <a:r>
              <a:rPr lang="en-US" sz="1800">
                <a:solidFill>
                  <a:srgbClr val="D5BC61"/>
                </a:solidFill>
                <a:latin typeface="Verdana" pitchFamily="34" charset="0"/>
              </a:rPr>
              <a:t>	</a:t>
            </a:r>
          </a:p>
        </p:txBody>
      </p:sp>
      <p:sp>
        <p:nvSpPr>
          <p:cNvPr id="77827" name="Rectangle 3"/>
          <p:cNvSpPr>
            <a:spLocks noGrp="1" noChangeArrowheads="1"/>
          </p:cNvSpPr>
          <p:nvPr>
            <p:ph type="title"/>
          </p:nvPr>
        </p:nvSpPr>
        <p:spPr bwMode="auto">
          <a:xfrm>
            <a:off x="533400" y="152400"/>
            <a:ext cx="8229600" cy="639763"/>
          </a:xfrm>
          <a:noFill/>
          <a:ln>
            <a:miter lim="800000"/>
            <a:headEnd/>
            <a:tailEnd/>
          </a:ln>
        </p:spPr>
        <p:txBody>
          <a:bodyPr vert="horz" wrap="square" lIns="91440" tIns="45720" rIns="91440" bIns="45720" numCol="1" anchor="ctr" anchorCtr="0" compatLnSpc="1">
            <a:prstTxWarp prst="textNoShape">
              <a:avLst/>
            </a:prstTxWarp>
          </a:bodyPr>
          <a:lstStyle/>
          <a:p>
            <a:r>
              <a:rPr lang="en-US" sz="4000" b="1">
                <a:solidFill>
                  <a:srgbClr val="928264"/>
                </a:solidFill>
                <a:effectLst>
                  <a:outerShdw blurRad="38100" dist="38100" dir="2700000" algn="tl">
                    <a:srgbClr val="FFFFFF"/>
                  </a:outerShdw>
                </a:effectLst>
              </a:rPr>
              <a:t/>
            </a:r>
            <a:br>
              <a:rPr lang="en-US" sz="4000" b="1">
                <a:solidFill>
                  <a:srgbClr val="928264"/>
                </a:solidFill>
                <a:effectLst>
                  <a:outerShdw blurRad="38100" dist="38100" dir="2700000" algn="tl">
                    <a:srgbClr val="FFFFFF"/>
                  </a:outerShdw>
                </a:effectLst>
              </a:rPr>
            </a:br>
            <a:r>
              <a:rPr lang="en-US" sz="4000" b="1">
                <a:solidFill>
                  <a:srgbClr val="928264"/>
                </a:solidFill>
                <a:effectLst>
                  <a:outerShdw blurRad="38100" dist="38100" dir="2700000" algn="tl">
                    <a:srgbClr val="FFFFFF"/>
                  </a:outerShdw>
                </a:effectLst>
              </a:rPr>
              <a:t>			</a:t>
            </a:r>
            <a:r>
              <a:rPr lang="en-US" sz="2400" b="1">
                <a:solidFill>
                  <a:srgbClr val="928264"/>
                </a:solidFill>
                <a:effectLst>
                  <a:outerShdw blurRad="38100" dist="38100" dir="2700000" algn="tl">
                    <a:srgbClr val="FFFFFF"/>
                  </a:outerShdw>
                </a:effectLst>
                <a:latin typeface="Verdana" pitchFamily="34" charset="0"/>
              </a:rPr>
              <a:t>		Ayudhaya (cont.)</a:t>
            </a:r>
            <a:r>
              <a:rPr lang="en-US" sz="4000" b="1">
                <a:solidFill>
                  <a:srgbClr val="928264"/>
                </a:solidFill>
                <a:effectLst>
                  <a:outerShdw blurRad="38100" dist="38100" dir="2700000" algn="tl">
                    <a:srgbClr val="FFFFFF"/>
                  </a:outerShdw>
                </a:effectLst>
              </a:rPr>
              <a:t/>
            </a:r>
            <a:br>
              <a:rPr lang="en-US" sz="4000" b="1">
                <a:solidFill>
                  <a:srgbClr val="928264"/>
                </a:solidFill>
                <a:effectLst>
                  <a:outerShdw blurRad="38100" dist="38100" dir="2700000" algn="tl">
                    <a:srgbClr val="FFFFFF"/>
                  </a:outerShdw>
                </a:effectLst>
              </a:rPr>
            </a:br>
            <a:endParaRPr lang="th-TH" sz="4000" b="1">
              <a:solidFill>
                <a:srgbClr val="928264"/>
              </a:solidFill>
              <a:effectLst>
                <a:outerShdw blurRad="38100" dist="38100" dir="2700000" algn="tl">
                  <a:srgbClr val="FFFFFF"/>
                </a:outerShdw>
              </a:effectLst>
            </a:endParaRPr>
          </a:p>
        </p:txBody>
      </p:sp>
      <p:sp>
        <p:nvSpPr>
          <p:cNvPr id="77828" name="Rectangle 4"/>
          <p:cNvSpPr>
            <a:spLocks noChangeArrowheads="1"/>
          </p:cNvSpPr>
          <p:nvPr/>
        </p:nvSpPr>
        <p:spPr bwMode="auto">
          <a:xfrm>
            <a:off x="2438400" y="4114800"/>
            <a:ext cx="3962400" cy="2133600"/>
          </a:xfrm>
          <a:prstGeom prst="rect">
            <a:avLst/>
          </a:prstGeom>
          <a:noFill/>
          <a:ln w="38100">
            <a:solidFill>
              <a:srgbClr val="808000"/>
            </a:solidFill>
            <a:miter lim="800000"/>
            <a:headEnd/>
            <a:tailEnd/>
          </a:ln>
          <a:effectLst/>
        </p:spPr>
        <p:txBody>
          <a:bodyPr wrap="none" anchor="ctr"/>
          <a:lstStyle/>
          <a:p>
            <a:endParaRPr lang="en-US"/>
          </a:p>
        </p:txBody>
      </p:sp>
      <p:sp>
        <p:nvSpPr>
          <p:cNvPr id="77829" name="Text Box 5"/>
          <p:cNvSpPr txBox="1">
            <a:spLocks noChangeArrowheads="1"/>
          </p:cNvSpPr>
          <p:nvPr/>
        </p:nvSpPr>
        <p:spPr bwMode="auto">
          <a:xfrm>
            <a:off x="3492500" y="4797425"/>
            <a:ext cx="1828800" cy="425450"/>
          </a:xfrm>
          <a:prstGeom prst="rect">
            <a:avLst/>
          </a:prstGeom>
          <a:noFill/>
          <a:ln w="28575">
            <a:solidFill>
              <a:srgbClr val="FF0000"/>
            </a:solidFill>
            <a:miter lim="800000"/>
            <a:headEnd/>
            <a:tailEnd/>
          </a:ln>
          <a:effectLst/>
        </p:spPr>
        <p:txBody>
          <a:bodyPr>
            <a:spAutoFit/>
          </a:bodyPr>
          <a:lstStyle/>
          <a:p>
            <a:pPr algn="ctr">
              <a:spcBef>
                <a:spcPct val="50000"/>
              </a:spcBef>
            </a:pPr>
            <a:r>
              <a:rPr lang="en-US" sz="2000" b="1">
                <a:solidFill>
                  <a:srgbClr val="FFFF00"/>
                </a:solidFill>
                <a:latin typeface="Verdana" pitchFamily="34" charset="0"/>
              </a:rPr>
              <a:t>Ayudhaya</a:t>
            </a:r>
          </a:p>
        </p:txBody>
      </p:sp>
      <p:sp>
        <p:nvSpPr>
          <p:cNvPr id="77830" name="Text Box 6"/>
          <p:cNvSpPr txBox="1">
            <a:spLocks noChangeArrowheads="1"/>
          </p:cNvSpPr>
          <p:nvPr/>
        </p:nvSpPr>
        <p:spPr bwMode="auto">
          <a:xfrm>
            <a:off x="3429000" y="5257800"/>
            <a:ext cx="1981200" cy="336550"/>
          </a:xfrm>
          <a:prstGeom prst="rect">
            <a:avLst/>
          </a:prstGeom>
          <a:noFill/>
          <a:ln w="9525">
            <a:noFill/>
            <a:miter lim="800000"/>
            <a:headEnd/>
            <a:tailEnd/>
          </a:ln>
          <a:effectLst/>
        </p:spPr>
        <p:txBody>
          <a:bodyPr>
            <a:spAutoFit/>
          </a:bodyPr>
          <a:lstStyle/>
          <a:p>
            <a:pPr algn="ctr">
              <a:spcBef>
                <a:spcPct val="50000"/>
              </a:spcBef>
            </a:pPr>
            <a:r>
              <a:rPr lang="en-US" sz="1600" b="1">
                <a:solidFill>
                  <a:srgbClr val="D5BC61"/>
                </a:solidFill>
                <a:latin typeface="Verdana" pitchFamily="34" charset="0"/>
              </a:rPr>
              <a:t>Pra Padaeng</a:t>
            </a:r>
          </a:p>
        </p:txBody>
      </p:sp>
      <p:sp>
        <p:nvSpPr>
          <p:cNvPr id="77831" name="Text Box 7"/>
          <p:cNvSpPr txBox="1">
            <a:spLocks noChangeArrowheads="1"/>
          </p:cNvSpPr>
          <p:nvPr/>
        </p:nvSpPr>
        <p:spPr bwMode="auto">
          <a:xfrm>
            <a:off x="5364163" y="4724400"/>
            <a:ext cx="1143000" cy="581025"/>
          </a:xfrm>
          <a:prstGeom prst="rect">
            <a:avLst/>
          </a:prstGeom>
          <a:noFill/>
          <a:ln w="9525">
            <a:noFill/>
            <a:miter lim="800000"/>
            <a:headEnd/>
            <a:tailEnd/>
          </a:ln>
          <a:effectLst/>
        </p:spPr>
        <p:txBody>
          <a:bodyPr>
            <a:spAutoFit/>
          </a:bodyPr>
          <a:lstStyle/>
          <a:p>
            <a:pPr algn="ctr">
              <a:spcBef>
                <a:spcPct val="50000"/>
              </a:spcBef>
            </a:pPr>
            <a:r>
              <a:rPr lang="en-US" sz="1600" b="1">
                <a:solidFill>
                  <a:srgbClr val="D5BC61"/>
                </a:solidFill>
                <a:latin typeface="Verdana" pitchFamily="34" charset="0"/>
              </a:rPr>
              <a:t>Nakhon Nayok</a:t>
            </a:r>
          </a:p>
        </p:txBody>
      </p:sp>
      <p:sp>
        <p:nvSpPr>
          <p:cNvPr id="77832" name="Text Box 8"/>
          <p:cNvSpPr txBox="1">
            <a:spLocks noChangeArrowheads="1"/>
          </p:cNvSpPr>
          <p:nvPr/>
        </p:nvSpPr>
        <p:spPr bwMode="auto">
          <a:xfrm>
            <a:off x="3581400" y="4343400"/>
            <a:ext cx="1600200" cy="336550"/>
          </a:xfrm>
          <a:prstGeom prst="rect">
            <a:avLst/>
          </a:prstGeom>
          <a:noFill/>
          <a:ln w="9525">
            <a:noFill/>
            <a:miter lim="800000"/>
            <a:headEnd/>
            <a:tailEnd/>
          </a:ln>
          <a:effectLst/>
        </p:spPr>
        <p:txBody>
          <a:bodyPr>
            <a:spAutoFit/>
          </a:bodyPr>
          <a:lstStyle/>
          <a:p>
            <a:pPr algn="ctr">
              <a:spcBef>
                <a:spcPct val="50000"/>
              </a:spcBef>
            </a:pPr>
            <a:r>
              <a:rPr lang="en-US" sz="1600" b="1">
                <a:solidFill>
                  <a:srgbClr val="D5BC61"/>
                </a:solidFill>
                <a:latin typeface="Verdana" pitchFamily="34" charset="0"/>
              </a:rPr>
              <a:t>Lopburi</a:t>
            </a:r>
          </a:p>
        </p:txBody>
      </p:sp>
      <p:sp>
        <p:nvSpPr>
          <p:cNvPr id="77833" name="Text Box 9"/>
          <p:cNvSpPr txBox="1">
            <a:spLocks noChangeArrowheads="1"/>
          </p:cNvSpPr>
          <p:nvPr/>
        </p:nvSpPr>
        <p:spPr bwMode="auto">
          <a:xfrm>
            <a:off x="2362200" y="4876800"/>
            <a:ext cx="1143000" cy="336550"/>
          </a:xfrm>
          <a:prstGeom prst="rect">
            <a:avLst/>
          </a:prstGeom>
          <a:noFill/>
          <a:ln w="9525">
            <a:noFill/>
            <a:miter lim="800000"/>
            <a:headEnd/>
            <a:tailEnd/>
          </a:ln>
          <a:effectLst/>
        </p:spPr>
        <p:txBody>
          <a:bodyPr>
            <a:spAutoFit/>
          </a:bodyPr>
          <a:lstStyle/>
          <a:p>
            <a:pPr algn="ctr">
              <a:spcBef>
                <a:spcPct val="50000"/>
              </a:spcBef>
            </a:pPr>
            <a:r>
              <a:rPr lang="en-US" sz="1600" b="1">
                <a:solidFill>
                  <a:srgbClr val="D5BC61"/>
                </a:solidFill>
                <a:latin typeface="Verdana" pitchFamily="34" charset="0"/>
              </a:rPr>
              <a:t>Suphan</a:t>
            </a:r>
          </a:p>
        </p:txBody>
      </p:sp>
      <p:sp>
        <p:nvSpPr>
          <p:cNvPr id="77834" name="Text Box 10"/>
          <p:cNvSpPr txBox="1">
            <a:spLocks noChangeArrowheads="1"/>
          </p:cNvSpPr>
          <p:nvPr/>
        </p:nvSpPr>
        <p:spPr bwMode="auto">
          <a:xfrm>
            <a:off x="2362200" y="5486400"/>
            <a:ext cx="1447800" cy="581025"/>
          </a:xfrm>
          <a:prstGeom prst="rect">
            <a:avLst/>
          </a:prstGeom>
          <a:noFill/>
          <a:ln w="9525">
            <a:noFill/>
            <a:miter lim="800000"/>
            <a:headEnd/>
            <a:tailEnd/>
          </a:ln>
          <a:effectLst/>
        </p:spPr>
        <p:txBody>
          <a:bodyPr>
            <a:spAutoFit/>
          </a:bodyPr>
          <a:lstStyle/>
          <a:p>
            <a:pPr algn="ctr">
              <a:spcBef>
                <a:spcPct val="50000"/>
              </a:spcBef>
            </a:pPr>
            <a:r>
              <a:rPr lang="en-US" sz="1600" i="1">
                <a:solidFill>
                  <a:srgbClr val="D5BC61"/>
                </a:solidFill>
                <a:latin typeface="Verdana" pitchFamily="34" charset="0"/>
              </a:rPr>
              <a:t>Ratchburi, Phetburi</a:t>
            </a:r>
          </a:p>
        </p:txBody>
      </p:sp>
      <p:sp>
        <p:nvSpPr>
          <p:cNvPr id="77835" name="Text Box 11"/>
          <p:cNvSpPr txBox="1">
            <a:spLocks noChangeArrowheads="1"/>
          </p:cNvSpPr>
          <p:nvPr/>
        </p:nvSpPr>
        <p:spPr bwMode="auto">
          <a:xfrm>
            <a:off x="3733800" y="5715000"/>
            <a:ext cx="1447800" cy="336550"/>
          </a:xfrm>
          <a:prstGeom prst="rect">
            <a:avLst/>
          </a:prstGeom>
          <a:noFill/>
          <a:ln w="9525">
            <a:noFill/>
            <a:miter lim="800000"/>
            <a:headEnd/>
            <a:tailEnd/>
          </a:ln>
          <a:effectLst/>
        </p:spPr>
        <p:txBody>
          <a:bodyPr>
            <a:spAutoFit/>
          </a:bodyPr>
          <a:lstStyle/>
          <a:p>
            <a:pPr algn="ctr">
              <a:spcBef>
                <a:spcPct val="50000"/>
              </a:spcBef>
            </a:pPr>
            <a:r>
              <a:rPr lang="en-US" sz="1600" i="1">
                <a:solidFill>
                  <a:srgbClr val="D5BC61"/>
                </a:solidFill>
                <a:latin typeface="Verdana" pitchFamily="34" charset="0"/>
              </a:rPr>
              <a:t>Chonburi</a:t>
            </a:r>
          </a:p>
        </p:txBody>
      </p:sp>
      <p:sp>
        <p:nvSpPr>
          <p:cNvPr id="77836" name="Text Box 12"/>
          <p:cNvSpPr txBox="1">
            <a:spLocks noChangeArrowheads="1"/>
          </p:cNvSpPr>
          <p:nvPr/>
        </p:nvSpPr>
        <p:spPr bwMode="auto">
          <a:xfrm>
            <a:off x="5257800" y="5715000"/>
            <a:ext cx="1447800" cy="336550"/>
          </a:xfrm>
          <a:prstGeom prst="rect">
            <a:avLst/>
          </a:prstGeom>
          <a:noFill/>
          <a:ln w="9525">
            <a:noFill/>
            <a:miter lim="800000"/>
            <a:headEnd/>
            <a:tailEnd/>
          </a:ln>
          <a:effectLst/>
        </p:spPr>
        <p:txBody>
          <a:bodyPr>
            <a:spAutoFit/>
          </a:bodyPr>
          <a:lstStyle/>
          <a:p>
            <a:pPr algn="ctr">
              <a:spcBef>
                <a:spcPct val="50000"/>
              </a:spcBef>
            </a:pPr>
            <a:r>
              <a:rPr lang="en-US" sz="1600" i="1">
                <a:solidFill>
                  <a:srgbClr val="D5BC61"/>
                </a:solidFill>
                <a:latin typeface="Verdana" pitchFamily="34" charset="0"/>
              </a:rPr>
              <a:t>Prachin</a:t>
            </a:r>
          </a:p>
        </p:txBody>
      </p:sp>
      <p:sp>
        <p:nvSpPr>
          <p:cNvPr id="77837" name="Text Box 13"/>
          <p:cNvSpPr txBox="1">
            <a:spLocks noChangeArrowheads="1"/>
          </p:cNvSpPr>
          <p:nvPr/>
        </p:nvSpPr>
        <p:spPr bwMode="auto">
          <a:xfrm>
            <a:off x="990600" y="5715000"/>
            <a:ext cx="1447800" cy="581025"/>
          </a:xfrm>
          <a:prstGeom prst="rect">
            <a:avLst/>
          </a:prstGeom>
          <a:noFill/>
          <a:ln w="9525">
            <a:noFill/>
            <a:miter lim="800000"/>
            <a:headEnd/>
            <a:tailEnd/>
          </a:ln>
          <a:effectLst/>
        </p:spPr>
        <p:txBody>
          <a:bodyPr>
            <a:spAutoFit/>
          </a:bodyPr>
          <a:lstStyle/>
          <a:p>
            <a:pPr algn="ctr">
              <a:spcBef>
                <a:spcPct val="50000"/>
              </a:spcBef>
            </a:pPr>
            <a:r>
              <a:rPr lang="en-US" sz="1600" b="1" i="1">
                <a:solidFill>
                  <a:srgbClr val="D5BC61"/>
                </a:solidFill>
                <a:latin typeface="Verdana" pitchFamily="34" charset="0"/>
              </a:rPr>
              <a:t>Tavoy, Songkla</a:t>
            </a:r>
          </a:p>
        </p:txBody>
      </p:sp>
      <p:sp>
        <p:nvSpPr>
          <p:cNvPr id="77838" name="Text Box 14"/>
          <p:cNvSpPr txBox="1">
            <a:spLocks noChangeArrowheads="1"/>
          </p:cNvSpPr>
          <p:nvPr/>
        </p:nvSpPr>
        <p:spPr bwMode="auto">
          <a:xfrm>
            <a:off x="6477000" y="4006850"/>
            <a:ext cx="1447800" cy="336550"/>
          </a:xfrm>
          <a:prstGeom prst="rect">
            <a:avLst/>
          </a:prstGeom>
          <a:noFill/>
          <a:ln w="9525">
            <a:noFill/>
            <a:miter lim="800000"/>
            <a:headEnd/>
            <a:tailEnd/>
          </a:ln>
          <a:effectLst/>
        </p:spPr>
        <p:txBody>
          <a:bodyPr>
            <a:spAutoFit/>
          </a:bodyPr>
          <a:lstStyle/>
          <a:p>
            <a:pPr algn="ctr">
              <a:spcBef>
                <a:spcPct val="50000"/>
              </a:spcBef>
            </a:pPr>
            <a:r>
              <a:rPr lang="en-US" sz="1600" b="1" i="1">
                <a:solidFill>
                  <a:srgbClr val="D5BC61"/>
                </a:solidFill>
                <a:latin typeface="Verdana" pitchFamily="34" charset="0"/>
              </a:rPr>
              <a:t>Koratburi</a:t>
            </a:r>
          </a:p>
        </p:txBody>
      </p:sp>
      <p:sp>
        <p:nvSpPr>
          <p:cNvPr id="77839" name="Text Box 15"/>
          <p:cNvSpPr txBox="1">
            <a:spLocks noChangeArrowheads="1"/>
          </p:cNvSpPr>
          <p:nvPr/>
        </p:nvSpPr>
        <p:spPr bwMode="auto">
          <a:xfrm>
            <a:off x="6659563" y="5876925"/>
            <a:ext cx="1447800" cy="336550"/>
          </a:xfrm>
          <a:prstGeom prst="rect">
            <a:avLst/>
          </a:prstGeom>
          <a:noFill/>
          <a:ln w="9525">
            <a:noFill/>
            <a:miter lim="800000"/>
            <a:headEnd/>
            <a:tailEnd/>
          </a:ln>
          <a:effectLst/>
        </p:spPr>
        <p:txBody>
          <a:bodyPr>
            <a:spAutoFit/>
          </a:bodyPr>
          <a:lstStyle/>
          <a:p>
            <a:pPr algn="ctr">
              <a:spcBef>
                <a:spcPct val="50000"/>
              </a:spcBef>
            </a:pPr>
            <a:r>
              <a:rPr lang="en-US" sz="1600" b="1" i="1">
                <a:solidFill>
                  <a:srgbClr val="D5BC61"/>
                </a:solidFill>
                <a:latin typeface="Verdana" pitchFamily="34" charset="0"/>
              </a:rPr>
              <a:t>Chantaburi</a:t>
            </a:r>
          </a:p>
        </p:txBody>
      </p:sp>
    </p:spTree>
  </p:cSld>
  <p:clrMapOvr>
    <a:masterClrMapping/>
  </p:clrMapOvr>
  <p:transition spd="slow"/>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3"/>
          <p:cNvSpPr>
            <a:spLocks noGrp="1"/>
          </p:cNvSpPr>
          <p:nvPr>
            <p:ph type="ftr" sz="quarter" idx="10"/>
          </p:nvPr>
        </p:nvSpPr>
        <p:spPr/>
        <p:txBody>
          <a:bodyPr/>
          <a:lstStyle/>
          <a:p>
            <a:r>
              <a:rPr lang="en-US"/>
              <a:t>Dr.Wankwan Polachan</a:t>
            </a:r>
            <a:endParaRPr lang="th-TH"/>
          </a:p>
        </p:txBody>
      </p:sp>
      <p:sp>
        <p:nvSpPr>
          <p:cNvPr id="78850" name="Rectangle 2"/>
          <p:cNvSpPr>
            <a:spLocks noChangeArrowheads="1"/>
          </p:cNvSpPr>
          <p:nvPr>
            <p:ph type="body" idx="1"/>
          </p:nvPr>
        </p:nvSpPr>
        <p:spPr bwMode="auto">
          <a:xfrm>
            <a:off x="468313" y="1125538"/>
            <a:ext cx="8229600" cy="5029200"/>
          </a:xfrm>
          <a:noFill/>
          <a:ln>
            <a:miter lim="800000"/>
            <a:headEnd/>
            <a:tailEnd/>
          </a:ln>
        </p:spPr>
        <p:txBody>
          <a:bodyPr vert="horz" wrap="square" lIns="91440" tIns="45720" rIns="91440" bIns="45720" numCol="1" anchor="t" anchorCtr="0" compatLnSpc="1">
            <a:prstTxWarp prst="textNoShape">
              <a:avLst/>
            </a:prstTxWarp>
          </a:bodyPr>
          <a:lstStyle/>
          <a:p>
            <a:pPr marL="533400" indent="-533400">
              <a:lnSpc>
                <a:spcPct val="90000"/>
              </a:lnSpc>
              <a:buSzPct val="75000"/>
              <a:buFont typeface="Wingdings" pitchFamily="2" charset="2"/>
              <a:buNone/>
            </a:pPr>
            <a:r>
              <a:rPr lang="en-US" sz="1800">
                <a:solidFill>
                  <a:srgbClr val="D5BC61"/>
                </a:solidFill>
                <a:latin typeface="Verdana" pitchFamily="34" charset="0"/>
              </a:rPr>
              <a:t>	</a:t>
            </a:r>
            <a:r>
              <a:rPr lang="en-US" sz="2000" b="1" u="sng">
                <a:solidFill>
                  <a:srgbClr val="D5BC61"/>
                </a:solidFill>
                <a:latin typeface="Verdana" pitchFamily="34" charset="0"/>
              </a:rPr>
              <a:t>King Trailok reorganized into the following:</a:t>
            </a:r>
            <a:br>
              <a:rPr lang="en-US" sz="2000" b="1" u="sng">
                <a:solidFill>
                  <a:srgbClr val="D5BC61"/>
                </a:solidFill>
                <a:latin typeface="Verdana" pitchFamily="34" charset="0"/>
              </a:rPr>
            </a:br>
            <a:endParaRPr lang="en-US" sz="1800" b="1" u="sng">
              <a:solidFill>
                <a:srgbClr val="D5BC61"/>
              </a:solidFill>
              <a:latin typeface="Verdana" pitchFamily="34" charset="0"/>
            </a:endParaRPr>
          </a:p>
          <a:p>
            <a:pPr marL="533400" indent="-533400">
              <a:lnSpc>
                <a:spcPct val="90000"/>
              </a:lnSpc>
              <a:buSzPct val="75000"/>
              <a:buFont typeface="Wingdings" pitchFamily="2" charset="2"/>
              <a:buAutoNum type="arabicPeriod"/>
            </a:pPr>
            <a:r>
              <a:rPr lang="en-US" sz="2000">
                <a:solidFill>
                  <a:srgbClr val="D5BC61"/>
                </a:solidFill>
                <a:latin typeface="Verdana" pitchFamily="34" charset="0"/>
              </a:rPr>
              <a:t>The</a:t>
            </a:r>
            <a:r>
              <a:rPr lang="en-US" sz="2000" i="1" u="sng">
                <a:solidFill>
                  <a:srgbClr val="D5BC61"/>
                </a:solidFill>
                <a:latin typeface="Verdana" pitchFamily="34" charset="0"/>
              </a:rPr>
              <a:t> Capital</a:t>
            </a:r>
            <a:r>
              <a:rPr lang="en-US" sz="2000">
                <a:solidFill>
                  <a:srgbClr val="D5BC61"/>
                </a:solidFill>
                <a:latin typeface="Verdana" pitchFamily="34" charset="0"/>
              </a:rPr>
              <a:t> Ayudhaya 	    </a:t>
            </a:r>
          </a:p>
          <a:p>
            <a:pPr marL="533400" indent="-533400">
              <a:lnSpc>
                <a:spcPct val="90000"/>
              </a:lnSpc>
              <a:buSzPct val="75000"/>
              <a:buFont typeface="Wingdings" pitchFamily="2" charset="2"/>
              <a:buAutoNum type="arabicPeriod"/>
            </a:pPr>
            <a:r>
              <a:rPr lang="en-US" sz="2000" i="1" u="sng">
                <a:solidFill>
                  <a:srgbClr val="D5BC61"/>
                </a:solidFill>
                <a:latin typeface="Verdana" pitchFamily="34" charset="0"/>
              </a:rPr>
              <a:t>Inner cities</a:t>
            </a:r>
            <a:r>
              <a:rPr lang="en-US" sz="2000">
                <a:solidFill>
                  <a:srgbClr val="D5BC61"/>
                </a:solidFill>
                <a:latin typeface="Verdana" pitchFamily="34" charset="0"/>
              </a:rPr>
              <a:t> were called Muang Chatawa (forth-level city), </a:t>
            </a:r>
            <a:r>
              <a:rPr lang="en-US" sz="2000" i="1" u="sng">
                <a:solidFill>
                  <a:srgbClr val="D5BC61"/>
                </a:solidFill>
                <a:latin typeface="Verdana" pitchFamily="34" charset="0"/>
              </a:rPr>
              <a:t>ruled by offices</a:t>
            </a:r>
            <a:r>
              <a:rPr lang="en-US" sz="2000">
                <a:solidFill>
                  <a:srgbClr val="D5BC61"/>
                </a:solidFill>
                <a:latin typeface="Verdana" pitchFamily="34" charset="0"/>
              </a:rPr>
              <a:t> sent by the King</a:t>
            </a:r>
            <a:br>
              <a:rPr lang="en-US" sz="2000">
                <a:solidFill>
                  <a:srgbClr val="D5BC61"/>
                </a:solidFill>
                <a:latin typeface="Verdana" pitchFamily="34" charset="0"/>
              </a:rPr>
            </a:br>
            <a:endParaRPr lang="en-US" sz="2000">
              <a:solidFill>
                <a:srgbClr val="D5BC61"/>
              </a:solidFill>
              <a:latin typeface="Verdana" pitchFamily="34" charset="0"/>
            </a:endParaRPr>
          </a:p>
          <a:p>
            <a:pPr marL="533400" indent="-533400">
              <a:lnSpc>
                <a:spcPct val="90000"/>
              </a:lnSpc>
              <a:buSzPct val="75000"/>
              <a:buFont typeface="Wingdings" pitchFamily="2" charset="2"/>
              <a:buAutoNum type="arabicPeriod"/>
            </a:pPr>
            <a:r>
              <a:rPr lang="en-US" sz="2000" i="1" u="sng">
                <a:solidFill>
                  <a:srgbClr val="D5BC61"/>
                </a:solidFill>
                <a:latin typeface="Verdana" pitchFamily="34" charset="0"/>
              </a:rPr>
              <a:t>Outlying cities</a:t>
            </a:r>
            <a:r>
              <a:rPr lang="en-US" sz="2000">
                <a:solidFill>
                  <a:srgbClr val="D5BC61"/>
                </a:solidFill>
                <a:latin typeface="Verdana" pitchFamily="34" charset="0"/>
              </a:rPr>
              <a:t> classified as Muang Tri (third-level city), Muang Tho (second-level), and Muang Aek (first-level); head of each town was the </a:t>
            </a:r>
            <a:r>
              <a:rPr lang="en-US" sz="2000" i="1" u="sng">
                <a:solidFill>
                  <a:srgbClr val="D5BC61"/>
                </a:solidFill>
                <a:latin typeface="Verdana" pitchFamily="34" charset="0"/>
              </a:rPr>
              <a:t>governor</a:t>
            </a:r>
            <a:r>
              <a:rPr lang="en-US" sz="2000">
                <a:solidFill>
                  <a:srgbClr val="D5BC61"/>
                </a:solidFill>
                <a:latin typeface="Verdana" pitchFamily="34" charset="0"/>
              </a:rPr>
              <a:t> who performed his duties </a:t>
            </a:r>
            <a:r>
              <a:rPr lang="en-US" sz="2000" i="1" u="sng">
                <a:solidFill>
                  <a:srgbClr val="D5BC61"/>
                </a:solidFill>
                <a:latin typeface="Verdana" pitchFamily="34" charset="0"/>
              </a:rPr>
              <a:t>with the assistance of officials of the military</a:t>
            </a:r>
            <a:r>
              <a:rPr lang="en-US" sz="2000">
                <a:solidFill>
                  <a:srgbClr val="D5BC61"/>
                </a:solidFill>
                <a:latin typeface="Verdana" pitchFamily="34" charset="0"/>
              </a:rPr>
              <a:t> </a:t>
            </a:r>
            <a:r>
              <a:rPr lang="en-US" sz="2000" i="1" u="sng">
                <a:solidFill>
                  <a:srgbClr val="D5BC61"/>
                </a:solidFill>
                <a:latin typeface="Verdana" pitchFamily="34" charset="0"/>
              </a:rPr>
              <a:t>and the</a:t>
            </a:r>
            <a:r>
              <a:rPr lang="en-US" sz="2000">
                <a:solidFill>
                  <a:srgbClr val="D5BC61"/>
                </a:solidFill>
                <a:latin typeface="Verdana" pitchFamily="34" charset="0"/>
              </a:rPr>
              <a:t> </a:t>
            </a:r>
            <a:r>
              <a:rPr lang="en-US" sz="2000" i="1" u="sng">
                <a:solidFill>
                  <a:srgbClr val="D5BC61"/>
                </a:solidFill>
                <a:latin typeface="Verdana" pitchFamily="34" charset="0"/>
              </a:rPr>
              <a:t>civil sections</a:t>
            </a:r>
            <a:r>
              <a:rPr lang="en-US" sz="2000">
                <a:solidFill>
                  <a:srgbClr val="D5BC61"/>
                </a:solidFill>
                <a:latin typeface="Verdana" pitchFamily="34" charset="0"/>
              </a:rPr>
              <a:t> corresponding to those in the capital but lower in rank (the provincial level). The civil section was divided into four sub-sections: Wiang, Wang, Klang, and Na </a:t>
            </a:r>
            <a:br>
              <a:rPr lang="en-US" sz="2000">
                <a:solidFill>
                  <a:srgbClr val="D5BC61"/>
                </a:solidFill>
                <a:latin typeface="Verdana" pitchFamily="34" charset="0"/>
              </a:rPr>
            </a:br>
            <a:endParaRPr lang="en-US" sz="2000">
              <a:solidFill>
                <a:srgbClr val="D5BC61"/>
              </a:solidFill>
              <a:latin typeface="Verdana" pitchFamily="34" charset="0"/>
            </a:endParaRPr>
          </a:p>
          <a:p>
            <a:pPr marL="533400" indent="-533400">
              <a:lnSpc>
                <a:spcPct val="90000"/>
              </a:lnSpc>
              <a:buSzPct val="75000"/>
              <a:buFont typeface="Wingdings" pitchFamily="2" charset="2"/>
              <a:buAutoNum type="arabicPeriod"/>
            </a:pPr>
            <a:r>
              <a:rPr lang="en-US" sz="2000">
                <a:solidFill>
                  <a:srgbClr val="D5BC61"/>
                </a:solidFill>
                <a:latin typeface="Verdana" pitchFamily="34" charset="0"/>
              </a:rPr>
              <a:t>Vassal states	</a:t>
            </a:r>
          </a:p>
        </p:txBody>
      </p:sp>
      <p:sp>
        <p:nvSpPr>
          <p:cNvPr id="78851" name="Line 3"/>
          <p:cNvSpPr>
            <a:spLocks noChangeShapeType="1"/>
          </p:cNvSpPr>
          <p:nvPr/>
        </p:nvSpPr>
        <p:spPr bwMode="auto">
          <a:xfrm>
            <a:off x="4013200" y="1981200"/>
            <a:ext cx="533400" cy="0"/>
          </a:xfrm>
          <a:prstGeom prst="line">
            <a:avLst/>
          </a:prstGeom>
          <a:noFill/>
          <a:ln w="9525">
            <a:solidFill>
              <a:schemeClr val="tx1"/>
            </a:solidFill>
            <a:round/>
            <a:headEnd/>
            <a:tailEnd type="triangle" w="med" len="med"/>
          </a:ln>
          <a:effectLst/>
        </p:spPr>
        <p:txBody>
          <a:bodyPr/>
          <a:lstStyle/>
          <a:p>
            <a:endParaRPr lang="en-US"/>
          </a:p>
        </p:txBody>
      </p:sp>
      <p:sp>
        <p:nvSpPr>
          <p:cNvPr id="78852" name="Rectangle 4"/>
          <p:cNvSpPr>
            <a:spLocks noGrp="1" noChangeArrowheads="1"/>
          </p:cNvSpPr>
          <p:nvPr>
            <p:ph type="title"/>
          </p:nvPr>
        </p:nvSpPr>
        <p:spPr bwMode="auto">
          <a:xfrm>
            <a:off x="457200" y="338138"/>
            <a:ext cx="8229600" cy="639762"/>
          </a:xfrm>
          <a:noFill/>
          <a:ln>
            <a:miter lim="800000"/>
            <a:headEnd/>
            <a:tailEnd/>
          </a:ln>
        </p:spPr>
        <p:txBody>
          <a:bodyPr vert="horz" wrap="square" lIns="91440" tIns="45720" rIns="91440" bIns="45720" numCol="1" anchor="ctr" anchorCtr="0" compatLnSpc="1">
            <a:prstTxWarp prst="textNoShape">
              <a:avLst/>
            </a:prstTxWarp>
          </a:bodyPr>
          <a:lstStyle/>
          <a:p>
            <a:r>
              <a:rPr lang="en-US" sz="4000" b="1">
                <a:solidFill>
                  <a:srgbClr val="928264"/>
                </a:solidFill>
              </a:rPr>
              <a:t/>
            </a:r>
            <a:br>
              <a:rPr lang="en-US" sz="4000" b="1">
                <a:solidFill>
                  <a:srgbClr val="928264"/>
                </a:solidFill>
              </a:rPr>
            </a:br>
            <a:r>
              <a:rPr lang="en-US" sz="4000" b="1">
                <a:solidFill>
                  <a:srgbClr val="928264"/>
                </a:solidFill>
              </a:rPr>
              <a:t>			</a:t>
            </a:r>
            <a:r>
              <a:rPr lang="en-US" sz="2400" b="1">
                <a:solidFill>
                  <a:srgbClr val="928264"/>
                </a:solidFill>
                <a:latin typeface="Verdana" pitchFamily="34" charset="0"/>
              </a:rPr>
              <a:t>		Ayudhaya (cont.)</a:t>
            </a:r>
            <a:r>
              <a:rPr lang="en-US" sz="4000" b="1">
                <a:solidFill>
                  <a:srgbClr val="928264"/>
                </a:solidFill>
              </a:rPr>
              <a:t/>
            </a:r>
            <a:br>
              <a:rPr lang="en-US" sz="4000" b="1">
                <a:solidFill>
                  <a:srgbClr val="928264"/>
                </a:solidFill>
              </a:rPr>
            </a:br>
            <a:endParaRPr lang="th-TH" sz="4000" b="1">
              <a:solidFill>
                <a:srgbClr val="928264"/>
              </a:solidFill>
            </a:endParaRPr>
          </a:p>
        </p:txBody>
      </p:sp>
      <p:sp>
        <p:nvSpPr>
          <p:cNvPr id="78853" name="Line 5"/>
          <p:cNvSpPr>
            <a:spLocks noChangeShapeType="1"/>
          </p:cNvSpPr>
          <p:nvPr/>
        </p:nvSpPr>
        <p:spPr bwMode="auto">
          <a:xfrm>
            <a:off x="3995738" y="1916113"/>
            <a:ext cx="504825" cy="0"/>
          </a:xfrm>
          <a:prstGeom prst="line">
            <a:avLst/>
          </a:prstGeom>
          <a:noFill/>
          <a:ln w="38100">
            <a:solidFill>
              <a:schemeClr val="bg1"/>
            </a:solidFill>
            <a:round/>
            <a:headEnd/>
            <a:tailEnd type="triangle" w="med" len="med"/>
          </a:ln>
          <a:effectLst/>
        </p:spPr>
        <p:txBody>
          <a:bodyPr/>
          <a:lstStyle/>
          <a:p>
            <a:endParaRPr lang="en-US"/>
          </a:p>
        </p:txBody>
      </p:sp>
    </p:spTree>
  </p:cSld>
  <p:clrMapOvr>
    <a:masterClrMapping/>
  </p:clrMapOvr>
  <p:transition spd="slow"/>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Footer Placeholder 1"/>
          <p:cNvSpPr>
            <a:spLocks noGrp="1"/>
          </p:cNvSpPr>
          <p:nvPr>
            <p:ph type="ftr" sz="quarter" idx="10"/>
          </p:nvPr>
        </p:nvSpPr>
        <p:spPr/>
        <p:txBody>
          <a:bodyPr/>
          <a:lstStyle/>
          <a:p>
            <a:r>
              <a:rPr lang="en-US"/>
              <a:t>Dr.Wankwan Polachan</a:t>
            </a:r>
            <a:endParaRPr lang="th-TH"/>
          </a:p>
        </p:txBody>
      </p:sp>
      <p:grpSp>
        <p:nvGrpSpPr>
          <p:cNvPr id="79874" name="Group 2"/>
          <p:cNvGrpSpPr>
            <a:grpSpLocks/>
          </p:cNvGrpSpPr>
          <p:nvPr/>
        </p:nvGrpSpPr>
        <p:grpSpPr bwMode="auto">
          <a:xfrm>
            <a:off x="3276600" y="457200"/>
            <a:ext cx="2590800" cy="990600"/>
            <a:chOff x="2256" y="1296"/>
            <a:chExt cx="1200" cy="624"/>
          </a:xfrm>
        </p:grpSpPr>
        <p:sp>
          <p:nvSpPr>
            <p:cNvPr id="79875" name="Oval 3"/>
            <p:cNvSpPr>
              <a:spLocks noChangeArrowheads="1"/>
            </p:cNvSpPr>
            <p:nvPr/>
          </p:nvSpPr>
          <p:spPr bwMode="auto">
            <a:xfrm>
              <a:off x="2496" y="1296"/>
              <a:ext cx="720" cy="624"/>
            </a:xfrm>
            <a:prstGeom prst="ellipse">
              <a:avLst/>
            </a:prstGeom>
            <a:noFill/>
            <a:ln w="38100">
              <a:solidFill>
                <a:srgbClr val="808000"/>
              </a:solidFill>
              <a:round/>
              <a:headEnd/>
              <a:tailEnd/>
            </a:ln>
            <a:effectLst/>
          </p:spPr>
          <p:txBody>
            <a:bodyPr wrap="none" anchor="ctr"/>
            <a:lstStyle/>
            <a:p>
              <a:endParaRPr lang="en-US"/>
            </a:p>
          </p:txBody>
        </p:sp>
        <p:sp>
          <p:nvSpPr>
            <p:cNvPr id="79876" name="Text Box 4"/>
            <p:cNvSpPr txBox="1">
              <a:spLocks noChangeArrowheads="1"/>
            </p:cNvSpPr>
            <p:nvPr/>
          </p:nvSpPr>
          <p:spPr bwMode="auto">
            <a:xfrm>
              <a:off x="2256" y="1487"/>
              <a:ext cx="1200" cy="250"/>
            </a:xfrm>
            <a:prstGeom prst="rect">
              <a:avLst/>
            </a:prstGeom>
            <a:noFill/>
            <a:ln w="9525">
              <a:noFill/>
              <a:miter lim="800000"/>
              <a:headEnd/>
              <a:tailEnd/>
            </a:ln>
            <a:effectLst/>
          </p:spPr>
          <p:txBody>
            <a:bodyPr>
              <a:spAutoFit/>
            </a:bodyPr>
            <a:lstStyle/>
            <a:p>
              <a:pPr algn="ctr">
                <a:spcBef>
                  <a:spcPct val="50000"/>
                </a:spcBef>
              </a:pPr>
              <a:r>
                <a:rPr lang="en-US" sz="2000" b="1">
                  <a:solidFill>
                    <a:srgbClr val="CCCC00"/>
                  </a:solidFill>
                  <a:latin typeface="Verdana" pitchFamily="34" charset="0"/>
                </a:rPr>
                <a:t>Ayudhaya</a:t>
              </a:r>
            </a:p>
          </p:txBody>
        </p:sp>
      </p:grpSp>
      <p:sp>
        <p:nvSpPr>
          <p:cNvPr id="79877" name="Line 5"/>
          <p:cNvSpPr>
            <a:spLocks noChangeShapeType="1"/>
          </p:cNvSpPr>
          <p:nvPr/>
        </p:nvSpPr>
        <p:spPr bwMode="auto">
          <a:xfrm flipH="1">
            <a:off x="2819400" y="1143000"/>
            <a:ext cx="990600" cy="685800"/>
          </a:xfrm>
          <a:prstGeom prst="line">
            <a:avLst/>
          </a:prstGeom>
          <a:noFill/>
          <a:ln w="38100">
            <a:solidFill>
              <a:srgbClr val="808000"/>
            </a:solidFill>
            <a:round/>
            <a:headEnd/>
            <a:tailEnd/>
          </a:ln>
          <a:effectLst/>
        </p:spPr>
        <p:txBody>
          <a:bodyPr/>
          <a:lstStyle/>
          <a:p>
            <a:endParaRPr lang="en-US"/>
          </a:p>
        </p:txBody>
      </p:sp>
      <p:sp>
        <p:nvSpPr>
          <p:cNvPr id="79878" name="Line 6"/>
          <p:cNvSpPr>
            <a:spLocks noChangeShapeType="1"/>
          </p:cNvSpPr>
          <p:nvPr/>
        </p:nvSpPr>
        <p:spPr bwMode="auto">
          <a:xfrm>
            <a:off x="5257800" y="1143000"/>
            <a:ext cx="1143000" cy="685800"/>
          </a:xfrm>
          <a:prstGeom prst="line">
            <a:avLst/>
          </a:prstGeom>
          <a:noFill/>
          <a:ln w="38100">
            <a:solidFill>
              <a:srgbClr val="808000"/>
            </a:solidFill>
            <a:round/>
            <a:headEnd/>
            <a:tailEnd/>
          </a:ln>
          <a:effectLst/>
        </p:spPr>
        <p:txBody>
          <a:bodyPr/>
          <a:lstStyle/>
          <a:p>
            <a:endParaRPr lang="en-US"/>
          </a:p>
        </p:txBody>
      </p:sp>
      <p:sp>
        <p:nvSpPr>
          <p:cNvPr id="79879" name="Text Box 7"/>
          <p:cNvSpPr txBox="1">
            <a:spLocks noChangeArrowheads="1"/>
          </p:cNvSpPr>
          <p:nvPr/>
        </p:nvSpPr>
        <p:spPr bwMode="auto">
          <a:xfrm>
            <a:off x="5867400" y="1828800"/>
            <a:ext cx="2133600" cy="425450"/>
          </a:xfrm>
          <a:prstGeom prst="rect">
            <a:avLst/>
          </a:prstGeom>
          <a:noFill/>
          <a:ln w="28575">
            <a:solidFill>
              <a:srgbClr val="808000"/>
            </a:solidFill>
            <a:miter lim="800000"/>
            <a:headEnd/>
            <a:tailEnd/>
          </a:ln>
          <a:effectLst/>
        </p:spPr>
        <p:txBody>
          <a:bodyPr>
            <a:spAutoFit/>
          </a:bodyPr>
          <a:lstStyle/>
          <a:p>
            <a:pPr algn="ctr">
              <a:spcBef>
                <a:spcPct val="50000"/>
              </a:spcBef>
            </a:pPr>
            <a:r>
              <a:rPr lang="en-US" sz="2000">
                <a:solidFill>
                  <a:srgbClr val="CCCC00"/>
                </a:solidFill>
                <a:latin typeface="Verdana" pitchFamily="34" charset="0"/>
              </a:rPr>
              <a:t>Vassal States</a:t>
            </a:r>
          </a:p>
        </p:txBody>
      </p:sp>
      <p:sp>
        <p:nvSpPr>
          <p:cNvPr id="79880" name="Text Box 8"/>
          <p:cNvSpPr txBox="1">
            <a:spLocks noChangeArrowheads="1"/>
          </p:cNvSpPr>
          <p:nvPr/>
        </p:nvSpPr>
        <p:spPr bwMode="auto">
          <a:xfrm>
            <a:off x="914400" y="1828800"/>
            <a:ext cx="1905000" cy="425450"/>
          </a:xfrm>
          <a:prstGeom prst="rect">
            <a:avLst/>
          </a:prstGeom>
          <a:noFill/>
          <a:ln w="28575">
            <a:solidFill>
              <a:srgbClr val="808000"/>
            </a:solidFill>
            <a:miter lim="800000"/>
            <a:headEnd/>
            <a:tailEnd/>
          </a:ln>
          <a:effectLst/>
        </p:spPr>
        <p:txBody>
          <a:bodyPr>
            <a:spAutoFit/>
          </a:bodyPr>
          <a:lstStyle/>
          <a:p>
            <a:pPr algn="ctr">
              <a:spcBef>
                <a:spcPct val="50000"/>
              </a:spcBef>
            </a:pPr>
            <a:r>
              <a:rPr lang="en-US" sz="2000">
                <a:solidFill>
                  <a:srgbClr val="CCCC00"/>
                </a:solidFill>
                <a:latin typeface="Verdana" pitchFamily="34" charset="0"/>
              </a:rPr>
              <a:t>Inner Cities</a:t>
            </a:r>
          </a:p>
        </p:txBody>
      </p:sp>
      <p:sp>
        <p:nvSpPr>
          <p:cNvPr id="79881" name="Text Box 9"/>
          <p:cNvSpPr txBox="1">
            <a:spLocks noChangeArrowheads="1"/>
          </p:cNvSpPr>
          <p:nvPr/>
        </p:nvSpPr>
        <p:spPr bwMode="auto">
          <a:xfrm>
            <a:off x="6400800" y="2743200"/>
            <a:ext cx="1371600" cy="730250"/>
          </a:xfrm>
          <a:prstGeom prst="rect">
            <a:avLst/>
          </a:prstGeom>
          <a:noFill/>
          <a:ln w="28575">
            <a:solidFill>
              <a:srgbClr val="808000"/>
            </a:solidFill>
            <a:miter lim="800000"/>
            <a:headEnd/>
            <a:tailEnd/>
          </a:ln>
          <a:effectLst/>
        </p:spPr>
        <p:txBody>
          <a:bodyPr>
            <a:spAutoFit/>
          </a:bodyPr>
          <a:lstStyle/>
          <a:p>
            <a:pPr algn="ctr">
              <a:spcBef>
                <a:spcPct val="50000"/>
              </a:spcBef>
            </a:pPr>
            <a:r>
              <a:rPr lang="en-US" sz="2000">
                <a:solidFill>
                  <a:srgbClr val="CCCC00"/>
                </a:solidFill>
                <a:latin typeface="Verdana" pitchFamily="34" charset="0"/>
              </a:rPr>
              <a:t>Muang Aek (1</a:t>
            </a:r>
            <a:r>
              <a:rPr lang="en-US" sz="2000" baseline="30000">
                <a:solidFill>
                  <a:srgbClr val="CCCC00"/>
                </a:solidFill>
                <a:latin typeface="Verdana" pitchFamily="34" charset="0"/>
              </a:rPr>
              <a:t>st</a:t>
            </a:r>
            <a:r>
              <a:rPr lang="en-US" sz="2000">
                <a:solidFill>
                  <a:srgbClr val="CCCC00"/>
                </a:solidFill>
                <a:latin typeface="Verdana" pitchFamily="34" charset="0"/>
              </a:rPr>
              <a:t>)</a:t>
            </a:r>
          </a:p>
        </p:txBody>
      </p:sp>
      <p:sp>
        <p:nvSpPr>
          <p:cNvPr id="79882" name="Text Box 10"/>
          <p:cNvSpPr txBox="1">
            <a:spLocks noChangeArrowheads="1"/>
          </p:cNvSpPr>
          <p:nvPr/>
        </p:nvSpPr>
        <p:spPr bwMode="auto">
          <a:xfrm>
            <a:off x="3886200" y="2743200"/>
            <a:ext cx="1447800" cy="730250"/>
          </a:xfrm>
          <a:prstGeom prst="rect">
            <a:avLst/>
          </a:prstGeom>
          <a:noFill/>
          <a:ln w="28575">
            <a:solidFill>
              <a:srgbClr val="808000"/>
            </a:solidFill>
            <a:miter lim="800000"/>
            <a:headEnd/>
            <a:tailEnd/>
          </a:ln>
          <a:effectLst/>
        </p:spPr>
        <p:txBody>
          <a:bodyPr>
            <a:spAutoFit/>
          </a:bodyPr>
          <a:lstStyle/>
          <a:p>
            <a:pPr algn="ctr">
              <a:spcBef>
                <a:spcPct val="50000"/>
              </a:spcBef>
            </a:pPr>
            <a:r>
              <a:rPr lang="en-US" sz="2000">
                <a:solidFill>
                  <a:srgbClr val="CCCC00"/>
                </a:solidFill>
                <a:latin typeface="Verdana" pitchFamily="34" charset="0"/>
              </a:rPr>
              <a:t>Muang Tho (2</a:t>
            </a:r>
            <a:r>
              <a:rPr lang="en-US" sz="2000" baseline="30000">
                <a:solidFill>
                  <a:srgbClr val="CCCC00"/>
                </a:solidFill>
                <a:latin typeface="Verdana" pitchFamily="34" charset="0"/>
              </a:rPr>
              <a:t>nd</a:t>
            </a:r>
            <a:r>
              <a:rPr lang="en-US" sz="2000">
                <a:solidFill>
                  <a:srgbClr val="CCCC00"/>
                </a:solidFill>
                <a:latin typeface="Verdana" pitchFamily="34" charset="0"/>
              </a:rPr>
              <a:t>)</a:t>
            </a:r>
          </a:p>
        </p:txBody>
      </p:sp>
      <p:sp>
        <p:nvSpPr>
          <p:cNvPr id="79883" name="Text Box 11"/>
          <p:cNvSpPr txBox="1">
            <a:spLocks noChangeArrowheads="1"/>
          </p:cNvSpPr>
          <p:nvPr/>
        </p:nvSpPr>
        <p:spPr bwMode="auto">
          <a:xfrm>
            <a:off x="1828800" y="2743200"/>
            <a:ext cx="1447800" cy="730250"/>
          </a:xfrm>
          <a:prstGeom prst="rect">
            <a:avLst/>
          </a:prstGeom>
          <a:noFill/>
          <a:ln w="28575">
            <a:solidFill>
              <a:srgbClr val="808000"/>
            </a:solidFill>
            <a:miter lim="800000"/>
            <a:headEnd/>
            <a:tailEnd/>
          </a:ln>
          <a:effectLst/>
        </p:spPr>
        <p:txBody>
          <a:bodyPr>
            <a:spAutoFit/>
          </a:bodyPr>
          <a:lstStyle/>
          <a:p>
            <a:pPr algn="ctr">
              <a:spcBef>
                <a:spcPct val="50000"/>
              </a:spcBef>
            </a:pPr>
            <a:r>
              <a:rPr lang="en-US" sz="2000">
                <a:solidFill>
                  <a:srgbClr val="CCCC00"/>
                </a:solidFill>
                <a:latin typeface="Verdana" pitchFamily="34" charset="0"/>
              </a:rPr>
              <a:t>Muang</a:t>
            </a:r>
            <a:br>
              <a:rPr lang="en-US" sz="2000">
                <a:solidFill>
                  <a:srgbClr val="CCCC00"/>
                </a:solidFill>
                <a:latin typeface="Verdana" pitchFamily="34" charset="0"/>
              </a:rPr>
            </a:br>
            <a:r>
              <a:rPr lang="en-US" sz="2000">
                <a:solidFill>
                  <a:srgbClr val="CCCC00"/>
                </a:solidFill>
                <a:latin typeface="Verdana" pitchFamily="34" charset="0"/>
              </a:rPr>
              <a:t>Tri (3</a:t>
            </a:r>
            <a:r>
              <a:rPr lang="en-US" sz="2000" baseline="30000">
                <a:solidFill>
                  <a:srgbClr val="CCCC00"/>
                </a:solidFill>
                <a:latin typeface="Verdana" pitchFamily="34" charset="0"/>
              </a:rPr>
              <a:t>rd</a:t>
            </a:r>
            <a:r>
              <a:rPr lang="en-US" sz="2000">
                <a:solidFill>
                  <a:srgbClr val="CCCC00"/>
                </a:solidFill>
                <a:latin typeface="Verdana" pitchFamily="34" charset="0"/>
              </a:rPr>
              <a:t>)</a:t>
            </a:r>
          </a:p>
        </p:txBody>
      </p:sp>
      <p:sp>
        <p:nvSpPr>
          <p:cNvPr id="79884" name="Line 12"/>
          <p:cNvSpPr>
            <a:spLocks noChangeShapeType="1"/>
          </p:cNvSpPr>
          <p:nvPr/>
        </p:nvSpPr>
        <p:spPr bwMode="auto">
          <a:xfrm>
            <a:off x="6934200" y="2514600"/>
            <a:ext cx="0" cy="228600"/>
          </a:xfrm>
          <a:prstGeom prst="line">
            <a:avLst/>
          </a:prstGeom>
          <a:noFill/>
          <a:ln w="38100">
            <a:solidFill>
              <a:srgbClr val="808000"/>
            </a:solidFill>
            <a:round/>
            <a:headEnd/>
            <a:tailEnd/>
          </a:ln>
          <a:effectLst/>
        </p:spPr>
        <p:txBody>
          <a:bodyPr/>
          <a:lstStyle/>
          <a:p>
            <a:endParaRPr lang="en-US"/>
          </a:p>
        </p:txBody>
      </p:sp>
      <p:sp>
        <p:nvSpPr>
          <p:cNvPr id="79885" name="Line 13"/>
          <p:cNvSpPr>
            <a:spLocks noChangeShapeType="1"/>
          </p:cNvSpPr>
          <p:nvPr/>
        </p:nvSpPr>
        <p:spPr bwMode="auto">
          <a:xfrm>
            <a:off x="4648200" y="2514600"/>
            <a:ext cx="0" cy="228600"/>
          </a:xfrm>
          <a:prstGeom prst="line">
            <a:avLst/>
          </a:prstGeom>
          <a:noFill/>
          <a:ln w="38100">
            <a:solidFill>
              <a:srgbClr val="808000"/>
            </a:solidFill>
            <a:round/>
            <a:headEnd/>
            <a:tailEnd/>
          </a:ln>
          <a:effectLst/>
        </p:spPr>
        <p:txBody>
          <a:bodyPr/>
          <a:lstStyle/>
          <a:p>
            <a:endParaRPr lang="en-US"/>
          </a:p>
        </p:txBody>
      </p:sp>
      <p:sp>
        <p:nvSpPr>
          <p:cNvPr id="79886" name="Line 14"/>
          <p:cNvSpPr>
            <a:spLocks noChangeShapeType="1"/>
          </p:cNvSpPr>
          <p:nvPr/>
        </p:nvSpPr>
        <p:spPr bwMode="auto">
          <a:xfrm>
            <a:off x="2590800" y="2514600"/>
            <a:ext cx="0" cy="228600"/>
          </a:xfrm>
          <a:prstGeom prst="line">
            <a:avLst/>
          </a:prstGeom>
          <a:noFill/>
          <a:ln w="38100">
            <a:solidFill>
              <a:srgbClr val="808000"/>
            </a:solidFill>
            <a:round/>
            <a:headEnd/>
            <a:tailEnd/>
          </a:ln>
          <a:effectLst/>
        </p:spPr>
        <p:txBody>
          <a:bodyPr/>
          <a:lstStyle/>
          <a:p>
            <a:endParaRPr lang="en-US"/>
          </a:p>
        </p:txBody>
      </p:sp>
      <p:sp>
        <p:nvSpPr>
          <p:cNvPr id="79887" name="Line 15"/>
          <p:cNvSpPr>
            <a:spLocks noChangeShapeType="1"/>
          </p:cNvSpPr>
          <p:nvPr/>
        </p:nvSpPr>
        <p:spPr bwMode="auto">
          <a:xfrm>
            <a:off x="2590800" y="2514600"/>
            <a:ext cx="4343400" cy="0"/>
          </a:xfrm>
          <a:prstGeom prst="line">
            <a:avLst/>
          </a:prstGeom>
          <a:noFill/>
          <a:ln w="38100">
            <a:solidFill>
              <a:srgbClr val="808000"/>
            </a:solidFill>
            <a:round/>
            <a:headEnd/>
            <a:tailEnd/>
          </a:ln>
          <a:effectLst/>
        </p:spPr>
        <p:txBody>
          <a:bodyPr/>
          <a:lstStyle/>
          <a:p>
            <a:endParaRPr lang="en-US"/>
          </a:p>
        </p:txBody>
      </p:sp>
      <p:sp>
        <p:nvSpPr>
          <p:cNvPr id="79888" name="Text Box 16"/>
          <p:cNvSpPr txBox="1">
            <a:spLocks noChangeArrowheads="1"/>
          </p:cNvSpPr>
          <p:nvPr/>
        </p:nvSpPr>
        <p:spPr bwMode="auto">
          <a:xfrm>
            <a:off x="3429000" y="1828800"/>
            <a:ext cx="2133600" cy="425450"/>
          </a:xfrm>
          <a:prstGeom prst="rect">
            <a:avLst/>
          </a:prstGeom>
          <a:noFill/>
          <a:ln w="28575">
            <a:solidFill>
              <a:srgbClr val="808000"/>
            </a:solidFill>
            <a:miter lim="800000"/>
            <a:headEnd/>
            <a:tailEnd/>
          </a:ln>
          <a:effectLst/>
        </p:spPr>
        <p:txBody>
          <a:bodyPr>
            <a:spAutoFit/>
          </a:bodyPr>
          <a:lstStyle/>
          <a:p>
            <a:pPr algn="ctr">
              <a:spcBef>
                <a:spcPct val="50000"/>
              </a:spcBef>
            </a:pPr>
            <a:r>
              <a:rPr lang="en-US" sz="2000">
                <a:solidFill>
                  <a:srgbClr val="CCCC00"/>
                </a:solidFill>
                <a:latin typeface="Verdana" pitchFamily="34" charset="0"/>
              </a:rPr>
              <a:t>Outlying Cities</a:t>
            </a:r>
          </a:p>
        </p:txBody>
      </p:sp>
      <p:sp>
        <p:nvSpPr>
          <p:cNvPr id="79889" name="Line 17"/>
          <p:cNvSpPr>
            <a:spLocks noChangeShapeType="1"/>
          </p:cNvSpPr>
          <p:nvPr/>
        </p:nvSpPr>
        <p:spPr bwMode="auto">
          <a:xfrm>
            <a:off x="4648200" y="1447800"/>
            <a:ext cx="0" cy="381000"/>
          </a:xfrm>
          <a:prstGeom prst="line">
            <a:avLst/>
          </a:prstGeom>
          <a:noFill/>
          <a:ln w="38100">
            <a:solidFill>
              <a:srgbClr val="808000"/>
            </a:solidFill>
            <a:round/>
            <a:headEnd/>
            <a:tailEnd/>
          </a:ln>
          <a:effectLst/>
        </p:spPr>
        <p:txBody>
          <a:bodyPr/>
          <a:lstStyle/>
          <a:p>
            <a:endParaRPr lang="en-US"/>
          </a:p>
        </p:txBody>
      </p:sp>
      <p:sp>
        <p:nvSpPr>
          <p:cNvPr id="79890" name="Line 18"/>
          <p:cNvSpPr>
            <a:spLocks noChangeShapeType="1"/>
          </p:cNvSpPr>
          <p:nvPr/>
        </p:nvSpPr>
        <p:spPr bwMode="auto">
          <a:xfrm>
            <a:off x="4648200" y="2260600"/>
            <a:ext cx="0" cy="228600"/>
          </a:xfrm>
          <a:prstGeom prst="line">
            <a:avLst/>
          </a:prstGeom>
          <a:noFill/>
          <a:ln w="38100">
            <a:solidFill>
              <a:srgbClr val="808000"/>
            </a:solidFill>
            <a:round/>
            <a:headEnd/>
            <a:tailEnd/>
          </a:ln>
          <a:effectLst/>
        </p:spPr>
        <p:txBody>
          <a:bodyPr/>
          <a:lstStyle/>
          <a:p>
            <a:endParaRPr lang="en-US"/>
          </a:p>
        </p:txBody>
      </p:sp>
      <p:sp>
        <p:nvSpPr>
          <p:cNvPr id="79891" name="Line 19"/>
          <p:cNvSpPr>
            <a:spLocks noChangeShapeType="1"/>
          </p:cNvSpPr>
          <p:nvPr/>
        </p:nvSpPr>
        <p:spPr bwMode="auto">
          <a:xfrm>
            <a:off x="2578100" y="3695700"/>
            <a:ext cx="4343400" cy="0"/>
          </a:xfrm>
          <a:prstGeom prst="line">
            <a:avLst/>
          </a:prstGeom>
          <a:noFill/>
          <a:ln w="38100">
            <a:solidFill>
              <a:srgbClr val="808000"/>
            </a:solidFill>
            <a:round/>
            <a:headEnd/>
            <a:tailEnd/>
          </a:ln>
          <a:effectLst/>
        </p:spPr>
        <p:txBody>
          <a:bodyPr/>
          <a:lstStyle/>
          <a:p>
            <a:endParaRPr lang="en-US"/>
          </a:p>
        </p:txBody>
      </p:sp>
      <p:sp>
        <p:nvSpPr>
          <p:cNvPr id="79892" name="Line 20"/>
          <p:cNvSpPr>
            <a:spLocks noChangeShapeType="1"/>
          </p:cNvSpPr>
          <p:nvPr/>
        </p:nvSpPr>
        <p:spPr bwMode="auto">
          <a:xfrm>
            <a:off x="2578100" y="3467100"/>
            <a:ext cx="0" cy="228600"/>
          </a:xfrm>
          <a:prstGeom prst="line">
            <a:avLst/>
          </a:prstGeom>
          <a:noFill/>
          <a:ln w="38100">
            <a:solidFill>
              <a:srgbClr val="808000"/>
            </a:solidFill>
            <a:round/>
            <a:headEnd/>
            <a:tailEnd/>
          </a:ln>
          <a:effectLst/>
        </p:spPr>
        <p:txBody>
          <a:bodyPr/>
          <a:lstStyle/>
          <a:p>
            <a:endParaRPr lang="en-US"/>
          </a:p>
        </p:txBody>
      </p:sp>
      <p:sp>
        <p:nvSpPr>
          <p:cNvPr id="79893" name="Line 21"/>
          <p:cNvSpPr>
            <a:spLocks noChangeShapeType="1"/>
          </p:cNvSpPr>
          <p:nvPr/>
        </p:nvSpPr>
        <p:spPr bwMode="auto">
          <a:xfrm>
            <a:off x="4648200" y="3454400"/>
            <a:ext cx="0" cy="228600"/>
          </a:xfrm>
          <a:prstGeom prst="line">
            <a:avLst/>
          </a:prstGeom>
          <a:noFill/>
          <a:ln w="38100">
            <a:solidFill>
              <a:srgbClr val="808000"/>
            </a:solidFill>
            <a:round/>
            <a:headEnd/>
            <a:tailEnd/>
          </a:ln>
          <a:effectLst/>
        </p:spPr>
        <p:txBody>
          <a:bodyPr/>
          <a:lstStyle/>
          <a:p>
            <a:endParaRPr lang="en-US"/>
          </a:p>
        </p:txBody>
      </p:sp>
      <p:sp>
        <p:nvSpPr>
          <p:cNvPr id="79894" name="Line 22"/>
          <p:cNvSpPr>
            <a:spLocks noChangeShapeType="1"/>
          </p:cNvSpPr>
          <p:nvPr/>
        </p:nvSpPr>
        <p:spPr bwMode="auto">
          <a:xfrm>
            <a:off x="6908800" y="3467100"/>
            <a:ext cx="0" cy="228600"/>
          </a:xfrm>
          <a:prstGeom prst="line">
            <a:avLst/>
          </a:prstGeom>
          <a:noFill/>
          <a:ln w="38100">
            <a:solidFill>
              <a:srgbClr val="808000"/>
            </a:solidFill>
            <a:round/>
            <a:headEnd/>
            <a:tailEnd/>
          </a:ln>
          <a:effectLst/>
        </p:spPr>
        <p:txBody>
          <a:bodyPr/>
          <a:lstStyle/>
          <a:p>
            <a:endParaRPr lang="en-US"/>
          </a:p>
        </p:txBody>
      </p:sp>
      <p:sp>
        <p:nvSpPr>
          <p:cNvPr id="79895" name="Line 23"/>
          <p:cNvSpPr>
            <a:spLocks noChangeShapeType="1"/>
          </p:cNvSpPr>
          <p:nvPr/>
        </p:nvSpPr>
        <p:spPr bwMode="auto">
          <a:xfrm>
            <a:off x="4648200" y="3708400"/>
            <a:ext cx="0" cy="381000"/>
          </a:xfrm>
          <a:prstGeom prst="line">
            <a:avLst/>
          </a:prstGeom>
          <a:noFill/>
          <a:ln w="38100">
            <a:solidFill>
              <a:srgbClr val="808000"/>
            </a:solidFill>
            <a:round/>
            <a:headEnd/>
            <a:tailEnd/>
          </a:ln>
          <a:effectLst/>
        </p:spPr>
        <p:txBody>
          <a:bodyPr/>
          <a:lstStyle/>
          <a:p>
            <a:endParaRPr lang="en-US"/>
          </a:p>
        </p:txBody>
      </p:sp>
      <p:sp>
        <p:nvSpPr>
          <p:cNvPr id="79896" name="Text Box 24"/>
          <p:cNvSpPr txBox="1">
            <a:spLocks noChangeArrowheads="1"/>
          </p:cNvSpPr>
          <p:nvPr/>
        </p:nvSpPr>
        <p:spPr bwMode="auto">
          <a:xfrm>
            <a:off x="2514600" y="4038600"/>
            <a:ext cx="4419600" cy="425450"/>
          </a:xfrm>
          <a:prstGeom prst="rect">
            <a:avLst/>
          </a:prstGeom>
          <a:noFill/>
          <a:ln w="28575">
            <a:solidFill>
              <a:srgbClr val="808000"/>
            </a:solidFill>
            <a:miter lim="800000"/>
            <a:headEnd/>
            <a:tailEnd/>
          </a:ln>
          <a:effectLst/>
        </p:spPr>
        <p:txBody>
          <a:bodyPr>
            <a:spAutoFit/>
          </a:bodyPr>
          <a:lstStyle/>
          <a:p>
            <a:pPr algn="ctr">
              <a:spcBef>
                <a:spcPct val="50000"/>
              </a:spcBef>
            </a:pPr>
            <a:r>
              <a:rPr lang="en-US" sz="2000">
                <a:solidFill>
                  <a:srgbClr val="CCCC00"/>
                </a:solidFill>
                <a:latin typeface="Verdana" pitchFamily="34" charset="0"/>
              </a:rPr>
              <a:t>Governor (head of each Muang)</a:t>
            </a:r>
          </a:p>
        </p:txBody>
      </p:sp>
      <p:sp>
        <p:nvSpPr>
          <p:cNvPr id="79897" name="Line 25"/>
          <p:cNvSpPr>
            <a:spLocks noChangeShapeType="1"/>
          </p:cNvSpPr>
          <p:nvPr/>
        </p:nvSpPr>
        <p:spPr bwMode="auto">
          <a:xfrm>
            <a:off x="2590800" y="4800600"/>
            <a:ext cx="4343400" cy="0"/>
          </a:xfrm>
          <a:prstGeom prst="line">
            <a:avLst/>
          </a:prstGeom>
          <a:noFill/>
          <a:ln w="38100">
            <a:solidFill>
              <a:srgbClr val="808000"/>
            </a:solidFill>
            <a:round/>
            <a:headEnd/>
            <a:tailEnd/>
          </a:ln>
          <a:effectLst/>
        </p:spPr>
        <p:txBody>
          <a:bodyPr/>
          <a:lstStyle/>
          <a:p>
            <a:endParaRPr lang="en-US"/>
          </a:p>
        </p:txBody>
      </p:sp>
      <p:sp>
        <p:nvSpPr>
          <p:cNvPr id="79898" name="Line 26"/>
          <p:cNvSpPr>
            <a:spLocks noChangeShapeType="1"/>
          </p:cNvSpPr>
          <p:nvPr/>
        </p:nvSpPr>
        <p:spPr bwMode="auto">
          <a:xfrm>
            <a:off x="4648200" y="4483100"/>
            <a:ext cx="0" cy="304800"/>
          </a:xfrm>
          <a:prstGeom prst="line">
            <a:avLst/>
          </a:prstGeom>
          <a:noFill/>
          <a:ln w="38100">
            <a:solidFill>
              <a:srgbClr val="808000"/>
            </a:solidFill>
            <a:round/>
            <a:headEnd/>
            <a:tailEnd/>
          </a:ln>
          <a:effectLst/>
        </p:spPr>
        <p:txBody>
          <a:bodyPr/>
          <a:lstStyle/>
          <a:p>
            <a:endParaRPr lang="en-US"/>
          </a:p>
        </p:txBody>
      </p:sp>
      <p:sp>
        <p:nvSpPr>
          <p:cNvPr id="79899" name="Line 27"/>
          <p:cNvSpPr>
            <a:spLocks noChangeShapeType="1"/>
          </p:cNvSpPr>
          <p:nvPr/>
        </p:nvSpPr>
        <p:spPr bwMode="auto">
          <a:xfrm>
            <a:off x="2603500" y="4787900"/>
            <a:ext cx="0" cy="304800"/>
          </a:xfrm>
          <a:prstGeom prst="line">
            <a:avLst/>
          </a:prstGeom>
          <a:noFill/>
          <a:ln w="38100">
            <a:solidFill>
              <a:srgbClr val="808000"/>
            </a:solidFill>
            <a:round/>
            <a:headEnd/>
            <a:tailEnd/>
          </a:ln>
          <a:effectLst/>
        </p:spPr>
        <p:txBody>
          <a:bodyPr/>
          <a:lstStyle/>
          <a:p>
            <a:endParaRPr lang="en-US"/>
          </a:p>
        </p:txBody>
      </p:sp>
      <p:sp>
        <p:nvSpPr>
          <p:cNvPr id="79900" name="Line 28"/>
          <p:cNvSpPr>
            <a:spLocks noChangeShapeType="1"/>
          </p:cNvSpPr>
          <p:nvPr/>
        </p:nvSpPr>
        <p:spPr bwMode="auto">
          <a:xfrm>
            <a:off x="6934200" y="4775200"/>
            <a:ext cx="0" cy="381000"/>
          </a:xfrm>
          <a:prstGeom prst="line">
            <a:avLst/>
          </a:prstGeom>
          <a:noFill/>
          <a:ln w="38100">
            <a:solidFill>
              <a:srgbClr val="808000"/>
            </a:solidFill>
            <a:round/>
            <a:headEnd/>
            <a:tailEnd/>
          </a:ln>
          <a:effectLst/>
        </p:spPr>
        <p:txBody>
          <a:bodyPr/>
          <a:lstStyle/>
          <a:p>
            <a:endParaRPr lang="en-US"/>
          </a:p>
        </p:txBody>
      </p:sp>
      <p:sp>
        <p:nvSpPr>
          <p:cNvPr id="79901" name="Text Box 29"/>
          <p:cNvSpPr txBox="1">
            <a:spLocks noChangeArrowheads="1"/>
          </p:cNvSpPr>
          <p:nvPr/>
        </p:nvSpPr>
        <p:spPr bwMode="auto">
          <a:xfrm>
            <a:off x="1371600" y="5105400"/>
            <a:ext cx="2438400" cy="425450"/>
          </a:xfrm>
          <a:prstGeom prst="rect">
            <a:avLst/>
          </a:prstGeom>
          <a:noFill/>
          <a:ln w="28575">
            <a:solidFill>
              <a:srgbClr val="808000"/>
            </a:solidFill>
            <a:miter lim="800000"/>
            <a:headEnd/>
            <a:tailEnd/>
          </a:ln>
          <a:effectLst/>
        </p:spPr>
        <p:txBody>
          <a:bodyPr>
            <a:spAutoFit/>
          </a:bodyPr>
          <a:lstStyle/>
          <a:p>
            <a:pPr algn="ctr">
              <a:spcBef>
                <a:spcPct val="50000"/>
              </a:spcBef>
            </a:pPr>
            <a:r>
              <a:rPr lang="en-US" sz="2000">
                <a:solidFill>
                  <a:srgbClr val="CCCC00"/>
                </a:solidFill>
                <a:latin typeface="Verdana" pitchFamily="34" charset="0"/>
              </a:rPr>
              <a:t>Military Section</a:t>
            </a:r>
          </a:p>
        </p:txBody>
      </p:sp>
      <p:sp>
        <p:nvSpPr>
          <p:cNvPr id="79902" name="Text Box 30"/>
          <p:cNvSpPr txBox="1">
            <a:spLocks noChangeArrowheads="1"/>
          </p:cNvSpPr>
          <p:nvPr/>
        </p:nvSpPr>
        <p:spPr bwMode="auto">
          <a:xfrm>
            <a:off x="5867400" y="5137150"/>
            <a:ext cx="2209800" cy="425450"/>
          </a:xfrm>
          <a:prstGeom prst="rect">
            <a:avLst/>
          </a:prstGeom>
          <a:noFill/>
          <a:ln w="28575">
            <a:solidFill>
              <a:srgbClr val="808000"/>
            </a:solidFill>
            <a:miter lim="800000"/>
            <a:headEnd/>
            <a:tailEnd/>
          </a:ln>
          <a:effectLst/>
        </p:spPr>
        <p:txBody>
          <a:bodyPr>
            <a:spAutoFit/>
          </a:bodyPr>
          <a:lstStyle/>
          <a:p>
            <a:pPr algn="ctr">
              <a:spcBef>
                <a:spcPct val="50000"/>
              </a:spcBef>
            </a:pPr>
            <a:r>
              <a:rPr lang="en-US" sz="2000">
                <a:solidFill>
                  <a:srgbClr val="CCCC00"/>
                </a:solidFill>
                <a:latin typeface="Verdana" pitchFamily="34" charset="0"/>
              </a:rPr>
              <a:t>Civil Section</a:t>
            </a:r>
          </a:p>
        </p:txBody>
      </p:sp>
      <p:sp>
        <p:nvSpPr>
          <p:cNvPr id="79903" name="Line 31"/>
          <p:cNvSpPr>
            <a:spLocks noChangeShapeType="1"/>
          </p:cNvSpPr>
          <p:nvPr/>
        </p:nvSpPr>
        <p:spPr bwMode="auto">
          <a:xfrm>
            <a:off x="6934200" y="5562600"/>
            <a:ext cx="0" cy="152400"/>
          </a:xfrm>
          <a:prstGeom prst="line">
            <a:avLst/>
          </a:prstGeom>
          <a:noFill/>
          <a:ln w="38100">
            <a:solidFill>
              <a:srgbClr val="808000"/>
            </a:solidFill>
            <a:round/>
            <a:headEnd/>
            <a:tailEnd/>
          </a:ln>
          <a:effectLst/>
        </p:spPr>
        <p:txBody>
          <a:bodyPr/>
          <a:lstStyle/>
          <a:p>
            <a:endParaRPr lang="en-US"/>
          </a:p>
        </p:txBody>
      </p:sp>
      <p:sp>
        <p:nvSpPr>
          <p:cNvPr id="79904" name="Text Box 32"/>
          <p:cNvSpPr txBox="1">
            <a:spLocks noChangeArrowheads="1"/>
          </p:cNvSpPr>
          <p:nvPr/>
        </p:nvSpPr>
        <p:spPr bwMode="auto">
          <a:xfrm>
            <a:off x="5181600" y="5715000"/>
            <a:ext cx="3505200" cy="425450"/>
          </a:xfrm>
          <a:prstGeom prst="rect">
            <a:avLst/>
          </a:prstGeom>
          <a:noFill/>
          <a:ln w="28575">
            <a:solidFill>
              <a:srgbClr val="808000"/>
            </a:solidFill>
            <a:miter lim="800000"/>
            <a:headEnd/>
            <a:tailEnd/>
          </a:ln>
          <a:effectLst/>
        </p:spPr>
        <p:txBody>
          <a:bodyPr>
            <a:spAutoFit/>
          </a:bodyPr>
          <a:lstStyle/>
          <a:p>
            <a:pPr algn="ctr">
              <a:spcBef>
                <a:spcPct val="50000"/>
              </a:spcBef>
            </a:pPr>
            <a:r>
              <a:rPr lang="en-US" sz="2000" i="1">
                <a:solidFill>
                  <a:srgbClr val="CCCC00"/>
                </a:solidFill>
                <a:latin typeface="Verdana" pitchFamily="34" charset="0"/>
              </a:rPr>
              <a:t>Wiang, Wang, Klang, Na</a:t>
            </a:r>
          </a:p>
        </p:txBody>
      </p:sp>
    </p:spTree>
  </p:cSld>
  <p:clrMapOvr>
    <a:masterClrMapping/>
  </p:clrMapOvr>
  <p:transition spd="slow"/>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Dr.Wankwan Polachan</a:t>
            </a:r>
            <a:endParaRPr lang="th-TH"/>
          </a:p>
        </p:txBody>
      </p:sp>
      <p:sp>
        <p:nvSpPr>
          <p:cNvPr id="80898" name="Rectangle 2"/>
          <p:cNvSpPr>
            <a:spLocks noChangeArrowheads="1"/>
          </p:cNvSpPr>
          <p:nvPr>
            <p:ph type="body" idx="1"/>
          </p:nvPr>
        </p:nvSpPr>
        <p:spPr bwMode="auto">
          <a:xfrm>
            <a:off x="468313" y="1125538"/>
            <a:ext cx="8229600" cy="5181600"/>
          </a:xfrm>
          <a:noFill/>
          <a:ln>
            <a:miter lim="800000"/>
            <a:headEnd/>
            <a:tailEnd/>
          </a:ln>
        </p:spPr>
        <p:txBody>
          <a:bodyPr vert="horz" wrap="square" lIns="91440" tIns="45720" rIns="91440" bIns="45720" numCol="1" anchor="t" anchorCtr="0" compatLnSpc="1">
            <a:prstTxWarp prst="textNoShape">
              <a:avLst/>
            </a:prstTxWarp>
          </a:bodyPr>
          <a:lstStyle/>
          <a:p>
            <a:pPr>
              <a:buSzPct val="75000"/>
              <a:buFont typeface="Wingdings" pitchFamily="2" charset="2"/>
              <a:buChar char="q"/>
            </a:pPr>
            <a:r>
              <a:rPr lang="en-US" sz="1800">
                <a:solidFill>
                  <a:srgbClr val="D5BC61"/>
                </a:solidFill>
                <a:latin typeface="Verdana" pitchFamily="34" charset="0"/>
              </a:rPr>
              <a:t>In this period, Ayudhaya </a:t>
            </a:r>
            <a:r>
              <a:rPr lang="en-US" sz="1800" i="1" u="sng">
                <a:solidFill>
                  <a:srgbClr val="D5BC61"/>
                </a:solidFill>
                <a:latin typeface="Verdana" pitchFamily="34" charset="0"/>
              </a:rPr>
              <a:t>administration</a:t>
            </a:r>
            <a:r>
              <a:rPr lang="en-US" sz="1800">
                <a:solidFill>
                  <a:srgbClr val="D5BC61"/>
                </a:solidFill>
                <a:latin typeface="Verdana" pitchFamily="34" charset="0"/>
              </a:rPr>
              <a:t> became </a:t>
            </a:r>
            <a:r>
              <a:rPr lang="en-US" sz="1800" i="1" u="sng">
                <a:solidFill>
                  <a:srgbClr val="D5BC61"/>
                </a:solidFill>
                <a:latin typeface="Verdana" pitchFamily="34" charset="0"/>
              </a:rPr>
              <a:t>more organized</a:t>
            </a:r>
            <a:r>
              <a:rPr lang="en-US" sz="1800">
                <a:solidFill>
                  <a:srgbClr val="D5BC61"/>
                </a:solidFill>
                <a:latin typeface="Verdana" pitchFamily="34" charset="0"/>
              </a:rPr>
              <a:t>, the change led to the </a:t>
            </a:r>
            <a:r>
              <a:rPr lang="en-US" sz="1800" i="1" u="sng">
                <a:solidFill>
                  <a:srgbClr val="D5BC61"/>
                </a:solidFill>
                <a:latin typeface="Verdana" pitchFamily="34" charset="0"/>
              </a:rPr>
              <a:t>centralization of the King’s power</a:t>
            </a:r>
            <a:r>
              <a:rPr lang="en-US" sz="1800">
                <a:solidFill>
                  <a:srgbClr val="D5BC61"/>
                </a:solidFill>
                <a:latin typeface="Verdana" pitchFamily="34" charset="0"/>
              </a:rPr>
              <a:t> specially to King Trailok and led to the </a:t>
            </a:r>
            <a:r>
              <a:rPr lang="en-US" sz="1800" i="1" u="sng">
                <a:solidFill>
                  <a:srgbClr val="D5BC61"/>
                </a:solidFill>
                <a:latin typeface="Verdana" pitchFamily="34" charset="0"/>
              </a:rPr>
              <a:t>progressive development</a:t>
            </a:r>
            <a:r>
              <a:rPr lang="en-US" sz="1800">
                <a:solidFill>
                  <a:srgbClr val="D5BC61"/>
                </a:solidFill>
                <a:latin typeface="Verdana" pitchFamily="34" charset="0"/>
              </a:rPr>
              <a:t> of Ayudhaya</a:t>
            </a:r>
            <a:br>
              <a:rPr lang="en-US" sz="1800">
                <a:solidFill>
                  <a:srgbClr val="D5BC61"/>
                </a:solidFill>
                <a:latin typeface="Verdana" pitchFamily="34" charset="0"/>
              </a:rPr>
            </a:br>
            <a:r>
              <a:rPr lang="en-US" sz="1800">
                <a:solidFill>
                  <a:srgbClr val="D5BC61"/>
                </a:solidFill>
                <a:latin typeface="Verdana" pitchFamily="34" charset="0"/>
              </a:rPr>
              <a:t> </a:t>
            </a:r>
            <a:endParaRPr lang="en-US" sz="1600">
              <a:solidFill>
                <a:srgbClr val="D5BC61"/>
              </a:solidFill>
              <a:latin typeface="Verdana" pitchFamily="34" charset="0"/>
            </a:endParaRPr>
          </a:p>
          <a:p>
            <a:pPr>
              <a:buSzPct val="75000"/>
              <a:buFont typeface="Wingdings" pitchFamily="2" charset="2"/>
              <a:buChar char="q"/>
            </a:pPr>
            <a:r>
              <a:rPr lang="en-US" sz="1800">
                <a:solidFill>
                  <a:srgbClr val="D5BC61"/>
                </a:solidFill>
                <a:latin typeface="Verdana" pitchFamily="34" charset="0"/>
              </a:rPr>
              <a:t>However, the </a:t>
            </a:r>
            <a:r>
              <a:rPr lang="en-US" sz="1800" i="1" u="sng">
                <a:solidFill>
                  <a:srgbClr val="D5BC61"/>
                </a:solidFill>
                <a:latin typeface="Verdana" pitchFamily="34" charset="0"/>
              </a:rPr>
              <a:t>father-son of Sukhothai</a:t>
            </a:r>
            <a:r>
              <a:rPr lang="en-US" sz="1800">
                <a:solidFill>
                  <a:srgbClr val="D5BC61"/>
                </a:solidFill>
                <a:latin typeface="Verdana" pitchFamily="34" charset="0"/>
              </a:rPr>
              <a:t> administration was </a:t>
            </a:r>
            <a:r>
              <a:rPr lang="en-US" sz="1800" i="1" u="sng">
                <a:solidFill>
                  <a:srgbClr val="D5BC61"/>
                </a:solidFill>
                <a:latin typeface="Verdana" pitchFamily="34" charset="0"/>
              </a:rPr>
              <a:t>changed into the divine kingship</a:t>
            </a:r>
            <a:r>
              <a:rPr lang="en-US" sz="1800">
                <a:solidFill>
                  <a:srgbClr val="D5BC61"/>
                </a:solidFill>
                <a:latin typeface="Verdana" pitchFamily="34" charset="0"/>
              </a:rPr>
              <a:t> of the absolute monarchy which </a:t>
            </a:r>
            <a:r>
              <a:rPr lang="en-US" sz="1800" b="1" i="1">
                <a:solidFill>
                  <a:srgbClr val="D5BC61"/>
                </a:solidFill>
                <a:latin typeface="Verdana" pitchFamily="34" charset="0"/>
              </a:rPr>
              <a:t>no</a:t>
            </a:r>
            <a:r>
              <a:rPr lang="en-US" sz="1800">
                <a:solidFill>
                  <a:srgbClr val="D5BC61"/>
                </a:solidFill>
                <a:latin typeface="Verdana" pitchFamily="34" charset="0"/>
              </a:rPr>
              <a:t> longer allowed </a:t>
            </a:r>
            <a:r>
              <a:rPr lang="en-US" sz="1800" i="1" u="sng">
                <a:solidFill>
                  <a:srgbClr val="D5BC61"/>
                </a:solidFill>
                <a:latin typeface="Verdana" pitchFamily="34" charset="0"/>
              </a:rPr>
              <a:t>close relationship</a:t>
            </a:r>
            <a:r>
              <a:rPr lang="en-US" sz="1800">
                <a:solidFill>
                  <a:srgbClr val="D5BC61"/>
                </a:solidFill>
                <a:latin typeface="Verdana" pitchFamily="34" charset="0"/>
              </a:rPr>
              <a:t> between the King and his people</a:t>
            </a:r>
            <a:br>
              <a:rPr lang="en-US" sz="1800">
                <a:solidFill>
                  <a:srgbClr val="D5BC61"/>
                </a:solidFill>
                <a:latin typeface="Verdana" pitchFamily="34" charset="0"/>
              </a:rPr>
            </a:br>
            <a:endParaRPr lang="en-US" sz="1600">
              <a:solidFill>
                <a:srgbClr val="D5BC61"/>
              </a:solidFill>
              <a:latin typeface="Verdana" pitchFamily="34" charset="0"/>
            </a:endParaRPr>
          </a:p>
          <a:p>
            <a:pPr>
              <a:buSzPct val="75000"/>
              <a:buFont typeface="Wingdings" pitchFamily="2" charset="2"/>
              <a:buChar char="q"/>
            </a:pPr>
            <a:r>
              <a:rPr lang="en-US" sz="1800" i="1" u="sng">
                <a:solidFill>
                  <a:srgbClr val="FFFF00"/>
                </a:solidFill>
                <a:latin typeface="Verdana" pitchFamily="34" charset="0"/>
              </a:rPr>
              <a:t>Provincial administration</a:t>
            </a:r>
            <a:r>
              <a:rPr lang="en-US" sz="1800">
                <a:solidFill>
                  <a:srgbClr val="FFFF00"/>
                </a:solidFill>
                <a:latin typeface="Verdana" pitchFamily="34" charset="0"/>
              </a:rPr>
              <a:t> with its main emphasis on the </a:t>
            </a:r>
            <a:r>
              <a:rPr lang="en-US" sz="1800" i="1" u="sng">
                <a:solidFill>
                  <a:srgbClr val="FFFF00"/>
                </a:solidFill>
                <a:latin typeface="Verdana" pitchFamily="34" charset="0"/>
              </a:rPr>
              <a:t>centralization</a:t>
            </a:r>
            <a:r>
              <a:rPr lang="en-US" sz="1800">
                <a:solidFill>
                  <a:srgbClr val="FFFF00"/>
                </a:solidFill>
                <a:latin typeface="Verdana" pitchFamily="34" charset="0"/>
              </a:rPr>
              <a:t> into the King’s power </a:t>
            </a:r>
            <a:r>
              <a:rPr lang="en-US" sz="1800" i="1" u="sng">
                <a:solidFill>
                  <a:srgbClr val="FFFF00"/>
                </a:solidFill>
                <a:latin typeface="Verdana" pitchFamily="34" charset="0"/>
              </a:rPr>
              <a:t>resulted</a:t>
            </a:r>
            <a:r>
              <a:rPr lang="en-US" sz="1800">
                <a:solidFill>
                  <a:srgbClr val="FFFF00"/>
                </a:solidFill>
                <a:latin typeface="Verdana" pitchFamily="34" charset="0"/>
              </a:rPr>
              <a:t> in the </a:t>
            </a:r>
            <a:r>
              <a:rPr lang="en-US" sz="1800" i="1" u="sng">
                <a:solidFill>
                  <a:srgbClr val="FFFF00"/>
                </a:solidFill>
                <a:latin typeface="Verdana" pitchFamily="34" charset="0"/>
              </a:rPr>
              <a:t>weakness of all cities outside</a:t>
            </a:r>
            <a:r>
              <a:rPr lang="en-US" sz="1800">
                <a:solidFill>
                  <a:srgbClr val="FFFF00"/>
                </a:solidFill>
                <a:latin typeface="Verdana" pitchFamily="34" charset="0"/>
              </a:rPr>
              <a:t> Ayudhaya</a:t>
            </a:r>
            <a:br>
              <a:rPr lang="en-US" sz="1800">
                <a:solidFill>
                  <a:srgbClr val="FFFF00"/>
                </a:solidFill>
                <a:latin typeface="Verdana" pitchFamily="34" charset="0"/>
              </a:rPr>
            </a:br>
            <a:endParaRPr lang="en-US" sz="1800">
              <a:solidFill>
                <a:srgbClr val="FFFF00"/>
              </a:solidFill>
              <a:latin typeface="Verdana" pitchFamily="34" charset="0"/>
            </a:endParaRPr>
          </a:p>
          <a:p>
            <a:pPr>
              <a:buSzPct val="75000"/>
              <a:buFont typeface="Wingdings" pitchFamily="2" charset="2"/>
              <a:buChar char="q"/>
            </a:pPr>
            <a:r>
              <a:rPr lang="en-US" sz="1800" i="1" u="sng">
                <a:solidFill>
                  <a:srgbClr val="D5BC61"/>
                </a:solidFill>
                <a:latin typeface="Verdana" pitchFamily="34" charset="0"/>
              </a:rPr>
              <a:t>Ex-governors and princes</a:t>
            </a:r>
            <a:r>
              <a:rPr lang="en-US" sz="1800">
                <a:solidFill>
                  <a:srgbClr val="D5BC61"/>
                </a:solidFill>
                <a:latin typeface="Verdana" pitchFamily="34" charset="0"/>
              </a:rPr>
              <a:t> who use to rule cities but at that time lost power to Ayudhaya were strongly </a:t>
            </a:r>
            <a:r>
              <a:rPr lang="en-US" sz="1800" i="1" u="sng">
                <a:solidFill>
                  <a:srgbClr val="D5BC61"/>
                </a:solidFill>
                <a:latin typeface="Verdana" pitchFamily="34" charset="0"/>
              </a:rPr>
              <a:t>dissatisfied</a:t>
            </a:r>
            <a:r>
              <a:rPr lang="en-US" sz="1800">
                <a:solidFill>
                  <a:srgbClr val="D5BC61"/>
                </a:solidFill>
                <a:latin typeface="Verdana" pitchFamily="34" charset="0"/>
              </a:rPr>
              <a:t> and tried to </a:t>
            </a:r>
            <a:r>
              <a:rPr lang="en-US" sz="1800" i="1" u="sng">
                <a:solidFill>
                  <a:srgbClr val="D5BC61"/>
                </a:solidFill>
                <a:latin typeface="Verdana" pitchFamily="34" charset="0"/>
              </a:rPr>
              <a:t>regain their power</a:t>
            </a:r>
            <a:r>
              <a:rPr lang="en-US" sz="1800">
                <a:solidFill>
                  <a:srgbClr val="D5BC61"/>
                </a:solidFill>
                <a:latin typeface="Verdana" pitchFamily="34" charset="0"/>
              </a:rPr>
              <a:t> by </a:t>
            </a:r>
            <a:r>
              <a:rPr lang="en-US" sz="1800" i="1" u="sng">
                <a:solidFill>
                  <a:srgbClr val="D5BC61"/>
                </a:solidFill>
                <a:latin typeface="Verdana" pitchFamily="34" charset="0"/>
              </a:rPr>
              <a:t>allying</a:t>
            </a:r>
            <a:r>
              <a:rPr lang="en-US" sz="1800">
                <a:solidFill>
                  <a:srgbClr val="D5BC61"/>
                </a:solidFill>
                <a:latin typeface="Verdana" pitchFamily="34" charset="0"/>
              </a:rPr>
              <a:t> themselves with the other Kingdoms</a:t>
            </a:r>
            <a:endParaRPr lang="en-US" sz="2400">
              <a:solidFill>
                <a:srgbClr val="D5BC61"/>
              </a:solidFill>
              <a:latin typeface="Verdana" pitchFamily="34" charset="0"/>
            </a:endParaRPr>
          </a:p>
        </p:txBody>
      </p:sp>
      <p:sp>
        <p:nvSpPr>
          <p:cNvPr id="80899" name="Rectangle 3"/>
          <p:cNvSpPr>
            <a:spLocks noGrp="1" noChangeArrowheads="1"/>
          </p:cNvSpPr>
          <p:nvPr>
            <p:ph type="title"/>
          </p:nvPr>
        </p:nvSpPr>
        <p:spPr bwMode="auto">
          <a:xfrm>
            <a:off x="457200" y="304800"/>
            <a:ext cx="8229600" cy="639763"/>
          </a:xfrm>
          <a:noFill/>
          <a:ln>
            <a:miter lim="800000"/>
            <a:headEnd/>
            <a:tailEnd/>
          </a:ln>
        </p:spPr>
        <p:txBody>
          <a:bodyPr vert="horz" wrap="square" lIns="91440" tIns="45720" rIns="91440" bIns="45720" numCol="1" anchor="ctr" anchorCtr="0" compatLnSpc="1">
            <a:prstTxWarp prst="textNoShape">
              <a:avLst/>
            </a:prstTxWarp>
          </a:bodyPr>
          <a:lstStyle/>
          <a:p>
            <a:r>
              <a:rPr lang="en-US" sz="4000" b="1">
                <a:solidFill>
                  <a:srgbClr val="928264"/>
                </a:solidFill>
                <a:effectLst>
                  <a:outerShdw blurRad="38100" dist="38100" dir="2700000" algn="tl">
                    <a:srgbClr val="FFFFFF"/>
                  </a:outerShdw>
                </a:effectLst>
              </a:rPr>
              <a:t/>
            </a:r>
            <a:br>
              <a:rPr lang="en-US" sz="4000" b="1">
                <a:solidFill>
                  <a:srgbClr val="928264"/>
                </a:solidFill>
                <a:effectLst>
                  <a:outerShdw blurRad="38100" dist="38100" dir="2700000" algn="tl">
                    <a:srgbClr val="FFFFFF"/>
                  </a:outerShdw>
                </a:effectLst>
              </a:rPr>
            </a:br>
            <a:r>
              <a:rPr lang="en-US" sz="4000" b="1">
                <a:solidFill>
                  <a:srgbClr val="928264"/>
                </a:solidFill>
                <a:effectLst>
                  <a:outerShdw blurRad="38100" dist="38100" dir="2700000" algn="tl">
                    <a:srgbClr val="FFFFFF"/>
                  </a:outerShdw>
                </a:effectLst>
              </a:rPr>
              <a:t>				</a:t>
            </a:r>
            <a:r>
              <a:rPr lang="en-US" sz="2400" b="1">
                <a:solidFill>
                  <a:srgbClr val="928264"/>
                </a:solidFill>
                <a:effectLst>
                  <a:outerShdw blurRad="38100" dist="38100" dir="2700000" algn="tl">
                    <a:srgbClr val="FFFFFF"/>
                  </a:outerShdw>
                </a:effectLst>
                <a:latin typeface="Verdana" pitchFamily="34" charset="0"/>
              </a:rPr>
              <a:t>	Ayudhaya (cont.)</a:t>
            </a:r>
            <a:br>
              <a:rPr lang="en-US" sz="2400" b="1">
                <a:solidFill>
                  <a:srgbClr val="928264"/>
                </a:solidFill>
                <a:effectLst>
                  <a:outerShdw blurRad="38100" dist="38100" dir="2700000" algn="tl">
                    <a:srgbClr val="FFFFFF"/>
                  </a:outerShdw>
                </a:effectLst>
                <a:latin typeface="Verdana" pitchFamily="34" charset="0"/>
              </a:rPr>
            </a:br>
            <a:endParaRPr lang="th-TH" sz="2400" b="1">
              <a:solidFill>
                <a:srgbClr val="928264"/>
              </a:solidFill>
              <a:effectLst>
                <a:outerShdw blurRad="38100" dist="38100" dir="2700000" algn="tl">
                  <a:srgbClr val="FFFFFF"/>
                </a:outerShdw>
              </a:effectLst>
              <a:latin typeface="Verdana" pitchFamily="34" charset="0"/>
            </a:endParaRPr>
          </a:p>
        </p:txBody>
      </p:sp>
    </p:spTree>
  </p:cSld>
  <p:clrMapOvr>
    <a:masterClrMapping/>
  </p:clrMapOvr>
  <p:transition spd="slow"/>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Footer Placeholder 3"/>
          <p:cNvSpPr>
            <a:spLocks noGrp="1"/>
          </p:cNvSpPr>
          <p:nvPr>
            <p:ph type="ftr" sz="quarter" idx="10"/>
          </p:nvPr>
        </p:nvSpPr>
        <p:spPr/>
        <p:txBody>
          <a:bodyPr/>
          <a:lstStyle/>
          <a:p>
            <a:r>
              <a:rPr lang="en-US"/>
              <a:t>Dr.Wankwan Polachan</a:t>
            </a:r>
            <a:endParaRPr lang="th-TH"/>
          </a:p>
        </p:txBody>
      </p:sp>
      <p:sp>
        <p:nvSpPr>
          <p:cNvPr id="81922" name="Rectangle 2"/>
          <p:cNvSpPr>
            <a:spLocks noChangeArrowheads="1"/>
          </p:cNvSpPr>
          <p:nvPr>
            <p:ph type="body" idx="1"/>
          </p:nvPr>
        </p:nvSpPr>
        <p:spPr bwMode="auto">
          <a:xfrm>
            <a:off x="468313" y="981075"/>
            <a:ext cx="8229600" cy="5562600"/>
          </a:xfrm>
          <a:noFill/>
          <a:ln>
            <a:miter lim="800000"/>
            <a:headEnd/>
            <a:tailEnd/>
          </a:ln>
        </p:spPr>
        <p:txBody>
          <a:bodyPr vert="horz" wrap="square" lIns="91440" tIns="45720" rIns="91440" bIns="45720" numCol="1" anchor="t" anchorCtr="0" compatLnSpc="1">
            <a:prstTxWarp prst="textNoShape">
              <a:avLst/>
            </a:prstTxWarp>
          </a:bodyPr>
          <a:lstStyle/>
          <a:p>
            <a:pPr>
              <a:buSzPct val="75000"/>
              <a:buFont typeface="Wingdings" pitchFamily="2" charset="2"/>
              <a:buChar char="q"/>
            </a:pPr>
            <a:r>
              <a:rPr lang="en-US" sz="1600">
                <a:solidFill>
                  <a:srgbClr val="D5BC61"/>
                </a:solidFill>
                <a:latin typeface="Verdana" pitchFamily="34" charset="0"/>
              </a:rPr>
              <a:t>Genealogy of the two Royal Houses which ruled Ayudhaya from 1350-1569 </a:t>
            </a:r>
          </a:p>
        </p:txBody>
      </p:sp>
      <p:sp>
        <p:nvSpPr>
          <p:cNvPr id="81923" name="Rectangle 3"/>
          <p:cNvSpPr>
            <a:spLocks noGrp="1" noChangeArrowheads="1"/>
          </p:cNvSpPr>
          <p:nvPr>
            <p:ph type="title"/>
          </p:nvPr>
        </p:nvSpPr>
        <p:spPr bwMode="auto">
          <a:xfrm>
            <a:off x="533400" y="228600"/>
            <a:ext cx="8229600" cy="639763"/>
          </a:xfrm>
          <a:noFill/>
          <a:ln>
            <a:miter lim="800000"/>
            <a:headEnd/>
            <a:tailEnd/>
          </a:ln>
        </p:spPr>
        <p:txBody>
          <a:bodyPr vert="horz" wrap="square" lIns="91440" tIns="45720" rIns="91440" bIns="45720" numCol="1" anchor="ctr" anchorCtr="0" compatLnSpc="1">
            <a:prstTxWarp prst="textNoShape">
              <a:avLst/>
            </a:prstTxWarp>
          </a:bodyPr>
          <a:lstStyle/>
          <a:p>
            <a:r>
              <a:rPr lang="en-US" sz="4000" b="1">
                <a:solidFill>
                  <a:srgbClr val="928264"/>
                </a:solidFill>
                <a:effectLst>
                  <a:outerShdw blurRad="38100" dist="38100" dir="2700000" algn="tl">
                    <a:srgbClr val="FFFFFF"/>
                  </a:outerShdw>
                </a:effectLst>
              </a:rPr>
              <a:t/>
            </a:r>
            <a:br>
              <a:rPr lang="en-US" sz="4000" b="1">
                <a:solidFill>
                  <a:srgbClr val="928264"/>
                </a:solidFill>
                <a:effectLst>
                  <a:outerShdw blurRad="38100" dist="38100" dir="2700000" algn="tl">
                    <a:srgbClr val="FFFFFF"/>
                  </a:outerShdw>
                </a:effectLst>
              </a:rPr>
            </a:br>
            <a:r>
              <a:rPr lang="en-US" sz="4000" b="1">
                <a:solidFill>
                  <a:srgbClr val="928264"/>
                </a:solidFill>
                <a:effectLst>
                  <a:outerShdw blurRad="38100" dist="38100" dir="2700000" algn="tl">
                    <a:srgbClr val="FFFFFF"/>
                  </a:outerShdw>
                </a:effectLst>
              </a:rPr>
              <a:t>			</a:t>
            </a:r>
            <a:r>
              <a:rPr lang="en-US" sz="2400" b="1">
                <a:solidFill>
                  <a:srgbClr val="928264"/>
                </a:solidFill>
                <a:effectLst>
                  <a:outerShdw blurRad="38100" dist="38100" dir="2700000" algn="tl">
                    <a:srgbClr val="FFFFFF"/>
                  </a:outerShdw>
                </a:effectLst>
                <a:latin typeface="Verdana" pitchFamily="34" charset="0"/>
              </a:rPr>
              <a:t>		Ayudhaya (cont.)</a:t>
            </a:r>
            <a:br>
              <a:rPr lang="en-US" sz="2400" b="1">
                <a:solidFill>
                  <a:srgbClr val="928264"/>
                </a:solidFill>
                <a:effectLst>
                  <a:outerShdw blurRad="38100" dist="38100" dir="2700000" algn="tl">
                    <a:srgbClr val="FFFFFF"/>
                  </a:outerShdw>
                </a:effectLst>
                <a:latin typeface="Verdana" pitchFamily="34" charset="0"/>
              </a:rPr>
            </a:br>
            <a:endParaRPr lang="th-TH" sz="2400" b="1">
              <a:solidFill>
                <a:srgbClr val="928264"/>
              </a:solidFill>
              <a:effectLst>
                <a:outerShdw blurRad="38100" dist="38100" dir="2700000" algn="tl">
                  <a:srgbClr val="FFFFFF"/>
                </a:outerShdw>
              </a:effectLst>
              <a:latin typeface="Verdana" pitchFamily="34" charset="0"/>
            </a:endParaRPr>
          </a:p>
        </p:txBody>
      </p:sp>
      <p:grpSp>
        <p:nvGrpSpPr>
          <p:cNvPr id="81924" name="Group 4"/>
          <p:cNvGrpSpPr>
            <a:grpSpLocks/>
          </p:cNvGrpSpPr>
          <p:nvPr/>
        </p:nvGrpSpPr>
        <p:grpSpPr bwMode="auto">
          <a:xfrm>
            <a:off x="468313" y="1773238"/>
            <a:ext cx="4165600" cy="2881312"/>
            <a:chOff x="280" y="960"/>
            <a:chExt cx="2624" cy="1815"/>
          </a:xfrm>
        </p:grpSpPr>
        <p:sp>
          <p:nvSpPr>
            <p:cNvPr id="81925" name="Text Box 5"/>
            <p:cNvSpPr txBox="1">
              <a:spLocks noChangeArrowheads="1"/>
            </p:cNvSpPr>
            <p:nvPr/>
          </p:nvSpPr>
          <p:spPr bwMode="auto">
            <a:xfrm>
              <a:off x="288" y="2544"/>
              <a:ext cx="2568" cy="231"/>
            </a:xfrm>
            <a:prstGeom prst="rect">
              <a:avLst/>
            </a:prstGeom>
            <a:noFill/>
            <a:ln w="9525">
              <a:noFill/>
              <a:miter lim="800000"/>
              <a:headEnd/>
              <a:tailEnd/>
            </a:ln>
            <a:effectLst/>
          </p:spPr>
          <p:txBody>
            <a:bodyPr>
              <a:spAutoFit/>
            </a:bodyPr>
            <a:lstStyle/>
            <a:p>
              <a:pPr algn="ctr">
                <a:spcBef>
                  <a:spcPct val="50000"/>
                </a:spcBef>
              </a:pPr>
              <a:r>
                <a:rPr lang="en-US" sz="1800">
                  <a:solidFill>
                    <a:srgbClr val="D5BC61"/>
                  </a:solidFill>
                  <a:latin typeface="Verdana" pitchFamily="34" charset="0"/>
                </a:rPr>
                <a:t>6. Ramaracha (Ramesuan’s son)</a:t>
              </a:r>
            </a:p>
          </p:txBody>
        </p:sp>
        <p:sp>
          <p:nvSpPr>
            <p:cNvPr id="81926" name="Text Box 6"/>
            <p:cNvSpPr txBox="1">
              <a:spLocks noChangeArrowheads="1"/>
            </p:cNvSpPr>
            <p:nvPr/>
          </p:nvSpPr>
          <p:spPr bwMode="auto">
            <a:xfrm>
              <a:off x="416" y="960"/>
              <a:ext cx="1968" cy="231"/>
            </a:xfrm>
            <a:prstGeom prst="rect">
              <a:avLst/>
            </a:prstGeom>
            <a:noFill/>
            <a:ln w="9525">
              <a:noFill/>
              <a:miter lim="800000"/>
              <a:headEnd/>
              <a:tailEnd/>
            </a:ln>
            <a:effectLst/>
          </p:spPr>
          <p:txBody>
            <a:bodyPr>
              <a:spAutoFit/>
            </a:bodyPr>
            <a:lstStyle/>
            <a:p>
              <a:pPr marL="533400" indent="-533400" algn="ctr">
                <a:spcBef>
                  <a:spcPct val="50000"/>
                </a:spcBef>
              </a:pPr>
              <a:r>
                <a:rPr lang="en-US" sz="1800" b="1" i="1" u="sng">
                  <a:solidFill>
                    <a:srgbClr val="D5BC61"/>
                  </a:solidFill>
                </a:rPr>
                <a:t>U Thong</a:t>
              </a:r>
            </a:p>
          </p:txBody>
        </p:sp>
        <p:sp>
          <p:nvSpPr>
            <p:cNvPr id="81927" name="Text Box 7"/>
            <p:cNvSpPr txBox="1">
              <a:spLocks noChangeArrowheads="1"/>
            </p:cNvSpPr>
            <p:nvPr/>
          </p:nvSpPr>
          <p:spPr bwMode="auto">
            <a:xfrm>
              <a:off x="336" y="2176"/>
              <a:ext cx="2568" cy="231"/>
            </a:xfrm>
            <a:prstGeom prst="rect">
              <a:avLst/>
            </a:prstGeom>
            <a:noFill/>
            <a:ln w="9525">
              <a:noFill/>
              <a:miter lim="800000"/>
              <a:headEnd/>
              <a:tailEnd/>
            </a:ln>
            <a:effectLst/>
          </p:spPr>
          <p:txBody>
            <a:bodyPr>
              <a:spAutoFit/>
            </a:bodyPr>
            <a:lstStyle/>
            <a:p>
              <a:pPr algn="ctr">
                <a:spcBef>
                  <a:spcPct val="50000"/>
                </a:spcBef>
              </a:pPr>
              <a:r>
                <a:rPr lang="en-US" sz="1800">
                  <a:solidFill>
                    <a:srgbClr val="D5BC61"/>
                  </a:solidFill>
                  <a:latin typeface="Verdana" pitchFamily="34" charset="0"/>
                </a:rPr>
                <a:t>5. Ramesuan (killed Thong Chan)</a:t>
              </a:r>
            </a:p>
          </p:txBody>
        </p:sp>
        <p:sp>
          <p:nvSpPr>
            <p:cNvPr id="81928" name="Text Box 8"/>
            <p:cNvSpPr txBox="1">
              <a:spLocks noChangeArrowheads="1"/>
            </p:cNvSpPr>
            <p:nvPr/>
          </p:nvSpPr>
          <p:spPr bwMode="auto">
            <a:xfrm>
              <a:off x="288" y="1696"/>
              <a:ext cx="2544" cy="664"/>
            </a:xfrm>
            <a:prstGeom prst="rect">
              <a:avLst/>
            </a:prstGeom>
            <a:noFill/>
            <a:ln w="9525">
              <a:noFill/>
              <a:miter lim="800000"/>
              <a:headEnd/>
              <a:tailEnd/>
            </a:ln>
            <a:effectLst/>
          </p:spPr>
          <p:txBody>
            <a:bodyPr>
              <a:spAutoFit/>
            </a:bodyPr>
            <a:lstStyle/>
            <a:p>
              <a:pPr algn="ctr">
                <a:spcBef>
                  <a:spcPct val="50000"/>
                </a:spcBef>
              </a:pPr>
              <a:r>
                <a:rPr lang="en-US" sz="1800">
                  <a:solidFill>
                    <a:srgbClr val="D5BC61"/>
                  </a:solidFill>
                  <a:latin typeface="Verdana" pitchFamily="34" charset="0"/>
                </a:rPr>
                <a:t>2. Ramesuan I (son of U Thong)</a:t>
              </a:r>
              <a:br>
                <a:rPr lang="en-US" sz="1800">
                  <a:solidFill>
                    <a:srgbClr val="D5BC61"/>
                  </a:solidFill>
                  <a:latin typeface="Verdana" pitchFamily="34" charset="0"/>
                </a:rPr>
              </a:br>
              <a:r>
                <a:rPr lang="en-US" sz="1800">
                  <a:solidFill>
                    <a:srgbClr val="D5BC61"/>
                  </a:solidFill>
                  <a:latin typeface="Verdana" pitchFamily="34" charset="0"/>
                </a:rPr>
                <a:t>1369-1370; Lopburi</a:t>
              </a:r>
            </a:p>
            <a:p>
              <a:pPr>
                <a:spcBef>
                  <a:spcPct val="50000"/>
                </a:spcBef>
              </a:pPr>
              <a:endParaRPr lang="en-US" sz="1800">
                <a:solidFill>
                  <a:srgbClr val="D5BC61"/>
                </a:solidFill>
                <a:latin typeface="Verdana" pitchFamily="34" charset="0"/>
              </a:endParaRPr>
            </a:p>
          </p:txBody>
        </p:sp>
        <p:sp>
          <p:nvSpPr>
            <p:cNvPr id="81929" name="Text Box 9"/>
            <p:cNvSpPr txBox="1">
              <a:spLocks noChangeArrowheads="1"/>
            </p:cNvSpPr>
            <p:nvPr/>
          </p:nvSpPr>
          <p:spPr bwMode="auto">
            <a:xfrm>
              <a:off x="280" y="1176"/>
              <a:ext cx="2256" cy="664"/>
            </a:xfrm>
            <a:prstGeom prst="rect">
              <a:avLst/>
            </a:prstGeom>
            <a:noFill/>
            <a:ln w="9525">
              <a:noFill/>
              <a:miter lim="800000"/>
              <a:headEnd/>
              <a:tailEnd/>
            </a:ln>
            <a:effectLst/>
          </p:spPr>
          <p:txBody>
            <a:bodyPr>
              <a:spAutoFit/>
            </a:bodyPr>
            <a:lstStyle/>
            <a:p>
              <a:pPr algn="ctr">
                <a:spcBef>
                  <a:spcPct val="50000"/>
                </a:spcBef>
              </a:pPr>
              <a:r>
                <a:rPr lang="en-US" sz="1800">
                  <a:solidFill>
                    <a:srgbClr val="D5BC61"/>
                  </a:solidFill>
                  <a:latin typeface="Verdana" pitchFamily="34" charset="0"/>
                </a:rPr>
                <a:t>1. U Thong (Ramathibodi I)</a:t>
              </a:r>
              <a:br>
                <a:rPr lang="en-US" sz="1800">
                  <a:solidFill>
                    <a:srgbClr val="D5BC61"/>
                  </a:solidFill>
                  <a:latin typeface="Verdana" pitchFamily="34" charset="0"/>
                </a:rPr>
              </a:br>
              <a:r>
                <a:rPr lang="en-US" sz="1800">
                  <a:solidFill>
                    <a:srgbClr val="D5BC61"/>
                  </a:solidFill>
                  <a:latin typeface="Verdana" pitchFamily="34" charset="0"/>
                </a:rPr>
                <a:t>1350-1369</a:t>
              </a:r>
            </a:p>
            <a:p>
              <a:pPr>
                <a:spcBef>
                  <a:spcPct val="50000"/>
                </a:spcBef>
              </a:pPr>
              <a:endParaRPr lang="en-US" sz="1800">
                <a:solidFill>
                  <a:srgbClr val="D5BC61"/>
                </a:solidFill>
                <a:latin typeface="Verdana" pitchFamily="34" charset="0"/>
              </a:endParaRPr>
            </a:p>
          </p:txBody>
        </p:sp>
      </p:grpSp>
      <p:sp>
        <p:nvSpPr>
          <p:cNvPr id="81930" name="Text Box 10"/>
          <p:cNvSpPr txBox="1">
            <a:spLocks noChangeArrowheads="1"/>
          </p:cNvSpPr>
          <p:nvPr/>
        </p:nvSpPr>
        <p:spPr bwMode="auto">
          <a:xfrm>
            <a:off x="4572000" y="1714500"/>
            <a:ext cx="3581400" cy="366713"/>
          </a:xfrm>
          <a:prstGeom prst="rect">
            <a:avLst/>
          </a:prstGeom>
          <a:noFill/>
          <a:ln w="9525">
            <a:noFill/>
            <a:miter lim="800000"/>
            <a:headEnd/>
            <a:tailEnd/>
          </a:ln>
          <a:effectLst/>
        </p:spPr>
        <p:txBody>
          <a:bodyPr>
            <a:spAutoFit/>
          </a:bodyPr>
          <a:lstStyle/>
          <a:p>
            <a:pPr algn="ctr">
              <a:spcBef>
                <a:spcPct val="50000"/>
              </a:spcBef>
            </a:pPr>
            <a:endParaRPr lang="en-US" sz="1800">
              <a:latin typeface="Verdana" pitchFamily="34" charset="0"/>
            </a:endParaRPr>
          </a:p>
        </p:txBody>
      </p:sp>
      <p:sp>
        <p:nvSpPr>
          <p:cNvPr id="81931" name="Line 11"/>
          <p:cNvSpPr>
            <a:spLocks noChangeShapeType="1"/>
          </p:cNvSpPr>
          <p:nvPr/>
        </p:nvSpPr>
        <p:spPr bwMode="auto">
          <a:xfrm>
            <a:off x="4114800" y="1752600"/>
            <a:ext cx="0" cy="0"/>
          </a:xfrm>
          <a:prstGeom prst="line">
            <a:avLst/>
          </a:prstGeom>
          <a:noFill/>
          <a:ln w="9525">
            <a:solidFill>
              <a:schemeClr val="tx1"/>
            </a:solidFill>
            <a:round/>
            <a:headEnd/>
            <a:tailEnd type="triangle" w="med" len="med"/>
          </a:ln>
          <a:effectLst/>
        </p:spPr>
        <p:txBody>
          <a:bodyPr/>
          <a:lstStyle/>
          <a:p>
            <a:endParaRPr lang="en-US"/>
          </a:p>
        </p:txBody>
      </p:sp>
      <p:sp>
        <p:nvSpPr>
          <p:cNvPr id="81932" name="Text Box 12"/>
          <p:cNvSpPr txBox="1">
            <a:spLocks noChangeArrowheads="1"/>
          </p:cNvSpPr>
          <p:nvPr/>
        </p:nvSpPr>
        <p:spPr bwMode="auto">
          <a:xfrm>
            <a:off x="4572000" y="1752600"/>
            <a:ext cx="3581400" cy="366713"/>
          </a:xfrm>
          <a:prstGeom prst="rect">
            <a:avLst/>
          </a:prstGeom>
          <a:noFill/>
          <a:ln w="9525">
            <a:noFill/>
            <a:miter lim="800000"/>
            <a:headEnd/>
            <a:tailEnd/>
          </a:ln>
          <a:effectLst/>
        </p:spPr>
        <p:txBody>
          <a:bodyPr>
            <a:spAutoFit/>
          </a:bodyPr>
          <a:lstStyle/>
          <a:p>
            <a:pPr algn="ctr">
              <a:spcBef>
                <a:spcPct val="50000"/>
              </a:spcBef>
            </a:pPr>
            <a:endParaRPr lang="en-US" sz="1800">
              <a:latin typeface="Verdana" pitchFamily="34" charset="0"/>
            </a:endParaRPr>
          </a:p>
        </p:txBody>
      </p:sp>
      <p:grpSp>
        <p:nvGrpSpPr>
          <p:cNvPr id="81933" name="Group 13"/>
          <p:cNvGrpSpPr>
            <a:grpSpLocks/>
          </p:cNvGrpSpPr>
          <p:nvPr/>
        </p:nvGrpSpPr>
        <p:grpSpPr bwMode="auto">
          <a:xfrm>
            <a:off x="3454400" y="1557338"/>
            <a:ext cx="5689600" cy="3916362"/>
            <a:chOff x="2064" y="904"/>
            <a:chExt cx="3584" cy="2658"/>
          </a:xfrm>
        </p:grpSpPr>
        <p:sp>
          <p:nvSpPr>
            <p:cNvPr id="81934" name="Text Box 14"/>
            <p:cNvSpPr txBox="1">
              <a:spLocks noChangeArrowheads="1"/>
            </p:cNvSpPr>
            <p:nvPr/>
          </p:nvSpPr>
          <p:spPr bwMode="auto">
            <a:xfrm>
              <a:off x="2064" y="3313"/>
              <a:ext cx="3504" cy="249"/>
            </a:xfrm>
            <a:prstGeom prst="rect">
              <a:avLst/>
            </a:prstGeom>
            <a:noFill/>
            <a:ln w="9525">
              <a:noFill/>
              <a:miter lim="800000"/>
              <a:headEnd/>
              <a:tailEnd/>
            </a:ln>
            <a:effectLst/>
          </p:spPr>
          <p:txBody>
            <a:bodyPr>
              <a:spAutoFit/>
            </a:bodyPr>
            <a:lstStyle/>
            <a:p>
              <a:pPr>
                <a:spcBef>
                  <a:spcPct val="50000"/>
                </a:spcBef>
              </a:pPr>
              <a:endParaRPr lang="en-US" sz="1800">
                <a:latin typeface="Verdana" pitchFamily="34" charset="0"/>
              </a:endParaRPr>
            </a:p>
          </p:txBody>
        </p:sp>
        <p:sp>
          <p:nvSpPr>
            <p:cNvPr id="81935" name="Text Box 15"/>
            <p:cNvSpPr txBox="1">
              <a:spLocks noChangeArrowheads="1"/>
            </p:cNvSpPr>
            <p:nvPr/>
          </p:nvSpPr>
          <p:spPr bwMode="auto">
            <a:xfrm>
              <a:off x="3072" y="2928"/>
              <a:ext cx="1584" cy="249"/>
            </a:xfrm>
            <a:prstGeom prst="rect">
              <a:avLst/>
            </a:prstGeom>
            <a:noFill/>
            <a:ln w="9525">
              <a:noFill/>
              <a:miter lim="800000"/>
              <a:headEnd/>
              <a:tailEnd/>
            </a:ln>
            <a:effectLst/>
          </p:spPr>
          <p:txBody>
            <a:bodyPr>
              <a:spAutoFit/>
            </a:bodyPr>
            <a:lstStyle/>
            <a:p>
              <a:pPr>
                <a:spcBef>
                  <a:spcPct val="50000"/>
                </a:spcBef>
              </a:pPr>
              <a:r>
                <a:rPr lang="en-US" sz="1800">
                  <a:solidFill>
                    <a:srgbClr val="D5BC61"/>
                  </a:solidFill>
                  <a:latin typeface="Verdana" pitchFamily="34" charset="0"/>
                </a:rPr>
                <a:t>8. Boromaracha II</a:t>
              </a:r>
            </a:p>
          </p:txBody>
        </p:sp>
        <p:sp>
          <p:nvSpPr>
            <p:cNvPr id="81936" name="Text Box 16"/>
            <p:cNvSpPr txBox="1">
              <a:spLocks noChangeArrowheads="1"/>
            </p:cNvSpPr>
            <p:nvPr/>
          </p:nvSpPr>
          <p:spPr bwMode="auto">
            <a:xfrm>
              <a:off x="3072" y="2352"/>
              <a:ext cx="2064" cy="622"/>
            </a:xfrm>
            <a:prstGeom prst="rect">
              <a:avLst/>
            </a:prstGeom>
            <a:noFill/>
            <a:ln w="9525">
              <a:noFill/>
              <a:miter lim="800000"/>
              <a:headEnd/>
              <a:tailEnd/>
            </a:ln>
            <a:effectLst/>
          </p:spPr>
          <p:txBody>
            <a:bodyPr>
              <a:spAutoFit/>
            </a:bodyPr>
            <a:lstStyle/>
            <a:p>
              <a:pPr>
                <a:spcBef>
                  <a:spcPct val="50000"/>
                </a:spcBef>
              </a:pPr>
              <a:r>
                <a:rPr lang="en-US" sz="1800">
                  <a:solidFill>
                    <a:srgbClr val="D5BC61"/>
                  </a:solidFill>
                  <a:latin typeface="Verdana" pitchFamily="34" charset="0"/>
                </a:rPr>
                <a:t>7. Intharacha </a:t>
              </a:r>
              <a:br>
                <a:rPr lang="en-US" sz="1800">
                  <a:solidFill>
                    <a:srgbClr val="D5BC61"/>
                  </a:solidFill>
                  <a:latin typeface="Verdana" pitchFamily="34" charset="0"/>
                </a:rPr>
              </a:br>
              <a:r>
                <a:rPr lang="en-US" sz="1800">
                  <a:solidFill>
                    <a:srgbClr val="D5BC61"/>
                  </a:solidFill>
                  <a:latin typeface="Verdana" pitchFamily="34" charset="0"/>
                </a:rPr>
                <a:t>   (governor of Suphan)</a:t>
              </a:r>
              <a:br>
                <a:rPr lang="en-US" sz="1800">
                  <a:solidFill>
                    <a:srgbClr val="D5BC61"/>
                  </a:solidFill>
                  <a:latin typeface="Verdana" pitchFamily="34" charset="0"/>
                </a:rPr>
              </a:br>
              <a:endParaRPr lang="en-US" sz="1800">
                <a:solidFill>
                  <a:srgbClr val="D5BC61"/>
                </a:solidFill>
                <a:latin typeface="Verdana" pitchFamily="34" charset="0"/>
              </a:endParaRPr>
            </a:p>
          </p:txBody>
        </p:sp>
        <p:sp>
          <p:nvSpPr>
            <p:cNvPr id="81937" name="Text Box 17"/>
            <p:cNvSpPr txBox="1">
              <a:spLocks noChangeArrowheads="1"/>
            </p:cNvSpPr>
            <p:nvPr/>
          </p:nvSpPr>
          <p:spPr bwMode="auto">
            <a:xfrm>
              <a:off x="2928" y="1824"/>
              <a:ext cx="2568" cy="436"/>
            </a:xfrm>
            <a:prstGeom prst="rect">
              <a:avLst/>
            </a:prstGeom>
            <a:noFill/>
            <a:ln w="9525">
              <a:noFill/>
              <a:miter lim="800000"/>
              <a:headEnd/>
              <a:tailEnd/>
            </a:ln>
            <a:effectLst/>
          </p:spPr>
          <p:txBody>
            <a:bodyPr>
              <a:spAutoFit/>
            </a:bodyPr>
            <a:lstStyle/>
            <a:p>
              <a:pPr algn="ctr">
                <a:spcBef>
                  <a:spcPct val="50000"/>
                </a:spcBef>
              </a:pPr>
              <a:r>
                <a:rPr lang="en-US" sz="1800">
                  <a:solidFill>
                    <a:srgbClr val="D5BC61"/>
                  </a:solidFill>
                  <a:latin typeface="Verdana" pitchFamily="34" charset="0"/>
                </a:rPr>
                <a:t>4. Thong Chan (Borom’s son)</a:t>
              </a:r>
              <a:br>
                <a:rPr lang="en-US" sz="1800">
                  <a:solidFill>
                    <a:srgbClr val="D5BC61"/>
                  </a:solidFill>
                  <a:latin typeface="Verdana" pitchFamily="34" charset="0"/>
                </a:rPr>
              </a:br>
              <a:r>
                <a:rPr lang="en-US" sz="1800">
                  <a:solidFill>
                    <a:srgbClr val="D5BC61"/>
                  </a:solidFill>
                  <a:latin typeface="Verdana" pitchFamily="34" charset="0"/>
                </a:rPr>
                <a:t>1388</a:t>
              </a:r>
            </a:p>
          </p:txBody>
        </p:sp>
        <p:sp>
          <p:nvSpPr>
            <p:cNvPr id="81938" name="Text Box 18"/>
            <p:cNvSpPr txBox="1">
              <a:spLocks noChangeArrowheads="1"/>
            </p:cNvSpPr>
            <p:nvPr/>
          </p:nvSpPr>
          <p:spPr bwMode="auto">
            <a:xfrm>
              <a:off x="2888" y="1217"/>
              <a:ext cx="2760" cy="621"/>
            </a:xfrm>
            <a:prstGeom prst="rect">
              <a:avLst/>
            </a:prstGeom>
            <a:noFill/>
            <a:ln w="9525">
              <a:noFill/>
              <a:miter lim="800000"/>
              <a:headEnd/>
              <a:tailEnd/>
            </a:ln>
            <a:effectLst/>
          </p:spPr>
          <p:txBody>
            <a:bodyPr>
              <a:spAutoFit/>
            </a:bodyPr>
            <a:lstStyle/>
            <a:p>
              <a:pPr algn="ctr">
                <a:spcBef>
                  <a:spcPct val="50000"/>
                </a:spcBef>
              </a:pPr>
              <a:r>
                <a:rPr lang="en-US" sz="1800">
                  <a:solidFill>
                    <a:srgbClr val="D5BC61"/>
                  </a:solidFill>
                  <a:latin typeface="Verdana" pitchFamily="34" charset="0"/>
                </a:rPr>
                <a:t>3. Borommaracha; </a:t>
              </a:r>
              <a:r>
                <a:rPr lang="en-US" sz="1800" i="1">
                  <a:solidFill>
                    <a:srgbClr val="D5BC61"/>
                  </a:solidFill>
                  <a:latin typeface="Verdana" pitchFamily="34" charset="0"/>
                </a:rPr>
                <a:t>Suphanburi</a:t>
              </a:r>
              <a:br>
                <a:rPr lang="en-US" sz="1800" i="1">
                  <a:solidFill>
                    <a:srgbClr val="D5BC61"/>
                  </a:solidFill>
                  <a:latin typeface="Verdana" pitchFamily="34" charset="0"/>
                </a:rPr>
              </a:br>
              <a:r>
                <a:rPr lang="en-US" sz="1800">
                  <a:solidFill>
                    <a:srgbClr val="D5BC61"/>
                  </a:solidFill>
                  <a:latin typeface="Verdana" pitchFamily="34" charset="0"/>
                </a:rPr>
                <a:t>(U Thong’s wife’s brother)</a:t>
              </a:r>
              <a:br>
                <a:rPr lang="en-US" sz="1800">
                  <a:solidFill>
                    <a:srgbClr val="D5BC61"/>
                  </a:solidFill>
                  <a:latin typeface="Verdana" pitchFamily="34" charset="0"/>
                </a:rPr>
              </a:br>
              <a:endParaRPr lang="en-US" sz="1800">
                <a:solidFill>
                  <a:srgbClr val="D5BC61"/>
                </a:solidFill>
                <a:latin typeface="Verdana" pitchFamily="34" charset="0"/>
              </a:endParaRPr>
            </a:p>
          </p:txBody>
        </p:sp>
        <p:sp>
          <p:nvSpPr>
            <p:cNvPr id="81939" name="Text Box 19"/>
            <p:cNvSpPr txBox="1">
              <a:spLocks noChangeArrowheads="1"/>
            </p:cNvSpPr>
            <p:nvPr/>
          </p:nvSpPr>
          <p:spPr bwMode="auto">
            <a:xfrm>
              <a:off x="3024" y="904"/>
              <a:ext cx="1968" cy="249"/>
            </a:xfrm>
            <a:prstGeom prst="rect">
              <a:avLst/>
            </a:prstGeom>
            <a:noFill/>
            <a:ln w="9525">
              <a:noFill/>
              <a:miter lim="800000"/>
              <a:headEnd/>
              <a:tailEnd/>
            </a:ln>
            <a:effectLst/>
          </p:spPr>
          <p:txBody>
            <a:bodyPr>
              <a:spAutoFit/>
            </a:bodyPr>
            <a:lstStyle/>
            <a:p>
              <a:pPr marL="533400" indent="-533400" algn="ctr">
                <a:spcBef>
                  <a:spcPct val="50000"/>
                </a:spcBef>
              </a:pPr>
              <a:r>
                <a:rPr lang="en-US" sz="1800" b="1" i="1" u="sng">
                  <a:solidFill>
                    <a:srgbClr val="D5BC61"/>
                  </a:solidFill>
                </a:rPr>
                <a:t>Suphannaphum</a:t>
              </a:r>
            </a:p>
          </p:txBody>
        </p:sp>
      </p:grpSp>
      <p:sp>
        <p:nvSpPr>
          <p:cNvPr id="81940" name="AutoShape 20"/>
          <p:cNvSpPr>
            <a:spLocks noChangeArrowheads="1"/>
          </p:cNvSpPr>
          <p:nvPr/>
        </p:nvSpPr>
        <p:spPr bwMode="auto">
          <a:xfrm rot="3531683" flipH="1">
            <a:off x="4419600" y="2286000"/>
            <a:ext cx="228600" cy="685800"/>
          </a:xfrm>
          <a:prstGeom prst="upArrow">
            <a:avLst>
              <a:gd name="adj1" fmla="val 25352"/>
              <a:gd name="adj2" fmla="val 62597"/>
            </a:avLst>
          </a:prstGeom>
          <a:noFill/>
          <a:ln w="38100">
            <a:solidFill>
              <a:srgbClr val="808000"/>
            </a:solidFill>
            <a:miter lim="800000"/>
            <a:headEnd/>
            <a:tailEnd/>
          </a:ln>
          <a:effectLst/>
        </p:spPr>
        <p:txBody>
          <a:bodyPr vert="eaVert" wrap="none" anchor="ctr"/>
          <a:lstStyle/>
          <a:p>
            <a:endParaRPr lang="en-US"/>
          </a:p>
        </p:txBody>
      </p:sp>
      <p:sp>
        <p:nvSpPr>
          <p:cNvPr id="81941" name="AutoShape 21"/>
          <p:cNvSpPr>
            <a:spLocks noChangeArrowheads="1"/>
          </p:cNvSpPr>
          <p:nvPr/>
        </p:nvSpPr>
        <p:spPr bwMode="auto">
          <a:xfrm>
            <a:off x="6443663" y="2565400"/>
            <a:ext cx="228600" cy="381000"/>
          </a:xfrm>
          <a:prstGeom prst="downArrow">
            <a:avLst>
              <a:gd name="adj1" fmla="val 50000"/>
              <a:gd name="adj2" fmla="val 41667"/>
            </a:avLst>
          </a:prstGeom>
          <a:noFill/>
          <a:ln w="38100">
            <a:solidFill>
              <a:srgbClr val="808000"/>
            </a:solidFill>
            <a:miter lim="800000"/>
            <a:headEnd/>
            <a:tailEnd/>
          </a:ln>
          <a:effectLst/>
        </p:spPr>
        <p:txBody>
          <a:bodyPr vert="eaVert" wrap="none" anchor="ctr"/>
          <a:lstStyle/>
          <a:p>
            <a:endParaRPr lang="en-US"/>
          </a:p>
        </p:txBody>
      </p:sp>
      <p:sp>
        <p:nvSpPr>
          <p:cNvPr id="81942" name="AutoShape 22"/>
          <p:cNvSpPr>
            <a:spLocks noChangeArrowheads="1"/>
          </p:cNvSpPr>
          <p:nvPr/>
        </p:nvSpPr>
        <p:spPr bwMode="auto">
          <a:xfrm>
            <a:off x="2971800" y="2514600"/>
            <a:ext cx="152400" cy="381000"/>
          </a:xfrm>
          <a:prstGeom prst="downArrow">
            <a:avLst>
              <a:gd name="adj1" fmla="val 50000"/>
              <a:gd name="adj2" fmla="val 62500"/>
            </a:avLst>
          </a:prstGeom>
          <a:noFill/>
          <a:ln w="38100">
            <a:solidFill>
              <a:srgbClr val="808000"/>
            </a:solidFill>
            <a:miter lim="800000"/>
            <a:headEnd/>
            <a:tailEnd/>
          </a:ln>
          <a:effectLst/>
        </p:spPr>
        <p:txBody>
          <a:bodyPr vert="eaVert" wrap="none" anchor="ctr"/>
          <a:lstStyle/>
          <a:p>
            <a:endParaRPr lang="en-US"/>
          </a:p>
        </p:txBody>
      </p:sp>
      <p:sp>
        <p:nvSpPr>
          <p:cNvPr id="81943" name="AutoShape 23"/>
          <p:cNvSpPr>
            <a:spLocks noChangeArrowheads="1"/>
          </p:cNvSpPr>
          <p:nvPr/>
        </p:nvSpPr>
        <p:spPr bwMode="auto">
          <a:xfrm rot="14211110" flipH="1">
            <a:off x="4457700" y="3086100"/>
            <a:ext cx="228600" cy="762000"/>
          </a:xfrm>
          <a:prstGeom prst="upArrow">
            <a:avLst>
              <a:gd name="adj1" fmla="val 25352"/>
              <a:gd name="adj2" fmla="val 69552"/>
            </a:avLst>
          </a:prstGeom>
          <a:noFill/>
          <a:ln w="38100">
            <a:solidFill>
              <a:srgbClr val="808000"/>
            </a:solidFill>
            <a:miter lim="800000"/>
            <a:headEnd/>
            <a:tailEnd/>
          </a:ln>
          <a:effectLst/>
        </p:spPr>
        <p:txBody>
          <a:bodyPr vert="eaVert" wrap="none" anchor="ctr"/>
          <a:lstStyle/>
          <a:p>
            <a:endParaRPr lang="en-US"/>
          </a:p>
        </p:txBody>
      </p:sp>
      <p:sp>
        <p:nvSpPr>
          <p:cNvPr id="81944" name="AutoShape 24"/>
          <p:cNvSpPr>
            <a:spLocks noChangeArrowheads="1"/>
          </p:cNvSpPr>
          <p:nvPr/>
        </p:nvSpPr>
        <p:spPr bwMode="auto">
          <a:xfrm>
            <a:off x="2959100" y="3975100"/>
            <a:ext cx="152400" cy="381000"/>
          </a:xfrm>
          <a:prstGeom prst="downArrow">
            <a:avLst>
              <a:gd name="adj1" fmla="val 50000"/>
              <a:gd name="adj2" fmla="val 62500"/>
            </a:avLst>
          </a:prstGeom>
          <a:noFill/>
          <a:ln w="38100">
            <a:solidFill>
              <a:srgbClr val="808000"/>
            </a:solidFill>
            <a:miter lim="800000"/>
            <a:headEnd/>
            <a:tailEnd/>
          </a:ln>
          <a:effectLst/>
        </p:spPr>
        <p:txBody>
          <a:bodyPr vert="eaVert" wrap="none" anchor="ctr"/>
          <a:lstStyle/>
          <a:p>
            <a:endParaRPr lang="en-US"/>
          </a:p>
        </p:txBody>
      </p:sp>
      <p:sp>
        <p:nvSpPr>
          <p:cNvPr id="81945" name="AutoShape 25"/>
          <p:cNvSpPr>
            <a:spLocks noChangeArrowheads="1"/>
          </p:cNvSpPr>
          <p:nvPr/>
        </p:nvSpPr>
        <p:spPr bwMode="auto">
          <a:xfrm rot="3531683" flipH="1">
            <a:off x="4556919" y="3977481"/>
            <a:ext cx="268288" cy="542925"/>
          </a:xfrm>
          <a:prstGeom prst="upArrow">
            <a:avLst>
              <a:gd name="adj1" fmla="val 25352"/>
              <a:gd name="adj2" fmla="val 42225"/>
            </a:avLst>
          </a:prstGeom>
          <a:noFill/>
          <a:ln w="38100">
            <a:solidFill>
              <a:srgbClr val="808000"/>
            </a:solidFill>
            <a:miter lim="800000"/>
            <a:headEnd/>
            <a:tailEnd/>
          </a:ln>
          <a:effectLst/>
        </p:spPr>
        <p:txBody>
          <a:bodyPr vert="eaVert" wrap="none" anchor="ctr"/>
          <a:lstStyle/>
          <a:p>
            <a:endParaRPr lang="en-US"/>
          </a:p>
        </p:txBody>
      </p:sp>
      <p:sp>
        <p:nvSpPr>
          <p:cNvPr id="81946" name="AutoShape 26"/>
          <p:cNvSpPr>
            <a:spLocks noChangeArrowheads="1"/>
          </p:cNvSpPr>
          <p:nvPr/>
        </p:nvSpPr>
        <p:spPr bwMode="auto">
          <a:xfrm>
            <a:off x="6400800" y="4229100"/>
            <a:ext cx="304800" cy="304800"/>
          </a:xfrm>
          <a:prstGeom prst="downArrow">
            <a:avLst>
              <a:gd name="adj1" fmla="val 50000"/>
              <a:gd name="adj2" fmla="val 25000"/>
            </a:avLst>
          </a:prstGeom>
          <a:noFill/>
          <a:ln w="38100">
            <a:solidFill>
              <a:srgbClr val="808000"/>
            </a:solidFill>
            <a:miter lim="800000"/>
            <a:headEnd/>
            <a:tailEnd/>
          </a:ln>
          <a:effectLst/>
        </p:spPr>
        <p:txBody>
          <a:bodyPr vert="eaVert" wrap="none" anchor="ctr"/>
          <a:lstStyle/>
          <a:p>
            <a:endParaRPr lang="en-US"/>
          </a:p>
        </p:txBody>
      </p:sp>
      <p:sp>
        <p:nvSpPr>
          <p:cNvPr id="81947" name="AutoShape 27"/>
          <p:cNvSpPr>
            <a:spLocks noChangeArrowheads="1"/>
          </p:cNvSpPr>
          <p:nvPr/>
        </p:nvSpPr>
        <p:spPr bwMode="auto">
          <a:xfrm rot="1566475">
            <a:off x="6084888" y="4941888"/>
            <a:ext cx="304800" cy="1066800"/>
          </a:xfrm>
          <a:prstGeom prst="downArrow">
            <a:avLst>
              <a:gd name="adj1" fmla="val 50000"/>
              <a:gd name="adj2" fmla="val 87500"/>
            </a:avLst>
          </a:prstGeom>
          <a:noFill/>
          <a:ln w="38100">
            <a:solidFill>
              <a:srgbClr val="808000"/>
            </a:solidFill>
            <a:miter lim="800000"/>
            <a:headEnd/>
            <a:tailEnd/>
          </a:ln>
          <a:effectLst/>
        </p:spPr>
        <p:txBody>
          <a:bodyPr vert="eaVert" wrap="none" anchor="ctr"/>
          <a:lstStyle/>
          <a:p>
            <a:endParaRPr lang="en-US"/>
          </a:p>
        </p:txBody>
      </p:sp>
    </p:spTree>
  </p:cSld>
  <p:clrMapOvr>
    <a:masterClrMapping/>
  </p:clrMapOvr>
  <p:transition spd="slow"/>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2946" name="Text Box 2"/>
          <p:cNvSpPr txBox="1">
            <a:spLocks noChangeArrowheads="1"/>
          </p:cNvSpPr>
          <p:nvPr/>
        </p:nvSpPr>
        <p:spPr bwMode="auto">
          <a:xfrm>
            <a:off x="2590800" y="762000"/>
            <a:ext cx="5105400" cy="519113"/>
          </a:xfrm>
          <a:prstGeom prst="rect">
            <a:avLst/>
          </a:prstGeom>
          <a:noFill/>
          <a:ln w="9525">
            <a:noFill/>
            <a:miter lim="800000"/>
            <a:headEnd/>
            <a:tailEnd/>
          </a:ln>
          <a:effectLst/>
        </p:spPr>
        <p:txBody>
          <a:bodyPr>
            <a:spAutoFit/>
          </a:bodyPr>
          <a:lstStyle/>
          <a:p>
            <a:pPr>
              <a:spcBef>
                <a:spcPct val="50000"/>
              </a:spcBef>
            </a:pPr>
            <a:endParaRPr lang="en-US"/>
          </a:p>
        </p:txBody>
      </p:sp>
      <p:sp>
        <p:nvSpPr>
          <p:cNvPr id="82947" name="Text Box 3"/>
          <p:cNvSpPr txBox="1">
            <a:spLocks noChangeArrowheads="1"/>
          </p:cNvSpPr>
          <p:nvPr/>
        </p:nvSpPr>
        <p:spPr bwMode="auto">
          <a:xfrm>
            <a:off x="1676400" y="304800"/>
            <a:ext cx="5410200" cy="1374775"/>
          </a:xfrm>
          <a:prstGeom prst="rect">
            <a:avLst/>
          </a:prstGeom>
          <a:noFill/>
          <a:ln w="9525">
            <a:noFill/>
            <a:miter lim="800000"/>
            <a:headEnd/>
            <a:tailEnd/>
          </a:ln>
          <a:effectLst/>
        </p:spPr>
        <p:txBody>
          <a:bodyPr>
            <a:spAutoFit/>
          </a:bodyPr>
          <a:lstStyle/>
          <a:p>
            <a:pPr>
              <a:spcBef>
                <a:spcPct val="50000"/>
              </a:spcBef>
            </a:pPr>
            <a:r>
              <a:rPr lang="en-US" sz="1800">
                <a:solidFill>
                  <a:srgbClr val="D5BC61"/>
                </a:solidFill>
                <a:latin typeface="Verdana" pitchFamily="34" charset="0"/>
              </a:rPr>
              <a:t>9. Barommatrilokanat (Trailok ;1448-1488)</a:t>
            </a:r>
            <a:br>
              <a:rPr lang="en-US" sz="1800">
                <a:solidFill>
                  <a:srgbClr val="D5BC61"/>
                </a:solidFill>
                <a:latin typeface="Verdana" pitchFamily="34" charset="0"/>
              </a:rPr>
            </a:br>
            <a:r>
              <a:rPr lang="en-US" sz="1800">
                <a:solidFill>
                  <a:srgbClr val="D5BC61"/>
                </a:solidFill>
                <a:latin typeface="Verdana" pitchFamily="34" charset="0"/>
              </a:rPr>
              <a:t>	</a:t>
            </a:r>
            <a:r>
              <a:rPr lang="en-US" sz="1600">
                <a:solidFill>
                  <a:srgbClr val="D5BC61"/>
                </a:solidFill>
                <a:latin typeface="Verdana" pitchFamily="34" charset="0"/>
              </a:rPr>
              <a:t>- greatest kings of Ayudhaya</a:t>
            </a:r>
            <a:br>
              <a:rPr lang="en-US" sz="1600">
                <a:solidFill>
                  <a:srgbClr val="D5BC61"/>
                </a:solidFill>
                <a:latin typeface="Verdana" pitchFamily="34" charset="0"/>
              </a:rPr>
            </a:br>
            <a:r>
              <a:rPr lang="en-US" sz="1600">
                <a:solidFill>
                  <a:srgbClr val="D5BC61"/>
                </a:solidFill>
                <a:latin typeface="Verdana" pitchFamily="34" charset="0"/>
              </a:rPr>
              <a:t>	- reorganized administration</a:t>
            </a:r>
            <a:br>
              <a:rPr lang="en-US" sz="1600">
                <a:solidFill>
                  <a:srgbClr val="D5BC61"/>
                </a:solidFill>
                <a:latin typeface="Verdana" pitchFamily="34" charset="0"/>
              </a:rPr>
            </a:br>
            <a:r>
              <a:rPr lang="en-US" sz="1600">
                <a:solidFill>
                  <a:srgbClr val="D5BC61"/>
                </a:solidFill>
                <a:latin typeface="Verdana" pitchFamily="34" charset="0"/>
              </a:rPr>
              <a:t>	- move capital to Phitsanulok</a:t>
            </a:r>
            <a:br>
              <a:rPr lang="en-US" sz="1600">
                <a:solidFill>
                  <a:srgbClr val="D5BC61"/>
                </a:solidFill>
                <a:latin typeface="Verdana" pitchFamily="34" charset="0"/>
              </a:rPr>
            </a:br>
            <a:endParaRPr lang="en-US" sz="1600">
              <a:solidFill>
                <a:srgbClr val="D5BC61"/>
              </a:solidFill>
              <a:latin typeface="Verdana" pitchFamily="34" charset="0"/>
            </a:endParaRPr>
          </a:p>
        </p:txBody>
      </p:sp>
      <p:sp>
        <p:nvSpPr>
          <p:cNvPr id="82948" name="Text Box 4"/>
          <p:cNvSpPr txBox="1">
            <a:spLocks noChangeArrowheads="1"/>
          </p:cNvSpPr>
          <p:nvPr/>
        </p:nvSpPr>
        <p:spPr bwMode="auto">
          <a:xfrm>
            <a:off x="495300" y="1676400"/>
            <a:ext cx="2971800" cy="641350"/>
          </a:xfrm>
          <a:prstGeom prst="rect">
            <a:avLst/>
          </a:prstGeom>
          <a:noFill/>
          <a:ln w="9525">
            <a:noFill/>
            <a:miter lim="800000"/>
            <a:headEnd/>
            <a:tailEnd/>
          </a:ln>
          <a:effectLst/>
        </p:spPr>
        <p:txBody>
          <a:bodyPr>
            <a:spAutoFit/>
          </a:bodyPr>
          <a:lstStyle/>
          <a:p>
            <a:pPr algn="ctr">
              <a:spcBef>
                <a:spcPct val="50000"/>
              </a:spcBef>
            </a:pPr>
            <a:r>
              <a:rPr lang="en-US" sz="1800">
                <a:solidFill>
                  <a:srgbClr val="D5BC61"/>
                </a:solidFill>
                <a:latin typeface="Verdana" pitchFamily="34" charset="0"/>
              </a:rPr>
              <a:t>10. Barommaracha III </a:t>
            </a:r>
            <a:br>
              <a:rPr lang="en-US" sz="1800">
                <a:solidFill>
                  <a:srgbClr val="D5BC61"/>
                </a:solidFill>
                <a:latin typeface="Verdana" pitchFamily="34" charset="0"/>
              </a:rPr>
            </a:br>
            <a:r>
              <a:rPr lang="en-US" sz="1800">
                <a:solidFill>
                  <a:srgbClr val="D5BC61"/>
                </a:solidFill>
                <a:latin typeface="Verdana" pitchFamily="34" charset="0"/>
              </a:rPr>
              <a:t>(Son of Trailok)</a:t>
            </a:r>
          </a:p>
        </p:txBody>
      </p:sp>
      <p:sp>
        <p:nvSpPr>
          <p:cNvPr id="82949" name="Text Box 5"/>
          <p:cNvSpPr txBox="1">
            <a:spLocks noChangeArrowheads="1"/>
          </p:cNvSpPr>
          <p:nvPr/>
        </p:nvSpPr>
        <p:spPr bwMode="auto">
          <a:xfrm>
            <a:off x="3962400" y="1676400"/>
            <a:ext cx="5181600" cy="1404938"/>
          </a:xfrm>
          <a:prstGeom prst="rect">
            <a:avLst/>
          </a:prstGeom>
          <a:noFill/>
          <a:ln w="9525">
            <a:noFill/>
            <a:miter lim="800000"/>
            <a:headEnd/>
            <a:tailEnd/>
          </a:ln>
          <a:effectLst/>
        </p:spPr>
        <p:txBody>
          <a:bodyPr>
            <a:spAutoFit/>
          </a:bodyPr>
          <a:lstStyle/>
          <a:p>
            <a:pPr>
              <a:spcBef>
                <a:spcPct val="50000"/>
              </a:spcBef>
              <a:buFont typeface="Wingdings" pitchFamily="2" charset="2"/>
              <a:buNone/>
            </a:pPr>
            <a:r>
              <a:rPr lang="en-US" sz="1800">
                <a:solidFill>
                  <a:srgbClr val="D5BC61"/>
                </a:solidFill>
                <a:latin typeface="Verdana" pitchFamily="34" charset="0"/>
              </a:rPr>
              <a:t>11. Ramathibodi II (Son of Trailok, </a:t>
            </a:r>
            <a:br>
              <a:rPr lang="en-US" sz="1800">
                <a:solidFill>
                  <a:srgbClr val="D5BC61"/>
                </a:solidFill>
                <a:latin typeface="Verdana" pitchFamily="34" charset="0"/>
              </a:rPr>
            </a:br>
            <a:r>
              <a:rPr lang="en-US" sz="1800">
                <a:solidFill>
                  <a:srgbClr val="D5BC61"/>
                </a:solidFill>
                <a:latin typeface="Verdana" pitchFamily="34" charset="0"/>
              </a:rPr>
              <a:t>     Borommaracha III’ s younger brother)</a:t>
            </a:r>
            <a:br>
              <a:rPr lang="en-US" sz="1800">
                <a:solidFill>
                  <a:srgbClr val="D5BC61"/>
                </a:solidFill>
                <a:latin typeface="Verdana" pitchFamily="34" charset="0"/>
              </a:rPr>
            </a:br>
            <a:r>
              <a:rPr lang="en-US" sz="1800">
                <a:solidFill>
                  <a:srgbClr val="D5BC61"/>
                </a:solidFill>
                <a:latin typeface="Verdana" pitchFamily="34" charset="0"/>
              </a:rPr>
              <a:t>      </a:t>
            </a:r>
            <a:r>
              <a:rPr lang="en-US" sz="1600">
                <a:solidFill>
                  <a:srgbClr val="FFFF00"/>
                </a:solidFill>
                <a:latin typeface="Verdana" pitchFamily="34" charset="0"/>
              </a:rPr>
              <a:t>- a devout Buddhist</a:t>
            </a:r>
            <a:br>
              <a:rPr lang="en-US" sz="1600">
                <a:solidFill>
                  <a:srgbClr val="FFFF00"/>
                </a:solidFill>
                <a:latin typeface="Verdana" pitchFamily="34" charset="0"/>
              </a:rPr>
            </a:br>
            <a:r>
              <a:rPr lang="en-US" sz="1600">
                <a:solidFill>
                  <a:srgbClr val="FFFF00"/>
                </a:solidFill>
                <a:latin typeface="Verdana" pitchFamily="34" charset="0"/>
              </a:rPr>
              <a:t>      - Siam had 1</a:t>
            </a:r>
            <a:r>
              <a:rPr lang="en-US" sz="1600" baseline="30000">
                <a:solidFill>
                  <a:srgbClr val="FFFF00"/>
                </a:solidFill>
                <a:latin typeface="Verdana" pitchFamily="34" charset="0"/>
              </a:rPr>
              <a:t>st</a:t>
            </a:r>
            <a:r>
              <a:rPr lang="en-US" sz="1600">
                <a:solidFill>
                  <a:srgbClr val="FFFF00"/>
                </a:solidFill>
                <a:latin typeface="Verdana" pitchFamily="34" charset="0"/>
              </a:rPr>
              <a:t> contract with Europeans </a:t>
            </a:r>
            <a:br>
              <a:rPr lang="en-US" sz="1600">
                <a:solidFill>
                  <a:srgbClr val="FFFF00"/>
                </a:solidFill>
                <a:latin typeface="Verdana" pitchFamily="34" charset="0"/>
              </a:rPr>
            </a:br>
            <a:r>
              <a:rPr lang="en-US" sz="1600">
                <a:solidFill>
                  <a:srgbClr val="FFFF00"/>
                </a:solidFill>
                <a:latin typeface="Verdana" pitchFamily="34" charset="0"/>
              </a:rPr>
              <a:t>         (Portuguese)</a:t>
            </a:r>
          </a:p>
        </p:txBody>
      </p:sp>
      <p:sp>
        <p:nvSpPr>
          <p:cNvPr id="82950" name="Line 6"/>
          <p:cNvSpPr>
            <a:spLocks noChangeShapeType="1"/>
          </p:cNvSpPr>
          <p:nvPr/>
        </p:nvSpPr>
        <p:spPr bwMode="auto">
          <a:xfrm>
            <a:off x="3276600" y="2057400"/>
            <a:ext cx="914400" cy="0"/>
          </a:xfrm>
          <a:prstGeom prst="line">
            <a:avLst/>
          </a:prstGeom>
          <a:noFill/>
          <a:ln w="38100">
            <a:solidFill>
              <a:srgbClr val="808000"/>
            </a:solidFill>
            <a:round/>
            <a:headEnd/>
            <a:tailEnd/>
          </a:ln>
          <a:effectLst/>
        </p:spPr>
        <p:txBody>
          <a:bodyPr/>
          <a:lstStyle/>
          <a:p>
            <a:endParaRPr lang="en-US"/>
          </a:p>
        </p:txBody>
      </p:sp>
      <p:sp>
        <p:nvSpPr>
          <p:cNvPr id="82951" name="Line 7"/>
          <p:cNvSpPr>
            <a:spLocks noChangeShapeType="1"/>
          </p:cNvSpPr>
          <p:nvPr/>
        </p:nvSpPr>
        <p:spPr bwMode="auto">
          <a:xfrm flipV="1">
            <a:off x="3759200" y="1511300"/>
            <a:ext cx="0" cy="533400"/>
          </a:xfrm>
          <a:prstGeom prst="line">
            <a:avLst/>
          </a:prstGeom>
          <a:noFill/>
          <a:ln w="38100">
            <a:solidFill>
              <a:srgbClr val="808000"/>
            </a:solidFill>
            <a:round/>
            <a:headEnd/>
            <a:tailEnd/>
          </a:ln>
          <a:effectLst/>
        </p:spPr>
        <p:txBody>
          <a:bodyPr/>
          <a:lstStyle/>
          <a:p>
            <a:endParaRPr lang="en-US"/>
          </a:p>
        </p:txBody>
      </p:sp>
      <p:sp>
        <p:nvSpPr>
          <p:cNvPr id="82952" name="Text Box 8"/>
          <p:cNvSpPr txBox="1">
            <a:spLocks noChangeArrowheads="1"/>
          </p:cNvSpPr>
          <p:nvPr/>
        </p:nvSpPr>
        <p:spPr bwMode="auto">
          <a:xfrm>
            <a:off x="685800" y="3276600"/>
            <a:ext cx="7315200" cy="885825"/>
          </a:xfrm>
          <a:prstGeom prst="rect">
            <a:avLst/>
          </a:prstGeom>
          <a:noFill/>
          <a:ln w="9525">
            <a:noFill/>
            <a:miter lim="800000"/>
            <a:headEnd/>
            <a:tailEnd/>
          </a:ln>
          <a:effectLst/>
        </p:spPr>
        <p:txBody>
          <a:bodyPr>
            <a:spAutoFit/>
          </a:bodyPr>
          <a:lstStyle/>
          <a:p>
            <a:pPr>
              <a:spcBef>
                <a:spcPct val="50000"/>
              </a:spcBef>
              <a:buFont typeface="Wingdings" pitchFamily="2" charset="2"/>
              <a:buNone/>
            </a:pPr>
            <a:r>
              <a:rPr lang="en-US" sz="1800">
                <a:solidFill>
                  <a:srgbClr val="D5BC61"/>
                </a:solidFill>
                <a:latin typeface="Verdana" pitchFamily="34" charset="0"/>
              </a:rPr>
              <a:t>12. Borommaracha IV (1529-133; son of Ramathibodi II) </a:t>
            </a:r>
            <a:br>
              <a:rPr lang="en-US" sz="1800">
                <a:solidFill>
                  <a:srgbClr val="D5BC61"/>
                </a:solidFill>
                <a:latin typeface="Verdana" pitchFamily="34" charset="0"/>
              </a:rPr>
            </a:br>
            <a:r>
              <a:rPr lang="en-US" sz="1800">
                <a:solidFill>
                  <a:srgbClr val="D5BC61"/>
                </a:solidFill>
                <a:latin typeface="Verdana" pitchFamily="34" charset="0"/>
              </a:rPr>
              <a:t>      </a:t>
            </a:r>
            <a:r>
              <a:rPr lang="en-US" sz="1600">
                <a:solidFill>
                  <a:srgbClr val="D5BC61"/>
                </a:solidFill>
                <a:latin typeface="Verdana" pitchFamily="34" charset="0"/>
              </a:rPr>
              <a:t>- whose son Ratsadathirat was killed by Phra Chairacha from </a:t>
            </a:r>
            <a:br>
              <a:rPr lang="en-US" sz="1600">
                <a:solidFill>
                  <a:srgbClr val="D5BC61"/>
                </a:solidFill>
                <a:latin typeface="Verdana" pitchFamily="34" charset="0"/>
              </a:rPr>
            </a:br>
            <a:r>
              <a:rPr lang="en-US" sz="1600">
                <a:solidFill>
                  <a:srgbClr val="D5BC61"/>
                </a:solidFill>
                <a:latin typeface="Verdana" pitchFamily="34" charset="0"/>
              </a:rPr>
              <a:t>         U Thong Dynasty</a:t>
            </a:r>
          </a:p>
        </p:txBody>
      </p:sp>
      <p:sp>
        <p:nvSpPr>
          <p:cNvPr id="82953" name="Text Box 9"/>
          <p:cNvSpPr txBox="1">
            <a:spLocks noChangeArrowheads="1"/>
          </p:cNvSpPr>
          <p:nvPr/>
        </p:nvSpPr>
        <p:spPr bwMode="auto">
          <a:xfrm>
            <a:off x="609600" y="5257800"/>
            <a:ext cx="8229600" cy="611188"/>
          </a:xfrm>
          <a:prstGeom prst="rect">
            <a:avLst/>
          </a:prstGeom>
          <a:noFill/>
          <a:ln w="9525">
            <a:noFill/>
            <a:miter lim="800000"/>
            <a:headEnd/>
            <a:tailEnd/>
          </a:ln>
          <a:effectLst/>
        </p:spPr>
        <p:txBody>
          <a:bodyPr>
            <a:spAutoFit/>
          </a:bodyPr>
          <a:lstStyle/>
          <a:p>
            <a:pPr algn="ctr">
              <a:spcBef>
                <a:spcPct val="50000"/>
              </a:spcBef>
              <a:buFont typeface="Wingdings" pitchFamily="2" charset="2"/>
              <a:buNone/>
            </a:pPr>
            <a:r>
              <a:rPr lang="en-US" sz="1800">
                <a:solidFill>
                  <a:srgbClr val="D5BC61"/>
                </a:solidFill>
                <a:latin typeface="Verdana" pitchFamily="34" charset="0"/>
              </a:rPr>
              <a:t>14. Keofa </a:t>
            </a:r>
            <a:r>
              <a:rPr lang="en-US" sz="1600">
                <a:solidFill>
                  <a:srgbClr val="D5BC61"/>
                </a:solidFill>
                <a:latin typeface="Verdana" pitchFamily="34" charset="0"/>
              </a:rPr>
              <a:t>(Chairacha’s son with the royal concubine, </a:t>
            </a:r>
            <a:br>
              <a:rPr lang="en-US" sz="1600">
                <a:solidFill>
                  <a:srgbClr val="D5BC61"/>
                </a:solidFill>
                <a:latin typeface="Verdana" pitchFamily="34" charset="0"/>
              </a:rPr>
            </a:br>
            <a:r>
              <a:rPr lang="en-US" sz="1600">
                <a:solidFill>
                  <a:srgbClr val="D5BC61"/>
                </a:solidFill>
                <a:latin typeface="Verdana" pitchFamily="34" charset="0"/>
              </a:rPr>
              <a:t>“Lady Sri Sudachan”)</a:t>
            </a:r>
          </a:p>
        </p:txBody>
      </p:sp>
      <p:sp>
        <p:nvSpPr>
          <p:cNvPr id="82954" name="Text Box 10"/>
          <p:cNvSpPr txBox="1">
            <a:spLocks noChangeArrowheads="1"/>
          </p:cNvSpPr>
          <p:nvPr/>
        </p:nvSpPr>
        <p:spPr bwMode="auto">
          <a:xfrm>
            <a:off x="762000" y="4419600"/>
            <a:ext cx="8077200" cy="366713"/>
          </a:xfrm>
          <a:prstGeom prst="rect">
            <a:avLst/>
          </a:prstGeom>
          <a:noFill/>
          <a:ln w="9525">
            <a:noFill/>
            <a:miter lim="800000"/>
            <a:headEnd/>
            <a:tailEnd/>
          </a:ln>
          <a:effectLst/>
        </p:spPr>
        <p:txBody>
          <a:bodyPr>
            <a:spAutoFit/>
          </a:bodyPr>
          <a:lstStyle/>
          <a:p>
            <a:pPr>
              <a:spcBef>
                <a:spcPct val="50000"/>
              </a:spcBef>
              <a:buFont typeface="Wingdings" pitchFamily="2" charset="2"/>
              <a:buNone/>
            </a:pPr>
            <a:r>
              <a:rPr lang="en-US" sz="1800">
                <a:solidFill>
                  <a:srgbClr val="D5BC61"/>
                </a:solidFill>
                <a:latin typeface="Verdana" pitchFamily="34" charset="0"/>
              </a:rPr>
              <a:t>13. Chairacha (</a:t>
            </a:r>
            <a:r>
              <a:rPr lang="en-US" sz="1800">
                <a:solidFill>
                  <a:srgbClr val="FFFF00"/>
                </a:solidFill>
                <a:latin typeface="Verdana" pitchFamily="34" charset="0"/>
              </a:rPr>
              <a:t>U Thong</a:t>
            </a:r>
            <a:r>
              <a:rPr lang="en-US" sz="1800">
                <a:solidFill>
                  <a:srgbClr val="D5BC61"/>
                </a:solidFill>
                <a:latin typeface="Verdana" pitchFamily="34" charset="0"/>
              </a:rPr>
              <a:t>; 1534-146) – </a:t>
            </a:r>
            <a:r>
              <a:rPr lang="en-US" sz="1600">
                <a:solidFill>
                  <a:srgbClr val="FFFF00"/>
                </a:solidFill>
                <a:latin typeface="Verdana" pitchFamily="34" charset="0"/>
              </a:rPr>
              <a:t>Improvement of river navigation</a:t>
            </a:r>
          </a:p>
        </p:txBody>
      </p:sp>
      <p:sp>
        <p:nvSpPr>
          <p:cNvPr id="82955" name="AutoShape 11"/>
          <p:cNvSpPr>
            <a:spLocks noChangeArrowheads="1"/>
          </p:cNvSpPr>
          <p:nvPr/>
        </p:nvSpPr>
        <p:spPr bwMode="auto">
          <a:xfrm rot="2685494">
            <a:off x="7716838" y="2841625"/>
            <a:ext cx="304800" cy="533400"/>
          </a:xfrm>
          <a:prstGeom prst="downArrow">
            <a:avLst>
              <a:gd name="adj1" fmla="val 50000"/>
              <a:gd name="adj2" fmla="val 43750"/>
            </a:avLst>
          </a:prstGeom>
          <a:noFill/>
          <a:ln w="28575">
            <a:solidFill>
              <a:srgbClr val="808000"/>
            </a:solidFill>
            <a:miter lim="800000"/>
            <a:headEnd/>
            <a:tailEnd/>
          </a:ln>
          <a:effectLst/>
        </p:spPr>
        <p:txBody>
          <a:bodyPr vert="eaVert" wrap="none" anchor="ctr"/>
          <a:lstStyle/>
          <a:p>
            <a:endParaRPr lang="en-US"/>
          </a:p>
        </p:txBody>
      </p:sp>
      <p:sp>
        <p:nvSpPr>
          <p:cNvPr id="82956" name="AutoShape 12"/>
          <p:cNvSpPr>
            <a:spLocks noChangeArrowheads="1"/>
          </p:cNvSpPr>
          <p:nvPr/>
        </p:nvSpPr>
        <p:spPr bwMode="auto">
          <a:xfrm>
            <a:off x="4953000" y="3962400"/>
            <a:ext cx="304800" cy="381000"/>
          </a:xfrm>
          <a:prstGeom prst="downArrow">
            <a:avLst>
              <a:gd name="adj1" fmla="val 50000"/>
              <a:gd name="adj2" fmla="val 31250"/>
            </a:avLst>
          </a:prstGeom>
          <a:noFill/>
          <a:ln w="28575">
            <a:solidFill>
              <a:srgbClr val="808000"/>
            </a:solidFill>
            <a:miter lim="800000"/>
            <a:headEnd/>
            <a:tailEnd/>
          </a:ln>
          <a:effectLst/>
        </p:spPr>
        <p:txBody>
          <a:bodyPr vert="eaVert" wrap="none" anchor="ctr"/>
          <a:lstStyle/>
          <a:p>
            <a:endParaRPr lang="en-US"/>
          </a:p>
        </p:txBody>
      </p:sp>
      <p:sp>
        <p:nvSpPr>
          <p:cNvPr id="82957" name="AutoShape 13"/>
          <p:cNvSpPr>
            <a:spLocks noChangeArrowheads="1"/>
          </p:cNvSpPr>
          <p:nvPr/>
        </p:nvSpPr>
        <p:spPr bwMode="auto">
          <a:xfrm>
            <a:off x="4953000" y="4800600"/>
            <a:ext cx="304800" cy="381000"/>
          </a:xfrm>
          <a:prstGeom prst="downArrow">
            <a:avLst>
              <a:gd name="adj1" fmla="val 50000"/>
              <a:gd name="adj2" fmla="val 31250"/>
            </a:avLst>
          </a:prstGeom>
          <a:noFill/>
          <a:ln w="28575">
            <a:solidFill>
              <a:srgbClr val="808000"/>
            </a:solidFill>
            <a:miter lim="800000"/>
            <a:headEnd/>
            <a:tailEnd/>
          </a:ln>
          <a:effectLst/>
        </p:spPr>
        <p:txBody>
          <a:bodyPr vert="eaVert" wrap="none" anchor="ctr"/>
          <a:lstStyle/>
          <a:p>
            <a:endParaRPr lang="en-US"/>
          </a:p>
        </p:txBody>
      </p:sp>
      <p:sp>
        <p:nvSpPr>
          <p:cNvPr id="82958" name="AutoShape 14"/>
          <p:cNvSpPr>
            <a:spLocks noChangeArrowheads="1"/>
          </p:cNvSpPr>
          <p:nvPr/>
        </p:nvSpPr>
        <p:spPr bwMode="auto">
          <a:xfrm>
            <a:off x="4953000" y="5943600"/>
            <a:ext cx="304800" cy="381000"/>
          </a:xfrm>
          <a:prstGeom prst="downArrow">
            <a:avLst>
              <a:gd name="adj1" fmla="val 50000"/>
              <a:gd name="adj2" fmla="val 31250"/>
            </a:avLst>
          </a:prstGeom>
          <a:noFill/>
          <a:ln w="28575">
            <a:solidFill>
              <a:srgbClr val="808000"/>
            </a:solidFill>
            <a:miter lim="800000"/>
            <a:headEnd/>
            <a:tailEnd/>
          </a:ln>
          <a:effectLst/>
        </p:spPr>
        <p:txBody>
          <a:bodyPr vert="eaVert" wrap="none" anchor="ctr"/>
          <a:lstStyle/>
          <a:p>
            <a:endParaRPr lang="en-US"/>
          </a:p>
        </p:txBody>
      </p:sp>
    </p:spTree>
  </p:cSld>
  <p:clrMapOvr>
    <a:masterClrMapping/>
  </p:clrMapOvr>
  <p:transition spd="slow"/>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3970" name="Text Box 2"/>
          <p:cNvSpPr txBox="1">
            <a:spLocks noChangeArrowheads="1"/>
          </p:cNvSpPr>
          <p:nvPr/>
        </p:nvSpPr>
        <p:spPr bwMode="auto">
          <a:xfrm>
            <a:off x="457200" y="381000"/>
            <a:ext cx="8077200" cy="1252538"/>
          </a:xfrm>
          <a:prstGeom prst="rect">
            <a:avLst/>
          </a:prstGeom>
          <a:noFill/>
          <a:ln w="9525">
            <a:noFill/>
            <a:miter lim="800000"/>
            <a:headEnd/>
            <a:tailEnd/>
          </a:ln>
          <a:effectLst/>
        </p:spPr>
        <p:txBody>
          <a:bodyPr>
            <a:spAutoFit/>
          </a:bodyPr>
          <a:lstStyle/>
          <a:p>
            <a:pPr>
              <a:spcBef>
                <a:spcPct val="50000"/>
              </a:spcBef>
              <a:buFont typeface="Wingdings" pitchFamily="2" charset="2"/>
              <a:buNone/>
            </a:pPr>
            <a:r>
              <a:rPr lang="en-US" sz="1800">
                <a:solidFill>
                  <a:srgbClr val="D5BC61"/>
                </a:solidFill>
                <a:latin typeface="Verdana" pitchFamily="34" charset="0"/>
              </a:rPr>
              <a:t>15. Sririn (Keofa’s younger brother poisoined to death by his mother)</a:t>
            </a:r>
          </a:p>
          <a:p>
            <a:pPr lvl="1">
              <a:spcBef>
                <a:spcPct val="50000"/>
              </a:spcBef>
              <a:buFont typeface="Wingdings" pitchFamily="2" charset="2"/>
              <a:buNone/>
            </a:pPr>
            <a:r>
              <a:rPr lang="en-US" sz="1600">
                <a:solidFill>
                  <a:srgbClr val="FFFF00"/>
                </a:solidFill>
                <a:latin typeface="Verdana" pitchFamily="34" charset="0"/>
              </a:rPr>
              <a:t>- Sri Sudachan’s lover, Khun Worawongsa took up the throne but later both were beheaded and recalled Prince Thianracha from a monastery</a:t>
            </a:r>
          </a:p>
        </p:txBody>
      </p:sp>
      <p:sp>
        <p:nvSpPr>
          <p:cNvPr id="83971" name="AutoShape 3"/>
          <p:cNvSpPr>
            <a:spLocks noChangeArrowheads="1"/>
          </p:cNvSpPr>
          <p:nvPr/>
        </p:nvSpPr>
        <p:spPr bwMode="auto">
          <a:xfrm>
            <a:off x="4191000" y="1447800"/>
            <a:ext cx="304800" cy="381000"/>
          </a:xfrm>
          <a:prstGeom prst="downArrow">
            <a:avLst>
              <a:gd name="adj1" fmla="val 50000"/>
              <a:gd name="adj2" fmla="val 31250"/>
            </a:avLst>
          </a:prstGeom>
          <a:noFill/>
          <a:ln w="28575">
            <a:solidFill>
              <a:srgbClr val="808000"/>
            </a:solidFill>
            <a:miter lim="800000"/>
            <a:headEnd/>
            <a:tailEnd/>
          </a:ln>
          <a:effectLst/>
        </p:spPr>
        <p:txBody>
          <a:bodyPr vert="eaVert" wrap="none" anchor="ctr"/>
          <a:lstStyle/>
          <a:p>
            <a:endParaRPr lang="en-US"/>
          </a:p>
        </p:txBody>
      </p:sp>
      <p:sp>
        <p:nvSpPr>
          <p:cNvPr id="83972" name="Text Box 4"/>
          <p:cNvSpPr txBox="1">
            <a:spLocks noChangeArrowheads="1"/>
          </p:cNvSpPr>
          <p:nvPr/>
        </p:nvSpPr>
        <p:spPr bwMode="auto">
          <a:xfrm>
            <a:off x="457200" y="2057400"/>
            <a:ext cx="8077200" cy="733425"/>
          </a:xfrm>
          <a:prstGeom prst="rect">
            <a:avLst/>
          </a:prstGeom>
          <a:noFill/>
          <a:ln w="9525">
            <a:noFill/>
            <a:miter lim="800000"/>
            <a:headEnd/>
            <a:tailEnd/>
          </a:ln>
          <a:effectLst/>
        </p:spPr>
        <p:txBody>
          <a:bodyPr>
            <a:spAutoFit/>
          </a:bodyPr>
          <a:lstStyle/>
          <a:p>
            <a:pPr>
              <a:spcBef>
                <a:spcPct val="50000"/>
              </a:spcBef>
              <a:buFont typeface="Wingdings" pitchFamily="2" charset="2"/>
              <a:buNone/>
            </a:pPr>
            <a:r>
              <a:rPr lang="en-US" sz="1800">
                <a:solidFill>
                  <a:srgbClr val="D5BC61"/>
                </a:solidFill>
                <a:latin typeface="Verdana" pitchFamily="34" charset="0"/>
              </a:rPr>
              <a:t>16. Prince Thianracha = Mahachakrapat </a:t>
            </a:r>
          </a:p>
          <a:p>
            <a:pPr lvl="1">
              <a:spcBef>
                <a:spcPct val="50000"/>
              </a:spcBef>
              <a:buFont typeface="Wingdings" pitchFamily="2" charset="2"/>
              <a:buNone/>
            </a:pPr>
            <a:r>
              <a:rPr lang="en-US" sz="1600">
                <a:solidFill>
                  <a:srgbClr val="D5BC61"/>
                </a:solidFill>
                <a:latin typeface="Verdana" pitchFamily="34" charset="0"/>
              </a:rPr>
              <a:t>- </a:t>
            </a:r>
            <a:r>
              <a:rPr lang="en-US" sz="1600">
                <a:solidFill>
                  <a:srgbClr val="FFFF00"/>
                </a:solidFill>
                <a:latin typeface="Verdana" pitchFamily="34" charset="0"/>
              </a:rPr>
              <a:t>Married Suriyothai</a:t>
            </a:r>
            <a:r>
              <a:rPr lang="en-US" sz="1600">
                <a:solidFill>
                  <a:srgbClr val="D5BC61"/>
                </a:solidFill>
                <a:latin typeface="Verdana" pitchFamily="34" charset="0"/>
              </a:rPr>
              <a:t>; “Chairacha’s half brother from U Thong Dynasty”</a:t>
            </a:r>
          </a:p>
        </p:txBody>
      </p:sp>
      <p:sp>
        <p:nvSpPr>
          <p:cNvPr id="83973" name="Text Box 5"/>
          <p:cNvSpPr txBox="1">
            <a:spLocks noChangeArrowheads="1"/>
          </p:cNvSpPr>
          <p:nvPr/>
        </p:nvSpPr>
        <p:spPr bwMode="auto">
          <a:xfrm>
            <a:off x="469900" y="3619500"/>
            <a:ext cx="8077200" cy="366713"/>
          </a:xfrm>
          <a:prstGeom prst="rect">
            <a:avLst/>
          </a:prstGeom>
          <a:noFill/>
          <a:ln w="9525">
            <a:noFill/>
            <a:miter lim="800000"/>
            <a:headEnd/>
            <a:tailEnd/>
          </a:ln>
          <a:effectLst/>
        </p:spPr>
        <p:txBody>
          <a:bodyPr>
            <a:spAutoFit/>
          </a:bodyPr>
          <a:lstStyle/>
          <a:p>
            <a:pPr>
              <a:spcBef>
                <a:spcPct val="50000"/>
              </a:spcBef>
              <a:buFont typeface="Wingdings" pitchFamily="2" charset="2"/>
              <a:buNone/>
            </a:pPr>
            <a:r>
              <a:rPr lang="en-US" sz="1800">
                <a:solidFill>
                  <a:srgbClr val="D5BC61"/>
                </a:solidFill>
                <a:latin typeface="Verdana" pitchFamily="34" charset="0"/>
              </a:rPr>
              <a:t>17. Mahin ( Mahachakrapat’s son)= </a:t>
            </a:r>
            <a:r>
              <a:rPr lang="en-US" sz="1800" b="1" i="1">
                <a:solidFill>
                  <a:srgbClr val="FFFF00"/>
                </a:solidFill>
                <a:latin typeface="Verdana" pitchFamily="34" charset="0"/>
              </a:rPr>
              <a:t>1</a:t>
            </a:r>
            <a:r>
              <a:rPr lang="en-US" sz="1800" b="1" i="1" baseline="30000">
                <a:solidFill>
                  <a:srgbClr val="FFFF00"/>
                </a:solidFill>
                <a:latin typeface="Verdana" pitchFamily="34" charset="0"/>
              </a:rPr>
              <a:t>st</a:t>
            </a:r>
            <a:r>
              <a:rPr lang="en-US" sz="1800" b="1" i="1">
                <a:solidFill>
                  <a:srgbClr val="FFFF00"/>
                </a:solidFill>
                <a:latin typeface="Verdana" pitchFamily="34" charset="0"/>
              </a:rPr>
              <a:t> fall of Ayudhaya!!</a:t>
            </a:r>
          </a:p>
        </p:txBody>
      </p:sp>
      <p:sp>
        <p:nvSpPr>
          <p:cNvPr id="83974" name="AutoShape 6"/>
          <p:cNvSpPr>
            <a:spLocks noChangeArrowheads="1"/>
          </p:cNvSpPr>
          <p:nvPr/>
        </p:nvSpPr>
        <p:spPr bwMode="auto">
          <a:xfrm>
            <a:off x="4191000" y="2895600"/>
            <a:ext cx="304800" cy="533400"/>
          </a:xfrm>
          <a:prstGeom prst="downArrow">
            <a:avLst>
              <a:gd name="adj1" fmla="val 50000"/>
              <a:gd name="adj2" fmla="val 43750"/>
            </a:avLst>
          </a:prstGeom>
          <a:noFill/>
          <a:ln w="28575">
            <a:solidFill>
              <a:srgbClr val="808000"/>
            </a:solidFill>
            <a:miter lim="800000"/>
            <a:headEnd/>
            <a:tailEnd/>
          </a:ln>
          <a:effectLst/>
        </p:spPr>
        <p:txBody>
          <a:bodyPr vert="eaVert" wrap="none" anchor="ctr"/>
          <a:lstStyle/>
          <a:p>
            <a:endParaRPr lang="en-US"/>
          </a:p>
        </p:txBody>
      </p:sp>
    </p:spTree>
  </p:cSld>
  <p:clrMapOvr>
    <a:masterClrMapping/>
  </p:clrMapOvr>
  <p:transition spd="slow"/>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Dr.Wankwan Polachan</a:t>
            </a:r>
            <a:endParaRPr lang="th-TH"/>
          </a:p>
        </p:txBody>
      </p:sp>
      <p:sp>
        <p:nvSpPr>
          <p:cNvPr id="84994" name="Rectangle 2"/>
          <p:cNvSpPr>
            <a:spLocks noChangeArrowheads="1"/>
          </p:cNvSpPr>
          <p:nvPr>
            <p:ph type="body" idx="1"/>
          </p:nvPr>
        </p:nvSpPr>
        <p:spPr bwMode="auto">
          <a:xfrm>
            <a:off x="468313" y="1125538"/>
            <a:ext cx="8229600" cy="5181600"/>
          </a:xfrm>
          <a:noFill/>
          <a:ln>
            <a:miter lim="800000"/>
            <a:headEnd/>
            <a:tailEnd/>
          </a:ln>
        </p:spPr>
        <p:txBody>
          <a:bodyPr vert="horz" wrap="square" lIns="91440" tIns="45720" rIns="91440" bIns="45720" numCol="1" anchor="t" anchorCtr="0" compatLnSpc="1">
            <a:prstTxWarp prst="textNoShape">
              <a:avLst/>
            </a:prstTxWarp>
          </a:bodyPr>
          <a:lstStyle/>
          <a:p>
            <a:pPr>
              <a:buSzPct val="75000"/>
              <a:buFont typeface="Wingdings" pitchFamily="2" charset="2"/>
              <a:buChar char="q"/>
            </a:pPr>
            <a:r>
              <a:rPr lang="en-US" sz="1800">
                <a:solidFill>
                  <a:srgbClr val="D5BC61"/>
                </a:solidFill>
                <a:latin typeface="Verdana" pitchFamily="34" charset="0"/>
              </a:rPr>
              <a:t>King Trailok (1448-1488): “One of the greatest king of Ayudhaya” ruled Ayudhaya for 15 years then moved the capital city to Phitsanulok for 25 years</a:t>
            </a:r>
          </a:p>
          <a:p>
            <a:pPr lvl="1">
              <a:buSzPct val="75000"/>
              <a:buFont typeface="Wingdings" pitchFamily="2" charset="2"/>
              <a:buChar char="Ø"/>
            </a:pPr>
            <a:r>
              <a:rPr lang="en-US" sz="1600">
                <a:solidFill>
                  <a:srgbClr val="D5BC61"/>
                </a:solidFill>
                <a:latin typeface="Verdana" pitchFamily="34" charset="0"/>
              </a:rPr>
              <a:t>The reason for moving is that he wanted to annex all the kingdom and principalities in the north. That led to several wars with Chiangmai</a:t>
            </a:r>
            <a:br>
              <a:rPr lang="en-US" sz="1600">
                <a:solidFill>
                  <a:srgbClr val="D5BC61"/>
                </a:solidFill>
                <a:latin typeface="Verdana" pitchFamily="34" charset="0"/>
              </a:rPr>
            </a:br>
            <a:r>
              <a:rPr lang="en-US" sz="1600">
                <a:solidFill>
                  <a:srgbClr val="D5BC61"/>
                </a:solidFill>
                <a:latin typeface="Verdana" pitchFamily="34" charset="0"/>
              </a:rPr>
              <a:t> </a:t>
            </a:r>
            <a:endParaRPr lang="en-US" sz="1400">
              <a:solidFill>
                <a:srgbClr val="D5BC61"/>
              </a:solidFill>
              <a:latin typeface="Verdana" pitchFamily="34" charset="0"/>
            </a:endParaRPr>
          </a:p>
          <a:p>
            <a:pPr>
              <a:buSzPct val="75000"/>
              <a:buFont typeface="Wingdings" pitchFamily="2" charset="2"/>
              <a:buChar char="q"/>
            </a:pPr>
            <a:r>
              <a:rPr lang="en-US" sz="1800">
                <a:solidFill>
                  <a:srgbClr val="D5BC61"/>
                </a:solidFill>
                <a:latin typeface="Verdana" pitchFamily="34" charset="0"/>
              </a:rPr>
              <a:t>After Trailok’s death, the kingdom had continued its </a:t>
            </a:r>
            <a:r>
              <a:rPr lang="en-US" sz="1800" i="1" u="sng">
                <a:solidFill>
                  <a:srgbClr val="D5BC61"/>
                </a:solidFill>
                <a:latin typeface="Verdana" pitchFamily="34" charset="0"/>
              </a:rPr>
              <a:t>steady development</a:t>
            </a:r>
            <a:r>
              <a:rPr lang="en-US" sz="1800">
                <a:solidFill>
                  <a:srgbClr val="D5BC61"/>
                </a:solidFill>
                <a:latin typeface="Verdana" pitchFamily="34" charset="0"/>
              </a:rPr>
              <a:t> as a power in the Tai world. By 1460s, the kingdom had established a </a:t>
            </a:r>
            <a:r>
              <a:rPr lang="en-US" sz="1800" i="1" u="sng">
                <a:solidFill>
                  <a:srgbClr val="D5BC61"/>
                </a:solidFill>
                <a:latin typeface="Verdana" pitchFamily="34" charset="0"/>
              </a:rPr>
              <a:t>commanding presence</a:t>
            </a:r>
            <a:r>
              <a:rPr lang="en-US" sz="1800">
                <a:solidFill>
                  <a:srgbClr val="D5BC61"/>
                </a:solidFill>
                <a:latin typeface="Verdana" pitchFamily="34" charset="0"/>
              </a:rPr>
              <a:t> on the </a:t>
            </a:r>
            <a:r>
              <a:rPr lang="en-US" sz="1800" i="1" u="sng">
                <a:solidFill>
                  <a:srgbClr val="D5BC61"/>
                </a:solidFill>
                <a:latin typeface="Verdana" pitchFamily="34" charset="0"/>
              </a:rPr>
              <a:t>Malay Peninsula</a:t>
            </a:r>
            <a:r>
              <a:rPr lang="en-US" sz="1800">
                <a:solidFill>
                  <a:srgbClr val="D5BC61"/>
                </a:solidFill>
                <a:latin typeface="Verdana" pitchFamily="34" charset="0"/>
              </a:rPr>
              <a:t> and on the coast of the </a:t>
            </a:r>
            <a:r>
              <a:rPr lang="en-US" sz="1800" i="1" u="sng">
                <a:solidFill>
                  <a:srgbClr val="D5BC61"/>
                </a:solidFill>
                <a:latin typeface="Verdana" pitchFamily="34" charset="0"/>
              </a:rPr>
              <a:t>Bay of Bengal</a:t>
            </a:r>
            <a:r>
              <a:rPr lang="en-US" sz="1800">
                <a:solidFill>
                  <a:srgbClr val="D5BC61"/>
                </a:solidFill>
                <a:latin typeface="Verdana" pitchFamily="34" charset="0"/>
              </a:rPr>
              <a:t/>
            </a:r>
            <a:br>
              <a:rPr lang="en-US" sz="1800">
                <a:solidFill>
                  <a:srgbClr val="D5BC61"/>
                </a:solidFill>
                <a:latin typeface="Verdana" pitchFamily="34" charset="0"/>
              </a:rPr>
            </a:br>
            <a:endParaRPr lang="en-US" sz="1600">
              <a:solidFill>
                <a:srgbClr val="D5BC61"/>
              </a:solidFill>
              <a:latin typeface="Verdana" pitchFamily="34" charset="0"/>
            </a:endParaRPr>
          </a:p>
          <a:p>
            <a:pPr>
              <a:buSzPct val="75000"/>
              <a:buFont typeface="Wingdings" pitchFamily="2" charset="2"/>
              <a:buChar char="q"/>
            </a:pPr>
            <a:r>
              <a:rPr lang="en-US" sz="1800">
                <a:solidFill>
                  <a:srgbClr val="D5BC61"/>
                </a:solidFill>
                <a:latin typeface="Verdana" pitchFamily="34" charset="0"/>
              </a:rPr>
              <a:t>So they were in a </a:t>
            </a:r>
            <a:r>
              <a:rPr lang="en-US" sz="1800" i="1" u="sng">
                <a:solidFill>
                  <a:srgbClr val="D5BC61"/>
                </a:solidFill>
                <a:latin typeface="Verdana" pitchFamily="34" charset="0"/>
              </a:rPr>
              <a:t>position to profit</a:t>
            </a:r>
            <a:r>
              <a:rPr lang="en-US" sz="1800">
                <a:solidFill>
                  <a:srgbClr val="D5BC61"/>
                </a:solidFill>
                <a:latin typeface="Verdana" pitchFamily="34" charset="0"/>
              </a:rPr>
              <a:t> from a </a:t>
            </a:r>
            <a:r>
              <a:rPr lang="en-US" sz="1800" i="1" u="sng">
                <a:solidFill>
                  <a:srgbClr val="D5BC61"/>
                </a:solidFill>
                <a:latin typeface="Verdana" pitchFamily="34" charset="0"/>
              </a:rPr>
              <a:t>major upsurge</a:t>
            </a:r>
            <a:r>
              <a:rPr lang="en-US" sz="1800">
                <a:solidFill>
                  <a:srgbClr val="D5BC61"/>
                </a:solidFill>
                <a:latin typeface="Verdana" pitchFamily="34" charset="0"/>
              </a:rPr>
              <a:t> in </a:t>
            </a:r>
            <a:r>
              <a:rPr lang="en-US" sz="1800" i="1" u="sng">
                <a:solidFill>
                  <a:srgbClr val="D5BC61"/>
                </a:solidFill>
                <a:latin typeface="Verdana" pitchFamily="34" charset="0"/>
              </a:rPr>
              <a:t>international trade</a:t>
            </a:r>
            <a:r>
              <a:rPr lang="en-US" sz="1800">
                <a:solidFill>
                  <a:srgbClr val="D5BC61"/>
                </a:solidFill>
                <a:latin typeface="Verdana" pitchFamily="34" charset="0"/>
              </a:rPr>
              <a:t> that followed the foundation of Malay Malacca as an important international port</a:t>
            </a:r>
          </a:p>
          <a:p>
            <a:pPr lvl="1">
              <a:buSzPct val="75000"/>
              <a:buFont typeface="Wingdings" pitchFamily="2" charset="2"/>
              <a:buChar char="Ø"/>
            </a:pPr>
            <a:r>
              <a:rPr lang="en-US" sz="1600">
                <a:solidFill>
                  <a:srgbClr val="D5BC61"/>
                </a:solidFill>
                <a:latin typeface="Verdana" pitchFamily="34" charset="0"/>
              </a:rPr>
              <a:t>Ayudhaya was a major supplier of rice to Malacca and from Malaccaa imported both luxury goods and Indian cotton cloth</a:t>
            </a:r>
            <a:endParaRPr lang="en-US" sz="2000">
              <a:solidFill>
                <a:srgbClr val="D5BC61"/>
              </a:solidFill>
              <a:latin typeface="Verdana" pitchFamily="34" charset="0"/>
            </a:endParaRPr>
          </a:p>
        </p:txBody>
      </p:sp>
      <p:sp>
        <p:nvSpPr>
          <p:cNvPr id="84995" name="Rectangle 3"/>
          <p:cNvSpPr>
            <a:spLocks noGrp="1" noChangeArrowheads="1"/>
          </p:cNvSpPr>
          <p:nvPr>
            <p:ph type="title"/>
          </p:nvPr>
        </p:nvSpPr>
        <p:spPr bwMode="auto">
          <a:xfrm>
            <a:off x="457200" y="304800"/>
            <a:ext cx="8229600" cy="639763"/>
          </a:xfrm>
          <a:noFill/>
          <a:ln>
            <a:miter lim="800000"/>
            <a:headEnd/>
            <a:tailEnd/>
          </a:ln>
        </p:spPr>
        <p:txBody>
          <a:bodyPr vert="horz" wrap="square" lIns="91440" tIns="45720" rIns="91440" bIns="45720" numCol="1" anchor="ctr" anchorCtr="0" compatLnSpc="1">
            <a:prstTxWarp prst="textNoShape">
              <a:avLst/>
            </a:prstTxWarp>
          </a:bodyPr>
          <a:lstStyle/>
          <a:p>
            <a:r>
              <a:rPr lang="en-US" sz="4000" b="1">
                <a:solidFill>
                  <a:srgbClr val="928264"/>
                </a:solidFill>
                <a:effectLst>
                  <a:outerShdw blurRad="38100" dist="38100" dir="2700000" algn="tl">
                    <a:srgbClr val="FFFFFF"/>
                  </a:outerShdw>
                </a:effectLst>
              </a:rPr>
              <a:t/>
            </a:r>
            <a:br>
              <a:rPr lang="en-US" sz="4000" b="1">
                <a:solidFill>
                  <a:srgbClr val="928264"/>
                </a:solidFill>
                <a:effectLst>
                  <a:outerShdw blurRad="38100" dist="38100" dir="2700000" algn="tl">
                    <a:srgbClr val="FFFFFF"/>
                  </a:outerShdw>
                </a:effectLst>
              </a:rPr>
            </a:br>
            <a:r>
              <a:rPr lang="en-US" sz="4000" b="1">
                <a:solidFill>
                  <a:srgbClr val="928264"/>
                </a:solidFill>
                <a:effectLst>
                  <a:outerShdw blurRad="38100" dist="38100" dir="2700000" algn="tl">
                    <a:srgbClr val="FFFFFF"/>
                  </a:outerShdw>
                </a:effectLst>
              </a:rPr>
              <a:t>				</a:t>
            </a:r>
            <a:r>
              <a:rPr lang="en-US" sz="2400" b="1">
                <a:solidFill>
                  <a:srgbClr val="928264"/>
                </a:solidFill>
                <a:effectLst>
                  <a:outerShdw blurRad="38100" dist="38100" dir="2700000" algn="tl">
                    <a:srgbClr val="FFFFFF"/>
                  </a:outerShdw>
                </a:effectLst>
                <a:latin typeface="Verdana" pitchFamily="34" charset="0"/>
              </a:rPr>
              <a:t>	Ayudhaya (cont.)</a:t>
            </a:r>
            <a:br>
              <a:rPr lang="en-US" sz="2400" b="1">
                <a:solidFill>
                  <a:srgbClr val="928264"/>
                </a:solidFill>
                <a:effectLst>
                  <a:outerShdw blurRad="38100" dist="38100" dir="2700000" algn="tl">
                    <a:srgbClr val="FFFFFF"/>
                  </a:outerShdw>
                </a:effectLst>
                <a:latin typeface="Verdana" pitchFamily="34" charset="0"/>
              </a:rPr>
            </a:br>
            <a:endParaRPr lang="th-TH" sz="2400" b="1">
              <a:solidFill>
                <a:srgbClr val="928264"/>
              </a:solidFill>
              <a:effectLst>
                <a:outerShdw blurRad="38100" dist="38100" dir="2700000" algn="tl">
                  <a:srgbClr val="FFFFFF"/>
                </a:outerShdw>
              </a:effectLst>
              <a:latin typeface="Verdana" pitchFamily="34" charset="0"/>
            </a:endParaRPr>
          </a:p>
        </p:txBody>
      </p:sp>
    </p:spTree>
  </p:cSld>
  <p:clrMapOvr>
    <a:masterClrMapping/>
  </p:clrMapOvr>
  <p:transition spd="slow"/>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3"/>
          <p:cNvSpPr>
            <a:spLocks noGrp="1"/>
          </p:cNvSpPr>
          <p:nvPr>
            <p:ph type="ftr" sz="quarter" idx="10"/>
          </p:nvPr>
        </p:nvSpPr>
        <p:spPr/>
        <p:txBody>
          <a:bodyPr/>
          <a:lstStyle/>
          <a:p>
            <a:r>
              <a:rPr lang="en-US"/>
              <a:t>Dr.Wankwan Polachan</a:t>
            </a:r>
            <a:endParaRPr lang="th-TH"/>
          </a:p>
        </p:txBody>
      </p:sp>
      <p:sp>
        <p:nvSpPr>
          <p:cNvPr id="86018" name="Rectangle 2"/>
          <p:cNvSpPr>
            <a:spLocks noChangeArrowheads="1"/>
          </p:cNvSpPr>
          <p:nvPr>
            <p:ph type="body" idx="1"/>
          </p:nvPr>
        </p:nvSpPr>
        <p:spPr bwMode="auto">
          <a:xfrm>
            <a:off x="457200" y="381000"/>
            <a:ext cx="8229600" cy="5791200"/>
          </a:xfrm>
          <a:noFill/>
          <a:ln>
            <a:miter lim="800000"/>
            <a:headEnd/>
            <a:tailEnd/>
          </a:ln>
        </p:spPr>
        <p:txBody>
          <a:bodyPr vert="horz" wrap="square" lIns="91440" tIns="45720" rIns="91440" bIns="45720" numCol="1" anchor="t" anchorCtr="0" compatLnSpc="1">
            <a:prstTxWarp prst="textNoShape">
              <a:avLst/>
            </a:prstTxWarp>
          </a:bodyPr>
          <a:lstStyle/>
          <a:p>
            <a:pPr>
              <a:buSzPct val="75000"/>
              <a:buFont typeface="Wingdings" pitchFamily="2" charset="2"/>
              <a:buNone/>
            </a:pPr>
            <a:r>
              <a:rPr lang="en-US" sz="1800">
                <a:latin typeface="Verdana" pitchFamily="34" charset="0"/>
              </a:rPr>
              <a:t>						</a:t>
            </a:r>
            <a:r>
              <a:rPr lang="en-US" sz="2400" b="1">
                <a:solidFill>
                  <a:srgbClr val="928264"/>
                </a:solidFill>
                <a:effectLst>
                  <a:outerShdw blurRad="38100" dist="38100" dir="2700000" algn="tl">
                    <a:srgbClr val="FFFFFF"/>
                  </a:outerShdw>
                </a:effectLst>
                <a:latin typeface="Verdana" pitchFamily="34" charset="0"/>
              </a:rPr>
              <a:t>Ayudhaya (cont.)</a:t>
            </a:r>
            <a:br>
              <a:rPr lang="en-US" sz="2400" b="1">
                <a:solidFill>
                  <a:srgbClr val="928264"/>
                </a:solidFill>
                <a:effectLst>
                  <a:outerShdw blurRad="38100" dist="38100" dir="2700000" algn="tl">
                    <a:srgbClr val="FFFFFF"/>
                  </a:outerShdw>
                </a:effectLst>
                <a:latin typeface="Verdana" pitchFamily="34" charset="0"/>
              </a:rPr>
            </a:br>
            <a:endParaRPr lang="en-US" sz="2000" b="1">
              <a:solidFill>
                <a:srgbClr val="928264"/>
              </a:solidFill>
              <a:effectLst>
                <a:outerShdw blurRad="38100" dist="38100" dir="2700000" algn="tl">
                  <a:srgbClr val="FFFFFF"/>
                </a:outerShdw>
              </a:effectLst>
              <a:latin typeface="Verdana" pitchFamily="34" charset="0"/>
            </a:endParaRPr>
          </a:p>
          <a:p>
            <a:pPr>
              <a:buSzPct val="75000"/>
              <a:buFont typeface="Wingdings" pitchFamily="2" charset="2"/>
              <a:buChar char="q"/>
            </a:pPr>
            <a:r>
              <a:rPr lang="en-US" sz="1800">
                <a:solidFill>
                  <a:srgbClr val="D5BC61"/>
                </a:solidFill>
                <a:latin typeface="Verdana" pitchFamily="34" charset="0"/>
              </a:rPr>
              <a:t>It was customary at this time for </a:t>
            </a:r>
            <a:r>
              <a:rPr lang="en-US" sz="1800" i="1" u="sng">
                <a:solidFill>
                  <a:srgbClr val="D5BC61"/>
                </a:solidFill>
                <a:latin typeface="Verdana" pitchFamily="34" charset="0"/>
              </a:rPr>
              <a:t>kings</a:t>
            </a:r>
            <a:r>
              <a:rPr lang="en-US" sz="1800">
                <a:solidFill>
                  <a:srgbClr val="D5BC61"/>
                </a:solidFill>
                <a:latin typeface="Verdana" pitchFamily="34" charset="0"/>
              </a:rPr>
              <a:t> to have</a:t>
            </a:r>
            <a:r>
              <a:rPr lang="en-US" sz="1800" i="1" u="sng">
                <a:solidFill>
                  <a:srgbClr val="D5BC61"/>
                </a:solidFill>
                <a:latin typeface="Verdana" pitchFamily="34" charset="0"/>
              </a:rPr>
              <a:t> monopolistic </a:t>
            </a:r>
            <a:r>
              <a:rPr lang="en-US" sz="1800">
                <a:solidFill>
                  <a:srgbClr val="D5BC61"/>
                </a:solidFill>
                <a:latin typeface="Verdana" pitchFamily="34" charset="0"/>
              </a:rPr>
              <a:t>controls over </a:t>
            </a:r>
            <a:r>
              <a:rPr lang="en-US" sz="1800" i="1" u="sng">
                <a:solidFill>
                  <a:srgbClr val="D5BC61"/>
                </a:solidFill>
                <a:latin typeface="Verdana" pitchFamily="34" charset="0"/>
              </a:rPr>
              <a:t>international trade</a:t>
            </a:r>
            <a:r>
              <a:rPr lang="en-US" sz="1800">
                <a:solidFill>
                  <a:srgbClr val="D5BC61"/>
                </a:solidFill>
                <a:latin typeface="Verdana" pitchFamily="34" charset="0"/>
              </a:rPr>
              <a:t>. No visiting trader might sell goods until the king had bought what he required at his own price</a:t>
            </a:r>
            <a:br>
              <a:rPr lang="en-US" sz="1800">
                <a:solidFill>
                  <a:srgbClr val="D5BC61"/>
                </a:solidFill>
                <a:latin typeface="Verdana" pitchFamily="34" charset="0"/>
              </a:rPr>
            </a:br>
            <a:endParaRPr lang="en-US" sz="1800">
              <a:solidFill>
                <a:srgbClr val="D5BC61"/>
              </a:solidFill>
              <a:latin typeface="Verdana" pitchFamily="34" charset="0"/>
            </a:endParaRPr>
          </a:p>
          <a:p>
            <a:pPr>
              <a:buSzPct val="75000"/>
              <a:buFont typeface="Wingdings" pitchFamily="2" charset="2"/>
              <a:buChar char="q"/>
            </a:pPr>
            <a:r>
              <a:rPr lang="en-US" sz="1800">
                <a:solidFill>
                  <a:srgbClr val="FFFF00"/>
                </a:solidFill>
                <a:latin typeface="Verdana" pitchFamily="34" charset="0"/>
              </a:rPr>
              <a:t>This arrangement worked naturally to strengthen the ruling elite, the capital at the expense of the natural producers, and states with easy access to the sea more than landlocked states like Lanna and Lansang</a:t>
            </a:r>
            <a:r>
              <a:rPr lang="en-US" sz="1800">
                <a:solidFill>
                  <a:srgbClr val="D5BC61"/>
                </a:solidFill>
                <a:latin typeface="Verdana" pitchFamily="34" charset="0"/>
              </a:rPr>
              <a:t/>
            </a:r>
            <a:br>
              <a:rPr lang="en-US" sz="1800">
                <a:solidFill>
                  <a:srgbClr val="D5BC61"/>
                </a:solidFill>
                <a:latin typeface="Verdana" pitchFamily="34" charset="0"/>
              </a:rPr>
            </a:br>
            <a:endParaRPr lang="en-US" sz="1600">
              <a:solidFill>
                <a:srgbClr val="D5BC61"/>
              </a:solidFill>
              <a:latin typeface="Verdana" pitchFamily="34" charset="0"/>
            </a:endParaRPr>
          </a:p>
          <a:p>
            <a:pPr>
              <a:buSzPct val="75000"/>
              <a:buFont typeface="Wingdings" pitchFamily="2" charset="2"/>
              <a:buChar char="q"/>
            </a:pPr>
            <a:r>
              <a:rPr lang="en-US" sz="1800">
                <a:solidFill>
                  <a:srgbClr val="D5BC61"/>
                </a:solidFill>
                <a:latin typeface="Verdana" pitchFamily="34" charset="0"/>
              </a:rPr>
              <a:t>The effect of </a:t>
            </a:r>
            <a:r>
              <a:rPr lang="en-US" sz="1800" i="1" u="sng">
                <a:solidFill>
                  <a:srgbClr val="D5BC61"/>
                </a:solidFill>
                <a:latin typeface="Verdana" pitchFamily="34" charset="0"/>
              </a:rPr>
              <a:t>economic development</a:t>
            </a:r>
            <a:r>
              <a:rPr lang="en-US" sz="1800">
                <a:solidFill>
                  <a:srgbClr val="D5BC61"/>
                </a:solidFill>
                <a:latin typeface="Verdana" pitchFamily="34" charset="0"/>
              </a:rPr>
              <a:t>, spurred by dramatic increases in </a:t>
            </a:r>
            <a:r>
              <a:rPr lang="en-US" sz="1800" i="1" u="sng">
                <a:solidFill>
                  <a:srgbClr val="D5BC61"/>
                </a:solidFill>
                <a:latin typeface="Verdana" pitchFamily="34" charset="0"/>
              </a:rPr>
              <a:t>international trade</a:t>
            </a:r>
            <a:r>
              <a:rPr lang="en-US" sz="1800">
                <a:solidFill>
                  <a:srgbClr val="D5BC61"/>
                </a:solidFill>
                <a:latin typeface="Verdana" pitchFamily="34" charset="0"/>
              </a:rPr>
              <a:t> in the fifteenth and sixteenth centuries</a:t>
            </a:r>
            <a:br>
              <a:rPr lang="en-US" sz="1800">
                <a:solidFill>
                  <a:srgbClr val="D5BC61"/>
                </a:solidFill>
                <a:latin typeface="Verdana" pitchFamily="34" charset="0"/>
              </a:rPr>
            </a:br>
            <a:endParaRPr lang="en-US" sz="1800">
              <a:solidFill>
                <a:srgbClr val="D5BC61"/>
              </a:solidFill>
              <a:latin typeface="Verdana" pitchFamily="34" charset="0"/>
            </a:endParaRPr>
          </a:p>
          <a:p>
            <a:pPr>
              <a:buSzPct val="75000"/>
              <a:buFont typeface="Wingdings" pitchFamily="2" charset="2"/>
              <a:buChar char="q"/>
            </a:pPr>
            <a:r>
              <a:rPr lang="en-US" sz="1800">
                <a:solidFill>
                  <a:srgbClr val="FFFF00"/>
                </a:solidFill>
                <a:latin typeface="Verdana" pitchFamily="34" charset="0"/>
              </a:rPr>
              <a:t>They worked in circular fashion</a:t>
            </a:r>
          </a:p>
          <a:p>
            <a:pPr lvl="1">
              <a:buSzPct val="75000"/>
              <a:buFont typeface="Wingdings" pitchFamily="2" charset="2"/>
              <a:buChar char="Ø"/>
            </a:pPr>
            <a:r>
              <a:rPr lang="en-US" sz="1600">
                <a:solidFill>
                  <a:srgbClr val="FFFF00"/>
                </a:solidFill>
                <a:latin typeface="Verdana" pitchFamily="34" charset="0"/>
              </a:rPr>
              <a:t>The more the king gained wealth through trade, the better able he was to overcome both domestic and neighboring rivals and joined their territory to his, thereby further improving his ability to trade</a:t>
            </a:r>
          </a:p>
        </p:txBody>
      </p:sp>
    </p:spTree>
  </p:cSld>
  <p:clrMapOvr>
    <a:masterClrMapping/>
  </p:clrMapOvr>
  <p:transition spd="slow"/>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3"/>
          <p:cNvSpPr>
            <a:spLocks noGrp="1"/>
          </p:cNvSpPr>
          <p:nvPr>
            <p:ph type="ftr" sz="quarter" idx="10"/>
          </p:nvPr>
        </p:nvSpPr>
        <p:spPr/>
        <p:txBody>
          <a:bodyPr/>
          <a:lstStyle/>
          <a:p>
            <a:r>
              <a:rPr lang="en-US"/>
              <a:t>Dr.Wankwan Polachan</a:t>
            </a:r>
            <a:endParaRPr lang="th-TH"/>
          </a:p>
        </p:txBody>
      </p:sp>
      <p:sp>
        <p:nvSpPr>
          <p:cNvPr id="87042" name="Rectangle 2"/>
          <p:cNvSpPr>
            <a:spLocks noChangeArrowheads="1"/>
          </p:cNvSpPr>
          <p:nvPr>
            <p:ph type="body" idx="1"/>
          </p:nvPr>
        </p:nvSpPr>
        <p:spPr bwMode="auto">
          <a:xfrm>
            <a:off x="468313" y="404813"/>
            <a:ext cx="8229600" cy="5791200"/>
          </a:xfrm>
          <a:noFill/>
          <a:ln>
            <a:miter lim="800000"/>
            <a:headEnd/>
            <a:tailEnd/>
          </a:ln>
        </p:spPr>
        <p:txBody>
          <a:bodyPr vert="horz" wrap="square" lIns="91440" tIns="45720" rIns="91440" bIns="45720" numCol="1" anchor="t" anchorCtr="0" compatLnSpc="1">
            <a:prstTxWarp prst="textNoShape">
              <a:avLst/>
            </a:prstTxWarp>
          </a:bodyPr>
          <a:lstStyle/>
          <a:p>
            <a:pPr>
              <a:buSzPct val="75000"/>
              <a:buFont typeface="Wingdings" pitchFamily="2" charset="2"/>
              <a:buNone/>
            </a:pPr>
            <a:r>
              <a:rPr lang="en-US" sz="1800">
                <a:solidFill>
                  <a:srgbClr val="D5BC61"/>
                </a:solidFill>
                <a:latin typeface="Verdana" pitchFamily="34" charset="0"/>
              </a:rPr>
              <a:t>						</a:t>
            </a:r>
            <a:r>
              <a:rPr lang="en-US" sz="2400" b="1">
                <a:solidFill>
                  <a:srgbClr val="928264"/>
                </a:solidFill>
                <a:effectLst>
                  <a:outerShdw blurRad="38100" dist="38100" dir="2700000" algn="tl">
                    <a:srgbClr val="FFFFFF"/>
                  </a:outerShdw>
                </a:effectLst>
                <a:latin typeface="Verdana" pitchFamily="34" charset="0"/>
              </a:rPr>
              <a:t>Ayudhaya (cont.)</a:t>
            </a:r>
            <a:br>
              <a:rPr lang="en-US" sz="2400" b="1">
                <a:solidFill>
                  <a:srgbClr val="928264"/>
                </a:solidFill>
                <a:effectLst>
                  <a:outerShdw blurRad="38100" dist="38100" dir="2700000" algn="tl">
                    <a:srgbClr val="FFFFFF"/>
                  </a:outerShdw>
                </a:effectLst>
                <a:latin typeface="Verdana" pitchFamily="34" charset="0"/>
              </a:rPr>
            </a:br>
            <a:endParaRPr lang="en-US" sz="2000" b="1">
              <a:solidFill>
                <a:srgbClr val="928264"/>
              </a:solidFill>
              <a:effectLst>
                <a:outerShdw blurRad="38100" dist="38100" dir="2700000" algn="tl">
                  <a:srgbClr val="FFFFFF"/>
                </a:outerShdw>
              </a:effectLst>
              <a:latin typeface="Verdana" pitchFamily="34" charset="0"/>
            </a:endParaRPr>
          </a:p>
          <a:p>
            <a:pPr>
              <a:buSzPct val="75000"/>
              <a:buFont typeface="Wingdings" pitchFamily="2" charset="2"/>
              <a:buChar char="q"/>
            </a:pPr>
            <a:r>
              <a:rPr lang="en-US" sz="1800">
                <a:solidFill>
                  <a:srgbClr val="D5BC61"/>
                </a:solidFill>
                <a:latin typeface="Verdana" pitchFamily="34" charset="0"/>
              </a:rPr>
              <a:t>Through the 1490s, king constructed several important religious </a:t>
            </a:r>
            <a:r>
              <a:rPr lang="en-US" sz="1800" i="1" u="sng">
                <a:solidFill>
                  <a:srgbClr val="D5BC61"/>
                </a:solidFill>
                <a:latin typeface="Verdana" pitchFamily="34" charset="0"/>
              </a:rPr>
              <a:t>monuments</a:t>
            </a:r>
            <a:r>
              <a:rPr lang="en-US" sz="1800">
                <a:solidFill>
                  <a:srgbClr val="D5BC61"/>
                </a:solidFill>
                <a:latin typeface="Verdana" pitchFamily="34" charset="0"/>
              </a:rPr>
              <a:t>. At the same time, aided by increasing </a:t>
            </a:r>
            <a:r>
              <a:rPr lang="en-US" sz="1800" i="1" u="sng">
                <a:solidFill>
                  <a:srgbClr val="D5BC61"/>
                </a:solidFill>
                <a:latin typeface="Verdana" pitchFamily="34" charset="0"/>
              </a:rPr>
              <a:t>wealth</a:t>
            </a:r>
            <a:r>
              <a:rPr lang="en-US" sz="1800">
                <a:solidFill>
                  <a:srgbClr val="D5BC61"/>
                </a:solidFill>
                <a:latin typeface="Verdana" pitchFamily="34" charset="0"/>
              </a:rPr>
              <a:t>, the king took steps to </a:t>
            </a:r>
            <a:r>
              <a:rPr lang="en-US" sz="1800" i="1" u="sng">
                <a:solidFill>
                  <a:srgbClr val="D5BC61"/>
                </a:solidFill>
                <a:latin typeface="Verdana" pitchFamily="34" charset="0"/>
              </a:rPr>
              <a:t>strengthen his army</a:t>
            </a:r>
            <a:r>
              <a:rPr lang="en-US" sz="1800">
                <a:solidFill>
                  <a:srgbClr val="D5BC61"/>
                </a:solidFill>
                <a:latin typeface="Verdana" pitchFamily="34" charset="0"/>
              </a:rPr>
              <a:t>, undertaking a grand registration and enrollment of </a:t>
            </a:r>
            <a:r>
              <a:rPr lang="en-US" sz="1800" i="1" u="sng">
                <a:solidFill>
                  <a:srgbClr val="D5BC61"/>
                </a:solidFill>
                <a:latin typeface="Verdana" pitchFamily="34" charset="0"/>
              </a:rPr>
              <a:t>adult males for compulsory military</a:t>
            </a:r>
            <a:r>
              <a:rPr lang="en-US" sz="1800">
                <a:solidFill>
                  <a:srgbClr val="D5BC61"/>
                </a:solidFill>
                <a:latin typeface="Verdana" pitchFamily="34" charset="0"/>
              </a:rPr>
              <a:t/>
            </a:r>
            <a:br>
              <a:rPr lang="en-US" sz="1800">
                <a:solidFill>
                  <a:srgbClr val="D5BC61"/>
                </a:solidFill>
                <a:latin typeface="Verdana" pitchFamily="34" charset="0"/>
              </a:rPr>
            </a:br>
            <a:endParaRPr lang="en-US" sz="1800">
              <a:solidFill>
                <a:srgbClr val="D5BC61"/>
              </a:solidFill>
              <a:latin typeface="Verdana" pitchFamily="34" charset="0"/>
            </a:endParaRPr>
          </a:p>
          <a:p>
            <a:pPr>
              <a:buSzPct val="75000"/>
              <a:buFont typeface="Wingdings" pitchFamily="2" charset="2"/>
              <a:buChar char="q"/>
            </a:pPr>
            <a:r>
              <a:rPr lang="en-US" sz="1800" b="1" i="1">
                <a:solidFill>
                  <a:srgbClr val="D5BC61"/>
                </a:solidFill>
                <a:latin typeface="Verdana" pitchFamily="34" charset="0"/>
              </a:rPr>
              <a:t>“Treaties on Victorious Warfare”</a:t>
            </a:r>
            <a:r>
              <a:rPr lang="en-US" sz="1800">
                <a:solidFill>
                  <a:srgbClr val="D5BC61"/>
                </a:solidFill>
                <a:latin typeface="Verdana" pitchFamily="34" charset="0"/>
              </a:rPr>
              <a:t> – military strategy (the versified text is written in such a manner as to suggest that military accomplishments had become accepted as worthy of a man of culture</a:t>
            </a:r>
            <a:br>
              <a:rPr lang="en-US" sz="1800">
                <a:solidFill>
                  <a:srgbClr val="D5BC61"/>
                </a:solidFill>
                <a:latin typeface="Verdana" pitchFamily="34" charset="0"/>
              </a:rPr>
            </a:br>
            <a:endParaRPr lang="en-US" sz="1600">
              <a:solidFill>
                <a:srgbClr val="D5BC61"/>
              </a:solidFill>
              <a:latin typeface="Verdana" pitchFamily="34" charset="0"/>
            </a:endParaRPr>
          </a:p>
          <a:p>
            <a:pPr>
              <a:buSzPct val="75000"/>
              <a:buFont typeface="Wingdings" pitchFamily="2" charset="2"/>
              <a:buChar char="q"/>
            </a:pPr>
            <a:r>
              <a:rPr lang="en-US" sz="1800">
                <a:solidFill>
                  <a:srgbClr val="D5BC61"/>
                </a:solidFill>
                <a:latin typeface="Verdana" pitchFamily="34" charset="0"/>
              </a:rPr>
              <a:t>In 1511, the Portuguese captured Malacca, they then sent a mission to Ayudhaya as they believed Malacca to be a Siamese Vassal</a:t>
            </a:r>
            <a:br>
              <a:rPr lang="en-US" sz="1800">
                <a:solidFill>
                  <a:srgbClr val="D5BC61"/>
                </a:solidFill>
                <a:latin typeface="Verdana" pitchFamily="34" charset="0"/>
              </a:rPr>
            </a:br>
            <a:endParaRPr lang="en-US" sz="1800">
              <a:solidFill>
                <a:srgbClr val="D5BC61"/>
              </a:solidFill>
              <a:latin typeface="Verdana" pitchFamily="34" charset="0"/>
            </a:endParaRPr>
          </a:p>
          <a:p>
            <a:pPr>
              <a:buSzPct val="75000"/>
              <a:buFont typeface="Wingdings" pitchFamily="2" charset="2"/>
              <a:buChar char="q"/>
            </a:pPr>
            <a:r>
              <a:rPr lang="en-US" sz="1800">
                <a:solidFill>
                  <a:srgbClr val="D5BC61"/>
                </a:solidFill>
                <a:latin typeface="Verdana" pitchFamily="34" charset="0"/>
              </a:rPr>
              <a:t>The </a:t>
            </a:r>
            <a:r>
              <a:rPr lang="en-US" sz="1800" i="1" u="sng">
                <a:solidFill>
                  <a:srgbClr val="D5BC61"/>
                </a:solidFill>
                <a:latin typeface="Verdana" pitchFamily="34" charset="0"/>
              </a:rPr>
              <a:t>first Portuguese</a:t>
            </a:r>
            <a:r>
              <a:rPr lang="en-US" sz="1800">
                <a:solidFill>
                  <a:srgbClr val="D5BC61"/>
                </a:solidFill>
                <a:latin typeface="Verdana" pitchFamily="34" charset="0"/>
              </a:rPr>
              <a:t> (D. Fernandez), arrived modestly but was well received and sent </a:t>
            </a:r>
            <a:r>
              <a:rPr lang="en-US" sz="1800" i="1" u="sng">
                <a:solidFill>
                  <a:srgbClr val="D5BC61"/>
                </a:solidFill>
                <a:latin typeface="Verdana" pitchFamily="34" charset="0"/>
              </a:rPr>
              <a:t>back to Malacca with lavish presents</a:t>
            </a:r>
            <a:r>
              <a:rPr lang="en-US" sz="1800">
                <a:solidFill>
                  <a:srgbClr val="D5BC61"/>
                </a:solidFill>
                <a:latin typeface="Verdana" pitchFamily="34" charset="0"/>
              </a:rPr>
              <a:t> for the king of Portugal – “confirmed the peace pact”</a:t>
            </a:r>
          </a:p>
        </p:txBody>
      </p:sp>
    </p:spTree>
  </p:cSld>
  <p:clrMapOvr>
    <a:masterClrMapping/>
  </p:clrMapOvr>
  <p:transition spd="slow"/>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3"/>
          <p:cNvSpPr>
            <a:spLocks noGrp="1"/>
          </p:cNvSpPr>
          <p:nvPr>
            <p:ph type="ftr" sz="quarter" idx="10"/>
          </p:nvPr>
        </p:nvSpPr>
        <p:spPr/>
        <p:txBody>
          <a:bodyPr/>
          <a:lstStyle/>
          <a:p>
            <a:r>
              <a:rPr lang="en-US"/>
              <a:t>Dr.Wankwan Polachan</a:t>
            </a:r>
            <a:endParaRPr lang="th-TH"/>
          </a:p>
        </p:txBody>
      </p:sp>
      <p:sp>
        <p:nvSpPr>
          <p:cNvPr id="88066" name="Rectangle 2"/>
          <p:cNvSpPr>
            <a:spLocks noChangeArrowheads="1"/>
          </p:cNvSpPr>
          <p:nvPr>
            <p:ph type="body" idx="1"/>
          </p:nvPr>
        </p:nvSpPr>
        <p:spPr bwMode="auto">
          <a:xfrm>
            <a:off x="457200" y="381000"/>
            <a:ext cx="8229600" cy="5791200"/>
          </a:xfrm>
          <a:noFill/>
          <a:ln>
            <a:miter lim="800000"/>
            <a:headEnd/>
            <a:tailEnd/>
          </a:ln>
        </p:spPr>
        <p:txBody>
          <a:bodyPr vert="horz" wrap="square" lIns="91440" tIns="45720" rIns="91440" bIns="45720" numCol="1" anchor="t" anchorCtr="0" compatLnSpc="1">
            <a:prstTxWarp prst="textNoShape">
              <a:avLst/>
            </a:prstTxWarp>
          </a:bodyPr>
          <a:lstStyle/>
          <a:p>
            <a:pPr>
              <a:lnSpc>
                <a:spcPct val="80000"/>
              </a:lnSpc>
              <a:buSzPct val="75000"/>
              <a:buFont typeface="Wingdings" pitchFamily="2" charset="2"/>
              <a:buNone/>
            </a:pPr>
            <a:r>
              <a:rPr lang="en-US" sz="1800">
                <a:solidFill>
                  <a:srgbClr val="D5BC61"/>
                </a:solidFill>
                <a:latin typeface="Verdana" pitchFamily="34" charset="0"/>
              </a:rPr>
              <a:t>						</a:t>
            </a:r>
            <a:r>
              <a:rPr lang="en-US" sz="2400" b="1">
                <a:solidFill>
                  <a:srgbClr val="928264"/>
                </a:solidFill>
                <a:effectLst>
                  <a:outerShdw blurRad="38100" dist="38100" dir="2700000" algn="tl">
                    <a:srgbClr val="FFFFFF"/>
                  </a:outerShdw>
                </a:effectLst>
                <a:latin typeface="Verdana" pitchFamily="34" charset="0"/>
              </a:rPr>
              <a:t>Ayudhaya (cont.)</a:t>
            </a:r>
            <a:br>
              <a:rPr lang="en-US" sz="2400" b="1">
                <a:solidFill>
                  <a:srgbClr val="928264"/>
                </a:solidFill>
                <a:effectLst>
                  <a:outerShdw blurRad="38100" dist="38100" dir="2700000" algn="tl">
                    <a:srgbClr val="FFFFFF"/>
                  </a:outerShdw>
                </a:effectLst>
                <a:latin typeface="Verdana" pitchFamily="34" charset="0"/>
              </a:rPr>
            </a:br>
            <a:endParaRPr lang="en-US" sz="2000" b="1">
              <a:solidFill>
                <a:srgbClr val="928264"/>
              </a:solidFill>
              <a:effectLst>
                <a:outerShdw blurRad="38100" dist="38100" dir="2700000" algn="tl">
                  <a:srgbClr val="FFFFFF"/>
                </a:outerShdw>
              </a:effectLst>
              <a:latin typeface="Verdana" pitchFamily="34" charset="0"/>
            </a:endParaRPr>
          </a:p>
          <a:p>
            <a:pPr>
              <a:lnSpc>
                <a:spcPct val="80000"/>
              </a:lnSpc>
              <a:buSzPct val="75000"/>
              <a:buFont typeface="Wingdings" pitchFamily="2" charset="2"/>
              <a:buChar char="q"/>
            </a:pPr>
            <a:r>
              <a:rPr lang="en-US" sz="1800">
                <a:solidFill>
                  <a:srgbClr val="FFFF00"/>
                </a:solidFill>
                <a:latin typeface="Verdana" pitchFamily="34" charset="0"/>
              </a:rPr>
              <a:t>In return for granting the Portuguese the right of residence and religious liberty in Siam and special commercial, the Siamese were assured of Portuguese supplies the guns and ammunition</a:t>
            </a:r>
            <a:br>
              <a:rPr lang="en-US" sz="1800">
                <a:solidFill>
                  <a:srgbClr val="FFFF00"/>
                </a:solidFill>
                <a:latin typeface="Verdana" pitchFamily="34" charset="0"/>
              </a:rPr>
            </a:br>
            <a:endParaRPr lang="en-US" sz="1800">
              <a:solidFill>
                <a:srgbClr val="FFFF00"/>
              </a:solidFill>
              <a:latin typeface="Verdana" pitchFamily="34" charset="0"/>
            </a:endParaRPr>
          </a:p>
          <a:p>
            <a:pPr>
              <a:lnSpc>
                <a:spcPct val="80000"/>
              </a:lnSpc>
              <a:buSzPct val="75000"/>
              <a:buFont typeface="Wingdings" pitchFamily="2" charset="2"/>
              <a:buChar char="q"/>
            </a:pPr>
            <a:r>
              <a:rPr lang="en-US" sz="1800">
                <a:solidFill>
                  <a:srgbClr val="D5BC61"/>
                </a:solidFill>
                <a:latin typeface="Verdana" pitchFamily="34" charset="0"/>
              </a:rPr>
              <a:t>The changing scene of the </a:t>
            </a:r>
            <a:r>
              <a:rPr lang="en-US" sz="1800" i="1" u="sng">
                <a:solidFill>
                  <a:srgbClr val="D5BC61"/>
                </a:solidFill>
                <a:latin typeface="Verdana" pitchFamily="34" charset="0"/>
              </a:rPr>
              <a:t>16</a:t>
            </a:r>
            <a:r>
              <a:rPr lang="en-US" sz="1800" i="1" u="sng" baseline="30000">
                <a:solidFill>
                  <a:srgbClr val="D5BC61"/>
                </a:solidFill>
                <a:latin typeface="Verdana" pitchFamily="34" charset="0"/>
              </a:rPr>
              <a:t>th</a:t>
            </a:r>
            <a:r>
              <a:rPr lang="en-US" sz="1800">
                <a:solidFill>
                  <a:srgbClr val="D5BC61"/>
                </a:solidFill>
                <a:latin typeface="Verdana" pitchFamily="34" charset="0"/>
              </a:rPr>
              <a:t> century mainland S/E Asia evolved out of a number of </a:t>
            </a:r>
            <a:r>
              <a:rPr lang="en-US" sz="1800" i="1" u="sng">
                <a:solidFill>
                  <a:srgbClr val="D5BC61"/>
                </a:solidFill>
                <a:latin typeface="Verdana" pitchFamily="34" charset="0"/>
              </a:rPr>
              <a:t>interrelated developments</a:t>
            </a:r>
            <a:r>
              <a:rPr lang="en-US" sz="1800">
                <a:solidFill>
                  <a:srgbClr val="D5BC61"/>
                </a:solidFill>
                <a:latin typeface="Verdana" pitchFamily="34" charset="0"/>
              </a:rPr>
              <a:t>, in which the </a:t>
            </a:r>
            <a:r>
              <a:rPr lang="en-US" sz="1800" i="1" u="sng">
                <a:solidFill>
                  <a:srgbClr val="D5BC61"/>
                </a:solidFill>
                <a:latin typeface="Verdana" pitchFamily="34" charset="0"/>
              </a:rPr>
              <a:t>Portuguese played</a:t>
            </a:r>
            <a:r>
              <a:rPr lang="en-US" sz="1800">
                <a:solidFill>
                  <a:srgbClr val="D5BC61"/>
                </a:solidFill>
                <a:latin typeface="Verdana" pitchFamily="34" charset="0"/>
              </a:rPr>
              <a:t> one part. Interrelated economic and political developments worked generally to the advantage of the region’s coastal kingdoms and the </a:t>
            </a:r>
            <a:r>
              <a:rPr lang="en-US" sz="1800" i="1" u="sng">
                <a:solidFill>
                  <a:srgbClr val="D5BC61"/>
                </a:solidFill>
                <a:latin typeface="Verdana" pitchFamily="34" charset="0"/>
              </a:rPr>
              <a:t>hastened their civilization</a:t>
            </a:r>
            <a:r>
              <a:rPr lang="en-US" sz="1800">
                <a:solidFill>
                  <a:srgbClr val="D5BC61"/>
                </a:solidFill>
                <a:latin typeface="Verdana" pitchFamily="34" charset="0"/>
              </a:rPr>
              <a:t/>
            </a:r>
            <a:br>
              <a:rPr lang="en-US" sz="1800">
                <a:solidFill>
                  <a:srgbClr val="D5BC61"/>
                </a:solidFill>
                <a:latin typeface="Verdana" pitchFamily="34" charset="0"/>
              </a:rPr>
            </a:br>
            <a:r>
              <a:rPr lang="en-US" sz="1800">
                <a:solidFill>
                  <a:srgbClr val="D5BC61"/>
                </a:solidFill>
                <a:latin typeface="Verdana" pitchFamily="34" charset="0"/>
              </a:rPr>
              <a:t> </a:t>
            </a:r>
            <a:endParaRPr lang="en-US" sz="1600">
              <a:solidFill>
                <a:srgbClr val="D5BC61"/>
              </a:solidFill>
              <a:latin typeface="Verdana" pitchFamily="34" charset="0"/>
            </a:endParaRPr>
          </a:p>
          <a:p>
            <a:pPr>
              <a:lnSpc>
                <a:spcPct val="80000"/>
              </a:lnSpc>
              <a:buSzPct val="75000"/>
              <a:buFont typeface="Wingdings" pitchFamily="2" charset="2"/>
              <a:buChar char="q"/>
            </a:pPr>
            <a:r>
              <a:rPr lang="en-US" sz="1800" b="1" i="1">
                <a:solidFill>
                  <a:srgbClr val="D5BC61"/>
                </a:solidFill>
                <a:latin typeface="Verdana" pitchFamily="34" charset="0"/>
              </a:rPr>
              <a:t>“Capital culture”</a:t>
            </a:r>
            <a:r>
              <a:rPr lang="en-US" sz="1800">
                <a:solidFill>
                  <a:srgbClr val="D5BC61"/>
                </a:solidFill>
                <a:latin typeface="Verdana" pitchFamily="34" charset="0"/>
              </a:rPr>
              <a:t> assumed their </a:t>
            </a:r>
            <a:r>
              <a:rPr lang="en-US" sz="1800" i="1" u="sng">
                <a:solidFill>
                  <a:srgbClr val="D5BC61"/>
                </a:solidFill>
                <a:latin typeface="Verdana" pitchFamily="34" charset="0"/>
              </a:rPr>
              <a:t>unique expression</a:t>
            </a:r>
            <a:r>
              <a:rPr lang="en-US" sz="1800">
                <a:solidFill>
                  <a:srgbClr val="D5BC61"/>
                </a:solidFill>
                <a:latin typeface="Verdana" pitchFamily="34" charset="0"/>
              </a:rPr>
              <a:t> in language, literature, and the public rituals of sacral life. The kingdom’s elite were exposed to cosmopolitan culture as </a:t>
            </a:r>
            <a:r>
              <a:rPr lang="en-US" sz="1800" i="1" u="sng">
                <a:solidFill>
                  <a:srgbClr val="D5BC61"/>
                </a:solidFill>
                <a:latin typeface="Verdana" pitchFamily="34" charset="0"/>
              </a:rPr>
              <a:t>Ayudhaya became the port-city capital</a:t>
            </a:r>
            <a:r>
              <a:rPr lang="en-US" sz="1800">
                <a:solidFill>
                  <a:srgbClr val="D5BC61"/>
                </a:solidFill>
                <a:latin typeface="Verdana" pitchFamily="34" charset="0"/>
              </a:rPr>
              <a:t>. As communication developed further, spurred by increasing commerce, the culture of the urban elite could begin to seep out over the countryside. </a:t>
            </a:r>
          </a:p>
          <a:p>
            <a:pPr>
              <a:lnSpc>
                <a:spcPct val="80000"/>
              </a:lnSpc>
              <a:buSzPct val="75000"/>
              <a:buFont typeface="Wingdings" pitchFamily="2" charset="2"/>
              <a:buNone/>
            </a:pPr>
            <a:endParaRPr lang="en-US" sz="1800">
              <a:solidFill>
                <a:srgbClr val="D5BC61"/>
              </a:solidFill>
              <a:latin typeface="Verdana" pitchFamily="34" charset="0"/>
            </a:endParaRPr>
          </a:p>
          <a:p>
            <a:pPr>
              <a:lnSpc>
                <a:spcPct val="80000"/>
              </a:lnSpc>
              <a:buSzPct val="75000"/>
              <a:buFont typeface="Wingdings" pitchFamily="2" charset="2"/>
              <a:buChar char="q"/>
            </a:pPr>
            <a:r>
              <a:rPr lang="en-US" sz="1800" i="1" u="sng">
                <a:solidFill>
                  <a:srgbClr val="FFFF00"/>
                </a:solidFill>
                <a:latin typeface="Verdana" pitchFamily="34" charset="0"/>
              </a:rPr>
              <a:t>The style, tastes and values</a:t>
            </a:r>
            <a:r>
              <a:rPr lang="en-US" sz="1800">
                <a:solidFill>
                  <a:srgbClr val="FFFF00"/>
                </a:solidFill>
                <a:latin typeface="Verdana" pitchFamily="34" charset="0"/>
              </a:rPr>
              <a:t> of the capital, which had been </a:t>
            </a:r>
            <a:r>
              <a:rPr lang="en-US" sz="1800" i="1" u="sng">
                <a:solidFill>
                  <a:srgbClr val="FFFF00"/>
                </a:solidFill>
                <a:latin typeface="Verdana" pitchFamily="34" charset="0"/>
              </a:rPr>
              <a:t>distinctively defined</a:t>
            </a:r>
            <a:r>
              <a:rPr lang="en-US" sz="1800">
                <a:solidFill>
                  <a:srgbClr val="FFFF00"/>
                </a:solidFill>
                <a:latin typeface="Verdana" pitchFamily="34" charset="0"/>
              </a:rPr>
              <a:t> out of that </a:t>
            </a:r>
            <a:r>
              <a:rPr lang="en-US" sz="1800" i="1" u="sng">
                <a:solidFill>
                  <a:srgbClr val="FFFF00"/>
                </a:solidFill>
                <a:latin typeface="Verdana" pitchFamily="34" charset="0"/>
              </a:rPr>
              <a:t>region’s culturally mixed Mon, Khmer, and Tai background</a:t>
            </a:r>
            <a:r>
              <a:rPr lang="en-US" sz="1800">
                <a:solidFill>
                  <a:srgbClr val="FFFF00"/>
                </a:solidFill>
                <a:latin typeface="Verdana" pitchFamily="34" charset="0"/>
              </a:rPr>
              <a:t>, began to take their characteristically “Siamese” form, distinct from the cultures of the Lanna “Tai Yuan” or the Lan Sang “Lao”  </a:t>
            </a:r>
          </a:p>
        </p:txBody>
      </p:sp>
    </p:spTree>
  </p:cSld>
  <p:clrMapOvr>
    <a:masterClrMapping/>
  </p:clrMapOvr>
  <p:transition spd="slow"/>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3"/>
          <p:cNvSpPr>
            <a:spLocks noGrp="1"/>
          </p:cNvSpPr>
          <p:nvPr>
            <p:ph type="ftr" sz="quarter" idx="10"/>
          </p:nvPr>
        </p:nvSpPr>
        <p:spPr/>
        <p:txBody>
          <a:bodyPr/>
          <a:lstStyle/>
          <a:p>
            <a:r>
              <a:rPr lang="en-US"/>
              <a:t>Dr.Wankwan Polachan</a:t>
            </a:r>
            <a:endParaRPr lang="th-TH"/>
          </a:p>
        </p:txBody>
      </p:sp>
      <p:sp>
        <p:nvSpPr>
          <p:cNvPr id="89090" name="Rectangle 2"/>
          <p:cNvSpPr>
            <a:spLocks noChangeArrowheads="1"/>
          </p:cNvSpPr>
          <p:nvPr>
            <p:ph type="body" idx="1"/>
          </p:nvPr>
        </p:nvSpPr>
        <p:spPr bwMode="auto">
          <a:xfrm>
            <a:off x="468313" y="404813"/>
            <a:ext cx="8229600" cy="5943600"/>
          </a:xfrm>
          <a:noFill/>
          <a:ln>
            <a:miter lim="800000"/>
            <a:headEnd/>
            <a:tailEnd/>
          </a:ln>
        </p:spPr>
        <p:txBody>
          <a:bodyPr vert="horz" wrap="square" lIns="91440" tIns="45720" rIns="91440" bIns="45720" numCol="1" anchor="t" anchorCtr="0" compatLnSpc="1">
            <a:prstTxWarp prst="textNoShape">
              <a:avLst/>
            </a:prstTxWarp>
          </a:bodyPr>
          <a:lstStyle/>
          <a:p>
            <a:pPr>
              <a:buSzPct val="75000"/>
              <a:buFont typeface="Wingdings" pitchFamily="2" charset="2"/>
              <a:buNone/>
            </a:pPr>
            <a:r>
              <a:rPr lang="en-US" sz="2400">
                <a:solidFill>
                  <a:srgbClr val="D5BC61"/>
                </a:solidFill>
                <a:latin typeface="Verdana" pitchFamily="34" charset="0"/>
              </a:rPr>
              <a:t>						</a:t>
            </a:r>
            <a:r>
              <a:rPr lang="en-US" sz="2400" b="1">
                <a:solidFill>
                  <a:srgbClr val="928264"/>
                </a:solidFill>
                <a:effectLst>
                  <a:outerShdw blurRad="38100" dist="38100" dir="2700000" algn="tl">
                    <a:srgbClr val="FFFFFF"/>
                  </a:outerShdw>
                </a:effectLst>
                <a:latin typeface="Verdana" pitchFamily="34" charset="0"/>
              </a:rPr>
              <a:t>Ayudhaya (cont.)</a:t>
            </a:r>
            <a:br>
              <a:rPr lang="en-US" sz="2400" b="1">
                <a:solidFill>
                  <a:srgbClr val="928264"/>
                </a:solidFill>
                <a:effectLst>
                  <a:outerShdw blurRad="38100" dist="38100" dir="2700000" algn="tl">
                    <a:srgbClr val="FFFFFF"/>
                  </a:outerShdw>
                </a:effectLst>
                <a:latin typeface="Verdana" pitchFamily="34" charset="0"/>
              </a:rPr>
            </a:br>
            <a:endParaRPr lang="en-US" sz="2400" b="1">
              <a:solidFill>
                <a:srgbClr val="928264"/>
              </a:solidFill>
              <a:effectLst>
                <a:outerShdw blurRad="38100" dist="38100" dir="2700000" algn="tl">
                  <a:srgbClr val="FFFFFF"/>
                </a:outerShdw>
              </a:effectLst>
              <a:latin typeface="Verdana" pitchFamily="34" charset="0"/>
            </a:endParaRPr>
          </a:p>
          <a:p>
            <a:pPr>
              <a:buSzPct val="75000"/>
              <a:buFont typeface="Wingdings" pitchFamily="2" charset="2"/>
              <a:buChar char="q"/>
            </a:pPr>
            <a:r>
              <a:rPr lang="en-US" sz="1800" i="1" u="sng">
                <a:solidFill>
                  <a:srgbClr val="D5BC61"/>
                </a:solidFill>
                <a:latin typeface="Verdana" pitchFamily="34" charset="0"/>
              </a:rPr>
              <a:t>King Chairacha</a:t>
            </a:r>
            <a:r>
              <a:rPr lang="en-US" sz="1800">
                <a:solidFill>
                  <a:srgbClr val="D5BC61"/>
                </a:solidFill>
                <a:latin typeface="Verdana" pitchFamily="34" charset="0"/>
              </a:rPr>
              <a:t> (1534-1546) ruled for 12 years, his reign was concerned with </a:t>
            </a:r>
            <a:r>
              <a:rPr lang="en-US" sz="1800" u="sng">
                <a:solidFill>
                  <a:srgbClr val="D5BC61"/>
                </a:solidFill>
                <a:latin typeface="Verdana" pitchFamily="34" charset="0"/>
              </a:rPr>
              <a:t>the </a:t>
            </a:r>
            <a:r>
              <a:rPr lang="en-US" sz="1800" i="1" u="sng">
                <a:solidFill>
                  <a:srgbClr val="D5BC61"/>
                </a:solidFill>
                <a:latin typeface="Verdana" pitchFamily="34" charset="0"/>
              </a:rPr>
              <a:t>improvement of the river</a:t>
            </a:r>
            <a:r>
              <a:rPr lang="en-US" sz="1800">
                <a:solidFill>
                  <a:srgbClr val="D5BC61"/>
                </a:solidFill>
                <a:latin typeface="Verdana" pitchFamily="34" charset="0"/>
              </a:rPr>
              <a:t> </a:t>
            </a:r>
            <a:r>
              <a:rPr lang="en-US" sz="1800" i="1" u="sng">
                <a:solidFill>
                  <a:srgbClr val="D5BC61"/>
                </a:solidFill>
                <a:latin typeface="Verdana" pitchFamily="34" charset="0"/>
              </a:rPr>
              <a:t>navigation</a:t>
            </a:r>
            <a:r>
              <a:rPr lang="en-US" sz="1800">
                <a:solidFill>
                  <a:srgbClr val="D5BC61"/>
                </a:solidFill>
                <a:latin typeface="Verdana" pitchFamily="34" charset="0"/>
              </a:rPr>
              <a:t>, the promulgation of the </a:t>
            </a:r>
            <a:r>
              <a:rPr lang="en-US" sz="1800" i="1" u="sng">
                <a:solidFill>
                  <a:srgbClr val="D5BC61"/>
                </a:solidFill>
                <a:latin typeface="Verdana" pitchFamily="34" charset="0"/>
              </a:rPr>
              <a:t>Law for Trial by ordeal war</a:t>
            </a:r>
            <a:r>
              <a:rPr lang="en-US" sz="1800">
                <a:solidFill>
                  <a:srgbClr val="D5BC61"/>
                </a:solidFill>
                <a:latin typeface="Verdana" pitchFamily="34" charset="0"/>
              </a:rPr>
              <a:t> with Burma and the intervention in the affairs of </a:t>
            </a:r>
            <a:r>
              <a:rPr lang="en-US" sz="1800" i="1" u="sng">
                <a:solidFill>
                  <a:srgbClr val="D5BC61"/>
                </a:solidFill>
                <a:latin typeface="Verdana" pitchFamily="34" charset="0"/>
              </a:rPr>
              <a:t>Chiang Mai</a:t>
            </a:r>
            <a:br>
              <a:rPr lang="en-US" sz="1800" i="1" u="sng">
                <a:solidFill>
                  <a:srgbClr val="D5BC61"/>
                </a:solidFill>
                <a:latin typeface="Verdana" pitchFamily="34" charset="0"/>
              </a:rPr>
            </a:br>
            <a:endParaRPr lang="en-US" sz="1800" i="1" u="sng">
              <a:solidFill>
                <a:srgbClr val="D5BC61"/>
              </a:solidFill>
              <a:latin typeface="Verdana" pitchFamily="34" charset="0"/>
            </a:endParaRPr>
          </a:p>
          <a:p>
            <a:pPr>
              <a:buSzPct val="75000"/>
              <a:buFont typeface="Wingdings" pitchFamily="2" charset="2"/>
              <a:buChar char="q"/>
            </a:pPr>
            <a:r>
              <a:rPr lang="en-US" sz="1800">
                <a:solidFill>
                  <a:srgbClr val="FFFF00"/>
                </a:solidFill>
                <a:latin typeface="Verdana" pitchFamily="34" charset="0"/>
              </a:rPr>
              <a:t>In the same period, </a:t>
            </a:r>
            <a:r>
              <a:rPr lang="en-US" sz="1800" i="1" u="sng">
                <a:solidFill>
                  <a:srgbClr val="FFFF00"/>
                </a:solidFill>
                <a:latin typeface="Verdana" pitchFamily="34" charset="0"/>
              </a:rPr>
              <a:t>King Tabengshaweti</a:t>
            </a:r>
            <a:r>
              <a:rPr lang="en-US" sz="1800">
                <a:solidFill>
                  <a:srgbClr val="FFFF00"/>
                </a:solidFill>
                <a:latin typeface="Verdana" pitchFamily="34" charset="0"/>
              </a:rPr>
              <a:t> of the Tongau Dynasty was a great warrior with his desire to unite Burma, he was able to gain </a:t>
            </a:r>
            <a:r>
              <a:rPr lang="en-US" sz="1800" i="1" u="sng">
                <a:solidFill>
                  <a:srgbClr val="FFFF00"/>
                </a:solidFill>
                <a:latin typeface="Verdana" pitchFamily="34" charset="0"/>
              </a:rPr>
              <a:t>control over all his neighboring</a:t>
            </a:r>
            <a:r>
              <a:rPr lang="en-US" sz="1800">
                <a:solidFill>
                  <a:srgbClr val="FFFF00"/>
                </a:solidFill>
                <a:latin typeface="Verdana" pitchFamily="34" charset="0"/>
              </a:rPr>
              <a:t> principalities except </a:t>
            </a:r>
            <a:r>
              <a:rPr lang="en-US" sz="1800" b="1" i="1">
                <a:solidFill>
                  <a:srgbClr val="FFFF00"/>
                </a:solidFill>
                <a:latin typeface="Verdana" pitchFamily="34" charset="0"/>
              </a:rPr>
              <a:t>Ayudhaya</a:t>
            </a:r>
            <a:br>
              <a:rPr lang="en-US" sz="1800" b="1" i="1">
                <a:solidFill>
                  <a:srgbClr val="FFFF00"/>
                </a:solidFill>
                <a:latin typeface="Verdana" pitchFamily="34" charset="0"/>
              </a:rPr>
            </a:br>
            <a:endParaRPr lang="en-US" sz="1800" b="1" i="1">
              <a:solidFill>
                <a:srgbClr val="FFFF00"/>
              </a:solidFill>
              <a:latin typeface="Verdana" pitchFamily="34" charset="0"/>
            </a:endParaRPr>
          </a:p>
          <a:p>
            <a:pPr>
              <a:buSzPct val="75000"/>
              <a:buFont typeface="Wingdings" pitchFamily="2" charset="2"/>
              <a:buChar char="q"/>
            </a:pPr>
            <a:r>
              <a:rPr lang="en-US" sz="1800">
                <a:solidFill>
                  <a:srgbClr val="D5BC61"/>
                </a:solidFill>
                <a:latin typeface="Verdana" pitchFamily="34" charset="0"/>
              </a:rPr>
              <a:t>However, the </a:t>
            </a:r>
            <a:r>
              <a:rPr lang="en-US" sz="1800" i="1" u="sng">
                <a:solidFill>
                  <a:srgbClr val="D5BC61"/>
                </a:solidFill>
                <a:latin typeface="Verdana" pitchFamily="34" charset="0"/>
              </a:rPr>
              <a:t>Burmese did not succeed</a:t>
            </a:r>
            <a:r>
              <a:rPr lang="en-US" sz="1800">
                <a:solidFill>
                  <a:srgbClr val="D5BC61"/>
                </a:solidFill>
                <a:latin typeface="Verdana" pitchFamily="34" charset="0"/>
              </a:rPr>
              <a:t> until King </a:t>
            </a:r>
            <a:r>
              <a:rPr lang="en-US" sz="1800" i="1" u="sng">
                <a:solidFill>
                  <a:srgbClr val="D5BC61"/>
                </a:solidFill>
                <a:latin typeface="Verdana" pitchFamily="34" charset="0"/>
              </a:rPr>
              <a:t>Mahachakrapat’s </a:t>
            </a:r>
            <a:r>
              <a:rPr lang="en-US" sz="1800">
                <a:solidFill>
                  <a:srgbClr val="D5BC61"/>
                </a:solidFill>
                <a:latin typeface="Verdana" pitchFamily="34" charset="0"/>
              </a:rPr>
              <a:t>reign (married with Suriyothai), the King was confronted </a:t>
            </a:r>
            <a:r>
              <a:rPr lang="en-US" sz="1800" i="1" u="sng">
                <a:solidFill>
                  <a:srgbClr val="D5BC61"/>
                </a:solidFill>
                <a:latin typeface="Verdana" pitchFamily="34" charset="0"/>
              </a:rPr>
              <a:t>with the 1</a:t>
            </a:r>
            <a:r>
              <a:rPr lang="en-US" sz="1800" i="1" u="sng" baseline="30000">
                <a:solidFill>
                  <a:srgbClr val="D5BC61"/>
                </a:solidFill>
                <a:latin typeface="Verdana" pitchFamily="34" charset="0"/>
              </a:rPr>
              <a:t>st</a:t>
            </a:r>
            <a:r>
              <a:rPr lang="en-US" sz="1800" i="1" u="sng">
                <a:solidFill>
                  <a:srgbClr val="D5BC61"/>
                </a:solidFill>
                <a:latin typeface="Verdana" pitchFamily="34" charset="0"/>
              </a:rPr>
              <a:t> Burmese war</a:t>
            </a:r>
            <a:r>
              <a:rPr lang="en-US" sz="1800">
                <a:solidFill>
                  <a:srgbClr val="D5BC61"/>
                </a:solidFill>
                <a:latin typeface="Verdana" pitchFamily="34" charset="0"/>
              </a:rPr>
              <a:t> in his reign in 1549. In this </a:t>
            </a:r>
            <a:r>
              <a:rPr lang="en-US" sz="1800" i="1" u="sng">
                <a:solidFill>
                  <a:srgbClr val="D5BC61"/>
                </a:solidFill>
                <a:latin typeface="Verdana" pitchFamily="34" charset="0"/>
              </a:rPr>
              <a:t>battle</a:t>
            </a:r>
            <a:r>
              <a:rPr lang="en-US" sz="1800">
                <a:solidFill>
                  <a:srgbClr val="D5BC61"/>
                </a:solidFill>
                <a:latin typeface="Verdana" pitchFamily="34" charset="0"/>
              </a:rPr>
              <a:t>, the queen and her daughters and sons accompanied the king in the fighting in which when the </a:t>
            </a:r>
            <a:r>
              <a:rPr lang="en-US" sz="1800" i="1" u="sng">
                <a:solidFill>
                  <a:srgbClr val="D5BC61"/>
                </a:solidFill>
                <a:latin typeface="Verdana" pitchFamily="34" charset="0"/>
              </a:rPr>
              <a:t>king was being chased by the Burmese</a:t>
            </a:r>
            <a:r>
              <a:rPr lang="en-US" sz="1800">
                <a:solidFill>
                  <a:srgbClr val="D5BC61"/>
                </a:solidFill>
                <a:latin typeface="Verdana" pitchFamily="34" charset="0"/>
              </a:rPr>
              <a:t>, trying to rescue her husband, the </a:t>
            </a:r>
            <a:r>
              <a:rPr lang="en-US" sz="1800" i="1" u="sng">
                <a:solidFill>
                  <a:srgbClr val="D5BC61"/>
                </a:solidFill>
                <a:latin typeface="Verdana" pitchFamily="34" charset="0"/>
              </a:rPr>
              <a:t>queen drove her elephant in</a:t>
            </a:r>
            <a:r>
              <a:rPr lang="en-US" sz="1800">
                <a:solidFill>
                  <a:srgbClr val="D5BC61"/>
                </a:solidFill>
                <a:latin typeface="Verdana" pitchFamily="34" charset="0"/>
              </a:rPr>
              <a:t> between and </a:t>
            </a:r>
            <a:r>
              <a:rPr lang="en-US" sz="1800" i="1" u="sng">
                <a:solidFill>
                  <a:srgbClr val="D5BC61"/>
                </a:solidFill>
                <a:latin typeface="Verdana" pitchFamily="34" charset="0"/>
              </a:rPr>
              <a:t>was herself cut down</a:t>
            </a:r>
            <a:r>
              <a:rPr lang="en-US" sz="1800">
                <a:solidFill>
                  <a:srgbClr val="D5BC61"/>
                </a:solidFill>
                <a:latin typeface="Verdana" pitchFamily="34" charset="0"/>
              </a:rPr>
              <a:t>. Burmese withdrew after realizing she was a women</a:t>
            </a:r>
          </a:p>
        </p:txBody>
      </p:sp>
    </p:spTree>
  </p:cSld>
  <p:clrMapOvr>
    <a:masterClrMapping/>
  </p:clrMapOvr>
  <p:transition spd="slow"/>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3"/>
          <p:cNvSpPr>
            <a:spLocks noGrp="1"/>
          </p:cNvSpPr>
          <p:nvPr>
            <p:ph type="ftr" sz="quarter" idx="10"/>
          </p:nvPr>
        </p:nvSpPr>
        <p:spPr/>
        <p:txBody>
          <a:bodyPr/>
          <a:lstStyle/>
          <a:p>
            <a:r>
              <a:rPr lang="en-US"/>
              <a:t>Dr.Wankwan Polachan</a:t>
            </a:r>
            <a:endParaRPr lang="th-TH"/>
          </a:p>
        </p:txBody>
      </p:sp>
      <p:sp>
        <p:nvSpPr>
          <p:cNvPr id="90114" name="Rectangle 2"/>
          <p:cNvSpPr>
            <a:spLocks noChangeArrowheads="1"/>
          </p:cNvSpPr>
          <p:nvPr>
            <p:ph type="body" idx="1"/>
          </p:nvPr>
        </p:nvSpPr>
        <p:spPr bwMode="auto">
          <a:xfrm>
            <a:off x="457200" y="381000"/>
            <a:ext cx="8229600" cy="6019800"/>
          </a:xfrm>
          <a:noFill/>
          <a:ln>
            <a:miter lim="800000"/>
            <a:headEnd/>
            <a:tailEnd/>
          </a:ln>
        </p:spPr>
        <p:txBody>
          <a:bodyPr vert="horz" wrap="square" lIns="91440" tIns="45720" rIns="91440" bIns="45720" numCol="1" anchor="t" anchorCtr="0" compatLnSpc="1">
            <a:prstTxWarp prst="textNoShape">
              <a:avLst/>
            </a:prstTxWarp>
          </a:bodyPr>
          <a:lstStyle/>
          <a:p>
            <a:pPr>
              <a:buSzPct val="75000"/>
              <a:buFont typeface="Wingdings" pitchFamily="2" charset="2"/>
              <a:buNone/>
            </a:pPr>
            <a:r>
              <a:rPr lang="en-US" sz="2400">
                <a:solidFill>
                  <a:srgbClr val="D5BC61"/>
                </a:solidFill>
                <a:latin typeface="Verdana" pitchFamily="34" charset="0"/>
              </a:rPr>
              <a:t>						</a:t>
            </a:r>
            <a:r>
              <a:rPr lang="en-US" sz="2400" b="1">
                <a:solidFill>
                  <a:srgbClr val="928264"/>
                </a:solidFill>
                <a:effectLst>
                  <a:outerShdw blurRad="38100" dist="38100" dir="2700000" algn="tl">
                    <a:srgbClr val="FFFFFF"/>
                  </a:outerShdw>
                </a:effectLst>
                <a:latin typeface="Verdana" pitchFamily="34" charset="0"/>
              </a:rPr>
              <a:t>Ayudhaya (cont.)</a:t>
            </a:r>
            <a:br>
              <a:rPr lang="en-US" sz="2400" b="1">
                <a:solidFill>
                  <a:srgbClr val="928264"/>
                </a:solidFill>
                <a:effectLst>
                  <a:outerShdw blurRad="38100" dist="38100" dir="2700000" algn="tl">
                    <a:srgbClr val="FFFFFF"/>
                  </a:outerShdw>
                </a:effectLst>
                <a:latin typeface="Verdana" pitchFamily="34" charset="0"/>
              </a:rPr>
            </a:br>
            <a:endParaRPr lang="en-US" sz="2400" b="1">
              <a:solidFill>
                <a:srgbClr val="928264"/>
              </a:solidFill>
              <a:effectLst>
                <a:outerShdw blurRad="38100" dist="38100" dir="2700000" algn="tl">
                  <a:srgbClr val="FFFFFF"/>
                </a:outerShdw>
              </a:effectLst>
              <a:latin typeface="Verdana" pitchFamily="34" charset="0"/>
            </a:endParaRPr>
          </a:p>
          <a:p>
            <a:pPr>
              <a:buSzPct val="75000"/>
              <a:buFont typeface="Wingdings" pitchFamily="2" charset="2"/>
              <a:buChar char="q"/>
            </a:pPr>
            <a:r>
              <a:rPr lang="en-US" sz="1800">
                <a:solidFill>
                  <a:srgbClr val="D5BC61"/>
                </a:solidFill>
                <a:latin typeface="Verdana" pitchFamily="34" charset="0"/>
              </a:rPr>
              <a:t>In the 2</a:t>
            </a:r>
            <a:r>
              <a:rPr lang="en-US" sz="1800" baseline="30000">
                <a:solidFill>
                  <a:srgbClr val="D5BC61"/>
                </a:solidFill>
                <a:latin typeface="Verdana" pitchFamily="34" charset="0"/>
              </a:rPr>
              <a:t>nd</a:t>
            </a:r>
            <a:r>
              <a:rPr lang="en-US" sz="1800">
                <a:solidFill>
                  <a:srgbClr val="D5BC61"/>
                </a:solidFill>
                <a:latin typeface="Verdana" pitchFamily="34" charset="0"/>
              </a:rPr>
              <a:t> war started in 1563, when king </a:t>
            </a:r>
            <a:r>
              <a:rPr lang="en-US" sz="1800" i="1" u="sng">
                <a:solidFill>
                  <a:srgbClr val="D5BC61"/>
                </a:solidFill>
                <a:latin typeface="Verdana" pitchFamily="34" charset="0"/>
              </a:rPr>
              <a:t>Burengnong</a:t>
            </a:r>
            <a:r>
              <a:rPr lang="en-US" sz="1800">
                <a:solidFill>
                  <a:srgbClr val="D5BC61"/>
                </a:solidFill>
                <a:latin typeface="Verdana" pitchFamily="34" charset="0"/>
              </a:rPr>
              <a:t> of Burma (Tabengshaweti’s brother in law) made a </a:t>
            </a:r>
            <a:r>
              <a:rPr lang="en-US" sz="1800" i="1" u="sng">
                <a:solidFill>
                  <a:srgbClr val="D5BC61"/>
                </a:solidFill>
                <a:latin typeface="Verdana" pitchFamily="34" charset="0"/>
              </a:rPr>
              <a:t>request of 2 white elephants</a:t>
            </a:r>
            <a:r>
              <a:rPr lang="en-US" sz="1800">
                <a:solidFill>
                  <a:srgbClr val="D5BC61"/>
                </a:solidFill>
                <a:latin typeface="Verdana" pitchFamily="34" charset="0"/>
              </a:rPr>
              <a:t> in which King Mahachakrapat refused</a:t>
            </a:r>
            <a:br>
              <a:rPr lang="en-US" sz="1800">
                <a:solidFill>
                  <a:srgbClr val="D5BC61"/>
                </a:solidFill>
                <a:latin typeface="Verdana" pitchFamily="34" charset="0"/>
              </a:rPr>
            </a:br>
            <a:endParaRPr lang="en-US" sz="1800">
              <a:solidFill>
                <a:srgbClr val="D5BC61"/>
              </a:solidFill>
              <a:latin typeface="Verdana" pitchFamily="34" charset="0"/>
            </a:endParaRPr>
          </a:p>
          <a:p>
            <a:pPr>
              <a:buSzPct val="75000"/>
              <a:buFont typeface="Wingdings" pitchFamily="2" charset="2"/>
              <a:buChar char="q"/>
            </a:pPr>
            <a:r>
              <a:rPr lang="en-US" sz="1800">
                <a:solidFill>
                  <a:srgbClr val="D5BC61"/>
                </a:solidFill>
                <a:latin typeface="Verdana" pitchFamily="34" charset="0"/>
              </a:rPr>
              <a:t>Phitsanulok was captured by the Burmese, in 1564 Ayudhaya was besieged, King Mahachakrapat made peace with Burengnong</a:t>
            </a:r>
            <a:br>
              <a:rPr lang="en-US" sz="1800">
                <a:solidFill>
                  <a:srgbClr val="D5BC61"/>
                </a:solidFill>
                <a:latin typeface="Verdana" pitchFamily="34" charset="0"/>
              </a:rPr>
            </a:br>
            <a:endParaRPr lang="en-US" sz="1800">
              <a:solidFill>
                <a:srgbClr val="D5BC61"/>
              </a:solidFill>
              <a:latin typeface="Verdana" pitchFamily="34" charset="0"/>
            </a:endParaRPr>
          </a:p>
          <a:p>
            <a:pPr>
              <a:buSzPct val="75000"/>
              <a:buFont typeface="Wingdings" pitchFamily="2" charset="2"/>
              <a:buChar char="q"/>
            </a:pPr>
            <a:r>
              <a:rPr lang="en-US" sz="1800">
                <a:solidFill>
                  <a:srgbClr val="D5BC61"/>
                </a:solidFill>
                <a:latin typeface="Verdana" pitchFamily="34" charset="0"/>
              </a:rPr>
              <a:t>Mahachakrapat’s 1</a:t>
            </a:r>
            <a:r>
              <a:rPr lang="en-US" sz="1800" baseline="30000">
                <a:solidFill>
                  <a:srgbClr val="D5BC61"/>
                </a:solidFill>
                <a:latin typeface="Verdana" pitchFamily="34" charset="0"/>
              </a:rPr>
              <a:t>st</a:t>
            </a:r>
            <a:r>
              <a:rPr lang="en-US" sz="1800">
                <a:solidFill>
                  <a:srgbClr val="D5BC61"/>
                </a:solidFill>
                <a:latin typeface="Verdana" pitchFamily="34" charset="0"/>
              </a:rPr>
              <a:t> son, Ramesuan III died after became ill in the expedition to Chiangmai. </a:t>
            </a:r>
            <a:r>
              <a:rPr lang="en-US" sz="1800" i="1" u="sng">
                <a:solidFill>
                  <a:srgbClr val="D5BC61"/>
                </a:solidFill>
                <a:latin typeface="Verdana" pitchFamily="34" charset="0"/>
              </a:rPr>
              <a:t>Prince Mahin</a:t>
            </a:r>
            <a:r>
              <a:rPr lang="en-US" sz="1800">
                <a:solidFill>
                  <a:srgbClr val="D5BC61"/>
                </a:solidFill>
                <a:latin typeface="Verdana" pitchFamily="34" charset="0"/>
              </a:rPr>
              <a:t> (his brother) became king in the period that Burengnong departed from Pegu (Hongsawati: Burmese capital) with a much </a:t>
            </a:r>
            <a:r>
              <a:rPr lang="en-US" sz="1800" i="1" u="sng">
                <a:solidFill>
                  <a:srgbClr val="D5BC61"/>
                </a:solidFill>
                <a:latin typeface="Verdana" pitchFamily="34" charset="0"/>
              </a:rPr>
              <a:t>larger army hoping to gain</a:t>
            </a:r>
            <a:r>
              <a:rPr lang="en-US" sz="1800">
                <a:solidFill>
                  <a:srgbClr val="D5BC61"/>
                </a:solidFill>
                <a:latin typeface="Verdana" pitchFamily="34" charset="0"/>
              </a:rPr>
              <a:t> complete control over Ayudhaya</a:t>
            </a:r>
            <a:br>
              <a:rPr lang="en-US" sz="1800">
                <a:solidFill>
                  <a:srgbClr val="D5BC61"/>
                </a:solidFill>
                <a:latin typeface="Verdana" pitchFamily="34" charset="0"/>
              </a:rPr>
            </a:br>
            <a:endParaRPr lang="en-US" sz="1800">
              <a:solidFill>
                <a:srgbClr val="D5BC61"/>
              </a:solidFill>
              <a:latin typeface="Verdana" pitchFamily="34" charset="0"/>
            </a:endParaRPr>
          </a:p>
          <a:p>
            <a:pPr>
              <a:buSzPct val="75000"/>
              <a:buFont typeface="Wingdings" pitchFamily="2" charset="2"/>
              <a:buChar char="q"/>
            </a:pPr>
            <a:r>
              <a:rPr lang="en-US" sz="1800" i="1" u="sng">
                <a:solidFill>
                  <a:srgbClr val="FFFF00"/>
                </a:solidFill>
                <a:latin typeface="Verdana" pitchFamily="34" charset="0"/>
              </a:rPr>
              <a:t>Burengnong resorted</a:t>
            </a:r>
            <a:r>
              <a:rPr lang="en-US" sz="1800">
                <a:solidFill>
                  <a:srgbClr val="FFFF00"/>
                </a:solidFill>
                <a:latin typeface="Verdana" pitchFamily="34" charset="0"/>
              </a:rPr>
              <a:t> to a </a:t>
            </a:r>
            <a:r>
              <a:rPr lang="en-US" sz="1800" i="1" u="sng">
                <a:solidFill>
                  <a:srgbClr val="FFFF00"/>
                </a:solidFill>
                <a:latin typeface="Verdana" pitchFamily="34" charset="0"/>
              </a:rPr>
              <a:t>stratagem</a:t>
            </a:r>
            <a:r>
              <a:rPr lang="en-US" sz="1800">
                <a:solidFill>
                  <a:srgbClr val="FFFF00"/>
                </a:solidFill>
                <a:latin typeface="Verdana" pitchFamily="34" charset="0"/>
              </a:rPr>
              <a:t>, where by Phraya Chakri who had been removed as a hostage to Burma was sent into the city as </a:t>
            </a:r>
            <a:r>
              <a:rPr lang="en-US" sz="1800" i="1" u="sng">
                <a:solidFill>
                  <a:srgbClr val="FFFF00"/>
                </a:solidFill>
                <a:latin typeface="Verdana" pitchFamily="34" charset="0"/>
              </a:rPr>
              <a:t>a spy</a:t>
            </a:r>
            <a:r>
              <a:rPr lang="en-US" sz="1800">
                <a:solidFill>
                  <a:srgbClr val="FFFF00"/>
                </a:solidFill>
                <a:latin typeface="Verdana" pitchFamily="34" charset="0"/>
              </a:rPr>
              <a:t>. And on </a:t>
            </a:r>
            <a:r>
              <a:rPr lang="en-US" sz="1800" b="1" i="1" u="sng">
                <a:solidFill>
                  <a:srgbClr val="FFFF00"/>
                </a:solidFill>
                <a:latin typeface="Verdana" pitchFamily="34" charset="0"/>
              </a:rPr>
              <a:t>August 30,1569</a:t>
            </a:r>
            <a:r>
              <a:rPr lang="en-US" sz="1800">
                <a:solidFill>
                  <a:srgbClr val="FFFF00"/>
                </a:solidFill>
                <a:latin typeface="Verdana" pitchFamily="34" charset="0"/>
              </a:rPr>
              <a:t> Burmese </a:t>
            </a:r>
            <a:r>
              <a:rPr lang="en-US" sz="1800" i="1" u="sng">
                <a:solidFill>
                  <a:srgbClr val="FFFF00"/>
                </a:solidFill>
                <a:latin typeface="Verdana" pitchFamily="34" charset="0"/>
              </a:rPr>
              <a:t>attacked Ayudhaya in full force</a:t>
            </a:r>
            <a:r>
              <a:rPr lang="en-US" sz="1800">
                <a:solidFill>
                  <a:srgbClr val="FFFF00"/>
                </a:solidFill>
                <a:latin typeface="Verdana" pitchFamily="34" charset="0"/>
              </a:rPr>
              <a:t> from all directions and captured it. </a:t>
            </a:r>
            <a:r>
              <a:rPr lang="en-US" sz="1800" b="1" i="1" u="sng">
                <a:solidFill>
                  <a:srgbClr val="FFFF00"/>
                </a:solidFill>
                <a:latin typeface="Verdana" pitchFamily="34" charset="0"/>
              </a:rPr>
              <a:t>(1</a:t>
            </a:r>
            <a:r>
              <a:rPr lang="en-US" sz="1800" b="1" i="1" u="sng" baseline="30000">
                <a:solidFill>
                  <a:srgbClr val="FFFF00"/>
                </a:solidFill>
                <a:latin typeface="Verdana" pitchFamily="34" charset="0"/>
              </a:rPr>
              <a:t>st</a:t>
            </a:r>
            <a:r>
              <a:rPr lang="en-US" sz="1800" b="1" i="1" u="sng">
                <a:solidFill>
                  <a:srgbClr val="FFFF00"/>
                </a:solidFill>
                <a:latin typeface="Verdana" pitchFamily="34" charset="0"/>
              </a:rPr>
              <a:t> fall)</a:t>
            </a:r>
          </a:p>
          <a:p>
            <a:pPr>
              <a:buSzPct val="75000"/>
              <a:buFont typeface="Wingdings" pitchFamily="2" charset="2"/>
              <a:buNone/>
            </a:pPr>
            <a:endParaRPr lang="en-US" sz="1800" b="1" i="1" u="sng">
              <a:solidFill>
                <a:srgbClr val="D5BC61"/>
              </a:solidFill>
              <a:latin typeface="Verdana" pitchFamily="34" charset="0"/>
            </a:endParaRPr>
          </a:p>
        </p:txBody>
      </p:sp>
    </p:spTree>
  </p:cSld>
  <p:clrMapOvr>
    <a:masterClrMapping/>
  </p:clrMapOvr>
  <p:transition spd="slow"/>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3"/>
          <p:cNvSpPr>
            <a:spLocks noGrp="1"/>
          </p:cNvSpPr>
          <p:nvPr>
            <p:ph type="ftr" sz="quarter" idx="10"/>
          </p:nvPr>
        </p:nvSpPr>
        <p:spPr/>
        <p:txBody>
          <a:bodyPr/>
          <a:lstStyle/>
          <a:p>
            <a:r>
              <a:rPr lang="en-US"/>
              <a:t>Dr.Wankwan Polachan</a:t>
            </a:r>
            <a:endParaRPr lang="th-TH"/>
          </a:p>
        </p:txBody>
      </p:sp>
      <p:sp>
        <p:nvSpPr>
          <p:cNvPr id="91138" name="Rectangle 2"/>
          <p:cNvSpPr>
            <a:spLocks noChangeArrowheads="1"/>
          </p:cNvSpPr>
          <p:nvPr>
            <p:ph type="body" idx="1"/>
          </p:nvPr>
        </p:nvSpPr>
        <p:spPr bwMode="auto">
          <a:xfrm>
            <a:off x="457200" y="381000"/>
            <a:ext cx="8229600" cy="6019800"/>
          </a:xfrm>
          <a:noFill/>
          <a:ln>
            <a:miter lim="800000"/>
            <a:headEnd/>
            <a:tailEnd/>
          </a:ln>
        </p:spPr>
        <p:txBody>
          <a:bodyPr vert="horz" wrap="square" lIns="91440" tIns="45720" rIns="91440" bIns="45720" numCol="1" anchor="t" anchorCtr="0" compatLnSpc="1">
            <a:prstTxWarp prst="textNoShape">
              <a:avLst/>
            </a:prstTxWarp>
          </a:bodyPr>
          <a:lstStyle/>
          <a:p>
            <a:pPr>
              <a:buSzPct val="75000"/>
              <a:buFont typeface="Wingdings" pitchFamily="2" charset="2"/>
              <a:buNone/>
            </a:pPr>
            <a:r>
              <a:rPr lang="en-US">
                <a:solidFill>
                  <a:srgbClr val="D5BC61"/>
                </a:solidFill>
                <a:latin typeface="Verdana" pitchFamily="34" charset="0"/>
              </a:rPr>
              <a:t>						</a:t>
            </a:r>
            <a:r>
              <a:rPr lang="en-US" sz="2400" b="1">
                <a:solidFill>
                  <a:srgbClr val="928264"/>
                </a:solidFill>
                <a:effectLst>
                  <a:outerShdw blurRad="38100" dist="38100" dir="2700000" algn="tl">
                    <a:srgbClr val="FFFFFF"/>
                  </a:outerShdw>
                </a:effectLst>
                <a:latin typeface="Verdana" pitchFamily="34" charset="0"/>
              </a:rPr>
              <a:t>Ayudhaya (cont.)</a:t>
            </a:r>
            <a:r>
              <a:rPr lang="en-US" sz="2400" b="1">
                <a:solidFill>
                  <a:srgbClr val="D5BC61"/>
                </a:solidFill>
                <a:latin typeface="Verdana" pitchFamily="34" charset="0"/>
              </a:rPr>
              <a:t/>
            </a:r>
            <a:br>
              <a:rPr lang="en-US" sz="2400" b="1">
                <a:solidFill>
                  <a:srgbClr val="D5BC61"/>
                </a:solidFill>
                <a:latin typeface="Verdana" pitchFamily="34" charset="0"/>
              </a:rPr>
            </a:br>
            <a:endParaRPr lang="en-US" sz="2400" b="1">
              <a:solidFill>
                <a:srgbClr val="D5BC61"/>
              </a:solidFill>
              <a:latin typeface="Verdana" pitchFamily="34" charset="0"/>
            </a:endParaRPr>
          </a:p>
          <a:p>
            <a:pPr>
              <a:buSzPct val="75000"/>
              <a:buFont typeface="Wingdings" pitchFamily="2" charset="2"/>
              <a:buChar char="q"/>
            </a:pPr>
            <a:r>
              <a:rPr lang="en-US" sz="1800" i="1" u="sng">
                <a:solidFill>
                  <a:srgbClr val="D5BC61"/>
                </a:solidFill>
                <a:latin typeface="Verdana" pitchFamily="34" charset="0"/>
              </a:rPr>
              <a:t>Burengnong</a:t>
            </a:r>
            <a:r>
              <a:rPr lang="en-US" sz="1800">
                <a:solidFill>
                  <a:srgbClr val="D5BC61"/>
                </a:solidFill>
                <a:latin typeface="Verdana" pitchFamily="34" charset="0"/>
              </a:rPr>
              <a:t> gave orders for the </a:t>
            </a:r>
            <a:r>
              <a:rPr lang="en-US" sz="1800" i="1" u="sng">
                <a:solidFill>
                  <a:srgbClr val="D5BC61"/>
                </a:solidFill>
                <a:latin typeface="Verdana" pitchFamily="34" charset="0"/>
              </a:rPr>
              <a:t>removal to Burma</a:t>
            </a:r>
            <a:r>
              <a:rPr lang="en-US" sz="1800">
                <a:solidFill>
                  <a:srgbClr val="D5BC61"/>
                </a:solidFill>
                <a:latin typeface="Verdana" pitchFamily="34" charset="0"/>
              </a:rPr>
              <a:t> of the King Mahin, Royal family, government officers as well as a vast number of prisoners and tremendous amount of gold </a:t>
            </a:r>
            <a:r>
              <a:rPr lang="en-US" sz="1800" i="1" u="sng">
                <a:solidFill>
                  <a:srgbClr val="D5BC61"/>
                </a:solidFill>
                <a:latin typeface="Verdana" pitchFamily="34" charset="0"/>
              </a:rPr>
              <a:t>leaving only 10,000 inhabitants</a:t>
            </a:r>
            <a:r>
              <a:rPr lang="en-US" sz="1800">
                <a:solidFill>
                  <a:srgbClr val="D5BC61"/>
                </a:solidFill>
                <a:latin typeface="Verdana" pitchFamily="34" charset="0"/>
              </a:rPr>
              <a:t> with its </a:t>
            </a:r>
            <a:r>
              <a:rPr lang="en-US" sz="1800" i="1" u="sng">
                <a:solidFill>
                  <a:srgbClr val="D5BC61"/>
                </a:solidFill>
                <a:latin typeface="Verdana" pitchFamily="34" charset="0"/>
              </a:rPr>
              <a:t>dismantled</a:t>
            </a:r>
            <a:r>
              <a:rPr lang="en-US" sz="1800">
                <a:solidFill>
                  <a:srgbClr val="D5BC61"/>
                </a:solidFill>
                <a:latin typeface="Verdana" pitchFamily="34" charset="0"/>
              </a:rPr>
              <a:t> fortification</a:t>
            </a:r>
            <a:br>
              <a:rPr lang="en-US" sz="1800">
                <a:solidFill>
                  <a:srgbClr val="D5BC61"/>
                </a:solidFill>
                <a:latin typeface="Verdana" pitchFamily="34" charset="0"/>
              </a:rPr>
            </a:br>
            <a:endParaRPr lang="en-US" sz="1800">
              <a:solidFill>
                <a:srgbClr val="D5BC61"/>
              </a:solidFill>
              <a:latin typeface="Verdana" pitchFamily="34" charset="0"/>
            </a:endParaRPr>
          </a:p>
          <a:p>
            <a:pPr>
              <a:buSzPct val="75000"/>
              <a:buFont typeface="Wingdings" pitchFamily="2" charset="2"/>
              <a:buChar char="q"/>
            </a:pPr>
            <a:r>
              <a:rPr lang="en-US" sz="1800" i="1" u="sng">
                <a:solidFill>
                  <a:srgbClr val="D5BC61"/>
                </a:solidFill>
                <a:latin typeface="Verdana" pitchFamily="34" charset="0"/>
              </a:rPr>
              <a:t>Burengnong crowned</a:t>
            </a:r>
            <a:r>
              <a:rPr lang="en-US" sz="1800">
                <a:solidFill>
                  <a:srgbClr val="D5BC61"/>
                </a:solidFill>
                <a:latin typeface="Verdana" pitchFamily="34" charset="0"/>
              </a:rPr>
              <a:t> Phra </a:t>
            </a:r>
            <a:r>
              <a:rPr lang="en-US" sz="1800" i="1" u="sng">
                <a:solidFill>
                  <a:srgbClr val="D5BC61"/>
                </a:solidFill>
                <a:latin typeface="Verdana" pitchFamily="34" charset="0"/>
              </a:rPr>
              <a:t>Mahathammaracha</a:t>
            </a:r>
            <a:r>
              <a:rPr lang="en-US" sz="1800">
                <a:solidFill>
                  <a:srgbClr val="D5BC61"/>
                </a:solidFill>
                <a:latin typeface="Verdana" pitchFamily="34" charset="0"/>
              </a:rPr>
              <a:t> as King of Siam under of vassalage of Burma (King Mahathammaracha was a descendant of the </a:t>
            </a:r>
            <a:r>
              <a:rPr lang="en-US" sz="1800" i="1" u="sng">
                <a:solidFill>
                  <a:srgbClr val="D5BC61"/>
                </a:solidFill>
                <a:latin typeface="Verdana" pitchFamily="34" charset="0"/>
              </a:rPr>
              <a:t>Phra Ruang</a:t>
            </a:r>
            <a:r>
              <a:rPr lang="en-US" sz="1800">
                <a:solidFill>
                  <a:srgbClr val="D5BC61"/>
                </a:solidFill>
                <a:latin typeface="Verdana" pitchFamily="34" charset="0"/>
              </a:rPr>
              <a:t> Dynasty of </a:t>
            </a:r>
            <a:r>
              <a:rPr lang="en-US" sz="1800" i="1" u="sng">
                <a:solidFill>
                  <a:srgbClr val="D5BC61"/>
                </a:solidFill>
                <a:latin typeface="Verdana" pitchFamily="34" charset="0"/>
              </a:rPr>
              <a:t>Sukhothai</a:t>
            </a:r>
            <a:r>
              <a:rPr lang="en-US" sz="1800">
                <a:solidFill>
                  <a:srgbClr val="D5BC61"/>
                </a:solidFill>
                <a:latin typeface="Verdana" pitchFamily="34" charset="0"/>
              </a:rPr>
              <a:t> and he started the Phra Ruang Dynasty in Ayudhaya)</a:t>
            </a:r>
            <a:br>
              <a:rPr lang="en-US" sz="1800">
                <a:solidFill>
                  <a:srgbClr val="D5BC61"/>
                </a:solidFill>
                <a:latin typeface="Verdana" pitchFamily="34" charset="0"/>
              </a:rPr>
            </a:br>
            <a:endParaRPr lang="en-US" sz="1800">
              <a:solidFill>
                <a:srgbClr val="D5BC61"/>
              </a:solidFill>
              <a:latin typeface="Verdana" pitchFamily="34" charset="0"/>
            </a:endParaRPr>
          </a:p>
          <a:p>
            <a:pPr>
              <a:buSzPct val="75000"/>
              <a:buFont typeface="Wingdings" pitchFamily="2" charset="2"/>
              <a:buChar char="q"/>
            </a:pPr>
            <a:r>
              <a:rPr lang="en-US" sz="1800">
                <a:solidFill>
                  <a:srgbClr val="D5BC61"/>
                </a:solidFill>
                <a:latin typeface="Verdana" pitchFamily="34" charset="0"/>
              </a:rPr>
              <a:t>His wife Queen Wisutkasatri bore him </a:t>
            </a:r>
            <a:r>
              <a:rPr lang="en-US" sz="1800" i="1" u="sng">
                <a:solidFill>
                  <a:srgbClr val="D5BC61"/>
                </a:solidFill>
                <a:latin typeface="Verdana" pitchFamily="34" charset="0"/>
              </a:rPr>
              <a:t>3 children</a:t>
            </a:r>
            <a:r>
              <a:rPr lang="en-US" sz="1800">
                <a:solidFill>
                  <a:srgbClr val="D5BC61"/>
                </a:solidFill>
                <a:latin typeface="Verdana" pitchFamily="34" charset="0"/>
              </a:rPr>
              <a:t>: Princess </a:t>
            </a:r>
            <a:r>
              <a:rPr lang="en-US" sz="1800" i="1" u="sng">
                <a:solidFill>
                  <a:srgbClr val="D5BC61"/>
                </a:solidFill>
                <a:latin typeface="Verdana" pitchFamily="34" charset="0"/>
              </a:rPr>
              <a:t>Supakanlaya</a:t>
            </a:r>
            <a:r>
              <a:rPr lang="en-US" sz="1800">
                <a:solidFill>
                  <a:srgbClr val="D5BC61"/>
                </a:solidFill>
                <a:latin typeface="Verdana" pitchFamily="34" charset="0"/>
              </a:rPr>
              <a:t>, Prince </a:t>
            </a:r>
            <a:r>
              <a:rPr lang="en-US" sz="1800" i="1" u="sng">
                <a:solidFill>
                  <a:srgbClr val="D5BC61"/>
                </a:solidFill>
                <a:latin typeface="Verdana" pitchFamily="34" charset="0"/>
              </a:rPr>
              <a:t>Naresuan</a:t>
            </a:r>
            <a:r>
              <a:rPr lang="en-US" sz="1800">
                <a:solidFill>
                  <a:srgbClr val="D5BC61"/>
                </a:solidFill>
                <a:latin typeface="Verdana" pitchFamily="34" charset="0"/>
              </a:rPr>
              <a:t>, and Prince </a:t>
            </a:r>
            <a:r>
              <a:rPr lang="en-US" sz="1800" i="1" u="sng">
                <a:solidFill>
                  <a:srgbClr val="D5BC61"/>
                </a:solidFill>
                <a:latin typeface="Verdana" pitchFamily="34" charset="0"/>
              </a:rPr>
              <a:t>Ekathotsarot</a:t>
            </a:r>
            <a:r>
              <a:rPr lang="en-US" sz="1800">
                <a:solidFill>
                  <a:srgbClr val="D5BC61"/>
                </a:solidFill>
                <a:latin typeface="Verdana" pitchFamily="34" charset="0"/>
              </a:rPr>
              <a:t>. The King </a:t>
            </a:r>
            <a:r>
              <a:rPr lang="en-US" sz="1800" i="1" u="sng">
                <a:solidFill>
                  <a:srgbClr val="D5BC61"/>
                </a:solidFill>
                <a:latin typeface="Verdana" pitchFamily="34" charset="0"/>
              </a:rPr>
              <a:t>handed Supankanlaya</a:t>
            </a:r>
            <a:r>
              <a:rPr lang="en-US" sz="1800">
                <a:solidFill>
                  <a:srgbClr val="D5BC61"/>
                </a:solidFill>
                <a:latin typeface="Verdana" pitchFamily="34" charset="0"/>
              </a:rPr>
              <a:t> as a bride to Burengnong </a:t>
            </a:r>
            <a:r>
              <a:rPr lang="en-US" sz="1800" i="1" u="sng">
                <a:solidFill>
                  <a:srgbClr val="D5BC61"/>
                </a:solidFill>
                <a:latin typeface="Verdana" pitchFamily="34" charset="0"/>
              </a:rPr>
              <a:t>in exchange for Naresuan</a:t>
            </a:r>
            <a:br>
              <a:rPr lang="en-US" sz="1800" i="1" u="sng">
                <a:solidFill>
                  <a:srgbClr val="D5BC61"/>
                </a:solidFill>
                <a:latin typeface="Verdana" pitchFamily="34" charset="0"/>
              </a:rPr>
            </a:br>
            <a:endParaRPr lang="en-US" sz="1800" i="1" u="sng">
              <a:solidFill>
                <a:srgbClr val="D5BC61"/>
              </a:solidFill>
              <a:latin typeface="Verdana" pitchFamily="34" charset="0"/>
            </a:endParaRPr>
          </a:p>
        </p:txBody>
      </p:sp>
    </p:spTree>
  </p:cSld>
  <p:clrMapOvr>
    <a:masterClrMapping/>
  </p:clrMapOvr>
  <p:transition spd="slow"/>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3"/>
          <p:cNvSpPr>
            <a:spLocks noGrp="1"/>
          </p:cNvSpPr>
          <p:nvPr>
            <p:ph type="ftr" sz="quarter" idx="10"/>
          </p:nvPr>
        </p:nvSpPr>
        <p:spPr/>
        <p:txBody>
          <a:bodyPr/>
          <a:lstStyle/>
          <a:p>
            <a:r>
              <a:rPr lang="en-US"/>
              <a:t>Dr.Wankwan Polachan</a:t>
            </a:r>
            <a:endParaRPr lang="th-TH"/>
          </a:p>
        </p:txBody>
      </p:sp>
      <p:sp>
        <p:nvSpPr>
          <p:cNvPr id="92162" name="Rectangle 2"/>
          <p:cNvSpPr>
            <a:spLocks noChangeArrowheads="1"/>
          </p:cNvSpPr>
          <p:nvPr>
            <p:ph type="body" idx="1"/>
          </p:nvPr>
        </p:nvSpPr>
        <p:spPr bwMode="auto">
          <a:xfrm>
            <a:off x="457200" y="381000"/>
            <a:ext cx="8229600" cy="6019800"/>
          </a:xfrm>
          <a:noFill/>
          <a:ln>
            <a:miter lim="800000"/>
            <a:headEnd/>
            <a:tailEnd/>
          </a:ln>
        </p:spPr>
        <p:txBody>
          <a:bodyPr vert="horz" wrap="square" lIns="91440" tIns="45720" rIns="91440" bIns="45720" numCol="1" anchor="t" anchorCtr="0" compatLnSpc="1">
            <a:prstTxWarp prst="textNoShape">
              <a:avLst/>
            </a:prstTxWarp>
          </a:bodyPr>
          <a:lstStyle/>
          <a:p>
            <a:pPr>
              <a:buSzPct val="75000"/>
              <a:buFont typeface="Wingdings" pitchFamily="2" charset="2"/>
              <a:buNone/>
            </a:pPr>
            <a:r>
              <a:rPr lang="en-US" sz="3600">
                <a:solidFill>
                  <a:srgbClr val="D5BC61"/>
                </a:solidFill>
                <a:latin typeface="Verdana" pitchFamily="34" charset="0"/>
              </a:rPr>
              <a:t>	</a:t>
            </a:r>
            <a:r>
              <a:rPr lang="en-US" sz="2400">
                <a:solidFill>
                  <a:srgbClr val="D5BC61"/>
                </a:solidFill>
                <a:latin typeface="Verdana" pitchFamily="34" charset="0"/>
              </a:rPr>
              <a:t>					</a:t>
            </a:r>
            <a:r>
              <a:rPr lang="en-US" sz="2400" b="1">
                <a:solidFill>
                  <a:srgbClr val="928264"/>
                </a:solidFill>
                <a:effectLst>
                  <a:outerShdw blurRad="38100" dist="38100" dir="2700000" algn="tl">
                    <a:srgbClr val="FFFFFF"/>
                  </a:outerShdw>
                </a:effectLst>
                <a:latin typeface="Verdana" pitchFamily="34" charset="0"/>
              </a:rPr>
              <a:t>Ayudhaya (cont.)</a:t>
            </a:r>
            <a:br>
              <a:rPr lang="en-US" sz="2400" b="1">
                <a:solidFill>
                  <a:srgbClr val="928264"/>
                </a:solidFill>
                <a:effectLst>
                  <a:outerShdw blurRad="38100" dist="38100" dir="2700000" algn="tl">
                    <a:srgbClr val="FFFFFF"/>
                  </a:outerShdw>
                </a:effectLst>
                <a:latin typeface="Verdana" pitchFamily="34" charset="0"/>
              </a:rPr>
            </a:br>
            <a:endParaRPr lang="en-US" sz="2400" b="1">
              <a:solidFill>
                <a:srgbClr val="928264"/>
              </a:solidFill>
              <a:effectLst>
                <a:outerShdw blurRad="38100" dist="38100" dir="2700000" algn="tl">
                  <a:srgbClr val="FFFFFF"/>
                </a:outerShdw>
              </a:effectLst>
              <a:latin typeface="Verdana" pitchFamily="34" charset="0"/>
            </a:endParaRPr>
          </a:p>
          <a:p>
            <a:pPr>
              <a:buSzPct val="75000"/>
              <a:buFont typeface="Wingdings" pitchFamily="2" charset="2"/>
              <a:buChar char="q"/>
            </a:pPr>
            <a:r>
              <a:rPr lang="en-US" sz="1800">
                <a:solidFill>
                  <a:srgbClr val="D5BC61"/>
                </a:solidFill>
                <a:latin typeface="Verdana" pitchFamily="34" charset="0"/>
              </a:rPr>
              <a:t>The king then appointed </a:t>
            </a:r>
            <a:r>
              <a:rPr lang="en-US" sz="1800" i="1" u="sng">
                <a:solidFill>
                  <a:srgbClr val="D5BC61"/>
                </a:solidFill>
                <a:latin typeface="Verdana" pitchFamily="34" charset="0"/>
              </a:rPr>
              <a:t>Naresuan as viceroy</a:t>
            </a:r>
            <a:r>
              <a:rPr lang="en-US" sz="1800">
                <a:solidFill>
                  <a:srgbClr val="D5BC61"/>
                </a:solidFill>
                <a:latin typeface="Verdana" pitchFamily="34" charset="0"/>
              </a:rPr>
              <a:t> </a:t>
            </a:r>
            <a:r>
              <a:rPr lang="en-US" sz="1800" i="1" u="sng">
                <a:solidFill>
                  <a:srgbClr val="D5BC61"/>
                </a:solidFill>
                <a:latin typeface="Verdana" pitchFamily="34" charset="0"/>
              </a:rPr>
              <a:t>of Phitsanulok</a:t>
            </a:r>
            <a:r>
              <a:rPr lang="en-US" sz="1800">
                <a:solidFill>
                  <a:srgbClr val="D5BC61"/>
                </a:solidFill>
                <a:latin typeface="Verdana" pitchFamily="34" charset="0"/>
              </a:rPr>
              <a:t>, Naresuan was given the nickname of “the Black Prince” regarding to his complexion while his younger brother Ekathotsarot was “the White Prince” </a:t>
            </a:r>
            <a:br>
              <a:rPr lang="en-US" sz="1800">
                <a:solidFill>
                  <a:srgbClr val="D5BC61"/>
                </a:solidFill>
                <a:latin typeface="Verdana" pitchFamily="34" charset="0"/>
              </a:rPr>
            </a:br>
            <a:endParaRPr lang="en-US" sz="1800">
              <a:solidFill>
                <a:srgbClr val="D5BC61"/>
              </a:solidFill>
              <a:latin typeface="Verdana" pitchFamily="34" charset="0"/>
            </a:endParaRPr>
          </a:p>
          <a:p>
            <a:pPr>
              <a:buSzPct val="75000"/>
              <a:buFont typeface="Wingdings" pitchFamily="2" charset="2"/>
              <a:buChar char="q"/>
            </a:pPr>
            <a:r>
              <a:rPr lang="en-US" sz="1800">
                <a:solidFill>
                  <a:srgbClr val="D5BC61"/>
                </a:solidFill>
                <a:latin typeface="Verdana" pitchFamily="34" charset="0"/>
              </a:rPr>
              <a:t>Naresuan heard that the Burmese king (nanthabureng – Burengnong’s son) </a:t>
            </a:r>
            <a:r>
              <a:rPr lang="en-US" sz="1800" i="1" u="sng">
                <a:solidFill>
                  <a:srgbClr val="D5BC61"/>
                </a:solidFill>
                <a:latin typeface="Verdana" pitchFamily="34" charset="0"/>
              </a:rPr>
              <a:t>wanted to kill him</a:t>
            </a:r>
            <a:r>
              <a:rPr lang="en-US" sz="1800">
                <a:solidFill>
                  <a:srgbClr val="D5BC61"/>
                </a:solidFill>
                <a:latin typeface="Verdana" pitchFamily="34" charset="0"/>
              </a:rPr>
              <a:t> because the Burmese King was </a:t>
            </a:r>
            <a:r>
              <a:rPr lang="en-US" sz="1800" i="1" u="sng">
                <a:solidFill>
                  <a:srgbClr val="D5BC61"/>
                </a:solidFill>
                <a:latin typeface="Verdana" pitchFamily="34" charset="0"/>
              </a:rPr>
              <a:t>suspicious </a:t>
            </a:r>
            <a:r>
              <a:rPr lang="en-US" sz="1800">
                <a:solidFill>
                  <a:srgbClr val="D5BC61"/>
                </a:solidFill>
                <a:latin typeface="Verdana" pitchFamily="34" charset="0"/>
              </a:rPr>
              <a:t>of Naresuan trying to gain </a:t>
            </a:r>
            <a:r>
              <a:rPr lang="en-US" sz="1800" i="1" u="sng">
                <a:solidFill>
                  <a:srgbClr val="D5BC61"/>
                </a:solidFill>
                <a:latin typeface="Verdana" pitchFamily="34" charset="0"/>
              </a:rPr>
              <a:t>independence from Burma</a:t>
            </a:r>
            <a:br>
              <a:rPr lang="en-US" sz="1800" i="1" u="sng">
                <a:solidFill>
                  <a:srgbClr val="D5BC61"/>
                </a:solidFill>
                <a:latin typeface="Verdana" pitchFamily="34" charset="0"/>
              </a:rPr>
            </a:br>
            <a:r>
              <a:rPr lang="en-US" sz="1800">
                <a:solidFill>
                  <a:srgbClr val="D5BC61"/>
                </a:solidFill>
                <a:latin typeface="Verdana" pitchFamily="34" charset="0"/>
              </a:rPr>
              <a:t> </a:t>
            </a:r>
          </a:p>
          <a:p>
            <a:pPr>
              <a:buSzPct val="75000"/>
              <a:buFont typeface="Wingdings" pitchFamily="2" charset="2"/>
              <a:buChar char="q"/>
            </a:pPr>
            <a:r>
              <a:rPr lang="en-US" sz="1800">
                <a:solidFill>
                  <a:srgbClr val="D5BC61"/>
                </a:solidFill>
                <a:latin typeface="Verdana" pitchFamily="34" charset="0"/>
              </a:rPr>
              <a:t>Naresuan thus proclaim</a:t>
            </a:r>
            <a:r>
              <a:rPr lang="en-US" sz="1800" i="1" u="sng">
                <a:solidFill>
                  <a:srgbClr val="D5BC61"/>
                </a:solidFill>
                <a:latin typeface="Verdana" pitchFamily="34" charset="0"/>
              </a:rPr>
              <a:t> the independence</a:t>
            </a:r>
            <a:r>
              <a:rPr lang="en-US" sz="1800">
                <a:solidFill>
                  <a:srgbClr val="D5BC61"/>
                </a:solidFill>
                <a:latin typeface="Verdana" pitchFamily="34" charset="0"/>
              </a:rPr>
              <a:t> of Siam terminates the Burmese vassalage of 15 years</a:t>
            </a:r>
          </a:p>
          <a:p>
            <a:pPr lvl="1">
              <a:buSzPct val="75000"/>
              <a:buFont typeface="Wingdings" pitchFamily="2" charset="2"/>
              <a:buChar char="Ø"/>
            </a:pPr>
            <a:r>
              <a:rPr lang="en-US" sz="1600">
                <a:solidFill>
                  <a:srgbClr val="D5BC61"/>
                </a:solidFill>
                <a:latin typeface="Verdana" pitchFamily="34" charset="0"/>
              </a:rPr>
              <a:t>The </a:t>
            </a:r>
            <a:r>
              <a:rPr lang="en-US" sz="1600" i="1" u="sng">
                <a:solidFill>
                  <a:srgbClr val="D5BC61"/>
                </a:solidFill>
                <a:latin typeface="Verdana" pitchFamily="34" charset="0"/>
              </a:rPr>
              <a:t>Burmese made many attempts to re-subjugate</a:t>
            </a:r>
            <a:r>
              <a:rPr lang="en-US" sz="1600">
                <a:solidFill>
                  <a:srgbClr val="D5BC61"/>
                </a:solidFill>
                <a:latin typeface="Verdana" pitchFamily="34" charset="0"/>
              </a:rPr>
              <a:t> Siam in 1584, 1585, 1586, 1587 but all to no avail. Siam was </a:t>
            </a:r>
            <a:r>
              <a:rPr lang="en-US" sz="1600" i="1" u="sng">
                <a:solidFill>
                  <a:srgbClr val="D5BC61"/>
                </a:solidFill>
                <a:latin typeface="Verdana" pitchFamily="34" charset="0"/>
              </a:rPr>
              <a:t>saved</a:t>
            </a:r>
            <a:br>
              <a:rPr lang="en-US" sz="1600" i="1" u="sng">
                <a:solidFill>
                  <a:srgbClr val="D5BC61"/>
                </a:solidFill>
                <a:latin typeface="Verdana" pitchFamily="34" charset="0"/>
              </a:rPr>
            </a:br>
            <a:endParaRPr lang="en-US" sz="1600" i="1" u="sng">
              <a:solidFill>
                <a:srgbClr val="D5BC61"/>
              </a:solidFill>
              <a:latin typeface="Verdana" pitchFamily="34" charset="0"/>
            </a:endParaRPr>
          </a:p>
          <a:p>
            <a:pPr>
              <a:buSzPct val="75000"/>
              <a:buFont typeface="Wingdings" pitchFamily="2" charset="2"/>
              <a:buNone/>
            </a:pPr>
            <a:endParaRPr lang="en-US" sz="1800">
              <a:solidFill>
                <a:srgbClr val="D5BC61"/>
              </a:solidFill>
              <a:latin typeface="Verdana" pitchFamily="34" charset="0"/>
            </a:endParaRPr>
          </a:p>
        </p:txBody>
      </p:sp>
    </p:spTree>
  </p:cSld>
  <p:clrMapOvr>
    <a:masterClrMapping/>
  </p:clrMapOvr>
  <p:transition spd="slow"/>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3"/>
          <p:cNvSpPr>
            <a:spLocks noGrp="1"/>
          </p:cNvSpPr>
          <p:nvPr>
            <p:ph type="ftr" sz="quarter" idx="10"/>
          </p:nvPr>
        </p:nvSpPr>
        <p:spPr/>
        <p:txBody>
          <a:bodyPr/>
          <a:lstStyle/>
          <a:p>
            <a:r>
              <a:rPr lang="en-US"/>
              <a:t>Dr.Wankwan Polachan</a:t>
            </a:r>
            <a:endParaRPr lang="th-TH"/>
          </a:p>
        </p:txBody>
      </p:sp>
      <p:sp>
        <p:nvSpPr>
          <p:cNvPr id="93186" name="Rectangle 2"/>
          <p:cNvSpPr>
            <a:spLocks noChangeArrowheads="1"/>
          </p:cNvSpPr>
          <p:nvPr>
            <p:ph type="body" idx="1"/>
          </p:nvPr>
        </p:nvSpPr>
        <p:spPr bwMode="auto">
          <a:xfrm>
            <a:off x="457200" y="381000"/>
            <a:ext cx="8229600" cy="6019800"/>
          </a:xfrm>
          <a:noFill/>
          <a:ln>
            <a:miter lim="800000"/>
            <a:headEnd/>
            <a:tailEnd/>
          </a:ln>
        </p:spPr>
        <p:txBody>
          <a:bodyPr vert="horz" wrap="square" lIns="91440" tIns="45720" rIns="91440" bIns="45720" numCol="1" anchor="t" anchorCtr="0" compatLnSpc="1">
            <a:prstTxWarp prst="textNoShape">
              <a:avLst/>
            </a:prstTxWarp>
          </a:bodyPr>
          <a:lstStyle/>
          <a:p>
            <a:pPr>
              <a:buSzPct val="75000"/>
              <a:buFont typeface="Wingdings" pitchFamily="2" charset="2"/>
              <a:buNone/>
            </a:pPr>
            <a:r>
              <a:rPr lang="en-US" sz="3600">
                <a:solidFill>
                  <a:srgbClr val="D5BC61"/>
                </a:solidFill>
                <a:latin typeface="Verdana" pitchFamily="34" charset="0"/>
              </a:rPr>
              <a:t>		</a:t>
            </a:r>
            <a:r>
              <a:rPr lang="en-US" sz="2400">
                <a:solidFill>
                  <a:srgbClr val="D5BC61"/>
                </a:solidFill>
                <a:latin typeface="Verdana" pitchFamily="34" charset="0"/>
              </a:rPr>
              <a:t>				</a:t>
            </a:r>
            <a:r>
              <a:rPr lang="en-US" sz="2400" b="1">
                <a:solidFill>
                  <a:srgbClr val="928264"/>
                </a:solidFill>
                <a:effectLst>
                  <a:outerShdw blurRad="38100" dist="38100" dir="2700000" algn="tl">
                    <a:srgbClr val="FFFFFF"/>
                  </a:outerShdw>
                </a:effectLst>
                <a:latin typeface="Verdana" pitchFamily="34" charset="0"/>
              </a:rPr>
              <a:t>Ayudhaya (cont.)</a:t>
            </a:r>
            <a:br>
              <a:rPr lang="en-US" sz="2400" b="1">
                <a:solidFill>
                  <a:srgbClr val="928264"/>
                </a:solidFill>
                <a:effectLst>
                  <a:outerShdw blurRad="38100" dist="38100" dir="2700000" algn="tl">
                    <a:srgbClr val="FFFFFF"/>
                  </a:outerShdw>
                </a:effectLst>
                <a:latin typeface="Verdana" pitchFamily="34" charset="0"/>
              </a:rPr>
            </a:br>
            <a:endParaRPr lang="en-US" sz="2400">
              <a:solidFill>
                <a:srgbClr val="928264"/>
              </a:solidFill>
              <a:effectLst>
                <a:outerShdw blurRad="38100" dist="38100" dir="2700000" algn="tl">
                  <a:srgbClr val="FFFFFF"/>
                </a:outerShdw>
              </a:effectLst>
              <a:latin typeface="Verdana" pitchFamily="34" charset="0"/>
            </a:endParaRPr>
          </a:p>
          <a:p>
            <a:pPr>
              <a:buSzPct val="75000"/>
              <a:buFont typeface="Wingdings" pitchFamily="2" charset="2"/>
              <a:buChar char="q"/>
            </a:pPr>
            <a:r>
              <a:rPr lang="en-US" sz="1800" i="1" u="sng">
                <a:solidFill>
                  <a:srgbClr val="D5BC61"/>
                </a:solidFill>
                <a:latin typeface="Verdana" pitchFamily="34" charset="0"/>
              </a:rPr>
              <a:t>Naresuan</a:t>
            </a:r>
            <a:r>
              <a:rPr lang="en-US" sz="1800">
                <a:solidFill>
                  <a:srgbClr val="D5BC61"/>
                </a:solidFill>
                <a:latin typeface="Verdana" pitchFamily="34" charset="0"/>
              </a:rPr>
              <a:t> became King (1590-1605) when he was 35. He bestowed the highest honours in the realm upon his brother. Ekathotsarot who fought side by side with him in every war and appointed his brother a Maha Uparat (2</a:t>
            </a:r>
            <a:r>
              <a:rPr lang="en-US" sz="1800" baseline="30000">
                <a:solidFill>
                  <a:srgbClr val="D5BC61"/>
                </a:solidFill>
                <a:latin typeface="Verdana" pitchFamily="34" charset="0"/>
              </a:rPr>
              <a:t>nd</a:t>
            </a:r>
            <a:r>
              <a:rPr lang="en-US" sz="1800">
                <a:solidFill>
                  <a:srgbClr val="D5BC61"/>
                </a:solidFill>
                <a:latin typeface="Verdana" pitchFamily="34" charset="0"/>
              </a:rPr>
              <a:t> king)</a:t>
            </a:r>
            <a:br>
              <a:rPr lang="en-US" sz="1800">
                <a:solidFill>
                  <a:srgbClr val="D5BC61"/>
                </a:solidFill>
                <a:latin typeface="Verdana" pitchFamily="34" charset="0"/>
              </a:rPr>
            </a:br>
            <a:endParaRPr lang="en-US" sz="1800">
              <a:solidFill>
                <a:srgbClr val="D5BC61"/>
              </a:solidFill>
              <a:latin typeface="Verdana" pitchFamily="34" charset="0"/>
            </a:endParaRPr>
          </a:p>
          <a:p>
            <a:pPr>
              <a:buSzPct val="75000"/>
              <a:buFont typeface="Wingdings" pitchFamily="2" charset="2"/>
              <a:buChar char="q"/>
            </a:pPr>
            <a:r>
              <a:rPr lang="en-US" sz="1800">
                <a:solidFill>
                  <a:srgbClr val="FFFF00"/>
                </a:solidFill>
                <a:latin typeface="Verdana" pitchFamily="34" charset="0"/>
              </a:rPr>
              <a:t>November 1592, Burmese invaders marched through the </a:t>
            </a:r>
            <a:r>
              <a:rPr lang="en-US" sz="1800" i="1" u="sng">
                <a:solidFill>
                  <a:srgbClr val="FFFF00"/>
                </a:solidFill>
                <a:latin typeface="Verdana" pitchFamily="34" charset="0"/>
              </a:rPr>
              <a:t>Three Pagoda’s Pass</a:t>
            </a:r>
            <a:r>
              <a:rPr lang="en-US" sz="1800">
                <a:solidFill>
                  <a:srgbClr val="FFFF00"/>
                </a:solidFill>
                <a:latin typeface="Verdana" pitchFamily="34" charset="0"/>
              </a:rPr>
              <a:t> and were utterly defeated by the Thais. In commemoration of this event, Naresuan ordered the creation of chedi (pagoda) on the spot where he won his </a:t>
            </a:r>
            <a:r>
              <a:rPr lang="en-US" sz="1800" i="1" u="sng">
                <a:solidFill>
                  <a:srgbClr val="FFFF00"/>
                </a:solidFill>
                <a:latin typeface="Verdana" pitchFamily="34" charset="0"/>
              </a:rPr>
              <a:t>victory </a:t>
            </a:r>
            <a:br>
              <a:rPr lang="en-US" sz="1800" i="1" u="sng">
                <a:solidFill>
                  <a:srgbClr val="FFFF00"/>
                </a:solidFill>
                <a:latin typeface="Verdana" pitchFamily="34" charset="0"/>
              </a:rPr>
            </a:br>
            <a:endParaRPr lang="en-US" sz="1800" i="1" u="sng">
              <a:solidFill>
                <a:srgbClr val="FFFF00"/>
              </a:solidFill>
              <a:latin typeface="Verdana" pitchFamily="34" charset="0"/>
            </a:endParaRPr>
          </a:p>
          <a:p>
            <a:pPr>
              <a:buSzPct val="75000"/>
              <a:buFont typeface="Wingdings" pitchFamily="2" charset="2"/>
              <a:buChar char="q"/>
            </a:pPr>
            <a:r>
              <a:rPr lang="en-US" sz="1800">
                <a:solidFill>
                  <a:srgbClr val="D5BC61"/>
                </a:solidFill>
                <a:latin typeface="Verdana" pitchFamily="34" charset="0"/>
              </a:rPr>
              <a:t>He passed away in 1605 at the age of 50 and was given the honor of being </a:t>
            </a:r>
            <a:r>
              <a:rPr lang="en-US" sz="1800" b="1" i="1">
                <a:solidFill>
                  <a:srgbClr val="FFFF00"/>
                </a:solidFill>
                <a:latin typeface="Verdana" pitchFamily="34" charset="0"/>
              </a:rPr>
              <a:t>the Great among the King of Siam</a:t>
            </a:r>
            <a:r>
              <a:rPr lang="en-US" sz="1800">
                <a:solidFill>
                  <a:srgbClr val="D5BC61"/>
                </a:solidFill>
                <a:latin typeface="Verdana" pitchFamily="34" charset="0"/>
              </a:rPr>
              <a:t>. Not only did he restore </a:t>
            </a:r>
            <a:r>
              <a:rPr lang="en-US" sz="1800" i="1" u="sng">
                <a:solidFill>
                  <a:srgbClr val="D5BC61"/>
                </a:solidFill>
                <a:latin typeface="Verdana" pitchFamily="34" charset="0"/>
              </a:rPr>
              <a:t>the National independence</a:t>
            </a:r>
            <a:r>
              <a:rPr lang="en-US" sz="1800">
                <a:solidFill>
                  <a:srgbClr val="D5BC61"/>
                </a:solidFill>
                <a:latin typeface="Verdana" pitchFamily="34" charset="0"/>
              </a:rPr>
              <a:t> but he also made Siam such </a:t>
            </a:r>
            <a:r>
              <a:rPr lang="en-US" sz="1800" i="1" u="sng">
                <a:solidFill>
                  <a:srgbClr val="D5BC61"/>
                </a:solidFill>
                <a:latin typeface="Verdana" pitchFamily="34" charset="0"/>
              </a:rPr>
              <a:t>a powerful country</a:t>
            </a:r>
            <a:r>
              <a:rPr lang="en-US" sz="1800">
                <a:solidFill>
                  <a:srgbClr val="D5BC61"/>
                </a:solidFill>
                <a:latin typeface="Verdana" pitchFamily="34" charset="0"/>
              </a:rPr>
              <a:t> that </a:t>
            </a:r>
            <a:r>
              <a:rPr lang="en-US" sz="1800" i="1" u="sng">
                <a:solidFill>
                  <a:srgbClr val="D5BC61"/>
                </a:solidFill>
                <a:latin typeface="Verdana" pitchFamily="34" charset="0"/>
              </a:rPr>
              <a:t>no enemy</a:t>
            </a:r>
            <a:r>
              <a:rPr lang="en-US" sz="1800">
                <a:solidFill>
                  <a:srgbClr val="D5BC61"/>
                </a:solidFill>
                <a:latin typeface="Verdana" pitchFamily="34" charset="0"/>
              </a:rPr>
              <a:t> would </a:t>
            </a:r>
            <a:r>
              <a:rPr lang="en-US" sz="1800" i="1" u="sng">
                <a:solidFill>
                  <a:srgbClr val="D5BC61"/>
                </a:solidFill>
                <a:latin typeface="Verdana" pitchFamily="34" charset="0"/>
              </a:rPr>
              <a:t>dare to disturb</a:t>
            </a:r>
            <a:r>
              <a:rPr lang="en-US" sz="1800">
                <a:solidFill>
                  <a:srgbClr val="D5BC61"/>
                </a:solidFill>
                <a:latin typeface="Verdana" pitchFamily="34" charset="0"/>
              </a:rPr>
              <a:t> again for a period of </a:t>
            </a:r>
            <a:r>
              <a:rPr lang="en-US" sz="1800" i="1" u="sng">
                <a:solidFill>
                  <a:srgbClr val="D5BC61"/>
                </a:solidFill>
                <a:latin typeface="Verdana" pitchFamily="34" charset="0"/>
              </a:rPr>
              <a:t>173 years</a:t>
            </a:r>
          </a:p>
          <a:p>
            <a:pPr>
              <a:buSzPct val="75000"/>
              <a:buFont typeface="Wingdings" pitchFamily="2" charset="2"/>
              <a:buNone/>
            </a:pPr>
            <a:endParaRPr lang="en-US" sz="1800">
              <a:solidFill>
                <a:srgbClr val="D5BC61"/>
              </a:solidFill>
              <a:latin typeface="Verdana" pitchFamily="34" charset="0"/>
            </a:endParaRPr>
          </a:p>
        </p:txBody>
      </p:sp>
    </p:spTree>
  </p:cSld>
  <p:clrMapOvr>
    <a:masterClrMapping/>
  </p:clrMapOvr>
  <p:transition spd="slow"/>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3"/>
          <p:cNvSpPr>
            <a:spLocks noGrp="1"/>
          </p:cNvSpPr>
          <p:nvPr>
            <p:ph type="ftr" sz="quarter" idx="10"/>
          </p:nvPr>
        </p:nvSpPr>
        <p:spPr/>
        <p:txBody>
          <a:bodyPr/>
          <a:lstStyle/>
          <a:p>
            <a:r>
              <a:rPr lang="en-US"/>
              <a:t>Dr.Wankwan Polachan</a:t>
            </a:r>
            <a:endParaRPr lang="th-TH"/>
          </a:p>
        </p:txBody>
      </p:sp>
      <p:sp>
        <p:nvSpPr>
          <p:cNvPr id="94210" name="Rectangle 2"/>
          <p:cNvSpPr>
            <a:spLocks noChangeArrowheads="1"/>
          </p:cNvSpPr>
          <p:nvPr>
            <p:ph type="body" idx="1"/>
          </p:nvPr>
        </p:nvSpPr>
        <p:spPr bwMode="auto">
          <a:xfrm>
            <a:off x="457200" y="381000"/>
            <a:ext cx="8229600" cy="6019800"/>
          </a:xfrm>
          <a:noFill/>
          <a:ln>
            <a:miter lim="800000"/>
            <a:headEnd/>
            <a:tailEnd/>
          </a:ln>
        </p:spPr>
        <p:txBody>
          <a:bodyPr vert="horz" wrap="square" lIns="91440" tIns="45720" rIns="91440" bIns="45720" numCol="1" anchor="t" anchorCtr="0" compatLnSpc="1">
            <a:prstTxWarp prst="textNoShape">
              <a:avLst/>
            </a:prstTxWarp>
          </a:bodyPr>
          <a:lstStyle/>
          <a:p>
            <a:pPr>
              <a:buSzPct val="75000"/>
              <a:buFont typeface="Wingdings" pitchFamily="2" charset="2"/>
              <a:buNone/>
            </a:pPr>
            <a:r>
              <a:rPr lang="en-US" sz="3600">
                <a:solidFill>
                  <a:srgbClr val="D5BC61"/>
                </a:solidFill>
                <a:latin typeface="Verdana" pitchFamily="34" charset="0"/>
              </a:rPr>
              <a:t>		</a:t>
            </a:r>
            <a:r>
              <a:rPr lang="en-US" sz="2400">
                <a:solidFill>
                  <a:srgbClr val="D5BC61"/>
                </a:solidFill>
                <a:latin typeface="Verdana" pitchFamily="34" charset="0"/>
              </a:rPr>
              <a:t>				</a:t>
            </a:r>
            <a:r>
              <a:rPr lang="en-US" sz="2400" b="1">
                <a:solidFill>
                  <a:srgbClr val="928264"/>
                </a:solidFill>
                <a:effectLst>
                  <a:outerShdw blurRad="38100" dist="38100" dir="2700000" algn="tl">
                    <a:srgbClr val="FFFFFF"/>
                  </a:outerShdw>
                </a:effectLst>
                <a:latin typeface="Verdana" pitchFamily="34" charset="0"/>
              </a:rPr>
              <a:t>Ayudhaya (cont.)</a:t>
            </a:r>
            <a:br>
              <a:rPr lang="en-US" sz="2400" b="1">
                <a:solidFill>
                  <a:srgbClr val="928264"/>
                </a:solidFill>
                <a:effectLst>
                  <a:outerShdw blurRad="38100" dist="38100" dir="2700000" algn="tl">
                    <a:srgbClr val="FFFFFF"/>
                  </a:outerShdw>
                </a:effectLst>
                <a:latin typeface="Verdana" pitchFamily="34" charset="0"/>
              </a:rPr>
            </a:br>
            <a:endParaRPr lang="en-US" sz="2400">
              <a:solidFill>
                <a:srgbClr val="928264"/>
              </a:solidFill>
              <a:effectLst>
                <a:outerShdw blurRad="38100" dist="38100" dir="2700000" algn="tl">
                  <a:srgbClr val="FFFFFF"/>
                </a:outerShdw>
              </a:effectLst>
              <a:latin typeface="Verdana" pitchFamily="34" charset="0"/>
            </a:endParaRPr>
          </a:p>
          <a:p>
            <a:pPr>
              <a:buSzPct val="75000"/>
              <a:buFont typeface="Wingdings" pitchFamily="2" charset="2"/>
              <a:buChar char="q"/>
            </a:pPr>
            <a:r>
              <a:rPr lang="en-US" sz="2000" i="1" u="sng">
                <a:solidFill>
                  <a:srgbClr val="D5BC61"/>
                </a:solidFill>
                <a:latin typeface="Verdana" pitchFamily="34" charset="0"/>
              </a:rPr>
              <a:t>King Ekathotsarot</a:t>
            </a:r>
            <a:r>
              <a:rPr lang="en-US" sz="2000">
                <a:solidFill>
                  <a:srgbClr val="D5BC61"/>
                </a:solidFill>
                <a:latin typeface="Verdana" pitchFamily="34" charset="0"/>
              </a:rPr>
              <a:t> (1605-1610; Naresuan’s brother) peaceful period, no enemy dare to enter</a:t>
            </a:r>
          </a:p>
          <a:p>
            <a:pPr lvl="1">
              <a:buSzPct val="75000"/>
              <a:buFont typeface="Wingdings" pitchFamily="2" charset="2"/>
              <a:buChar char="Ø"/>
            </a:pPr>
            <a:r>
              <a:rPr lang="en-US" sz="1800">
                <a:solidFill>
                  <a:srgbClr val="D5BC61"/>
                </a:solidFill>
                <a:latin typeface="Verdana" pitchFamily="34" charset="0"/>
              </a:rPr>
              <a:t>His reign concentrated mainly on the </a:t>
            </a:r>
            <a:r>
              <a:rPr lang="en-US" sz="1800" i="1" u="sng">
                <a:solidFill>
                  <a:srgbClr val="D5BC61"/>
                </a:solidFill>
                <a:latin typeface="Verdana" pitchFamily="34" charset="0"/>
              </a:rPr>
              <a:t>development of his kingdom</a:t>
            </a:r>
            <a:br>
              <a:rPr lang="en-US" sz="1800" i="1" u="sng">
                <a:solidFill>
                  <a:srgbClr val="D5BC61"/>
                </a:solidFill>
                <a:latin typeface="Verdana" pitchFamily="34" charset="0"/>
              </a:rPr>
            </a:br>
            <a:endParaRPr lang="en-US" sz="1800" i="1" u="sng">
              <a:solidFill>
                <a:srgbClr val="D5BC61"/>
              </a:solidFill>
              <a:latin typeface="Verdana" pitchFamily="34" charset="0"/>
            </a:endParaRPr>
          </a:p>
          <a:p>
            <a:pPr>
              <a:buSzPct val="75000"/>
              <a:buFont typeface="Wingdings" pitchFamily="2" charset="2"/>
              <a:buChar char="q"/>
            </a:pPr>
            <a:r>
              <a:rPr lang="en-US" sz="2000">
                <a:solidFill>
                  <a:srgbClr val="D5BC61"/>
                </a:solidFill>
                <a:latin typeface="Verdana" pitchFamily="34" charset="0"/>
              </a:rPr>
              <a:t>To </a:t>
            </a:r>
            <a:r>
              <a:rPr lang="en-US" sz="2000" i="1" u="sng">
                <a:solidFill>
                  <a:srgbClr val="D5BC61"/>
                </a:solidFill>
                <a:latin typeface="Verdana" pitchFamily="34" charset="0"/>
              </a:rPr>
              <a:t>increase</a:t>
            </a:r>
            <a:r>
              <a:rPr lang="en-US" sz="2000">
                <a:solidFill>
                  <a:srgbClr val="D5BC61"/>
                </a:solidFill>
                <a:latin typeface="Verdana" pitchFamily="34" charset="0"/>
              </a:rPr>
              <a:t> the national </a:t>
            </a:r>
            <a:r>
              <a:rPr lang="en-US" sz="2000" i="1" u="sng">
                <a:solidFill>
                  <a:srgbClr val="D5BC61"/>
                </a:solidFill>
                <a:latin typeface="Verdana" pitchFamily="34" charset="0"/>
              </a:rPr>
              <a:t>revenue</a:t>
            </a:r>
          </a:p>
          <a:p>
            <a:pPr lvl="1">
              <a:buSzPct val="75000"/>
              <a:buFont typeface="Wingdings" pitchFamily="2" charset="2"/>
              <a:buChar char="Ø"/>
            </a:pPr>
            <a:r>
              <a:rPr lang="en-US" sz="1800">
                <a:solidFill>
                  <a:srgbClr val="D5BC61"/>
                </a:solidFill>
                <a:latin typeface="Verdana" pitchFamily="34" charset="0"/>
              </a:rPr>
              <a:t>Levied a tax on shops and markets</a:t>
            </a:r>
          </a:p>
          <a:p>
            <a:pPr lvl="1">
              <a:buSzPct val="75000"/>
              <a:buFont typeface="Wingdings" pitchFamily="2" charset="2"/>
              <a:buChar char="Ø"/>
            </a:pPr>
            <a:r>
              <a:rPr lang="en-US" sz="1800">
                <a:solidFill>
                  <a:srgbClr val="D5BC61"/>
                </a:solidFill>
                <a:latin typeface="Verdana" pitchFamily="34" charset="0"/>
              </a:rPr>
              <a:t>Levied a 10% tax on goods</a:t>
            </a:r>
          </a:p>
          <a:p>
            <a:pPr lvl="1">
              <a:buSzPct val="75000"/>
              <a:buFont typeface="Wingdings" pitchFamily="2" charset="2"/>
              <a:buChar char="Ø"/>
            </a:pPr>
            <a:r>
              <a:rPr lang="en-US" sz="1800">
                <a:solidFill>
                  <a:srgbClr val="D5BC61"/>
                </a:solidFill>
                <a:latin typeface="Verdana" pitchFamily="34" charset="0"/>
              </a:rPr>
              <a:t>Permitted the payment of dues in cash instead of manual labor</a:t>
            </a:r>
            <a:br>
              <a:rPr lang="en-US" sz="1800">
                <a:solidFill>
                  <a:srgbClr val="D5BC61"/>
                </a:solidFill>
                <a:latin typeface="Verdana" pitchFamily="34" charset="0"/>
              </a:rPr>
            </a:br>
            <a:endParaRPr lang="en-US" sz="1800">
              <a:solidFill>
                <a:srgbClr val="D5BC61"/>
              </a:solidFill>
              <a:latin typeface="Verdana" pitchFamily="34" charset="0"/>
            </a:endParaRPr>
          </a:p>
          <a:p>
            <a:pPr>
              <a:buSzPct val="75000"/>
              <a:buFont typeface="Wingdings" pitchFamily="2" charset="2"/>
              <a:buChar char="q"/>
            </a:pPr>
            <a:r>
              <a:rPr lang="en-US" sz="2000">
                <a:solidFill>
                  <a:srgbClr val="D5BC61"/>
                </a:solidFill>
                <a:latin typeface="Verdana" pitchFamily="34" charset="0"/>
              </a:rPr>
              <a:t>Made the </a:t>
            </a:r>
            <a:r>
              <a:rPr lang="en-US" sz="2000" i="1" u="sng">
                <a:solidFill>
                  <a:srgbClr val="D5BC61"/>
                </a:solidFill>
                <a:latin typeface="Verdana" pitchFamily="34" charset="0"/>
              </a:rPr>
              <a:t>first diplomatic mission to Europe</a:t>
            </a:r>
          </a:p>
          <a:p>
            <a:pPr lvl="1">
              <a:buSzPct val="75000"/>
              <a:buFont typeface="Wingdings" pitchFamily="2" charset="2"/>
              <a:buChar char="Ø"/>
            </a:pPr>
            <a:r>
              <a:rPr lang="en-US" sz="1800">
                <a:solidFill>
                  <a:srgbClr val="D5BC61"/>
                </a:solidFill>
                <a:latin typeface="Verdana" pitchFamily="34" charset="0"/>
              </a:rPr>
              <a:t>In 1607, a Thai embassy traveled by a Dutch ship to </a:t>
            </a:r>
            <a:r>
              <a:rPr lang="en-US" sz="1800" i="1" u="sng">
                <a:solidFill>
                  <a:srgbClr val="D5BC61"/>
                </a:solidFill>
                <a:latin typeface="Verdana" pitchFamily="34" charset="0"/>
              </a:rPr>
              <a:t>Hague</a:t>
            </a:r>
          </a:p>
          <a:p>
            <a:pPr lvl="1">
              <a:buSzPct val="75000"/>
              <a:buFont typeface="Wingdings" pitchFamily="2" charset="2"/>
              <a:buNone/>
            </a:pPr>
            <a:endParaRPr lang="en-US" sz="1800">
              <a:solidFill>
                <a:srgbClr val="D5BC61"/>
              </a:solidFill>
              <a:latin typeface="Verdana" pitchFamily="34" charset="0"/>
            </a:endParaRPr>
          </a:p>
          <a:p>
            <a:pPr>
              <a:buSzPct val="75000"/>
              <a:buFont typeface="Wingdings" pitchFamily="2" charset="2"/>
              <a:buChar char="q"/>
            </a:pPr>
            <a:r>
              <a:rPr lang="en-US" sz="2000">
                <a:solidFill>
                  <a:srgbClr val="D5BC61"/>
                </a:solidFill>
                <a:latin typeface="Verdana" pitchFamily="34" charset="0"/>
              </a:rPr>
              <a:t>Ayudhaya was </a:t>
            </a:r>
            <a:r>
              <a:rPr lang="en-US" sz="2000" i="1" u="sng">
                <a:solidFill>
                  <a:srgbClr val="D5BC61"/>
                </a:solidFill>
                <a:latin typeface="Verdana" pitchFamily="34" charset="0"/>
              </a:rPr>
              <a:t>rich</a:t>
            </a:r>
            <a:r>
              <a:rPr lang="en-US" sz="2000">
                <a:solidFill>
                  <a:srgbClr val="D5BC61"/>
                </a:solidFill>
                <a:latin typeface="Verdana" pitchFamily="34" charset="0"/>
              </a:rPr>
              <a:t> due to foreign </a:t>
            </a:r>
            <a:r>
              <a:rPr lang="en-US" sz="2000" i="1" u="sng">
                <a:solidFill>
                  <a:srgbClr val="D5BC61"/>
                </a:solidFill>
                <a:latin typeface="Verdana" pitchFamily="34" charset="0"/>
              </a:rPr>
              <a:t>trade and taxation</a:t>
            </a:r>
          </a:p>
        </p:txBody>
      </p:sp>
    </p:spTree>
  </p:cSld>
  <p:clrMapOvr>
    <a:masterClrMapping/>
  </p:clrMapOvr>
  <p:transition spd="slow"/>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3"/>
          <p:cNvSpPr>
            <a:spLocks noGrp="1"/>
          </p:cNvSpPr>
          <p:nvPr>
            <p:ph type="ftr" sz="quarter" idx="10"/>
          </p:nvPr>
        </p:nvSpPr>
        <p:spPr/>
        <p:txBody>
          <a:bodyPr/>
          <a:lstStyle/>
          <a:p>
            <a:r>
              <a:rPr lang="en-US"/>
              <a:t>Dr.Wankwan Polachan</a:t>
            </a:r>
            <a:endParaRPr lang="th-TH"/>
          </a:p>
        </p:txBody>
      </p:sp>
      <p:sp>
        <p:nvSpPr>
          <p:cNvPr id="95234" name="Rectangle 2"/>
          <p:cNvSpPr>
            <a:spLocks noChangeArrowheads="1"/>
          </p:cNvSpPr>
          <p:nvPr>
            <p:ph type="body" idx="1"/>
          </p:nvPr>
        </p:nvSpPr>
        <p:spPr bwMode="auto">
          <a:xfrm>
            <a:off x="457200" y="381000"/>
            <a:ext cx="8229600" cy="6019800"/>
          </a:xfrm>
          <a:noFill/>
          <a:ln>
            <a:miter lim="800000"/>
            <a:headEnd/>
            <a:tailEnd/>
          </a:ln>
        </p:spPr>
        <p:txBody>
          <a:bodyPr vert="horz" wrap="square" lIns="91440" tIns="45720" rIns="91440" bIns="45720" numCol="1" anchor="t" anchorCtr="0" compatLnSpc="1">
            <a:prstTxWarp prst="textNoShape">
              <a:avLst/>
            </a:prstTxWarp>
          </a:bodyPr>
          <a:lstStyle/>
          <a:p>
            <a:pPr>
              <a:lnSpc>
                <a:spcPct val="90000"/>
              </a:lnSpc>
              <a:buSzPct val="75000"/>
              <a:buFont typeface="Wingdings" pitchFamily="2" charset="2"/>
              <a:buNone/>
            </a:pPr>
            <a:r>
              <a:rPr lang="en-US" sz="3600">
                <a:solidFill>
                  <a:srgbClr val="D5BC61"/>
                </a:solidFill>
                <a:latin typeface="Verdana" pitchFamily="34" charset="0"/>
              </a:rPr>
              <a:t>		</a:t>
            </a:r>
            <a:r>
              <a:rPr lang="en-US" sz="2400">
                <a:solidFill>
                  <a:srgbClr val="D5BC61"/>
                </a:solidFill>
                <a:latin typeface="Verdana" pitchFamily="34" charset="0"/>
              </a:rPr>
              <a:t>				</a:t>
            </a:r>
            <a:r>
              <a:rPr lang="en-US" sz="2400" b="1">
                <a:solidFill>
                  <a:srgbClr val="928264"/>
                </a:solidFill>
                <a:effectLst>
                  <a:outerShdw blurRad="38100" dist="38100" dir="2700000" algn="tl">
                    <a:srgbClr val="FFFFFF"/>
                  </a:outerShdw>
                </a:effectLst>
                <a:latin typeface="Verdana" pitchFamily="34" charset="0"/>
              </a:rPr>
              <a:t>Ayudhaya (cont.)</a:t>
            </a:r>
            <a:br>
              <a:rPr lang="en-US" sz="2400" b="1">
                <a:solidFill>
                  <a:srgbClr val="928264"/>
                </a:solidFill>
                <a:effectLst>
                  <a:outerShdw blurRad="38100" dist="38100" dir="2700000" algn="tl">
                    <a:srgbClr val="FFFFFF"/>
                  </a:outerShdw>
                </a:effectLst>
                <a:latin typeface="Verdana" pitchFamily="34" charset="0"/>
              </a:rPr>
            </a:br>
            <a:endParaRPr lang="en-US" sz="2400">
              <a:solidFill>
                <a:srgbClr val="928264"/>
              </a:solidFill>
              <a:effectLst>
                <a:outerShdw blurRad="38100" dist="38100" dir="2700000" algn="tl">
                  <a:srgbClr val="FFFFFF"/>
                </a:outerShdw>
              </a:effectLst>
              <a:latin typeface="Verdana" pitchFamily="34" charset="0"/>
            </a:endParaRPr>
          </a:p>
          <a:p>
            <a:pPr>
              <a:lnSpc>
                <a:spcPct val="90000"/>
              </a:lnSpc>
              <a:buSzPct val="75000"/>
              <a:buFont typeface="Wingdings" pitchFamily="2" charset="2"/>
              <a:buChar char="q"/>
            </a:pPr>
            <a:r>
              <a:rPr lang="en-US" sz="1800" i="1" u="sng">
                <a:solidFill>
                  <a:srgbClr val="D5BC61"/>
                </a:solidFill>
                <a:latin typeface="Verdana" pitchFamily="34" charset="0"/>
              </a:rPr>
              <a:t>King Songtham</a:t>
            </a:r>
            <a:r>
              <a:rPr lang="en-US" sz="1800">
                <a:solidFill>
                  <a:srgbClr val="D5BC61"/>
                </a:solidFill>
                <a:latin typeface="Verdana" pitchFamily="34" charset="0"/>
              </a:rPr>
              <a:t> (Ekathotsarot’s son) </a:t>
            </a:r>
          </a:p>
          <a:p>
            <a:pPr lvl="1">
              <a:lnSpc>
                <a:spcPct val="90000"/>
              </a:lnSpc>
              <a:buSzPct val="75000"/>
              <a:buFont typeface="Wingdings" pitchFamily="2" charset="2"/>
              <a:buChar char="Ø"/>
            </a:pPr>
            <a:r>
              <a:rPr lang="en-US" sz="1600">
                <a:solidFill>
                  <a:srgbClr val="D5BC61"/>
                </a:solidFill>
                <a:latin typeface="Verdana" pitchFamily="34" charset="0"/>
              </a:rPr>
              <a:t>He had been a </a:t>
            </a:r>
            <a:r>
              <a:rPr lang="en-US" sz="1600" i="1" u="sng">
                <a:solidFill>
                  <a:srgbClr val="D5BC61"/>
                </a:solidFill>
                <a:latin typeface="Verdana" pitchFamily="34" charset="0"/>
              </a:rPr>
              <a:t>Buddhist monk</a:t>
            </a:r>
            <a:r>
              <a:rPr lang="en-US" sz="1600">
                <a:solidFill>
                  <a:srgbClr val="D5BC61"/>
                </a:solidFill>
                <a:latin typeface="Verdana" pitchFamily="34" charset="0"/>
              </a:rPr>
              <a:t> before he took up the throne. He profoundly devoted to </a:t>
            </a:r>
            <a:r>
              <a:rPr lang="en-US" sz="1600" i="1" u="sng">
                <a:solidFill>
                  <a:srgbClr val="D5BC61"/>
                </a:solidFill>
                <a:latin typeface="Verdana" pitchFamily="34" charset="0"/>
              </a:rPr>
              <a:t>Buddhism</a:t>
            </a:r>
            <a:r>
              <a:rPr lang="en-US" sz="1600">
                <a:solidFill>
                  <a:srgbClr val="D5BC61"/>
                </a:solidFill>
                <a:latin typeface="Verdana" pitchFamily="34" charset="0"/>
              </a:rPr>
              <a:t> and firmly impregnated with </a:t>
            </a:r>
            <a:r>
              <a:rPr lang="en-US" sz="1600" i="1" u="sng">
                <a:solidFill>
                  <a:srgbClr val="D5BC61"/>
                </a:solidFill>
                <a:latin typeface="Verdana" pitchFamily="34" charset="0"/>
              </a:rPr>
              <a:t>King Virtues</a:t>
            </a:r>
          </a:p>
          <a:p>
            <a:pPr lvl="1">
              <a:lnSpc>
                <a:spcPct val="90000"/>
              </a:lnSpc>
              <a:buSzPct val="75000"/>
              <a:buFont typeface="Wingdings" pitchFamily="2" charset="2"/>
              <a:buChar char="Ø"/>
            </a:pPr>
            <a:r>
              <a:rPr lang="en-US" sz="1600">
                <a:solidFill>
                  <a:srgbClr val="D5BC61"/>
                </a:solidFill>
                <a:latin typeface="Verdana" pitchFamily="34" charset="0"/>
              </a:rPr>
              <a:t>He </a:t>
            </a:r>
            <a:r>
              <a:rPr lang="en-US" sz="1600" i="1" u="sng">
                <a:solidFill>
                  <a:srgbClr val="D5BC61"/>
                </a:solidFill>
                <a:latin typeface="Verdana" pitchFamily="34" charset="0"/>
              </a:rPr>
              <a:t>preferred peace to war</a:t>
            </a:r>
            <a:r>
              <a:rPr lang="en-US" sz="1600">
                <a:solidFill>
                  <a:srgbClr val="D5BC61"/>
                </a:solidFill>
                <a:latin typeface="Verdana" pitchFamily="34" charset="0"/>
              </a:rPr>
              <a:t> this accounts for the reason of recovery of Cambodian independence</a:t>
            </a:r>
          </a:p>
          <a:p>
            <a:pPr lvl="1">
              <a:lnSpc>
                <a:spcPct val="90000"/>
              </a:lnSpc>
              <a:buSzPct val="75000"/>
              <a:buFont typeface="Wingdings" pitchFamily="2" charset="2"/>
              <a:buChar char="Ø"/>
            </a:pPr>
            <a:r>
              <a:rPr lang="en-US" sz="1600">
                <a:solidFill>
                  <a:srgbClr val="D5BC61"/>
                </a:solidFill>
                <a:latin typeface="Verdana" pitchFamily="34" charset="0"/>
              </a:rPr>
              <a:t>He succeeded in keeping the Burmese at bay in the beginning of his reign. However, </a:t>
            </a:r>
            <a:r>
              <a:rPr lang="en-US" sz="1600" i="1" u="sng">
                <a:solidFill>
                  <a:srgbClr val="D5BC61"/>
                </a:solidFill>
                <a:latin typeface="Verdana" pitchFamily="34" charset="0"/>
              </a:rPr>
              <a:t>Tavoy was lost to Burma</a:t>
            </a:r>
            <a:r>
              <a:rPr lang="en-US" sz="1600">
                <a:solidFill>
                  <a:srgbClr val="D5BC61"/>
                </a:solidFill>
                <a:latin typeface="Verdana" pitchFamily="34" charset="0"/>
              </a:rPr>
              <a:t> in 1622 and Chiangmai slipped out of Thai control and became independent again</a:t>
            </a:r>
            <a:br>
              <a:rPr lang="en-US" sz="1600">
                <a:solidFill>
                  <a:srgbClr val="D5BC61"/>
                </a:solidFill>
                <a:latin typeface="Verdana" pitchFamily="34" charset="0"/>
              </a:rPr>
            </a:br>
            <a:r>
              <a:rPr lang="en-US" sz="1600">
                <a:solidFill>
                  <a:srgbClr val="D5BC61"/>
                </a:solidFill>
                <a:latin typeface="Verdana" pitchFamily="34" charset="0"/>
              </a:rPr>
              <a:t> </a:t>
            </a:r>
          </a:p>
          <a:p>
            <a:pPr>
              <a:lnSpc>
                <a:spcPct val="90000"/>
              </a:lnSpc>
              <a:buSzPct val="75000"/>
              <a:buFont typeface="Wingdings" pitchFamily="2" charset="2"/>
              <a:buChar char="q"/>
            </a:pPr>
            <a:r>
              <a:rPr lang="en-US" sz="1800">
                <a:solidFill>
                  <a:srgbClr val="D5BC61"/>
                </a:solidFill>
                <a:latin typeface="Verdana" pitchFamily="34" charset="0"/>
              </a:rPr>
              <a:t>For foreign relations</a:t>
            </a:r>
          </a:p>
          <a:p>
            <a:pPr lvl="1">
              <a:lnSpc>
                <a:spcPct val="90000"/>
              </a:lnSpc>
              <a:buSzPct val="75000"/>
              <a:buFont typeface="Wingdings" pitchFamily="2" charset="2"/>
              <a:buChar char="Ø"/>
            </a:pPr>
            <a:r>
              <a:rPr lang="en-US" sz="1600" i="1" u="sng">
                <a:solidFill>
                  <a:srgbClr val="D5BC61"/>
                </a:solidFill>
                <a:latin typeface="Verdana" pitchFamily="34" charset="0"/>
              </a:rPr>
              <a:t>British </a:t>
            </a:r>
            <a:r>
              <a:rPr lang="en-US" sz="1600">
                <a:solidFill>
                  <a:srgbClr val="D5BC61"/>
                </a:solidFill>
                <a:latin typeface="Verdana" pitchFamily="34" charset="0"/>
              </a:rPr>
              <a:t>ship “Globe” </a:t>
            </a:r>
            <a:r>
              <a:rPr lang="en-US" sz="1600" i="1" u="sng">
                <a:solidFill>
                  <a:srgbClr val="D5BC61"/>
                </a:solidFill>
                <a:latin typeface="Verdana" pitchFamily="34" charset="0"/>
              </a:rPr>
              <a:t>arrived</a:t>
            </a:r>
            <a:r>
              <a:rPr lang="en-US" sz="1600">
                <a:solidFill>
                  <a:srgbClr val="D5BC61"/>
                </a:solidFill>
                <a:latin typeface="Verdana" pitchFamily="34" charset="0"/>
              </a:rPr>
              <a:t> in 1612</a:t>
            </a:r>
          </a:p>
          <a:p>
            <a:pPr lvl="1">
              <a:lnSpc>
                <a:spcPct val="90000"/>
              </a:lnSpc>
              <a:buSzPct val="75000"/>
              <a:buFont typeface="Wingdings" pitchFamily="2" charset="2"/>
              <a:buChar char="Ø"/>
            </a:pPr>
            <a:r>
              <a:rPr lang="en-US" sz="1600">
                <a:solidFill>
                  <a:srgbClr val="D5BC61"/>
                </a:solidFill>
                <a:latin typeface="Verdana" pitchFamily="34" charset="0"/>
              </a:rPr>
              <a:t>The king promoted friendly relationship with the </a:t>
            </a:r>
            <a:r>
              <a:rPr lang="en-US" sz="1600" i="1" u="sng">
                <a:solidFill>
                  <a:srgbClr val="D5BC61"/>
                </a:solidFill>
                <a:latin typeface="Verdana" pitchFamily="34" charset="0"/>
              </a:rPr>
              <a:t>Shogun Tokugawa</a:t>
            </a:r>
            <a:r>
              <a:rPr lang="en-US" sz="1600">
                <a:solidFill>
                  <a:srgbClr val="D5BC61"/>
                </a:solidFill>
                <a:latin typeface="Verdana" pitchFamily="34" charset="0"/>
              </a:rPr>
              <a:t> (one of the most influential shogun) of Japan by sending Thai envoys to Japan in 1621, 1623 and 1629. A </a:t>
            </a:r>
            <a:r>
              <a:rPr lang="en-US" sz="1600" i="1" u="sng">
                <a:solidFill>
                  <a:srgbClr val="D5BC61"/>
                </a:solidFill>
                <a:latin typeface="Verdana" pitchFamily="34" charset="0"/>
              </a:rPr>
              <a:t>Japanese commander</a:t>
            </a:r>
            <a:r>
              <a:rPr lang="en-US" sz="1600">
                <a:solidFill>
                  <a:srgbClr val="D5BC61"/>
                </a:solidFill>
                <a:latin typeface="Verdana" pitchFamily="34" charset="0"/>
              </a:rPr>
              <a:t> named </a:t>
            </a:r>
            <a:r>
              <a:rPr lang="en-US" sz="1600" i="1" u="sng">
                <a:solidFill>
                  <a:srgbClr val="D5BC61"/>
                </a:solidFill>
                <a:latin typeface="Verdana" pitchFamily="34" charset="0"/>
              </a:rPr>
              <a:t>“Yamada Nagamura”</a:t>
            </a:r>
            <a:r>
              <a:rPr lang="en-US" sz="1600">
                <a:solidFill>
                  <a:srgbClr val="D5BC61"/>
                </a:solidFill>
                <a:latin typeface="Verdana" pitchFamily="34" charset="0"/>
              </a:rPr>
              <a:t> entered the King’s service and was </a:t>
            </a:r>
            <a:r>
              <a:rPr lang="en-US" sz="1600" i="1" u="sng">
                <a:solidFill>
                  <a:srgbClr val="D5BC61"/>
                </a:solidFill>
                <a:latin typeface="Verdana" pitchFamily="34" charset="0"/>
              </a:rPr>
              <a:t>later promoted</a:t>
            </a:r>
            <a:r>
              <a:rPr lang="en-US" sz="1600">
                <a:solidFill>
                  <a:srgbClr val="D5BC61"/>
                </a:solidFill>
                <a:latin typeface="Verdana" pitchFamily="34" charset="0"/>
              </a:rPr>
              <a:t> “Okya Senaphitmuk” (a high rank title)</a:t>
            </a:r>
            <a:br>
              <a:rPr lang="en-US" sz="1600">
                <a:solidFill>
                  <a:srgbClr val="D5BC61"/>
                </a:solidFill>
                <a:latin typeface="Verdana" pitchFamily="34" charset="0"/>
              </a:rPr>
            </a:br>
            <a:endParaRPr lang="en-US" sz="1600">
              <a:solidFill>
                <a:srgbClr val="D5BC61"/>
              </a:solidFill>
              <a:latin typeface="Verdana" pitchFamily="34" charset="0"/>
            </a:endParaRPr>
          </a:p>
          <a:p>
            <a:pPr>
              <a:lnSpc>
                <a:spcPct val="90000"/>
              </a:lnSpc>
              <a:buSzPct val="75000"/>
              <a:buFont typeface="Wingdings" pitchFamily="2" charset="2"/>
              <a:buChar char="q"/>
            </a:pPr>
            <a:r>
              <a:rPr lang="en-US" sz="1800">
                <a:solidFill>
                  <a:srgbClr val="D5BC61"/>
                </a:solidFill>
                <a:latin typeface="Verdana" pitchFamily="34" charset="0"/>
              </a:rPr>
              <a:t>King Songtham was a </a:t>
            </a:r>
            <a:r>
              <a:rPr lang="en-US" sz="1800" i="1" u="sng">
                <a:solidFill>
                  <a:srgbClr val="D5BC61"/>
                </a:solidFill>
                <a:latin typeface="Verdana" pitchFamily="34" charset="0"/>
              </a:rPr>
              <a:t>great scholar</a:t>
            </a:r>
            <a:r>
              <a:rPr lang="en-US" sz="1800">
                <a:solidFill>
                  <a:srgbClr val="D5BC61"/>
                </a:solidFill>
                <a:latin typeface="Verdana" pitchFamily="34" charset="0"/>
              </a:rPr>
              <a:t> in liberal arts</a:t>
            </a:r>
          </a:p>
        </p:txBody>
      </p:sp>
    </p:spTree>
  </p:cSld>
  <p:clrMapOvr>
    <a:masterClrMapping/>
  </p:clrMapOvr>
  <p:transition spd="slow"/>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3"/>
          <p:cNvSpPr>
            <a:spLocks noGrp="1"/>
          </p:cNvSpPr>
          <p:nvPr>
            <p:ph type="ftr" sz="quarter" idx="10"/>
          </p:nvPr>
        </p:nvSpPr>
        <p:spPr/>
        <p:txBody>
          <a:bodyPr/>
          <a:lstStyle/>
          <a:p>
            <a:r>
              <a:rPr lang="en-US"/>
              <a:t>Dr.Wankwan Polachan</a:t>
            </a:r>
            <a:endParaRPr lang="th-TH"/>
          </a:p>
        </p:txBody>
      </p:sp>
      <p:sp>
        <p:nvSpPr>
          <p:cNvPr id="96258" name="Rectangle 2"/>
          <p:cNvSpPr>
            <a:spLocks noChangeArrowheads="1"/>
          </p:cNvSpPr>
          <p:nvPr>
            <p:ph type="body" idx="1"/>
          </p:nvPr>
        </p:nvSpPr>
        <p:spPr bwMode="auto">
          <a:xfrm>
            <a:off x="457200" y="381000"/>
            <a:ext cx="8229600" cy="6019800"/>
          </a:xfrm>
          <a:noFill/>
          <a:ln>
            <a:miter lim="800000"/>
            <a:headEnd/>
            <a:tailEnd/>
          </a:ln>
        </p:spPr>
        <p:txBody>
          <a:bodyPr vert="horz" wrap="square" lIns="91440" tIns="45720" rIns="91440" bIns="45720" numCol="1" anchor="t" anchorCtr="0" compatLnSpc="1">
            <a:prstTxWarp prst="textNoShape">
              <a:avLst/>
            </a:prstTxWarp>
          </a:bodyPr>
          <a:lstStyle/>
          <a:p>
            <a:pPr>
              <a:buSzPct val="75000"/>
              <a:buFont typeface="Wingdings" pitchFamily="2" charset="2"/>
              <a:buNone/>
            </a:pPr>
            <a:r>
              <a:rPr lang="en-US" sz="3600">
                <a:solidFill>
                  <a:srgbClr val="D5BC61"/>
                </a:solidFill>
                <a:latin typeface="Verdana" pitchFamily="34" charset="0"/>
              </a:rPr>
              <a:t>		</a:t>
            </a:r>
            <a:r>
              <a:rPr lang="en-US" sz="2400">
                <a:solidFill>
                  <a:srgbClr val="D5BC61"/>
                </a:solidFill>
                <a:latin typeface="Verdana" pitchFamily="34" charset="0"/>
              </a:rPr>
              <a:t>				</a:t>
            </a:r>
            <a:r>
              <a:rPr lang="en-US" sz="2400" b="1">
                <a:solidFill>
                  <a:srgbClr val="928264"/>
                </a:solidFill>
                <a:effectLst>
                  <a:outerShdw blurRad="38100" dist="38100" dir="2700000" algn="tl">
                    <a:srgbClr val="FFFFFF"/>
                  </a:outerShdw>
                </a:effectLst>
                <a:latin typeface="Verdana" pitchFamily="34" charset="0"/>
              </a:rPr>
              <a:t>Ayudhaya (cont.)</a:t>
            </a:r>
            <a:br>
              <a:rPr lang="en-US" sz="2400" b="1">
                <a:solidFill>
                  <a:srgbClr val="928264"/>
                </a:solidFill>
                <a:effectLst>
                  <a:outerShdw blurRad="38100" dist="38100" dir="2700000" algn="tl">
                    <a:srgbClr val="FFFFFF"/>
                  </a:outerShdw>
                </a:effectLst>
                <a:latin typeface="Verdana" pitchFamily="34" charset="0"/>
              </a:rPr>
            </a:br>
            <a:endParaRPr lang="en-US" sz="2400">
              <a:solidFill>
                <a:srgbClr val="928264"/>
              </a:solidFill>
              <a:effectLst>
                <a:outerShdw blurRad="38100" dist="38100" dir="2700000" algn="tl">
                  <a:srgbClr val="FFFFFF"/>
                </a:outerShdw>
              </a:effectLst>
              <a:latin typeface="Verdana" pitchFamily="34" charset="0"/>
            </a:endParaRPr>
          </a:p>
          <a:p>
            <a:pPr>
              <a:buSzPct val="75000"/>
              <a:buFont typeface="Wingdings" pitchFamily="2" charset="2"/>
              <a:buChar char="q"/>
            </a:pPr>
            <a:r>
              <a:rPr lang="en-US" sz="1800">
                <a:solidFill>
                  <a:srgbClr val="D5BC61"/>
                </a:solidFill>
                <a:latin typeface="Verdana" pitchFamily="34" charset="0"/>
              </a:rPr>
              <a:t>In 1628-1629, Prince Jettatirat (Songtham’s eldest son) took up the throne and was executed, his brother Atityawong became king and again was killed</a:t>
            </a:r>
            <a:br>
              <a:rPr lang="en-US" sz="1800">
                <a:solidFill>
                  <a:srgbClr val="D5BC61"/>
                </a:solidFill>
                <a:latin typeface="Verdana" pitchFamily="34" charset="0"/>
              </a:rPr>
            </a:br>
            <a:endParaRPr lang="en-US" sz="1800">
              <a:solidFill>
                <a:srgbClr val="D5BC61"/>
              </a:solidFill>
              <a:latin typeface="Verdana" pitchFamily="34" charset="0"/>
            </a:endParaRPr>
          </a:p>
          <a:p>
            <a:pPr>
              <a:buSzPct val="75000"/>
              <a:buFont typeface="Wingdings" pitchFamily="2" charset="2"/>
              <a:buChar char="q"/>
            </a:pPr>
            <a:r>
              <a:rPr lang="en-US" sz="1800" i="1" u="sng">
                <a:solidFill>
                  <a:srgbClr val="FFFF00"/>
                </a:solidFill>
                <a:latin typeface="Verdana" pitchFamily="34" charset="0"/>
              </a:rPr>
              <a:t>Chao Phraya Kalahom</a:t>
            </a:r>
            <a:r>
              <a:rPr lang="en-US" sz="1800">
                <a:solidFill>
                  <a:srgbClr val="FFFF00"/>
                </a:solidFill>
                <a:latin typeface="Verdana" pitchFamily="34" charset="0"/>
              </a:rPr>
              <a:t> who led the group of officials that </a:t>
            </a:r>
            <a:r>
              <a:rPr lang="en-US" sz="1800" i="1" u="sng">
                <a:solidFill>
                  <a:srgbClr val="FFFF00"/>
                </a:solidFill>
                <a:latin typeface="Verdana" pitchFamily="34" charset="0"/>
              </a:rPr>
              <a:t>killed both previous kings, ascended the throne as “King Prasatthong”</a:t>
            </a:r>
            <a:r>
              <a:rPr lang="en-US" sz="1800">
                <a:solidFill>
                  <a:srgbClr val="FFFF00"/>
                </a:solidFill>
                <a:latin typeface="Verdana" pitchFamily="34" charset="0"/>
              </a:rPr>
              <a:t> (King of the Golden Mansion)</a:t>
            </a:r>
            <a:br>
              <a:rPr lang="en-US" sz="1800">
                <a:solidFill>
                  <a:srgbClr val="FFFF00"/>
                </a:solidFill>
                <a:latin typeface="Verdana" pitchFamily="34" charset="0"/>
              </a:rPr>
            </a:br>
            <a:endParaRPr lang="en-US" sz="1800">
              <a:solidFill>
                <a:srgbClr val="FFFF00"/>
              </a:solidFill>
              <a:latin typeface="Verdana" pitchFamily="34" charset="0"/>
            </a:endParaRPr>
          </a:p>
          <a:p>
            <a:pPr>
              <a:buSzPct val="75000"/>
              <a:buFont typeface="Wingdings" pitchFamily="2" charset="2"/>
              <a:buChar char="q"/>
            </a:pPr>
            <a:r>
              <a:rPr lang="en-US" sz="1800">
                <a:solidFill>
                  <a:srgbClr val="D5BC61"/>
                </a:solidFill>
                <a:latin typeface="Verdana" pitchFamily="34" charset="0"/>
              </a:rPr>
              <a:t>He established </a:t>
            </a:r>
            <a:r>
              <a:rPr lang="en-US" sz="1800" b="1" i="1">
                <a:solidFill>
                  <a:srgbClr val="D5BC61"/>
                </a:solidFill>
                <a:latin typeface="Verdana" pitchFamily="34" charset="0"/>
              </a:rPr>
              <a:t>“The Prasatthong Dynasty”…</a:t>
            </a:r>
          </a:p>
        </p:txBody>
      </p:sp>
    </p:spTree>
  </p:cSld>
  <p:clrMapOvr>
    <a:masterClrMapping/>
  </p:clrMapOvr>
  <p:transition spd="slow"/>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Footer Placeholder 2"/>
          <p:cNvSpPr>
            <a:spLocks noGrp="1"/>
          </p:cNvSpPr>
          <p:nvPr>
            <p:ph type="ftr" sz="quarter" idx="10"/>
          </p:nvPr>
        </p:nvSpPr>
        <p:spPr/>
        <p:txBody>
          <a:bodyPr/>
          <a:lstStyle/>
          <a:p>
            <a:r>
              <a:rPr lang="en-US"/>
              <a:t>Dr.Wankwan Polachan</a:t>
            </a:r>
            <a:endParaRPr lang="th-TH"/>
          </a:p>
        </p:txBody>
      </p:sp>
      <p:sp>
        <p:nvSpPr>
          <p:cNvPr id="106500" name="Rectangle 4"/>
          <p:cNvSpPr>
            <a:spLocks noGrp="1" noChangeArrowheads="1"/>
          </p:cNvSpPr>
          <p:nvPr>
            <p:ph type="title"/>
          </p:nvPr>
        </p:nvSpPr>
        <p:spPr bwMode="auto">
          <a:noFill/>
          <a:ln>
            <a:miter lim="800000"/>
            <a:headEnd/>
            <a:tailEnd/>
          </a:ln>
        </p:spPr>
        <p:txBody>
          <a:bodyPr vert="horz" wrap="square" lIns="91440" tIns="45720" rIns="91440" bIns="45720" numCol="1" anchor="t" anchorCtr="0" compatLnSpc="1">
            <a:prstTxWarp prst="textNoShape">
              <a:avLst/>
            </a:prstTxWarp>
          </a:bodyPr>
          <a:lstStyle/>
          <a:p>
            <a:pPr algn="r"/>
            <a:r>
              <a:rPr lang="en-US" sz="2400" b="1">
                <a:solidFill>
                  <a:srgbClr val="928264"/>
                </a:solidFill>
                <a:effectLst>
                  <a:outerShdw blurRad="38100" dist="38100" dir="2700000" algn="tl">
                    <a:srgbClr val="FFFFFF"/>
                  </a:outerShdw>
                </a:effectLst>
                <a:latin typeface="Verdana" pitchFamily="34" charset="0"/>
              </a:rPr>
              <a:t>Dynasty of Maha Thammaracha</a:t>
            </a:r>
            <a:br>
              <a:rPr lang="en-US" sz="2400" b="1">
                <a:solidFill>
                  <a:srgbClr val="928264"/>
                </a:solidFill>
                <a:effectLst>
                  <a:outerShdw blurRad="38100" dist="38100" dir="2700000" algn="tl">
                    <a:srgbClr val="FFFFFF"/>
                  </a:outerShdw>
                </a:effectLst>
                <a:latin typeface="Verdana" pitchFamily="34" charset="0"/>
              </a:rPr>
            </a:br>
            <a:r>
              <a:rPr lang="en-US" sz="2400" b="1">
                <a:solidFill>
                  <a:srgbClr val="928264"/>
                </a:solidFill>
                <a:effectLst>
                  <a:outerShdw blurRad="38100" dist="38100" dir="2700000" algn="tl">
                    <a:srgbClr val="FFFFFF"/>
                  </a:outerShdw>
                </a:effectLst>
                <a:latin typeface="Verdana" pitchFamily="34" charset="0"/>
              </a:rPr>
              <a:t>(Phra Ruang of Sukhothai)</a:t>
            </a:r>
            <a:endParaRPr lang="th-TH" sz="2400" b="1">
              <a:solidFill>
                <a:srgbClr val="928264"/>
              </a:solidFill>
              <a:effectLst>
                <a:outerShdw blurRad="38100" dist="38100" dir="2700000" algn="tl">
                  <a:srgbClr val="FFFFFF"/>
                </a:outerShdw>
              </a:effectLst>
              <a:latin typeface="Verdana" pitchFamily="34" charset="0"/>
            </a:endParaRPr>
          </a:p>
        </p:txBody>
      </p:sp>
      <p:sp>
        <p:nvSpPr>
          <p:cNvPr id="106501" name="Text Box 5"/>
          <p:cNvSpPr txBox="1">
            <a:spLocks noChangeArrowheads="1"/>
          </p:cNvSpPr>
          <p:nvPr/>
        </p:nvSpPr>
        <p:spPr bwMode="auto">
          <a:xfrm>
            <a:off x="2484438" y="1268413"/>
            <a:ext cx="4176712" cy="519112"/>
          </a:xfrm>
          <a:prstGeom prst="rect">
            <a:avLst/>
          </a:prstGeom>
          <a:noFill/>
          <a:ln w="9525">
            <a:noFill/>
            <a:miter lim="800000"/>
            <a:headEnd/>
            <a:tailEnd/>
          </a:ln>
          <a:effectLst/>
        </p:spPr>
        <p:txBody>
          <a:bodyPr>
            <a:spAutoFit/>
          </a:bodyPr>
          <a:lstStyle/>
          <a:p>
            <a:pPr>
              <a:spcBef>
                <a:spcPct val="50000"/>
              </a:spcBef>
            </a:pPr>
            <a:endParaRPr lang="en-US"/>
          </a:p>
        </p:txBody>
      </p:sp>
      <p:sp>
        <p:nvSpPr>
          <p:cNvPr id="106502" name="Text Box 6"/>
          <p:cNvSpPr txBox="1">
            <a:spLocks noChangeArrowheads="1"/>
          </p:cNvSpPr>
          <p:nvPr/>
        </p:nvSpPr>
        <p:spPr bwMode="auto">
          <a:xfrm>
            <a:off x="3228975" y="1341438"/>
            <a:ext cx="2592388" cy="649287"/>
          </a:xfrm>
          <a:prstGeom prst="rect">
            <a:avLst/>
          </a:prstGeom>
          <a:noFill/>
          <a:ln w="38100">
            <a:solidFill>
              <a:srgbClr val="808000"/>
            </a:solidFill>
            <a:miter lim="800000"/>
            <a:headEnd/>
            <a:tailEnd/>
          </a:ln>
          <a:effectLst/>
        </p:spPr>
        <p:txBody>
          <a:bodyPr>
            <a:spAutoFit/>
          </a:bodyPr>
          <a:lstStyle/>
          <a:p>
            <a:pPr algn="ctr">
              <a:spcBef>
                <a:spcPct val="50000"/>
              </a:spcBef>
            </a:pPr>
            <a:r>
              <a:rPr lang="en-US" sz="1800">
                <a:solidFill>
                  <a:srgbClr val="D5BC61"/>
                </a:solidFill>
                <a:latin typeface="Verdana" pitchFamily="34" charset="0"/>
              </a:rPr>
              <a:t>Maha Thammaracha</a:t>
            </a:r>
            <a:br>
              <a:rPr lang="en-US" sz="1800">
                <a:solidFill>
                  <a:srgbClr val="D5BC61"/>
                </a:solidFill>
                <a:latin typeface="Verdana" pitchFamily="34" charset="0"/>
              </a:rPr>
            </a:br>
            <a:r>
              <a:rPr lang="en-US" sz="1600">
                <a:solidFill>
                  <a:srgbClr val="D5BC61"/>
                </a:solidFill>
                <a:latin typeface="Verdana" pitchFamily="34" charset="0"/>
              </a:rPr>
              <a:t>(1569-1590)</a:t>
            </a:r>
            <a:endParaRPr lang="th-TH" sz="1600">
              <a:solidFill>
                <a:srgbClr val="D5BC61"/>
              </a:solidFill>
              <a:latin typeface="Verdana" pitchFamily="34" charset="0"/>
            </a:endParaRPr>
          </a:p>
        </p:txBody>
      </p:sp>
      <p:sp>
        <p:nvSpPr>
          <p:cNvPr id="106503" name="Line 7"/>
          <p:cNvSpPr>
            <a:spLocks noChangeShapeType="1"/>
          </p:cNvSpPr>
          <p:nvPr/>
        </p:nvSpPr>
        <p:spPr bwMode="auto">
          <a:xfrm>
            <a:off x="4500563" y="2032000"/>
            <a:ext cx="0" cy="173038"/>
          </a:xfrm>
          <a:prstGeom prst="line">
            <a:avLst/>
          </a:prstGeom>
          <a:noFill/>
          <a:ln w="38100">
            <a:solidFill>
              <a:srgbClr val="808000"/>
            </a:solidFill>
            <a:round/>
            <a:headEnd/>
            <a:tailEnd/>
          </a:ln>
          <a:effectLst/>
        </p:spPr>
        <p:txBody>
          <a:bodyPr/>
          <a:lstStyle/>
          <a:p>
            <a:endParaRPr lang="en-US"/>
          </a:p>
        </p:txBody>
      </p:sp>
      <p:sp>
        <p:nvSpPr>
          <p:cNvPr id="106504" name="Line 8"/>
          <p:cNvSpPr>
            <a:spLocks noChangeShapeType="1"/>
          </p:cNvSpPr>
          <p:nvPr/>
        </p:nvSpPr>
        <p:spPr bwMode="auto">
          <a:xfrm flipH="1">
            <a:off x="1692275" y="2205038"/>
            <a:ext cx="5111750" cy="0"/>
          </a:xfrm>
          <a:prstGeom prst="line">
            <a:avLst/>
          </a:prstGeom>
          <a:noFill/>
          <a:ln w="38100">
            <a:solidFill>
              <a:srgbClr val="808000"/>
            </a:solidFill>
            <a:round/>
            <a:headEnd/>
            <a:tailEnd/>
          </a:ln>
          <a:effectLst/>
        </p:spPr>
        <p:txBody>
          <a:bodyPr/>
          <a:lstStyle/>
          <a:p>
            <a:endParaRPr lang="en-US"/>
          </a:p>
        </p:txBody>
      </p:sp>
      <p:grpSp>
        <p:nvGrpSpPr>
          <p:cNvPr id="106507" name="Group 11"/>
          <p:cNvGrpSpPr>
            <a:grpSpLocks/>
          </p:cNvGrpSpPr>
          <p:nvPr/>
        </p:nvGrpSpPr>
        <p:grpSpPr bwMode="auto">
          <a:xfrm>
            <a:off x="323850" y="2205038"/>
            <a:ext cx="3240088" cy="936625"/>
            <a:chOff x="204" y="1525"/>
            <a:chExt cx="2041" cy="590"/>
          </a:xfrm>
        </p:grpSpPr>
        <p:sp>
          <p:nvSpPr>
            <p:cNvPr id="106505" name="Text Box 9"/>
            <p:cNvSpPr txBox="1">
              <a:spLocks noChangeArrowheads="1"/>
            </p:cNvSpPr>
            <p:nvPr/>
          </p:nvSpPr>
          <p:spPr bwMode="auto">
            <a:xfrm>
              <a:off x="204" y="1706"/>
              <a:ext cx="2041" cy="409"/>
            </a:xfrm>
            <a:prstGeom prst="rect">
              <a:avLst/>
            </a:prstGeom>
            <a:noFill/>
            <a:ln w="38100">
              <a:solidFill>
                <a:srgbClr val="808000"/>
              </a:solidFill>
              <a:miter lim="800000"/>
              <a:headEnd/>
              <a:tailEnd/>
            </a:ln>
            <a:effectLst/>
          </p:spPr>
          <p:txBody>
            <a:bodyPr>
              <a:spAutoFit/>
            </a:bodyPr>
            <a:lstStyle/>
            <a:p>
              <a:pPr algn="ctr">
                <a:spcBef>
                  <a:spcPct val="50000"/>
                </a:spcBef>
              </a:pPr>
              <a:r>
                <a:rPr lang="en-US" sz="1800">
                  <a:solidFill>
                    <a:srgbClr val="D5BC61"/>
                  </a:solidFill>
                  <a:latin typeface="Verdana" pitchFamily="34" charset="0"/>
                </a:rPr>
                <a:t>Naresuan </a:t>
              </a:r>
              <a:r>
                <a:rPr lang="en-US" sz="1600">
                  <a:solidFill>
                    <a:srgbClr val="D5BC61"/>
                  </a:solidFill>
                  <a:latin typeface="Verdana" pitchFamily="34" charset="0"/>
                </a:rPr>
                <a:t>(1590-1605)</a:t>
              </a:r>
              <a:br>
                <a:rPr lang="en-US" sz="1600">
                  <a:solidFill>
                    <a:srgbClr val="D5BC61"/>
                  </a:solidFill>
                  <a:latin typeface="Verdana" pitchFamily="34" charset="0"/>
                </a:rPr>
              </a:br>
              <a:r>
                <a:rPr lang="en-US" sz="1600">
                  <a:solidFill>
                    <a:srgbClr val="D5BC61"/>
                  </a:solidFill>
                  <a:latin typeface="Verdana" pitchFamily="34" charset="0"/>
                </a:rPr>
                <a:t>Son of Maha Thammaracha</a:t>
              </a:r>
              <a:endParaRPr lang="th-TH" sz="1600">
                <a:solidFill>
                  <a:srgbClr val="D5BC61"/>
                </a:solidFill>
                <a:latin typeface="Verdana" pitchFamily="34" charset="0"/>
              </a:endParaRPr>
            </a:p>
          </p:txBody>
        </p:sp>
        <p:sp>
          <p:nvSpPr>
            <p:cNvPr id="106506" name="Line 10"/>
            <p:cNvSpPr>
              <a:spLocks noChangeShapeType="1"/>
            </p:cNvSpPr>
            <p:nvPr/>
          </p:nvSpPr>
          <p:spPr bwMode="auto">
            <a:xfrm>
              <a:off x="1084" y="1525"/>
              <a:ext cx="0" cy="181"/>
            </a:xfrm>
            <a:prstGeom prst="line">
              <a:avLst/>
            </a:prstGeom>
            <a:noFill/>
            <a:ln w="38100">
              <a:solidFill>
                <a:srgbClr val="808000"/>
              </a:solidFill>
              <a:round/>
              <a:headEnd/>
              <a:tailEnd/>
            </a:ln>
            <a:effectLst/>
          </p:spPr>
          <p:txBody>
            <a:bodyPr/>
            <a:lstStyle/>
            <a:p>
              <a:endParaRPr lang="en-US"/>
            </a:p>
          </p:txBody>
        </p:sp>
      </p:grpSp>
      <p:grpSp>
        <p:nvGrpSpPr>
          <p:cNvPr id="106508" name="Group 12"/>
          <p:cNvGrpSpPr>
            <a:grpSpLocks/>
          </p:cNvGrpSpPr>
          <p:nvPr/>
        </p:nvGrpSpPr>
        <p:grpSpPr bwMode="auto">
          <a:xfrm>
            <a:off x="5392738" y="2205038"/>
            <a:ext cx="3240087" cy="1265237"/>
            <a:chOff x="204" y="1525"/>
            <a:chExt cx="2041" cy="617"/>
          </a:xfrm>
        </p:grpSpPr>
        <p:sp>
          <p:nvSpPr>
            <p:cNvPr id="106509" name="Text Box 13"/>
            <p:cNvSpPr txBox="1">
              <a:spLocks noChangeArrowheads="1"/>
            </p:cNvSpPr>
            <p:nvPr/>
          </p:nvSpPr>
          <p:spPr bwMode="auto">
            <a:xfrm>
              <a:off x="204" y="1706"/>
              <a:ext cx="2041" cy="436"/>
            </a:xfrm>
            <a:prstGeom prst="rect">
              <a:avLst/>
            </a:prstGeom>
            <a:noFill/>
            <a:ln w="38100">
              <a:solidFill>
                <a:srgbClr val="808000"/>
              </a:solidFill>
              <a:miter lim="800000"/>
              <a:headEnd/>
              <a:tailEnd/>
            </a:ln>
            <a:effectLst/>
          </p:spPr>
          <p:txBody>
            <a:bodyPr>
              <a:spAutoFit/>
            </a:bodyPr>
            <a:lstStyle/>
            <a:p>
              <a:pPr algn="ctr">
                <a:spcBef>
                  <a:spcPct val="50000"/>
                </a:spcBef>
              </a:pPr>
              <a:r>
                <a:rPr lang="en-US" sz="1800">
                  <a:solidFill>
                    <a:srgbClr val="D5BC61"/>
                  </a:solidFill>
                  <a:latin typeface="Verdana" pitchFamily="34" charset="0"/>
                </a:rPr>
                <a:t>Ekathotsarot </a:t>
              </a:r>
              <a:r>
                <a:rPr lang="en-US" sz="1600">
                  <a:solidFill>
                    <a:srgbClr val="D5BC61"/>
                  </a:solidFill>
                  <a:latin typeface="Verdana" pitchFamily="34" charset="0"/>
                </a:rPr>
                <a:t>(1605-1610)</a:t>
              </a:r>
              <a:br>
                <a:rPr lang="en-US" sz="1600">
                  <a:solidFill>
                    <a:srgbClr val="D5BC61"/>
                  </a:solidFill>
                  <a:latin typeface="Verdana" pitchFamily="34" charset="0"/>
                </a:rPr>
              </a:br>
              <a:r>
                <a:rPr lang="en-US" sz="1600">
                  <a:solidFill>
                    <a:srgbClr val="D5BC61"/>
                  </a:solidFill>
                  <a:latin typeface="Verdana" pitchFamily="34" charset="0"/>
                </a:rPr>
                <a:t>Son of Maha Thammaracha, Naresuan’s younger brother</a:t>
              </a:r>
              <a:endParaRPr lang="th-TH" sz="1600">
                <a:solidFill>
                  <a:srgbClr val="D5BC61"/>
                </a:solidFill>
                <a:latin typeface="Verdana" pitchFamily="34" charset="0"/>
              </a:endParaRPr>
            </a:p>
          </p:txBody>
        </p:sp>
        <p:sp>
          <p:nvSpPr>
            <p:cNvPr id="106510" name="Line 14"/>
            <p:cNvSpPr>
              <a:spLocks noChangeShapeType="1"/>
            </p:cNvSpPr>
            <p:nvPr/>
          </p:nvSpPr>
          <p:spPr bwMode="auto">
            <a:xfrm>
              <a:off x="1084" y="1525"/>
              <a:ext cx="0" cy="181"/>
            </a:xfrm>
            <a:prstGeom prst="line">
              <a:avLst/>
            </a:prstGeom>
            <a:noFill/>
            <a:ln w="38100">
              <a:solidFill>
                <a:srgbClr val="808000"/>
              </a:solidFill>
              <a:round/>
              <a:headEnd/>
              <a:tailEnd/>
            </a:ln>
            <a:effectLst/>
          </p:spPr>
          <p:txBody>
            <a:bodyPr/>
            <a:lstStyle/>
            <a:p>
              <a:endParaRPr lang="en-US"/>
            </a:p>
          </p:txBody>
        </p:sp>
      </p:grpSp>
      <p:grpSp>
        <p:nvGrpSpPr>
          <p:cNvPr id="106511" name="Group 15"/>
          <p:cNvGrpSpPr>
            <a:grpSpLocks/>
          </p:cNvGrpSpPr>
          <p:nvPr/>
        </p:nvGrpSpPr>
        <p:grpSpPr bwMode="auto">
          <a:xfrm>
            <a:off x="5148263" y="3457575"/>
            <a:ext cx="3995737" cy="936625"/>
            <a:chOff x="204" y="1525"/>
            <a:chExt cx="2041" cy="590"/>
          </a:xfrm>
        </p:grpSpPr>
        <p:sp>
          <p:nvSpPr>
            <p:cNvPr id="106512" name="Text Box 16"/>
            <p:cNvSpPr txBox="1">
              <a:spLocks noChangeArrowheads="1"/>
            </p:cNvSpPr>
            <p:nvPr/>
          </p:nvSpPr>
          <p:spPr bwMode="auto">
            <a:xfrm>
              <a:off x="204" y="1706"/>
              <a:ext cx="2041" cy="409"/>
            </a:xfrm>
            <a:prstGeom prst="rect">
              <a:avLst/>
            </a:prstGeom>
            <a:noFill/>
            <a:ln w="38100">
              <a:solidFill>
                <a:srgbClr val="808000"/>
              </a:solidFill>
              <a:miter lim="800000"/>
              <a:headEnd/>
              <a:tailEnd/>
            </a:ln>
            <a:effectLst/>
          </p:spPr>
          <p:txBody>
            <a:bodyPr>
              <a:spAutoFit/>
            </a:bodyPr>
            <a:lstStyle/>
            <a:p>
              <a:pPr algn="ctr">
                <a:spcBef>
                  <a:spcPct val="50000"/>
                </a:spcBef>
              </a:pPr>
              <a:r>
                <a:rPr lang="en-US" sz="1800">
                  <a:solidFill>
                    <a:srgbClr val="D5BC61"/>
                  </a:solidFill>
                  <a:latin typeface="Verdana" pitchFamily="34" charset="0"/>
                </a:rPr>
                <a:t>Srisaowapak </a:t>
              </a:r>
              <a:r>
                <a:rPr lang="en-US" sz="1600">
                  <a:solidFill>
                    <a:srgbClr val="D5BC61"/>
                  </a:solidFill>
                  <a:latin typeface="Verdana" pitchFamily="34" charset="0"/>
                </a:rPr>
                <a:t>(1610)</a:t>
              </a:r>
              <a:br>
                <a:rPr lang="en-US" sz="1600">
                  <a:solidFill>
                    <a:srgbClr val="D5BC61"/>
                  </a:solidFill>
                  <a:latin typeface="Verdana" pitchFamily="34" charset="0"/>
                </a:rPr>
              </a:br>
              <a:r>
                <a:rPr lang="en-US" sz="1600">
                  <a:solidFill>
                    <a:srgbClr val="D5BC61"/>
                  </a:solidFill>
                  <a:latin typeface="Verdana" pitchFamily="34" charset="0"/>
                </a:rPr>
                <a:t>Ekathotsarot’s son from the Queen</a:t>
              </a:r>
              <a:endParaRPr lang="th-TH" sz="1600">
                <a:solidFill>
                  <a:srgbClr val="D5BC61"/>
                </a:solidFill>
                <a:latin typeface="Verdana" pitchFamily="34" charset="0"/>
              </a:endParaRPr>
            </a:p>
          </p:txBody>
        </p:sp>
        <p:sp>
          <p:nvSpPr>
            <p:cNvPr id="106513" name="Line 17"/>
            <p:cNvSpPr>
              <a:spLocks noChangeShapeType="1"/>
            </p:cNvSpPr>
            <p:nvPr/>
          </p:nvSpPr>
          <p:spPr bwMode="auto">
            <a:xfrm>
              <a:off x="1084" y="1525"/>
              <a:ext cx="0" cy="181"/>
            </a:xfrm>
            <a:prstGeom prst="line">
              <a:avLst/>
            </a:prstGeom>
            <a:noFill/>
            <a:ln w="38100">
              <a:solidFill>
                <a:srgbClr val="808000"/>
              </a:solidFill>
              <a:round/>
              <a:headEnd/>
              <a:tailEnd/>
            </a:ln>
            <a:effectLst/>
          </p:spPr>
          <p:txBody>
            <a:bodyPr/>
            <a:lstStyle/>
            <a:p>
              <a:endParaRPr lang="en-US"/>
            </a:p>
          </p:txBody>
        </p:sp>
      </p:grpSp>
      <p:grpSp>
        <p:nvGrpSpPr>
          <p:cNvPr id="106514" name="Group 18"/>
          <p:cNvGrpSpPr>
            <a:grpSpLocks/>
          </p:cNvGrpSpPr>
          <p:nvPr/>
        </p:nvGrpSpPr>
        <p:grpSpPr bwMode="auto">
          <a:xfrm>
            <a:off x="5148263" y="4408488"/>
            <a:ext cx="3995737" cy="1181100"/>
            <a:chOff x="204" y="1525"/>
            <a:chExt cx="2041" cy="744"/>
          </a:xfrm>
        </p:grpSpPr>
        <p:sp>
          <p:nvSpPr>
            <p:cNvPr id="106515" name="Text Box 19"/>
            <p:cNvSpPr txBox="1">
              <a:spLocks noChangeArrowheads="1"/>
            </p:cNvSpPr>
            <p:nvPr/>
          </p:nvSpPr>
          <p:spPr bwMode="auto">
            <a:xfrm>
              <a:off x="204" y="1706"/>
              <a:ext cx="2041" cy="563"/>
            </a:xfrm>
            <a:prstGeom prst="rect">
              <a:avLst/>
            </a:prstGeom>
            <a:noFill/>
            <a:ln w="38100">
              <a:solidFill>
                <a:srgbClr val="808000"/>
              </a:solidFill>
              <a:miter lim="800000"/>
              <a:headEnd/>
              <a:tailEnd/>
            </a:ln>
            <a:effectLst/>
          </p:spPr>
          <p:txBody>
            <a:bodyPr>
              <a:spAutoFit/>
            </a:bodyPr>
            <a:lstStyle/>
            <a:p>
              <a:pPr algn="ctr">
                <a:spcBef>
                  <a:spcPct val="50000"/>
                </a:spcBef>
              </a:pPr>
              <a:r>
                <a:rPr lang="en-US" sz="1800">
                  <a:solidFill>
                    <a:srgbClr val="D5BC61"/>
                  </a:solidFill>
                  <a:latin typeface="Verdana" pitchFamily="34" charset="0"/>
                </a:rPr>
                <a:t>Songtham </a:t>
              </a:r>
              <a:r>
                <a:rPr lang="en-US" sz="1600">
                  <a:solidFill>
                    <a:srgbClr val="D5BC61"/>
                  </a:solidFill>
                  <a:latin typeface="Verdana" pitchFamily="34" charset="0"/>
                </a:rPr>
                <a:t>(1610-1628)</a:t>
              </a:r>
              <a:br>
                <a:rPr lang="en-US" sz="1600">
                  <a:solidFill>
                    <a:srgbClr val="D5BC61"/>
                  </a:solidFill>
                  <a:latin typeface="Verdana" pitchFamily="34" charset="0"/>
                </a:rPr>
              </a:br>
              <a:r>
                <a:rPr lang="en-US" sz="1600">
                  <a:solidFill>
                    <a:srgbClr val="D5BC61"/>
                  </a:solidFill>
                  <a:latin typeface="Verdana" pitchFamily="34" charset="0"/>
                </a:rPr>
                <a:t>Ekathotsarot’s son from his Royal Lady Companions</a:t>
              </a:r>
              <a:endParaRPr lang="th-TH" sz="1600">
                <a:solidFill>
                  <a:srgbClr val="D5BC61"/>
                </a:solidFill>
                <a:latin typeface="Verdana" pitchFamily="34" charset="0"/>
              </a:endParaRPr>
            </a:p>
          </p:txBody>
        </p:sp>
        <p:sp>
          <p:nvSpPr>
            <p:cNvPr id="106516" name="Line 20"/>
            <p:cNvSpPr>
              <a:spLocks noChangeShapeType="1"/>
            </p:cNvSpPr>
            <p:nvPr/>
          </p:nvSpPr>
          <p:spPr bwMode="auto">
            <a:xfrm>
              <a:off x="1084" y="1525"/>
              <a:ext cx="0" cy="181"/>
            </a:xfrm>
            <a:prstGeom prst="line">
              <a:avLst/>
            </a:prstGeom>
            <a:noFill/>
            <a:ln w="38100">
              <a:solidFill>
                <a:srgbClr val="808000"/>
              </a:solidFill>
              <a:round/>
              <a:headEnd/>
              <a:tailEnd/>
            </a:ln>
            <a:effectLst/>
          </p:spPr>
          <p:txBody>
            <a:bodyPr/>
            <a:lstStyle/>
            <a:p>
              <a:endParaRPr lang="en-US"/>
            </a:p>
          </p:txBody>
        </p:sp>
      </p:grpSp>
      <p:sp>
        <p:nvSpPr>
          <p:cNvPr id="106518" name="Text Box 22"/>
          <p:cNvSpPr txBox="1">
            <a:spLocks noChangeArrowheads="1"/>
          </p:cNvSpPr>
          <p:nvPr/>
        </p:nvSpPr>
        <p:spPr bwMode="auto">
          <a:xfrm>
            <a:off x="755650" y="4064000"/>
            <a:ext cx="3097213" cy="404813"/>
          </a:xfrm>
          <a:prstGeom prst="rect">
            <a:avLst/>
          </a:prstGeom>
          <a:noFill/>
          <a:ln w="38100">
            <a:solidFill>
              <a:srgbClr val="808000"/>
            </a:solidFill>
            <a:miter lim="800000"/>
            <a:headEnd/>
            <a:tailEnd/>
          </a:ln>
          <a:effectLst/>
        </p:spPr>
        <p:txBody>
          <a:bodyPr>
            <a:spAutoFit/>
          </a:bodyPr>
          <a:lstStyle/>
          <a:p>
            <a:pPr algn="ctr">
              <a:spcBef>
                <a:spcPct val="50000"/>
              </a:spcBef>
            </a:pPr>
            <a:r>
              <a:rPr lang="en-US" sz="1800">
                <a:solidFill>
                  <a:srgbClr val="D5BC61"/>
                </a:solidFill>
                <a:latin typeface="Verdana" pitchFamily="34" charset="0"/>
              </a:rPr>
              <a:t>Jettatirat (1628-1629)</a:t>
            </a:r>
            <a:endParaRPr lang="th-TH" sz="1800">
              <a:solidFill>
                <a:srgbClr val="D5BC61"/>
              </a:solidFill>
              <a:latin typeface="Verdana" pitchFamily="34" charset="0"/>
            </a:endParaRPr>
          </a:p>
        </p:txBody>
      </p:sp>
      <p:sp>
        <p:nvSpPr>
          <p:cNvPr id="106519" name="Text Box 23"/>
          <p:cNvSpPr txBox="1">
            <a:spLocks noChangeArrowheads="1"/>
          </p:cNvSpPr>
          <p:nvPr/>
        </p:nvSpPr>
        <p:spPr bwMode="auto">
          <a:xfrm>
            <a:off x="741363" y="5672138"/>
            <a:ext cx="3097212" cy="404812"/>
          </a:xfrm>
          <a:prstGeom prst="rect">
            <a:avLst/>
          </a:prstGeom>
          <a:noFill/>
          <a:ln w="38100">
            <a:solidFill>
              <a:srgbClr val="808000"/>
            </a:solidFill>
            <a:miter lim="800000"/>
            <a:headEnd/>
            <a:tailEnd/>
          </a:ln>
          <a:effectLst/>
        </p:spPr>
        <p:txBody>
          <a:bodyPr>
            <a:spAutoFit/>
          </a:bodyPr>
          <a:lstStyle/>
          <a:p>
            <a:pPr algn="ctr">
              <a:spcBef>
                <a:spcPct val="50000"/>
              </a:spcBef>
            </a:pPr>
            <a:r>
              <a:rPr lang="en-US" sz="1800">
                <a:solidFill>
                  <a:srgbClr val="D5BC61"/>
                </a:solidFill>
                <a:latin typeface="Verdana" pitchFamily="34" charset="0"/>
              </a:rPr>
              <a:t>Atityawong (1656)</a:t>
            </a:r>
            <a:endParaRPr lang="th-TH" sz="1800">
              <a:solidFill>
                <a:srgbClr val="D5BC61"/>
              </a:solidFill>
              <a:latin typeface="Verdana" pitchFamily="34" charset="0"/>
            </a:endParaRPr>
          </a:p>
        </p:txBody>
      </p:sp>
      <p:sp>
        <p:nvSpPr>
          <p:cNvPr id="106521" name="Text Box 25"/>
          <p:cNvSpPr txBox="1">
            <a:spLocks noChangeArrowheads="1"/>
          </p:cNvSpPr>
          <p:nvPr/>
        </p:nvSpPr>
        <p:spPr bwMode="auto">
          <a:xfrm>
            <a:off x="539750" y="4797425"/>
            <a:ext cx="3600450" cy="581025"/>
          </a:xfrm>
          <a:prstGeom prst="rect">
            <a:avLst/>
          </a:prstGeom>
          <a:noFill/>
          <a:ln w="9525">
            <a:noFill/>
            <a:miter lim="800000"/>
            <a:headEnd/>
            <a:tailEnd/>
          </a:ln>
          <a:effectLst/>
        </p:spPr>
        <p:txBody>
          <a:bodyPr>
            <a:spAutoFit/>
          </a:bodyPr>
          <a:lstStyle/>
          <a:p>
            <a:pPr algn="ctr">
              <a:spcBef>
                <a:spcPct val="50000"/>
              </a:spcBef>
            </a:pPr>
            <a:r>
              <a:rPr lang="en-US" sz="1600">
                <a:solidFill>
                  <a:srgbClr val="FFFF00"/>
                </a:solidFill>
                <a:latin typeface="Verdana" pitchFamily="34" charset="0"/>
              </a:rPr>
              <a:t>Sons of Songtham, and both killed by King Prasatthong</a:t>
            </a:r>
            <a:endParaRPr lang="th-TH" sz="1600">
              <a:solidFill>
                <a:srgbClr val="FFFF00"/>
              </a:solidFill>
              <a:latin typeface="Verdana" pitchFamily="34" charset="0"/>
            </a:endParaRPr>
          </a:p>
        </p:txBody>
      </p:sp>
      <p:sp>
        <p:nvSpPr>
          <p:cNvPr id="106522" name="Line 26"/>
          <p:cNvSpPr>
            <a:spLocks noChangeShapeType="1"/>
          </p:cNvSpPr>
          <p:nvPr/>
        </p:nvSpPr>
        <p:spPr bwMode="auto">
          <a:xfrm>
            <a:off x="4427538" y="4306888"/>
            <a:ext cx="0" cy="1655762"/>
          </a:xfrm>
          <a:prstGeom prst="line">
            <a:avLst/>
          </a:prstGeom>
          <a:noFill/>
          <a:ln w="38100">
            <a:solidFill>
              <a:srgbClr val="808000"/>
            </a:solidFill>
            <a:round/>
            <a:headEnd/>
            <a:tailEnd/>
          </a:ln>
          <a:effectLst/>
        </p:spPr>
        <p:txBody>
          <a:bodyPr/>
          <a:lstStyle/>
          <a:p>
            <a:endParaRPr lang="en-US"/>
          </a:p>
        </p:txBody>
      </p:sp>
      <p:sp>
        <p:nvSpPr>
          <p:cNvPr id="106524" name="Line 28"/>
          <p:cNvSpPr>
            <a:spLocks noChangeShapeType="1"/>
          </p:cNvSpPr>
          <p:nvPr/>
        </p:nvSpPr>
        <p:spPr bwMode="auto">
          <a:xfrm>
            <a:off x="4427538" y="5172075"/>
            <a:ext cx="720725" cy="0"/>
          </a:xfrm>
          <a:prstGeom prst="line">
            <a:avLst/>
          </a:prstGeom>
          <a:noFill/>
          <a:ln w="38100">
            <a:solidFill>
              <a:srgbClr val="808000"/>
            </a:solidFill>
            <a:round/>
            <a:headEnd/>
            <a:tailEnd/>
          </a:ln>
          <a:effectLst/>
        </p:spPr>
        <p:txBody>
          <a:bodyPr/>
          <a:lstStyle/>
          <a:p>
            <a:endParaRPr lang="en-US"/>
          </a:p>
        </p:txBody>
      </p:sp>
      <p:sp>
        <p:nvSpPr>
          <p:cNvPr id="106525" name="Line 29"/>
          <p:cNvSpPr>
            <a:spLocks noChangeShapeType="1"/>
          </p:cNvSpPr>
          <p:nvPr/>
        </p:nvSpPr>
        <p:spPr bwMode="auto">
          <a:xfrm>
            <a:off x="3851275" y="4306888"/>
            <a:ext cx="576263" cy="0"/>
          </a:xfrm>
          <a:prstGeom prst="line">
            <a:avLst/>
          </a:prstGeom>
          <a:noFill/>
          <a:ln w="38100">
            <a:solidFill>
              <a:srgbClr val="808000"/>
            </a:solidFill>
            <a:round/>
            <a:headEnd/>
            <a:tailEnd/>
          </a:ln>
          <a:effectLst/>
        </p:spPr>
        <p:txBody>
          <a:bodyPr/>
          <a:lstStyle/>
          <a:p>
            <a:endParaRPr lang="en-US"/>
          </a:p>
        </p:txBody>
      </p:sp>
      <p:sp>
        <p:nvSpPr>
          <p:cNvPr id="106526" name="Line 30"/>
          <p:cNvSpPr>
            <a:spLocks noChangeShapeType="1"/>
          </p:cNvSpPr>
          <p:nvPr/>
        </p:nvSpPr>
        <p:spPr bwMode="auto">
          <a:xfrm>
            <a:off x="3851275" y="5949950"/>
            <a:ext cx="576263" cy="0"/>
          </a:xfrm>
          <a:prstGeom prst="line">
            <a:avLst/>
          </a:prstGeom>
          <a:noFill/>
          <a:ln w="38100">
            <a:solidFill>
              <a:srgbClr val="808000"/>
            </a:solidFill>
            <a:round/>
            <a:headEnd/>
            <a:tailEnd/>
          </a:ln>
          <a:effectLst/>
        </p:spPr>
        <p:txBody>
          <a:bodyPr/>
          <a:lstStyle/>
          <a:p>
            <a:endParaRPr lang="en-US"/>
          </a:p>
        </p:txBody>
      </p:sp>
      <p:sp>
        <p:nvSpPr>
          <p:cNvPr id="106527" name="Text Box 31"/>
          <p:cNvSpPr txBox="1">
            <a:spLocks noChangeArrowheads="1"/>
          </p:cNvSpPr>
          <p:nvPr/>
        </p:nvSpPr>
        <p:spPr bwMode="auto">
          <a:xfrm>
            <a:off x="2855913" y="1311275"/>
            <a:ext cx="431800" cy="457200"/>
          </a:xfrm>
          <a:prstGeom prst="rect">
            <a:avLst/>
          </a:prstGeom>
          <a:noFill/>
          <a:ln w="9525">
            <a:noFill/>
            <a:miter lim="800000"/>
            <a:headEnd/>
            <a:tailEnd/>
          </a:ln>
          <a:effectLst/>
        </p:spPr>
        <p:txBody>
          <a:bodyPr>
            <a:spAutoFit/>
          </a:bodyPr>
          <a:lstStyle/>
          <a:p>
            <a:pPr>
              <a:spcBef>
                <a:spcPct val="50000"/>
              </a:spcBef>
            </a:pPr>
            <a:r>
              <a:rPr lang="th-TH" sz="2400" b="1">
                <a:solidFill>
                  <a:srgbClr val="D5BC61"/>
                </a:solidFill>
                <a:latin typeface="Verdana" pitchFamily="34" charset="0"/>
              </a:rPr>
              <a:t>1.</a:t>
            </a:r>
          </a:p>
        </p:txBody>
      </p:sp>
      <p:sp>
        <p:nvSpPr>
          <p:cNvPr id="106528" name="Text Box 32"/>
          <p:cNvSpPr txBox="1">
            <a:spLocks noChangeArrowheads="1"/>
          </p:cNvSpPr>
          <p:nvPr/>
        </p:nvSpPr>
        <p:spPr bwMode="auto">
          <a:xfrm>
            <a:off x="323850" y="2060575"/>
            <a:ext cx="431800" cy="457200"/>
          </a:xfrm>
          <a:prstGeom prst="rect">
            <a:avLst/>
          </a:prstGeom>
          <a:noFill/>
          <a:ln w="9525">
            <a:noFill/>
            <a:miter lim="800000"/>
            <a:headEnd/>
            <a:tailEnd/>
          </a:ln>
          <a:effectLst/>
        </p:spPr>
        <p:txBody>
          <a:bodyPr>
            <a:spAutoFit/>
          </a:bodyPr>
          <a:lstStyle/>
          <a:p>
            <a:pPr>
              <a:spcBef>
                <a:spcPct val="50000"/>
              </a:spcBef>
            </a:pPr>
            <a:r>
              <a:rPr lang="th-TH" sz="2400" b="1">
                <a:solidFill>
                  <a:srgbClr val="D5BC61"/>
                </a:solidFill>
                <a:latin typeface="Verdana" pitchFamily="34" charset="0"/>
              </a:rPr>
              <a:t>2.</a:t>
            </a:r>
          </a:p>
        </p:txBody>
      </p:sp>
      <p:sp>
        <p:nvSpPr>
          <p:cNvPr id="106529" name="Text Box 33"/>
          <p:cNvSpPr txBox="1">
            <a:spLocks noChangeArrowheads="1"/>
          </p:cNvSpPr>
          <p:nvPr/>
        </p:nvSpPr>
        <p:spPr bwMode="auto">
          <a:xfrm>
            <a:off x="8343900" y="2174875"/>
            <a:ext cx="431800" cy="457200"/>
          </a:xfrm>
          <a:prstGeom prst="rect">
            <a:avLst/>
          </a:prstGeom>
          <a:noFill/>
          <a:ln w="9525">
            <a:noFill/>
            <a:miter lim="800000"/>
            <a:headEnd/>
            <a:tailEnd/>
          </a:ln>
          <a:effectLst/>
        </p:spPr>
        <p:txBody>
          <a:bodyPr>
            <a:spAutoFit/>
          </a:bodyPr>
          <a:lstStyle/>
          <a:p>
            <a:pPr>
              <a:spcBef>
                <a:spcPct val="50000"/>
              </a:spcBef>
            </a:pPr>
            <a:r>
              <a:rPr lang="th-TH" sz="2400" b="1">
                <a:solidFill>
                  <a:srgbClr val="D5BC61"/>
                </a:solidFill>
                <a:latin typeface="Verdana" pitchFamily="34" charset="0"/>
              </a:rPr>
              <a:t>3.</a:t>
            </a:r>
          </a:p>
        </p:txBody>
      </p:sp>
      <p:sp>
        <p:nvSpPr>
          <p:cNvPr id="106530" name="Text Box 34"/>
          <p:cNvSpPr txBox="1">
            <a:spLocks noChangeArrowheads="1"/>
          </p:cNvSpPr>
          <p:nvPr/>
        </p:nvSpPr>
        <p:spPr bwMode="auto">
          <a:xfrm>
            <a:off x="8712200" y="3370263"/>
            <a:ext cx="431800" cy="457200"/>
          </a:xfrm>
          <a:prstGeom prst="rect">
            <a:avLst/>
          </a:prstGeom>
          <a:noFill/>
          <a:ln w="9525">
            <a:noFill/>
            <a:miter lim="800000"/>
            <a:headEnd/>
            <a:tailEnd/>
          </a:ln>
          <a:effectLst/>
        </p:spPr>
        <p:txBody>
          <a:bodyPr>
            <a:spAutoFit/>
          </a:bodyPr>
          <a:lstStyle/>
          <a:p>
            <a:pPr>
              <a:spcBef>
                <a:spcPct val="50000"/>
              </a:spcBef>
            </a:pPr>
            <a:r>
              <a:rPr lang="th-TH" sz="2400" b="1">
                <a:solidFill>
                  <a:srgbClr val="D5BC61"/>
                </a:solidFill>
                <a:latin typeface="Verdana" pitchFamily="34" charset="0"/>
              </a:rPr>
              <a:t>4.</a:t>
            </a:r>
          </a:p>
        </p:txBody>
      </p:sp>
      <p:sp>
        <p:nvSpPr>
          <p:cNvPr id="106531" name="Text Box 35"/>
          <p:cNvSpPr txBox="1">
            <a:spLocks noChangeArrowheads="1"/>
          </p:cNvSpPr>
          <p:nvPr/>
        </p:nvSpPr>
        <p:spPr bwMode="auto">
          <a:xfrm>
            <a:off x="8712200" y="4349750"/>
            <a:ext cx="431800" cy="457200"/>
          </a:xfrm>
          <a:prstGeom prst="rect">
            <a:avLst/>
          </a:prstGeom>
          <a:noFill/>
          <a:ln w="9525">
            <a:noFill/>
            <a:miter lim="800000"/>
            <a:headEnd/>
            <a:tailEnd/>
          </a:ln>
          <a:effectLst/>
        </p:spPr>
        <p:txBody>
          <a:bodyPr>
            <a:spAutoFit/>
          </a:bodyPr>
          <a:lstStyle/>
          <a:p>
            <a:pPr>
              <a:spcBef>
                <a:spcPct val="50000"/>
              </a:spcBef>
            </a:pPr>
            <a:r>
              <a:rPr lang="th-TH" sz="2400" b="1">
                <a:solidFill>
                  <a:srgbClr val="D5BC61"/>
                </a:solidFill>
                <a:latin typeface="Verdana" pitchFamily="34" charset="0"/>
              </a:rPr>
              <a:t>5.</a:t>
            </a:r>
          </a:p>
        </p:txBody>
      </p:sp>
      <p:sp>
        <p:nvSpPr>
          <p:cNvPr id="106532" name="Text Box 36"/>
          <p:cNvSpPr txBox="1">
            <a:spLocks noChangeArrowheads="1"/>
          </p:cNvSpPr>
          <p:nvPr/>
        </p:nvSpPr>
        <p:spPr bwMode="auto">
          <a:xfrm>
            <a:off x="655638" y="3630613"/>
            <a:ext cx="431800" cy="457200"/>
          </a:xfrm>
          <a:prstGeom prst="rect">
            <a:avLst/>
          </a:prstGeom>
          <a:noFill/>
          <a:ln w="9525">
            <a:noFill/>
            <a:miter lim="800000"/>
            <a:headEnd/>
            <a:tailEnd/>
          </a:ln>
          <a:effectLst/>
        </p:spPr>
        <p:txBody>
          <a:bodyPr>
            <a:spAutoFit/>
          </a:bodyPr>
          <a:lstStyle/>
          <a:p>
            <a:pPr>
              <a:spcBef>
                <a:spcPct val="50000"/>
              </a:spcBef>
            </a:pPr>
            <a:r>
              <a:rPr lang="th-TH" sz="2400" b="1">
                <a:solidFill>
                  <a:srgbClr val="D5BC61"/>
                </a:solidFill>
                <a:latin typeface="Verdana" pitchFamily="34" charset="0"/>
              </a:rPr>
              <a:t>6.</a:t>
            </a:r>
          </a:p>
        </p:txBody>
      </p:sp>
      <p:sp>
        <p:nvSpPr>
          <p:cNvPr id="106533" name="Text Box 37"/>
          <p:cNvSpPr txBox="1">
            <a:spLocks noChangeArrowheads="1"/>
          </p:cNvSpPr>
          <p:nvPr/>
        </p:nvSpPr>
        <p:spPr bwMode="auto">
          <a:xfrm>
            <a:off x="639763" y="5272088"/>
            <a:ext cx="431800" cy="457200"/>
          </a:xfrm>
          <a:prstGeom prst="rect">
            <a:avLst/>
          </a:prstGeom>
          <a:noFill/>
          <a:ln w="9525">
            <a:noFill/>
            <a:miter lim="800000"/>
            <a:headEnd/>
            <a:tailEnd/>
          </a:ln>
          <a:effectLst/>
        </p:spPr>
        <p:txBody>
          <a:bodyPr>
            <a:spAutoFit/>
          </a:bodyPr>
          <a:lstStyle/>
          <a:p>
            <a:pPr>
              <a:spcBef>
                <a:spcPct val="50000"/>
              </a:spcBef>
            </a:pPr>
            <a:r>
              <a:rPr lang="th-TH" sz="2400" b="1">
                <a:solidFill>
                  <a:srgbClr val="D5BC61"/>
                </a:solidFill>
                <a:latin typeface="Verdana" pitchFamily="34" charset="0"/>
              </a:rPr>
              <a:t>7.</a:t>
            </a:r>
          </a:p>
        </p:txBody>
      </p:sp>
    </p:spTree>
  </p:cSld>
  <p:clrMapOvr>
    <a:masterClrMapping/>
  </p:clrMapOvr>
  <p:transition spd="slow"/>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3"/>
          <p:cNvSpPr>
            <a:spLocks noGrp="1"/>
          </p:cNvSpPr>
          <p:nvPr>
            <p:ph type="ftr" sz="quarter" idx="10"/>
          </p:nvPr>
        </p:nvSpPr>
        <p:spPr/>
        <p:txBody>
          <a:bodyPr/>
          <a:lstStyle/>
          <a:p>
            <a:r>
              <a:rPr lang="en-US"/>
              <a:t>Dr.Wankwan Polachan</a:t>
            </a:r>
            <a:endParaRPr lang="th-TH"/>
          </a:p>
        </p:txBody>
      </p:sp>
      <p:sp>
        <p:nvSpPr>
          <p:cNvPr id="97282" name="Rectangle 2"/>
          <p:cNvSpPr>
            <a:spLocks noChangeArrowheads="1"/>
          </p:cNvSpPr>
          <p:nvPr>
            <p:ph type="body" idx="1"/>
          </p:nvPr>
        </p:nvSpPr>
        <p:spPr bwMode="auto">
          <a:xfrm>
            <a:off x="457200" y="381000"/>
            <a:ext cx="8229600" cy="6019800"/>
          </a:xfrm>
          <a:noFill/>
          <a:ln>
            <a:miter lim="800000"/>
            <a:headEnd/>
            <a:tailEnd/>
          </a:ln>
        </p:spPr>
        <p:txBody>
          <a:bodyPr vert="horz" wrap="square" lIns="91440" tIns="45720" rIns="91440" bIns="45720" numCol="1" anchor="t" anchorCtr="0" compatLnSpc="1">
            <a:prstTxWarp prst="textNoShape">
              <a:avLst/>
            </a:prstTxWarp>
          </a:bodyPr>
          <a:lstStyle/>
          <a:p>
            <a:pPr>
              <a:buSzPct val="75000"/>
              <a:buFont typeface="Wingdings" pitchFamily="2" charset="2"/>
              <a:buNone/>
            </a:pPr>
            <a:r>
              <a:rPr lang="en-US" sz="3600">
                <a:solidFill>
                  <a:srgbClr val="D5BC61"/>
                </a:solidFill>
                <a:latin typeface="Verdana" pitchFamily="34" charset="0"/>
              </a:rPr>
              <a:t>		</a:t>
            </a:r>
            <a:r>
              <a:rPr lang="en-US" sz="2400">
                <a:solidFill>
                  <a:srgbClr val="D5BC61"/>
                </a:solidFill>
                <a:latin typeface="Verdana" pitchFamily="34" charset="0"/>
              </a:rPr>
              <a:t>				</a:t>
            </a:r>
            <a:r>
              <a:rPr lang="en-US" sz="2400" b="1">
                <a:solidFill>
                  <a:srgbClr val="928264"/>
                </a:solidFill>
                <a:effectLst>
                  <a:outerShdw blurRad="38100" dist="38100" dir="2700000" algn="tl">
                    <a:srgbClr val="FFFFFF"/>
                  </a:outerShdw>
                </a:effectLst>
                <a:latin typeface="Verdana" pitchFamily="34" charset="0"/>
              </a:rPr>
              <a:t>Ayudhaya (cont.)</a:t>
            </a:r>
            <a:r>
              <a:rPr lang="en-US" sz="2400" b="1">
                <a:solidFill>
                  <a:srgbClr val="D5BC61"/>
                </a:solidFill>
                <a:latin typeface="Verdana" pitchFamily="34" charset="0"/>
              </a:rPr>
              <a:t/>
            </a:r>
            <a:br>
              <a:rPr lang="en-US" sz="2400" b="1">
                <a:solidFill>
                  <a:srgbClr val="D5BC61"/>
                </a:solidFill>
                <a:latin typeface="Verdana" pitchFamily="34" charset="0"/>
              </a:rPr>
            </a:br>
            <a:endParaRPr lang="en-US" sz="2400">
              <a:solidFill>
                <a:srgbClr val="D5BC61"/>
              </a:solidFill>
              <a:latin typeface="Verdana" pitchFamily="34" charset="0"/>
            </a:endParaRPr>
          </a:p>
          <a:p>
            <a:pPr>
              <a:buSzPct val="75000"/>
              <a:buFont typeface="Wingdings" pitchFamily="2" charset="2"/>
              <a:buChar char="q"/>
            </a:pPr>
            <a:r>
              <a:rPr lang="en-US" sz="1800">
                <a:solidFill>
                  <a:srgbClr val="D5BC61"/>
                </a:solidFill>
                <a:latin typeface="Verdana" pitchFamily="34" charset="0"/>
              </a:rPr>
              <a:t>In 1656, </a:t>
            </a:r>
            <a:r>
              <a:rPr lang="en-US" sz="1800" i="1" u="sng">
                <a:solidFill>
                  <a:srgbClr val="D5BC61"/>
                </a:solidFill>
                <a:latin typeface="Verdana" pitchFamily="34" charset="0"/>
              </a:rPr>
              <a:t>King Sri Suthammaracha</a:t>
            </a:r>
            <a:r>
              <a:rPr lang="en-US" sz="1800">
                <a:solidFill>
                  <a:srgbClr val="D5BC61"/>
                </a:solidFill>
                <a:latin typeface="Verdana" pitchFamily="34" charset="0"/>
              </a:rPr>
              <a:t> (Prasatthong’s younger brother) who was an amorous person. He showed </a:t>
            </a:r>
            <a:r>
              <a:rPr lang="en-US" sz="1800" i="1" u="sng">
                <a:solidFill>
                  <a:srgbClr val="D5BC61"/>
                </a:solidFill>
                <a:latin typeface="Verdana" pitchFamily="34" charset="0"/>
              </a:rPr>
              <a:t>improper attention to Princess Kalyani</a:t>
            </a:r>
            <a:r>
              <a:rPr lang="en-US" sz="1800">
                <a:solidFill>
                  <a:srgbClr val="D5BC61"/>
                </a:solidFill>
                <a:latin typeface="Verdana" pitchFamily="34" charset="0"/>
              </a:rPr>
              <a:t> (his own niece), Prince Narai’s sister. </a:t>
            </a:r>
            <a:r>
              <a:rPr lang="en-US" sz="1800" i="1" u="sng">
                <a:solidFill>
                  <a:srgbClr val="D5BC61"/>
                </a:solidFill>
                <a:latin typeface="Verdana" pitchFamily="34" charset="0"/>
              </a:rPr>
              <a:t>Nara</a:t>
            </a:r>
            <a:r>
              <a:rPr lang="en-US" sz="1800">
                <a:solidFill>
                  <a:srgbClr val="D5BC61"/>
                </a:solidFill>
                <a:latin typeface="Verdana" pitchFamily="34" charset="0"/>
              </a:rPr>
              <a:t>i thus </a:t>
            </a:r>
            <a:r>
              <a:rPr lang="en-US" sz="1800" i="1" u="sng">
                <a:solidFill>
                  <a:srgbClr val="D5BC61"/>
                </a:solidFill>
                <a:latin typeface="Verdana" pitchFamily="34" charset="0"/>
              </a:rPr>
              <a:t>used it as an excuse</a:t>
            </a:r>
            <a:r>
              <a:rPr lang="en-US" sz="1800">
                <a:solidFill>
                  <a:srgbClr val="D5BC61"/>
                </a:solidFill>
                <a:latin typeface="Verdana" pitchFamily="34" charset="0"/>
              </a:rPr>
              <a:t> to attack the King’s Palace which caused an outbreak of a cruel civil war and </a:t>
            </a:r>
            <a:r>
              <a:rPr lang="en-US" sz="1800" i="1" u="sng">
                <a:solidFill>
                  <a:srgbClr val="D5BC61"/>
                </a:solidFill>
                <a:latin typeface="Verdana" pitchFamily="34" charset="0"/>
              </a:rPr>
              <a:t>defeated the king</a:t>
            </a:r>
            <a:r>
              <a:rPr lang="en-US" sz="1800">
                <a:solidFill>
                  <a:srgbClr val="D5BC61"/>
                </a:solidFill>
                <a:latin typeface="Verdana" pitchFamily="34" charset="0"/>
              </a:rPr>
              <a:t/>
            </a:r>
            <a:br>
              <a:rPr lang="en-US" sz="1800">
                <a:solidFill>
                  <a:srgbClr val="D5BC61"/>
                </a:solidFill>
                <a:latin typeface="Verdana" pitchFamily="34" charset="0"/>
              </a:rPr>
            </a:br>
            <a:endParaRPr lang="en-US" sz="1800">
              <a:solidFill>
                <a:srgbClr val="D5BC61"/>
              </a:solidFill>
              <a:latin typeface="Verdana" pitchFamily="34" charset="0"/>
            </a:endParaRPr>
          </a:p>
          <a:p>
            <a:pPr>
              <a:buSzPct val="75000"/>
              <a:buFont typeface="Wingdings" pitchFamily="2" charset="2"/>
              <a:buChar char="q"/>
            </a:pPr>
            <a:r>
              <a:rPr lang="en-US" sz="1800" i="1" u="sng">
                <a:solidFill>
                  <a:srgbClr val="D5BC61"/>
                </a:solidFill>
                <a:latin typeface="Verdana" pitchFamily="34" charset="0"/>
              </a:rPr>
              <a:t>Narai</a:t>
            </a:r>
            <a:r>
              <a:rPr lang="en-US" sz="1800">
                <a:solidFill>
                  <a:srgbClr val="D5BC61"/>
                </a:solidFill>
                <a:latin typeface="Verdana" pitchFamily="34" charset="0"/>
              </a:rPr>
              <a:t> became King (1656-1688), in his reign Ayudhaya was </a:t>
            </a:r>
            <a:r>
              <a:rPr lang="en-US" sz="1800" i="1" u="sng">
                <a:solidFill>
                  <a:srgbClr val="D5BC61"/>
                </a:solidFill>
                <a:latin typeface="Verdana" pitchFamily="34" charset="0"/>
              </a:rPr>
              <a:t>prosperous</a:t>
            </a:r>
            <a:r>
              <a:rPr lang="en-US" sz="1800">
                <a:solidFill>
                  <a:srgbClr val="D5BC61"/>
                </a:solidFill>
                <a:latin typeface="Verdana" pitchFamily="34" charset="0"/>
              </a:rPr>
              <a:t> on terms of </a:t>
            </a:r>
            <a:r>
              <a:rPr lang="en-US" sz="1800" i="1" u="sng">
                <a:solidFill>
                  <a:srgbClr val="D5BC61"/>
                </a:solidFill>
                <a:latin typeface="Verdana" pitchFamily="34" charset="0"/>
              </a:rPr>
              <a:t>trade and foreign relations</a:t>
            </a:r>
            <a:r>
              <a:rPr lang="en-US" sz="1800">
                <a:solidFill>
                  <a:srgbClr val="D5BC61"/>
                </a:solidFill>
                <a:latin typeface="Verdana" pitchFamily="34" charset="0"/>
              </a:rPr>
              <a:t/>
            </a:r>
            <a:br>
              <a:rPr lang="en-US" sz="1800">
                <a:solidFill>
                  <a:srgbClr val="D5BC61"/>
                </a:solidFill>
                <a:latin typeface="Verdana" pitchFamily="34" charset="0"/>
              </a:rPr>
            </a:br>
            <a:endParaRPr lang="en-US" sz="1800">
              <a:solidFill>
                <a:srgbClr val="D5BC61"/>
              </a:solidFill>
              <a:latin typeface="Verdana" pitchFamily="34" charset="0"/>
            </a:endParaRPr>
          </a:p>
          <a:p>
            <a:pPr>
              <a:buSzPct val="75000"/>
              <a:buFont typeface="Wingdings" pitchFamily="2" charset="2"/>
              <a:buChar char="q"/>
            </a:pPr>
            <a:r>
              <a:rPr lang="en-US" sz="1800">
                <a:solidFill>
                  <a:srgbClr val="D5BC61"/>
                </a:solidFill>
                <a:latin typeface="Verdana" pitchFamily="34" charset="0"/>
              </a:rPr>
              <a:t>Ayudhaya made 3 diplomatic mission to France</a:t>
            </a:r>
          </a:p>
          <a:p>
            <a:pPr lvl="1">
              <a:buSzPct val="75000"/>
              <a:buFont typeface="Wingdings" pitchFamily="2" charset="2"/>
              <a:buChar char="q"/>
            </a:pPr>
            <a:r>
              <a:rPr lang="en-US" sz="1600">
                <a:solidFill>
                  <a:srgbClr val="D5BC61"/>
                </a:solidFill>
                <a:latin typeface="Verdana" pitchFamily="34" charset="0"/>
              </a:rPr>
              <a:t>1684 failed as the ship was wrecked near the cape of Good Hope</a:t>
            </a:r>
          </a:p>
          <a:p>
            <a:pPr lvl="1">
              <a:buSzPct val="75000"/>
              <a:buFont typeface="Wingdings" pitchFamily="2" charset="2"/>
              <a:buChar char="q"/>
            </a:pPr>
            <a:r>
              <a:rPr lang="en-US" sz="1600">
                <a:solidFill>
                  <a:srgbClr val="D5BC61"/>
                </a:solidFill>
                <a:latin typeface="Verdana" pitchFamily="34" charset="0"/>
              </a:rPr>
              <a:t>1685, Thai embassy achieved the desire resulted. Louis XIV thus dispatched his first embassy to Siam and the Chevalier de Chaumont was the 1</a:t>
            </a:r>
            <a:r>
              <a:rPr lang="en-US" sz="1600" baseline="30000">
                <a:solidFill>
                  <a:srgbClr val="D5BC61"/>
                </a:solidFill>
                <a:latin typeface="Verdana" pitchFamily="34" charset="0"/>
              </a:rPr>
              <a:t>st</a:t>
            </a:r>
            <a:r>
              <a:rPr lang="en-US" sz="1600">
                <a:solidFill>
                  <a:srgbClr val="D5BC61"/>
                </a:solidFill>
                <a:latin typeface="Verdana" pitchFamily="34" charset="0"/>
              </a:rPr>
              <a:t> French ambassador to Siam</a:t>
            </a:r>
          </a:p>
          <a:p>
            <a:pPr lvl="1">
              <a:buSzPct val="75000"/>
              <a:buFont typeface="Wingdings" pitchFamily="2" charset="2"/>
              <a:buChar char="q"/>
            </a:pPr>
            <a:r>
              <a:rPr lang="en-US" sz="1600">
                <a:solidFill>
                  <a:srgbClr val="FFFF00"/>
                </a:solidFill>
                <a:latin typeface="Verdana" pitchFamily="34" charset="0"/>
              </a:rPr>
              <a:t>1685, as King </a:t>
            </a:r>
            <a:r>
              <a:rPr lang="en-US" sz="1600" i="1" u="sng">
                <a:solidFill>
                  <a:srgbClr val="FFFF00"/>
                </a:solidFill>
                <a:latin typeface="Verdana" pitchFamily="34" charset="0"/>
              </a:rPr>
              <a:t>Narai wanted to express his sincere appreciation to Louis XIV ’s</a:t>
            </a:r>
            <a:r>
              <a:rPr lang="en-US" sz="1600">
                <a:solidFill>
                  <a:srgbClr val="FFFF00"/>
                </a:solidFill>
                <a:latin typeface="Verdana" pitchFamily="34" charset="0"/>
              </a:rPr>
              <a:t> friendship and to complete the negotiation with the French government for the </a:t>
            </a:r>
            <a:r>
              <a:rPr lang="en-US" sz="1600" b="1" i="1">
                <a:solidFill>
                  <a:srgbClr val="FFFF00"/>
                </a:solidFill>
                <a:latin typeface="Verdana" pitchFamily="34" charset="0"/>
              </a:rPr>
              <a:t>Treaty of Friendship</a:t>
            </a:r>
            <a:r>
              <a:rPr lang="en-US" sz="1600">
                <a:solidFill>
                  <a:srgbClr val="FFFF00"/>
                </a:solidFill>
                <a:latin typeface="Verdana" pitchFamily="34" charset="0"/>
              </a:rPr>
              <a:t> between France and Siam</a:t>
            </a:r>
            <a:r>
              <a:rPr lang="en-US" sz="1600">
                <a:solidFill>
                  <a:srgbClr val="D5BC61"/>
                </a:solidFill>
                <a:latin typeface="Verdana" pitchFamily="34" charset="0"/>
              </a:rPr>
              <a:t>  </a:t>
            </a:r>
          </a:p>
        </p:txBody>
      </p:sp>
    </p:spTree>
  </p:cSld>
  <p:clrMapOvr>
    <a:masterClrMapping/>
  </p:clrMapOvr>
  <p:transition spd="slow"/>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3"/>
          <p:cNvSpPr>
            <a:spLocks noGrp="1"/>
          </p:cNvSpPr>
          <p:nvPr>
            <p:ph type="ftr" sz="quarter" idx="10"/>
          </p:nvPr>
        </p:nvSpPr>
        <p:spPr/>
        <p:txBody>
          <a:bodyPr/>
          <a:lstStyle/>
          <a:p>
            <a:r>
              <a:rPr lang="en-US"/>
              <a:t>Dr.Wankwan Polachan</a:t>
            </a:r>
            <a:endParaRPr lang="th-TH"/>
          </a:p>
        </p:txBody>
      </p:sp>
      <p:sp>
        <p:nvSpPr>
          <p:cNvPr id="98306" name="Rectangle 2"/>
          <p:cNvSpPr>
            <a:spLocks noChangeArrowheads="1"/>
          </p:cNvSpPr>
          <p:nvPr>
            <p:ph type="body" idx="1"/>
          </p:nvPr>
        </p:nvSpPr>
        <p:spPr bwMode="auto">
          <a:xfrm>
            <a:off x="457200" y="381000"/>
            <a:ext cx="8229600" cy="6019800"/>
          </a:xfrm>
          <a:noFill/>
          <a:ln>
            <a:miter lim="800000"/>
            <a:headEnd/>
            <a:tailEnd/>
          </a:ln>
        </p:spPr>
        <p:txBody>
          <a:bodyPr vert="horz" wrap="square" lIns="91440" tIns="45720" rIns="91440" bIns="45720" numCol="1" anchor="t" anchorCtr="0" compatLnSpc="1">
            <a:prstTxWarp prst="textNoShape">
              <a:avLst/>
            </a:prstTxWarp>
          </a:bodyPr>
          <a:lstStyle/>
          <a:p>
            <a:pPr>
              <a:lnSpc>
                <a:spcPct val="90000"/>
              </a:lnSpc>
              <a:buSzPct val="75000"/>
              <a:buFont typeface="Wingdings" pitchFamily="2" charset="2"/>
              <a:buNone/>
            </a:pPr>
            <a:r>
              <a:rPr lang="en-US" sz="3600">
                <a:solidFill>
                  <a:srgbClr val="D5BC61"/>
                </a:solidFill>
                <a:latin typeface="Verdana" pitchFamily="34" charset="0"/>
              </a:rPr>
              <a:t>		</a:t>
            </a:r>
            <a:r>
              <a:rPr lang="en-US" sz="2400">
                <a:solidFill>
                  <a:srgbClr val="D5BC61"/>
                </a:solidFill>
                <a:latin typeface="Verdana" pitchFamily="34" charset="0"/>
              </a:rPr>
              <a:t>				</a:t>
            </a:r>
            <a:r>
              <a:rPr lang="en-US" sz="2400" b="1">
                <a:solidFill>
                  <a:srgbClr val="928264"/>
                </a:solidFill>
                <a:effectLst>
                  <a:outerShdw blurRad="38100" dist="38100" dir="2700000" algn="tl">
                    <a:srgbClr val="FFFFFF"/>
                  </a:outerShdw>
                </a:effectLst>
                <a:latin typeface="Verdana" pitchFamily="34" charset="0"/>
              </a:rPr>
              <a:t>Ayudhaya (cont.)</a:t>
            </a:r>
            <a:r>
              <a:rPr lang="en-US" sz="2400" b="1">
                <a:solidFill>
                  <a:srgbClr val="D5BC61"/>
                </a:solidFill>
                <a:latin typeface="Verdana" pitchFamily="34" charset="0"/>
              </a:rPr>
              <a:t/>
            </a:r>
            <a:br>
              <a:rPr lang="en-US" sz="2400" b="1">
                <a:solidFill>
                  <a:srgbClr val="D5BC61"/>
                </a:solidFill>
                <a:latin typeface="Verdana" pitchFamily="34" charset="0"/>
              </a:rPr>
            </a:br>
            <a:endParaRPr lang="en-US" sz="2400">
              <a:solidFill>
                <a:srgbClr val="D5BC61"/>
              </a:solidFill>
              <a:latin typeface="Verdana" pitchFamily="34" charset="0"/>
            </a:endParaRPr>
          </a:p>
          <a:p>
            <a:pPr>
              <a:lnSpc>
                <a:spcPct val="90000"/>
              </a:lnSpc>
              <a:buSzPct val="75000"/>
              <a:buFont typeface="Wingdings" pitchFamily="2" charset="2"/>
              <a:buChar char="q"/>
            </a:pPr>
            <a:r>
              <a:rPr lang="en-US" sz="1800" i="1" u="sng">
                <a:solidFill>
                  <a:srgbClr val="D5BC61"/>
                </a:solidFill>
                <a:latin typeface="Verdana" pitchFamily="34" charset="0"/>
              </a:rPr>
              <a:t>France sent many missionaries</a:t>
            </a:r>
            <a:r>
              <a:rPr lang="en-US" sz="1800">
                <a:solidFill>
                  <a:srgbClr val="D5BC61"/>
                </a:solidFill>
                <a:latin typeface="Verdana" pitchFamily="34" charset="0"/>
              </a:rPr>
              <a:t> hoping to win King</a:t>
            </a:r>
          </a:p>
          <a:p>
            <a:pPr lvl="1">
              <a:lnSpc>
                <a:spcPct val="90000"/>
              </a:lnSpc>
              <a:buSzPct val="75000"/>
              <a:buFont typeface="Wingdings" pitchFamily="2" charset="2"/>
              <a:buChar char="Ø"/>
            </a:pPr>
            <a:r>
              <a:rPr lang="en-US" sz="1600">
                <a:solidFill>
                  <a:srgbClr val="D5BC61"/>
                </a:solidFill>
                <a:latin typeface="Verdana" pitchFamily="34" charset="0"/>
              </a:rPr>
              <a:t>Narai and the Thai’s over </a:t>
            </a:r>
            <a:r>
              <a:rPr lang="en-US" sz="1600" b="1" i="1" u="sng">
                <a:solidFill>
                  <a:srgbClr val="D5BC61"/>
                </a:solidFill>
                <a:latin typeface="Verdana" pitchFamily="34" charset="0"/>
              </a:rPr>
              <a:t>Christianity</a:t>
            </a:r>
            <a:br>
              <a:rPr lang="en-US" sz="1600" b="1" i="1" u="sng">
                <a:solidFill>
                  <a:srgbClr val="D5BC61"/>
                </a:solidFill>
                <a:latin typeface="Verdana" pitchFamily="34" charset="0"/>
              </a:rPr>
            </a:br>
            <a:endParaRPr lang="en-US" sz="1600" b="1" i="1" u="sng">
              <a:solidFill>
                <a:srgbClr val="D5BC61"/>
              </a:solidFill>
              <a:latin typeface="Verdana" pitchFamily="34" charset="0"/>
            </a:endParaRPr>
          </a:p>
          <a:p>
            <a:pPr>
              <a:lnSpc>
                <a:spcPct val="90000"/>
              </a:lnSpc>
              <a:buSzPct val="75000"/>
              <a:buFont typeface="Wingdings" pitchFamily="2" charset="2"/>
              <a:buChar char="q"/>
            </a:pPr>
            <a:r>
              <a:rPr lang="en-US" sz="1800">
                <a:solidFill>
                  <a:srgbClr val="D5BC61"/>
                </a:solidFill>
                <a:latin typeface="Verdana" pitchFamily="34" charset="0"/>
              </a:rPr>
              <a:t>A Greek sailor called </a:t>
            </a:r>
            <a:r>
              <a:rPr lang="en-US" sz="1800" b="1" i="1" u="sng">
                <a:solidFill>
                  <a:srgbClr val="D5BC61"/>
                </a:solidFill>
                <a:latin typeface="Verdana" pitchFamily="34" charset="0"/>
              </a:rPr>
              <a:t>“Constantine Phaulkon”</a:t>
            </a:r>
            <a:r>
              <a:rPr lang="en-US" sz="1800">
                <a:solidFill>
                  <a:srgbClr val="D5BC61"/>
                </a:solidFill>
                <a:latin typeface="Verdana" pitchFamily="34" charset="0"/>
              </a:rPr>
              <a:t> came to Siam in 1675. </a:t>
            </a:r>
            <a:r>
              <a:rPr lang="en-US" sz="1800" i="1" u="sng">
                <a:solidFill>
                  <a:srgbClr val="D5BC61"/>
                </a:solidFill>
                <a:latin typeface="Verdana" pitchFamily="34" charset="0"/>
              </a:rPr>
              <a:t>Being able to speak many languages</a:t>
            </a:r>
            <a:r>
              <a:rPr lang="en-US" sz="1800">
                <a:solidFill>
                  <a:srgbClr val="D5BC61"/>
                </a:solidFill>
                <a:latin typeface="Verdana" pitchFamily="34" charset="0"/>
              </a:rPr>
              <a:t>, he joined the office of Phra Klang as </a:t>
            </a:r>
            <a:r>
              <a:rPr lang="en-US" sz="1800" i="1" u="sng">
                <a:solidFill>
                  <a:srgbClr val="D5BC61"/>
                </a:solidFill>
                <a:latin typeface="Verdana" pitchFamily="34" charset="0"/>
              </a:rPr>
              <a:t>interpreter</a:t>
            </a:r>
            <a:r>
              <a:rPr lang="en-US" sz="1800">
                <a:solidFill>
                  <a:srgbClr val="D5BC61"/>
                </a:solidFill>
                <a:latin typeface="Verdana" pitchFamily="34" charset="0"/>
              </a:rPr>
              <a:t>. Soon he became the King’s favorite and began to play a </a:t>
            </a:r>
            <a:r>
              <a:rPr lang="en-US" sz="1800" i="1" u="sng">
                <a:solidFill>
                  <a:srgbClr val="D5BC61"/>
                </a:solidFill>
                <a:latin typeface="Verdana" pitchFamily="34" charset="0"/>
              </a:rPr>
              <a:t>dominant role in the court</a:t>
            </a:r>
          </a:p>
          <a:p>
            <a:pPr lvl="1">
              <a:lnSpc>
                <a:spcPct val="90000"/>
              </a:lnSpc>
              <a:buSzPct val="75000"/>
              <a:buFont typeface="Wingdings" pitchFamily="2" charset="2"/>
              <a:buChar char="Ø"/>
            </a:pPr>
            <a:r>
              <a:rPr lang="en-US" sz="1600">
                <a:solidFill>
                  <a:srgbClr val="D5BC61"/>
                </a:solidFill>
                <a:latin typeface="Verdana" pitchFamily="34" charset="0"/>
              </a:rPr>
              <a:t>In 1688, the King was ill, Phaulkon - having high ambition, conspired with the French militia to </a:t>
            </a:r>
            <a:r>
              <a:rPr lang="en-US" sz="1600" i="1" u="sng">
                <a:solidFill>
                  <a:srgbClr val="D5BC61"/>
                </a:solidFill>
                <a:latin typeface="Verdana" pitchFamily="34" charset="0"/>
              </a:rPr>
              <a:t>usurp the throne</a:t>
            </a:r>
          </a:p>
          <a:p>
            <a:pPr lvl="1">
              <a:lnSpc>
                <a:spcPct val="90000"/>
              </a:lnSpc>
              <a:buSzPct val="75000"/>
              <a:buFont typeface="Wingdings" pitchFamily="2" charset="2"/>
              <a:buChar char="Ø"/>
            </a:pPr>
            <a:r>
              <a:rPr lang="en-US" sz="1600">
                <a:solidFill>
                  <a:srgbClr val="D5BC61"/>
                </a:solidFill>
                <a:latin typeface="Verdana" pitchFamily="34" charset="0"/>
              </a:rPr>
              <a:t>Thai officials led by </a:t>
            </a:r>
            <a:r>
              <a:rPr lang="en-US" sz="1600" i="1" u="sng">
                <a:solidFill>
                  <a:srgbClr val="D5BC61"/>
                </a:solidFill>
                <a:latin typeface="Verdana" pitchFamily="34" charset="0"/>
              </a:rPr>
              <a:t>Phra Phetraja</a:t>
            </a:r>
            <a:r>
              <a:rPr lang="en-US" sz="1600">
                <a:solidFill>
                  <a:srgbClr val="D5BC61"/>
                </a:solidFill>
                <a:latin typeface="Verdana" pitchFamily="34" charset="0"/>
              </a:rPr>
              <a:t> </a:t>
            </a:r>
            <a:r>
              <a:rPr lang="en-US" sz="1600" i="1" u="sng">
                <a:solidFill>
                  <a:srgbClr val="D5BC61"/>
                </a:solidFill>
                <a:latin typeface="Verdana" pitchFamily="34" charset="0"/>
              </a:rPr>
              <a:t>killed Phaulkon</a:t>
            </a:r>
            <a:r>
              <a:rPr lang="en-US" sz="1600">
                <a:solidFill>
                  <a:srgbClr val="D5BC61"/>
                </a:solidFill>
                <a:latin typeface="Verdana" pitchFamily="34" charset="0"/>
              </a:rPr>
              <a:t> with all his property being confiscated</a:t>
            </a:r>
            <a:br>
              <a:rPr lang="en-US" sz="1600">
                <a:solidFill>
                  <a:srgbClr val="D5BC61"/>
                </a:solidFill>
                <a:latin typeface="Verdana" pitchFamily="34" charset="0"/>
              </a:rPr>
            </a:br>
            <a:endParaRPr lang="en-US" sz="1600">
              <a:solidFill>
                <a:srgbClr val="D5BC61"/>
              </a:solidFill>
              <a:latin typeface="Verdana" pitchFamily="34" charset="0"/>
            </a:endParaRPr>
          </a:p>
          <a:p>
            <a:pPr>
              <a:lnSpc>
                <a:spcPct val="90000"/>
              </a:lnSpc>
              <a:buSzPct val="75000"/>
              <a:buFont typeface="Wingdings" pitchFamily="2" charset="2"/>
              <a:buChar char="q"/>
            </a:pPr>
            <a:r>
              <a:rPr lang="en-US" sz="1800">
                <a:solidFill>
                  <a:srgbClr val="FFFF00"/>
                </a:solidFill>
                <a:latin typeface="Verdana" pitchFamily="34" charset="0"/>
              </a:rPr>
              <a:t>King Narai became </a:t>
            </a:r>
            <a:r>
              <a:rPr lang="en-US" sz="1800" b="1" i="1" u="sng">
                <a:solidFill>
                  <a:srgbClr val="FFFF00"/>
                </a:solidFill>
                <a:latin typeface="Verdana" pitchFamily="34" charset="0"/>
              </a:rPr>
              <a:t>Narai the Great</a:t>
            </a:r>
            <a:r>
              <a:rPr lang="en-US" sz="1800">
                <a:solidFill>
                  <a:srgbClr val="FFFF00"/>
                </a:solidFill>
                <a:latin typeface="Verdana" pitchFamily="34" charset="0"/>
              </a:rPr>
              <a:t> because his reign was </a:t>
            </a:r>
            <a:r>
              <a:rPr lang="en-US" sz="1800" i="1" u="sng">
                <a:solidFill>
                  <a:srgbClr val="FFFF00"/>
                </a:solidFill>
                <a:latin typeface="Verdana" pitchFamily="34" charset="0"/>
              </a:rPr>
              <a:t>well known in Europe</a:t>
            </a:r>
            <a:r>
              <a:rPr lang="en-US" sz="1800">
                <a:solidFill>
                  <a:srgbClr val="FFFF00"/>
                </a:solidFill>
                <a:latin typeface="Verdana" pitchFamily="34" charset="0"/>
              </a:rPr>
              <a:t>. Many of great contributions were widely recognized by the Thai’s</a:t>
            </a:r>
            <a:br>
              <a:rPr lang="en-US" sz="1800">
                <a:solidFill>
                  <a:srgbClr val="FFFF00"/>
                </a:solidFill>
                <a:latin typeface="Verdana" pitchFamily="34" charset="0"/>
              </a:rPr>
            </a:br>
            <a:endParaRPr lang="en-US" sz="1800">
              <a:solidFill>
                <a:srgbClr val="FFFF00"/>
              </a:solidFill>
              <a:latin typeface="Verdana" pitchFamily="34" charset="0"/>
            </a:endParaRPr>
          </a:p>
          <a:p>
            <a:pPr>
              <a:lnSpc>
                <a:spcPct val="90000"/>
              </a:lnSpc>
              <a:buSzPct val="75000"/>
              <a:buFont typeface="Wingdings" pitchFamily="2" charset="2"/>
              <a:buChar char="q"/>
            </a:pPr>
            <a:r>
              <a:rPr lang="en-US" sz="1800" i="1" u="sng">
                <a:solidFill>
                  <a:srgbClr val="D5BC61"/>
                </a:solidFill>
                <a:latin typeface="Verdana" pitchFamily="34" charset="0"/>
              </a:rPr>
              <a:t>Prasatthong</a:t>
            </a:r>
            <a:r>
              <a:rPr lang="en-US" sz="1800">
                <a:solidFill>
                  <a:srgbClr val="D5BC61"/>
                </a:solidFill>
                <a:latin typeface="Verdana" pitchFamily="34" charset="0"/>
              </a:rPr>
              <a:t> Dynasty </a:t>
            </a:r>
            <a:r>
              <a:rPr lang="en-US" sz="1800" i="1" u="sng">
                <a:solidFill>
                  <a:srgbClr val="D5BC61"/>
                </a:solidFill>
                <a:latin typeface="Verdana" pitchFamily="34" charset="0"/>
              </a:rPr>
              <a:t>ended </a:t>
            </a:r>
            <a:r>
              <a:rPr lang="en-US" sz="1800">
                <a:solidFill>
                  <a:srgbClr val="D5BC61"/>
                </a:solidFill>
                <a:latin typeface="Verdana" pitchFamily="34" charset="0"/>
              </a:rPr>
              <a:t>here as he had no son and Phra Phetraja became King</a:t>
            </a:r>
          </a:p>
        </p:txBody>
      </p:sp>
    </p:spTree>
  </p:cSld>
  <p:clrMapOvr>
    <a:masterClrMapping/>
  </p:clrMapOvr>
  <p:transition spd="slow"/>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3"/>
          <p:cNvSpPr>
            <a:spLocks noGrp="1"/>
          </p:cNvSpPr>
          <p:nvPr>
            <p:ph type="ftr" sz="quarter" idx="10"/>
          </p:nvPr>
        </p:nvSpPr>
        <p:spPr/>
        <p:txBody>
          <a:bodyPr/>
          <a:lstStyle/>
          <a:p>
            <a:r>
              <a:rPr lang="en-US"/>
              <a:t>Dr.Wankwan Polachan</a:t>
            </a:r>
            <a:endParaRPr lang="th-TH"/>
          </a:p>
        </p:txBody>
      </p:sp>
      <p:sp>
        <p:nvSpPr>
          <p:cNvPr id="99330" name="Rectangle 2"/>
          <p:cNvSpPr>
            <a:spLocks noChangeArrowheads="1"/>
          </p:cNvSpPr>
          <p:nvPr>
            <p:ph type="body" idx="1"/>
          </p:nvPr>
        </p:nvSpPr>
        <p:spPr bwMode="auto">
          <a:xfrm>
            <a:off x="457200" y="381000"/>
            <a:ext cx="8229600" cy="6019800"/>
          </a:xfrm>
          <a:noFill/>
          <a:ln>
            <a:miter lim="800000"/>
            <a:headEnd/>
            <a:tailEnd/>
          </a:ln>
        </p:spPr>
        <p:txBody>
          <a:bodyPr vert="horz" wrap="square" lIns="91440" tIns="45720" rIns="91440" bIns="45720" numCol="1" anchor="t" anchorCtr="0" compatLnSpc="1">
            <a:prstTxWarp prst="textNoShape">
              <a:avLst/>
            </a:prstTxWarp>
          </a:bodyPr>
          <a:lstStyle/>
          <a:p>
            <a:pPr>
              <a:buSzPct val="75000"/>
              <a:buFont typeface="Wingdings" pitchFamily="2" charset="2"/>
              <a:buNone/>
            </a:pPr>
            <a:r>
              <a:rPr lang="en-US" sz="3600">
                <a:solidFill>
                  <a:srgbClr val="D5BC61"/>
                </a:solidFill>
                <a:latin typeface="Verdana" pitchFamily="34" charset="0"/>
              </a:rPr>
              <a:t>		</a:t>
            </a:r>
            <a:r>
              <a:rPr lang="en-US" sz="2400">
                <a:solidFill>
                  <a:srgbClr val="D5BC61"/>
                </a:solidFill>
                <a:latin typeface="Verdana" pitchFamily="34" charset="0"/>
              </a:rPr>
              <a:t>				</a:t>
            </a:r>
            <a:r>
              <a:rPr lang="en-US" sz="2400" b="1">
                <a:solidFill>
                  <a:srgbClr val="928264"/>
                </a:solidFill>
                <a:effectLst>
                  <a:outerShdw blurRad="38100" dist="38100" dir="2700000" algn="tl">
                    <a:srgbClr val="FFFFFF"/>
                  </a:outerShdw>
                </a:effectLst>
                <a:latin typeface="Verdana" pitchFamily="34" charset="0"/>
              </a:rPr>
              <a:t>Ayudhaya (cont.)</a:t>
            </a:r>
            <a:r>
              <a:rPr lang="en-US" sz="2400" b="1">
                <a:solidFill>
                  <a:srgbClr val="D5BC61"/>
                </a:solidFill>
                <a:latin typeface="Verdana" pitchFamily="34" charset="0"/>
              </a:rPr>
              <a:t/>
            </a:r>
            <a:br>
              <a:rPr lang="en-US" sz="2400" b="1">
                <a:solidFill>
                  <a:srgbClr val="D5BC61"/>
                </a:solidFill>
                <a:latin typeface="Verdana" pitchFamily="34" charset="0"/>
              </a:rPr>
            </a:br>
            <a:endParaRPr lang="en-US" sz="2400">
              <a:solidFill>
                <a:srgbClr val="D5BC61"/>
              </a:solidFill>
              <a:latin typeface="Verdana" pitchFamily="34" charset="0"/>
            </a:endParaRPr>
          </a:p>
          <a:p>
            <a:pPr>
              <a:buSzPct val="75000"/>
              <a:buFont typeface="Wingdings" pitchFamily="2" charset="2"/>
              <a:buChar char="q"/>
            </a:pPr>
            <a:r>
              <a:rPr lang="en-US" sz="1800">
                <a:solidFill>
                  <a:srgbClr val="D5BC61"/>
                </a:solidFill>
                <a:latin typeface="Verdana" pitchFamily="34" charset="0"/>
              </a:rPr>
              <a:t>King Phetracha (1688-1703)</a:t>
            </a:r>
          </a:p>
          <a:p>
            <a:pPr lvl="1">
              <a:buSzPct val="75000"/>
              <a:buFont typeface="Wingdings" pitchFamily="2" charset="2"/>
              <a:buChar char="Ø"/>
            </a:pPr>
            <a:r>
              <a:rPr lang="en-US" sz="1600">
                <a:solidFill>
                  <a:srgbClr val="D5BC61"/>
                </a:solidFill>
                <a:latin typeface="Verdana" pitchFamily="34" charset="0"/>
              </a:rPr>
              <a:t>He </a:t>
            </a:r>
            <a:r>
              <a:rPr lang="en-US" sz="1600" i="1" u="sng">
                <a:solidFill>
                  <a:srgbClr val="D5BC61"/>
                </a:solidFill>
                <a:latin typeface="Verdana" pitchFamily="34" charset="0"/>
              </a:rPr>
              <a:t>did not promote foreign affairs</a:t>
            </a:r>
            <a:r>
              <a:rPr lang="en-US" sz="1600">
                <a:solidFill>
                  <a:srgbClr val="D5BC61"/>
                </a:solidFill>
                <a:latin typeface="Verdana" pitchFamily="34" charset="0"/>
              </a:rPr>
              <a:t> because he disliked foreigners especially Westerners. He </a:t>
            </a:r>
            <a:r>
              <a:rPr lang="en-US" sz="1600" i="1" u="sng">
                <a:solidFill>
                  <a:srgbClr val="D5BC61"/>
                </a:solidFill>
                <a:latin typeface="Verdana" pitchFamily="34" charset="0"/>
              </a:rPr>
              <a:t>expelled</a:t>
            </a:r>
            <a:r>
              <a:rPr lang="en-US" sz="1600">
                <a:solidFill>
                  <a:srgbClr val="D5BC61"/>
                </a:solidFill>
                <a:latin typeface="Verdana" pitchFamily="34" charset="0"/>
              </a:rPr>
              <a:t> the French (soldiers, missionaries, and merchants) on his accession to the throne. Foreign traders, thus did not dare to come to trade with Ayudhaya </a:t>
            </a:r>
            <a:br>
              <a:rPr lang="en-US" sz="1600">
                <a:solidFill>
                  <a:srgbClr val="D5BC61"/>
                </a:solidFill>
                <a:latin typeface="Verdana" pitchFamily="34" charset="0"/>
              </a:rPr>
            </a:br>
            <a:endParaRPr lang="en-US" sz="1600">
              <a:solidFill>
                <a:srgbClr val="D5BC61"/>
              </a:solidFill>
              <a:latin typeface="Verdana" pitchFamily="34" charset="0"/>
            </a:endParaRPr>
          </a:p>
          <a:p>
            <a:pPr>
              <a:buSzPct val="75000"/>
              <a:buFont typeface="Wingdings" pitchFamily="2" charset="2"/>
              <a:buChar char="q"/>
            </a:pPr>
            <a:r>
              <a:rPr lang="en-US" sz="1800">
                <a:solidFill>
                  <a:srgbClr val="D5BC61"/>
                </a:solidFill>
                <a:latin typeface="Verdana" pitchFamily="34" charset="0"/>
              </a:rPr>
              <a:t>(1709-1733) King Thaisa, his reign was </a:t>
            </a:r>
            <a:r>
              <a:rPr lang="en-US" sz="1800" i="1" u="sng">
                <a:solidFill>
                  <a:srgbClr val="D5BC61"/>
                </a:solidFill>
                <a:latin typeface="Verdana" pitchFamily="34" charset="0"/>
              </a:rPr>
              <a:t>peaceful</a:t>
            </a:r>
            <a:r>
              <a:rPr lang="en-US" sz="1800">
                <a:solidFill>
                  <a:srgbClr val="D5BC61"/>
                </a:solidFill>
                <a:latin typeface="Verdana" pitchFamily="34" charset="0"/>
              </a:rPr>
              <a:t>; major contributions were</a:t>
            </a:r>
          </a:p>
          <a:p>
            <a:pPr lvl="1">
              <a:buSzPct val="75000"/>
              <a:buFont typeface="Wingdings" pitchFamily="2" charset="2"/>
              <a:buChar char="Ø"/>
            </a:pPr>
            <a:r>
              <a:rPr lang="en-US" sz="1600" i="1" u="sng">
                <a:solidFill>
                  <a:srgbClr val="D5BC61"/>
                </a:solidFill>
                <a:latin typeface="Verdana" pitchFamily="34" charset="0"/>
              </a:rPr>
              <a:t>Digging </a:t>
            </a:r>
            <a:r>
              <a:rPr lang="en-US" sz="1600">
                <a:solidFill>
                  <a:srgbClr val="D5BC61"/>
                </a:solidFill>
                <a:latin typeface="Verdana" pitchFamily="34" charset="0"/>
              </a:rPr>
              <a:t>of the Maha Chai </a:t>
            </a:r>
            <a:r>
              <a:rPr lang="en-US" sz="1600" i="1" u="sng">
                <a:solidFill>
                  <a:srgbClr val="D5BC61"/>
                </a:solidFill>
                <a:latin typeface="Verdana" pitchFamily="34" charset="0"/>
              </a:rPr>
              <a:t>canal</a:t>
            </a:r>
            <a:r>
              <a:rPr lang="en-US" sz="1600">
                <a:solidFill>
                  <a:srgbClr val="D5BC61"/>
                </a:solidFill>
                <a:latin typeface="Verdana" pitchFamily="34" charset="0"/>
              </a:rPr>
              <a:t> joining Mae Klong and Tachin River</a:t>
            </a:r>
          </a:p>
          <a:p>
            <a:pPr lvl="1">
              <a:buSzPct val="75000"/>
              <a:buFont typeface="Wingdings" pitchFamily="2" charset="2"/>
              <a:buChar char="Ø"/>
            </a:pPr>
            <a:r>
              <a:rPr lang="en-US" sz="1600" i="1" u="sng">
                <a:solidFill>
                  <a:srgbClr val="D5BC61"/>
                </a:solidFill>
                <a:latin typeface="Verdana" pitchFamily="34" charset="0"/>
              </a:rPr>
              <a:t>Renewal </a:t>
            </a:r>
            <a:r>
              <a:rPr lang="en-US" sz="1600">
                <a:solidFill>
                  <a:srgbClr val="D5BC61"/>
                </a:solidFill>
                <a:latin typeface="Verdana" pitchFamily="34" charset="0"/>
              </a:rPr>
              <a:t>of the</a:t>
            </a:r>
            <a:r>
              <a:rPr lang="en-US" sz="1600" i="1" u="sng">
                <a:solidFill>
                  <a:srgbClr val="D5BC61"/>
                </a:solidFill>
                <a:latin typeface="Verdana" pitchFamily="34" charset="0"/>
              </a:rPr>
              <a:t> Spanish </a:t>
            </a:r>
            <a:r>
              <a:rPr lang="en-US" sz="1600">
                <a:solidFill>
                  <a:srgbClr val="D5BC61"/>
                </a:solidFill>
                <a:latin typeface="Verdana" pitchFamily="34" charset="0"/>
              </a:rPr>
              <a:t>relation with Siam</a:t>
            </a:r>
            <a:br>
              <a:rPr lang="en-US" sz="1600">
                <a:solidFill>
                  <a:srgbClr val="D5BC61"/>
                </a:solidFill>
                <a:latin typeface="Verdana" pitchFamily="34" charset="0"/>
              </a:rPr>
            </a:br>
            <a:endParaRPr lang="en-US" sz="1600">
              <a:solidFill>
                <a:srgbClr val="D5BC61"/>
              </a:solidFill>
              <a:latin typeface="Verdana" pitchFamily="34" charset="0"/>
            </a:endParaRPr>
          </a:p>
          <a:p>
            <a:pPr>
              <a:buSzPct val="75000"/>
              <a:buFont typeface="Wingdings" pitchFamily="2" charset="2"/>
              <a:buChar char="q"/>
            </a:pPr>
            <a:r>
              <a:rPr lang="en-US" sz="1800">
                <a:solidFill>
                  <a:srgbClr val="D5BC61"/>
                </a:solidFill>
                <a:latin typeface="Verdana" pitchFamily="34" charset="0"/>
              </a:rPr>
              <a:t>The king had three sons; Naren, Apai, and Paramet. After his death, a </a:t>
            </a:r>
            <a:r>
              <a:rPr lang="en-US" sz="1800" i="1" u="sng">
                <a:solidFill>
                  <a:srgbClr val="D5BC61"/>
                </a:solidFill>
                <a:latin typeface="Verdana" pitchFamily="34" charset="0"/>
              </a:rPr>
              <a:t>struggle for the throne</a:t>
            </a:r>
            <a:r>
              <a:rPr lang="en-US" sz="1800">
                <a:solidFill>
                  <a:srgbClr val="D5BC61"/>
                </a:solidFill>
                <a:latin typeface="Verdana" pitchFamily="34" charset="0"/>
              </a:rPr>
              <a:t> broke out between his brother, Prince Porn (who was Maha Uparat) and his two younger sons</a:t>
            </a:r>
          </a:p>
        </p:txBody>
      </p:sp>
    </p:spTree>
  </p:cSld>
  <p:clrMapOvr>
    <a:masterClrMapping/>
  </p:clrMapOvr>
  <p:transition spd="slow"/>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3"/>
          <p:cNvSpPr>
            <a:spLocks noGrp="1"/>
          </p:cNvSpPr>
          <p:nvPr>
            <p:ph type="ftr" sz="quarter" idx="10"/>
          </p:nvPr>
        </p:nvSpPr>
        <p:spPr/>
        <p:txBody>
          <a:bodyPr/>
          <a:lstStyle/>
          <a:p>
            <a:r>
              <a:rPr lang="en-US"/>
              <a:t>Dr.Wankwan Polachan</a:t>
            </a:r>
            <a:endParaRPr lang="th-TH"/>
          </a:p>
        </p:txBody>
      </p:sp>
      <p:sp>
        <p:nvSpPr>
          <p:cNvPr id="100354" name="Rectangle 2"/>
          <p:cNvSpPr>
            <a:spLocks noChangeArrowheads="1"/>
          </p:cNvSpPr>
          <p:nvPr>
            <p:ph type="body" idx="1"/>
          </p:nvPr>
        </p:nvSpPr>
        <p:spPr bwMode="auto">
          <a:xfrm>
            <a:off x="457200" y="381000"/>
            <a:ext cx="8229600" cy="6019800"/>
          </a:xfrm>
          <a:noFill/>
          <a:ln>
            <a:miter lim="800000"/>
            <a:headEnd/>
            <a:tailEnd/>
          </a:ln>
        </p:spPr>
        <p:txBody>
          <a:bodyPr vert="horz" wrap="square" lIns="91440" tIns="45720" rIns="91440" bIns="45720" numCol="1" anchor="t" anchorCtr="0" compatLnSpc="1">
            <a:prstTxWarp prst="textNoShape">
              <a:avLst/>
            </a:prstTxWarp>
          </a:bodyPr>
          <a:lstStyle/>
          <a:p>
            <a:pPr>
              <a:lnSpc>
                <a:spcPct val="90000"/>
              </a:lnSpc>
              <a:buSzPct val="75000"/>
              <a:buFont typeface="Wingdings" pitchFamily="2" charset="2"/>
              <a:buNone/>
            </a:pPr>
            <a:r>
              <a:rPr lang="en-US" sz="3600">
                <a:solidFill>
                  <a:srgbClr val="D5BC61"/>
                </a:solidFill>
                <a:latin typeface="Verdana" pitchFamily="34" charset="0"/>
              </a:rPr>
              <a:t>		</a:t>
            </a:r>
            <a:r>
              <a:rPr lang="en-US" sz="2400">
                <a:solidFill>
                  <a:srgbClr val="D5BC61"/>
                </a:solidFill>
                <a:latin typeface="Verdana" pitchFamily="34" charset="0"/>
              </a:rPr>
              <a:t>				</a:t>
            </a:r>
            <a:r>
              <a:rPr lang="en-US" sz="2400" b="1">
                <a:solidFill>
                  <a:srgbClr val="928264"/>
                </a:solidFill>
                <a:effectLst>
                  <a:outerShdw blurRad="38100" dist="38100" dir="2700000" algn="tl">
                    <a:srgbClr val="FFFFFF"/>
                  </a:outerShdw>
                </a:effectLst>
                <a:latin typeface="Verdana" pitchFamily="34" charset="0"/>
              </a:rPr>
              <a:t>Ayudhaya (cont.)</a:t>
            </a:r>
            <a:r>
              <a:rPr lang="en-US" sz="2400" b="1">
                <a:solidFill>
                  <a:srgbClr val="D5BC61"/>
                </a:solidFill>
                <a:latin typeface="Verdana" pitchFamily="34" charset="0"/>
              </a:rPr>
              <a:t/>
            </a:r>
            <a:br>
              <a:rPr lang="en-US" sz="2400" b="1">
                <a:solidFill>
                  <a:srgbClr val="D5BC61"/>
                </a:solidFill>
                <a:latin typeface="Verdana" pitchFamily="34" charset="0"/>
              </a:rPr>
            </a:br>
            <a:endParaRPr lang="en-US" sz="2400">
              <a:solidFill>
                <a:srgbClr val="D5BC61"/>
              </a:solidFill>
              <a:latin typeface="Verdana" pitchFamily="34" charset="0"/>
            </a:endParaRPr>
          </a:p>
          <a:p>
            <a:pPr>
              <a:lnSpc>
                <a:spcPct val="90000"/>
              </a:lnSpc>
              <a:buSzPct val="75000"/>
              <a:buFont typeface="Wingdings" pitchFamily="2" charset="2"/>
              <a:buChar char="q"/>
            </a:pPr>
            <a:r>
              <a:rPr lang="en-US" sz="1800">
                <a:solidFill>
                  <a:srgbClr val="FFFF00"/>
                </a:solidFill>
                <a:latin typeface="Verdana" pitchFamily="34" charset="0"/>
              </a:rPr>
              <a:t>Prince Porn however won the throne bearing the name King Boromakot (1733-1758)</a:t>
            </a:r>
          </a:p>
          <a:p>
            <a:pPr lvl="1">
              <a:lnSpc>
                <a:spcPct val="90000"/>
              </a:lnSpc>
              <a:buSzPct val="75000"/>
              <a:buFont typeface="Wingdings" pitchFamily="2" charset="2"/>
              <a:buChar char="q"/>
            </a:pPr>
            <a:r>
              <a:rPr lang="en-US" sz="1600" i="1" u="sng">
                <a:solidFill>
                  <a:srgbClr val="D5BC61"/>
                </a:solidFill>
                <a:latin typeface="Verdana" pitchFamily="34" charset="0"/>
              </a:rPr>
              <a:t>Arts and literature are flourished</a:t>
            </a:r>
            <a:r>
              <a:rPr lang="en-US" sz="1600">
                <a:solidFill>
                  <a:srgbClr val="D5BC61"/>
                </a:solidFill>
                <a:latin typeface="Verdana" pitchFamily="34" charset="0"/>
              </a:rPr>
              <a:t>. There were outstanding poets. Among them were the King’s son, Prince Thammathibet and his daughters</a:t>
            </a:r>
          </a:p>
          <a:p>
            <a:pPr lvl="1">
              <a:lnSpc>
                <a:spcPct val="90000"/>
              </a:lnSpc>
              <a:buSzPct val="75000"/>
              <a:buFont typeface="Wingdings" pitchFamily="2" charset="2"/>
              <a:buChar char="q"/>
            </a:pPr>
            <a:r>
              <a:rPr lang="en-US" sz="1600" i="1" u="sng">
                <a:solidFill>
                  <a:srgbClr val="D5BC61"/>
                </a:solidFill>
                <a:latin typeface="Verdana" pitchFamily="34" charset="0"/>
              </a:rPr>
              <a:t>Prince Thammathibet</a:t>
            </a:r>
            <a:r>
              <a:rPr lang="en-US" sz="1600">
                <a:solidFill>
                  <a:srgbClr val="D5BC61"/>
                </a:solidFill>
                <a:latin typeface="Verdana" pitchFamily="34" charset="0"/>
              </a:rPr>
              <a:t> (Chao Fa Kung) </a:t>
            </a:r>
            <a:r>
              <a:rPr lang="en-US" sz="1600" i="1" u="sng">
                <a:solidFill>
                  <a:srgbClr val="D5BC61"/>
                </a:solidFill>
                <a:latin typeface="Verdana" pitchFamily="34" charset="0"/>
              </a:rPr>
              <a:t>composed a famous poem</a:t>
            </a:r>
            <a:r>
              <a:rPr lang="en-US" sz="1600">
                <a:solidFill>
                  <a:srgbClr val="D5BC61"/>
                </a:solidFill>
                <a:latin typeface="Verdana" pitchFamily="34" charset="0"/>
              </a:rPr>
              <a:t> entitled “Kap Hokhlong Prapat Than Thongdaeng” which the poet sings the </a:t>
            </a:r>
            <a:r>
              <a:rPr lang="en-US" sz="1600" i="1" u="sng">
                <a:solidFill>
                  <a:srgbClr val="D5BC61"/>
                </a:solidFill>
                <a:latin typeface="Verdana" pitchFamily="34" charset="0"/>
              </a:rPr>
              <a:t>praise of the ladylove</a:t>
            </a:r>
            <a:r>
              <a:rPr lang="en-US" sz="1600">
                <a:solidFill>
                  <a:srgbClr val="D5BC61"/>
                </a:solidFill>
                <a:latin typeface="Verdana" pitchFamily="34" charset="0"/>
              </a:rPr>
              <a:t> against the background of the </a:t>
            </a:r>
            <a:r>
              <a:rPr lang="en-US" sz="1600" i="1" u="sng">
                <a:solidFill>
                  <a:srgbClr val="D5BC61"/>
                </a:solidFill>
                <a:latin typeface="Verdana" pitchFamily="34" charset="0"/>
              </a:rPr>
              <a:t>beautiful nature</a:t>
            </a:r>
            <a:r>
              <a:rPr lang="en-US" sz="1600">
                <a:solidFill>
                  <a:srgbClr val="D5BC61"/>
                </a:solidFill>
                <a:latin typeface="Verdana" pitchFamily="34" charset="0"/>
              </a:rPr>
              <a:t>, while another poem “Kap Hokhlong He Rua” was composed for the crew of a </a:t>
            </a:r>
            <a:r>
              <a:rPr lang="en-US" sz="1600" i="1" u="sng">
                <a:solidFill>
                  <a:srgbClr val="D5BC61"/>
                </a:solidFill>
                <a:latin typeface="Verdana" pitchFamily="34" charset="0"/>
              </a:rPr>
              <a:t>royal barge</a:t>
            </a:r>
            <a:r>
              <a:rPr lang="en-US" sz="1600">
                <a:solidFill>
                  <a:srgbClr val="D5BC61"/>
                </a:solidFill>
                <a:latin typeface="Verdana" pitchFamily="34" charset="0"/>
              </a:rPr>
              <a:t> to sing in a procession</a:t>
            </a:r>
            <a:br>
              <a:rPr lang="en-US" sz="1600">
                <a:solidFill>
                  <a:srgbClr val="D5BC61"/>
                </a:solidFill>
                <a:latin typeface="Verdana" pitchFamily="34" charset="0"/>
              </a:rPr>
            </a:br>
            <a:endParaRPr lang="en-US" sz="1600">
              <a:solidFill>
                <a:srgbClr val="D5BC61"/>
              </a:solidFill>
              <a:latin typeface="Verdana" pitchFamily="34" charset="0"/>
            </a:endParaRPr>
          </a:p>
          <a:p>
            <a:pPr>
              <a:lnSpc>
                <a:spcPct val="90000"/>
              </a:lnSpc>
              <a:buSzPct val="75000"/>
              <a:buFont typeface="Wingdings" pitchFamily="2" charset="2"/>
              <a:buChar char="q"/>
            </a:pPr>
            <a:r>
              <a:rPr lang="en-US" sz="1800">
                <a:solidFill>
                  <a:srgbClr val="D5BC61"/>
                </a:solidFill>
                <a:latin typeface="Verdana" pitchFamily="34" charset="0"/>
              </a:rPr>
              <a:t>In 1753, a group of </a:t>
            </a:r>
            <a:r>
              <a:rPr lang="en-US" sz="1800" i="1" u="sng">
                <a:solidFill>
                  <a:srgbClr val="D5BC61"/>
                </a:solidFill>
                <a:latin typeface="Verdana" pitchFamily="34" charset="0"/>
              </a:rPr>
              <a:t>15 Thai monks</a:t>
            </a:r>
            <a:r>
              <a:rPr lang="en-US" sz="1800">
                <a:solidFill>
                  <a:srgbClr val="D5BC61"/>
                </a:solidFill>
                <a:latin typeface="Verdana" pitchFamily="34" charset="0"/>
              </a:rPr>
              <a:t> was sent to Ceylon in order to propagate Buddhism. The Thai monks </a:t>
            </a:r>
            <a:r>
              <a:rPr lang="en-US" sz="1800" i="1" u="sng">
                <a:solidFill>
                  <a:srgbClr val="D5BC61"/>
                </a:solidFill>
                <a:latin typeface="Verdana" pitchFamily="34" charset="0"/>
              </a:rPr>
              <a:t>founded a new sect of Buddhism</a:t>
            </a:r>
            <a:r>
              <a:rPr lang="en-US" sz="1800">
                <a:solidFill>
                  <a:srgbClr val="D5BC61"/>
                </a:solidFill>
                <a:latin typeface="Verdana" pitchFamily="34" charset="0"/>
              </a:rPr>
              <a:t> in Sri Lanka called </a:t>
            </a:r>
            <a:r>
              <a:rPr lang="en-US" sz="1800" b="1" i="1">
                <a:solidFill>
                  <a:srgbClr val="D5BC61"/>
                </a:solidFill>
                <a:latin typeface="Verdana" pitchFamily="34" charset="0"/>
              </a:rPr>
              <a:t>Sayamwong</a:t>
            </a:r>
            <a:r>
              <a:rPr lang="en-US" sz="1800">
                <a:solidFill>
                  <a:srgbClr val="D5BC61"/>
                </a:solidFill>
                <a:latin typeface="Verdana" pitchFamily="34" charset="0"/>
              </a:rPr>
              <a:t/>
            </a:r>
            <a:br>
              <a:rPr lang="en-US" sz="1800">
                <a:solidFill>
                  <a:srgbClr val="D5BC61"/>
                </a:solidFill>
                <a:latin typeface="Verdana" pitchFamily="34" charset="0"/>
              </a:rPr>
            </a:br>
            <a:endParaRPr lang="en-US" sz="1800">
              <a:solidFill>
                <a:srgbClr val="D5BC61"/>
              </a:solidFill>
              <a:latin typeface="Verdana" pitchFamily="34" charset="0"/>
            </a:endParaRPr>
          </a:p>
          <a:p>
            <a:pPr>
              <a:lnSpc>
                <a:spcPct val="90000"/>
              </a:lnSpc>
              <a:buSzPct val="75000"/>
              <a:buFont typeface="Wingdings" pitchFamily="2" charset="2"/>
              <a:buChar char="q"/>
            </a:pPr>
            <a:r>
              <a:rPr lang="en-US" sz="1800">
                <a:solidFill>
                  <a:srgbClr val="D5BC61"/>
                </a:solidFill>
                <a:latin typeface="Verdana" pitchFamily="34" charset="0"/>
              </a:rPr>
              <a:t>The king supported a Cambodian Prince, Ramathibodi, who had been expelled from his capital city. Thus, Cambodian became a vassal state of Ayudhaya again</a:t>
            </a:r>
            <a:br>
              <a:rPr lang="en-US" sz="1800">
                <a:solidFill>
                  <a:srgbClr val="D5BC61"/>
                </a:solidFill>
                <a:latin typeface="Verdana" pitchFamily="34" charset="0"/>
              </a:rPr>
            </a:br>
            <a:endParaRPr lang="en-US" sz="1800">
              <a:solidFill>
                <a:srgbClr val="D5BC61"/>
              </a:solidFill>
              <a:latin typeface="Verdana" pitchFamily="34" charset="0"/>
            </a:endParaRPr>
          </a:p>
        </p:txBody>
      </p:sp>
    </p:spTree>
  </p:cSld>
  <p:clrMapOvr>
    <a:masterClrMapping/>
  </p:clrMapOvr>
  <p:transition spd="slow"/>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3"/>
          <p:cNvSpPr>
            <a:spLocks noGrp="1"/>
          </p:cNvSpPr>
          <p:nvPr>
            <p:ph type="ftr" sz="quarter" idx="10"/>
          </p:nvPr>
        </p:nvSpPr>
        <p:spPr/>
        <p:txBody>
          <a:bodyPr/>
          <a:lstStyle/>
          <a:p>
            <a:r>
              <a:rPr lang="en-US"/>
              <a:t>Dr.Wankwan Polachan</a:t>
            </a:r>
            <a:endParaRPr lang="th-TH"/>
          </a:p>
        </p:txBody>
      </p:sp>
      <p:sp>
        <p:nvSpPr>
          <p:cNvPr id="101378" name="Rectangle 2"/>
          <p:cNvSpPr>
            <a:spLocks noChangeArrowheads="1"/>
          </p:cNvSpPr>
          <p:nvPr>
            <p:ph type="body" idx="1"/>
          </p:nvPr>
        </p:nvSpPr>
        <p:spPr bwMode="auto">
          <a:xfrm>
            <a:off x="457200" y="381000"/>
            <a:ext cx="8229600" cy="6019800"/>
          </a:xfrm>
          <a:noFill/>
          <a:ln>
            <a:miter lim="800000"/>
            <a:headEnd/>
            <a:tailEnd/>
          </a:ln>
        </p:spPr>
        <p:txBody>
          <a:bodyPr vert="horz" wrap="square" lIns="91440" tIns="45720" rIns="91440" bIns="45720" numCol="1" anchor="t" anchorCtr="0" compatLnSpc="1">
            <a:prstTxWarp prst="textNoShape">
              <a:avLst/>
            </a:prstTxWarp>
          </a:bodyPr>
          <a:lstStyle/>
          <a:p>
            <a:pPr>
              <a:lnSpc>
                <a:spcPct val="90000"/>
              </a:lnSpc>
              <a:buSzPct val="75000"/>
              <a:buFont typeface="Wingdings" pitchFamily="2" charset="2"/>
              <a:buNone/>
            </a:pPr>
            <a:r>
              <a:rPr lang="en-US" sz="3600">
                <a:solidFill>
                  <a:srgbClr val="D5BC61"/>
                </a:solidFill>
                <a:latin typeface="Verdana" pitchFamily="34" charset="0"/>
              </a:rPr>
              <a:t>		</a:t>
            </a:r>
            <a:r>
              <a:rPr lang="en-US" sz="2400">
                <a:solidFill>
                  <a:srgbClr val="D5BC61"/>
                </a:solidFill>
                <a:latin typeface="Verdana" pitchFamily="34" charset="0"/>
              </a:rPr>
              <a:t>				</a:t>
            </a:r>
            <a:r>
              <a:rPr lang="en-US" sz="2400" b="1">
                <a:solidFill>
                  <a:srgbClr val="928264"/>
                </a:solidFill>
                <a:effectLst>
                  <a:outerShdw blurRad="38100" dist="38100" dir="2700000" algn="tl">
                    <a:srgbClr val="FFFFFF"/>
                  </a:outerShdw>
                </a:effectLst>
                <a:latin typeface="Verdana" pitchFamily="34" charset="0"/>
              </a:rPr>
              <a:t>Ayudhaya (cont.)</a:t>
            </a:r>
            <a:r>
              <a:rPr lang="en-US" sz="2400" b="1">
                <a:solidFill>
                  <a:srgbClr val="D5BC61"/>
                </a:solidFill>
                <a:latin typeface="Verdana" pitchFamily="34" charset="0"/>
              </a:rPr>
              <a:t/>
            </a:r>
            <a:br>
              <a:rPr lang="en-US" sz="2400" b="1">
                <a:solidFill>
                  <a:srgbClr val="D5BC61"/>
                </a:solidFill>
                <a:latin typeface="Verdana" pitchFamily="34" charset="0"/>
              </a:rPr>
            </a:br>
            <a:endParaRPr lang="en-US" sz="2400">
              <a:solidFill>
                <a:srgbClr val="D5BC61"/>
              </a:solidFill>
              <a:latin typeface="Verdana" pitchFamily="34" charset="0"/>
            </a:endParaRPr>
          </a:p>
          <a:p>
            <a:pPr>
              <a:lnSpc>
                <a:spcPct val="90000"/>
              </a:lnSpc>
              <a:buSzPct val="75000"/>
              <a:buFont typeface="Wingdings" pitchFamily="2" charset="2"/>
              <a:buChar char="q"/>
            </a:pPr>
            <a:r>
              <a:rPr lang="en-US" sz="1800" i="1" u="sng">
                <a:solidFill>
                  <a:srgbClr val="D5BC61"/>
                </a:solidFill>
                <a:latin typeface="Verdana" pitchFamily="34" charset="0"/>
              </a:rPr>
              <a:t>Prince Thammathibet</a:t>
            </a:r>
            <a:r>
              <a:rPr lang="en-US" sz="1800">
                <a:solidFill>
                  <a:srgbClr val="D5BC61"/>
                </a:solidFill>
                <a:latin typeface="Verdana" pitchFamily="34" charset="0"/>
              </a:rPr>
              <a:t> (the poet) was appointed to the throne, however, he was punished by beating to death as he committed </a:t>
            </a:r>
            <a:r>
              <a:rPr lang="en-US" sz="1800" i="1" u="sng">
                <a:solidFill>
                  <a:srgbClr val="D5BC61"/>
                </a:solidFill>
                <a:latin typeface="Verdana" pitchFamily="34" charset="0"/>
              </a:rPr>
              <a:t>adultery</a:t>
            </a:r>
            <a:r>
              <a:rPr lang="en-US" sz="1800">
                <a:solidFill>
                  <a:srgbClr val="D5BC61"/>
                </a:solidFill>
                <a:latin typeface="Verdana" pitchFamily="34" charset="0"/>
              </a:rPr>
              <a:t> with Chao Fa Sangwai, one of the king consorts</a:t>
            </a:r>
            <a:br>
              <a:rPr lang="en-US" sz="1800">
                <a:solidFill>
                  <a:srgbClr val="D5BC61"/>
                </a:solidFill>
                <a:latin typeface="Verdana" pitchFamily="34" charset="0"/>
              </a:rPr>
            </a:br>
            <a:endParaRPr lang="en-US" sz="1800">
              <a:solidFill>
                <a:srgbClr val="D5BC61"/>
              </a:solidFill>
              <a:latin typeface="Verdana" pitchFamily="34" charset="0"/>
            </a:endParaRPr>
          </a:p>
          <a:p>
            <a:pPr>
              <a:lnSpc>
                <a:spcPct val="90000"/>
              </a:lnSpc>
              <a:buSzPct val="75000"/>
              <a:buFont typeface="Wingdings" pitchFamily="2" charset="2"/>
              <a:buChar char="q"/>
            </a:pPr>
            <a:r>
              <a:rPr lang="en-US" sz="1800">
                <a:solidFill>
                  <a:srgbClr val="D5BC61"/>
                </a:solidFill>
                <a:latin typeface="Verdana" pitchFamily="34" charset="0"/>
              </a:rPr>
              <a:t>Thus other 2 sons, Ekathat - passed over as he seemed to be unsuitable, so </a:t>
            </a:r>
            <a:r>
              <a:rPr lang="en-US" sz="1800" i="1" u="sng">
                <a:solidFill>
                  <a:srgbClr val="D5BC61"/>
                </a:solidFill>
                <a:latin typeface="Verdana" pitchFamily="34" charset="0"/>
              </a:rPr>
              <a:t>Uthumphorn</a:t>
            </a:r>
            <a:r>
              <a:rPr lang="en-US" sz="1800">
                <a:solidFill>
                  <a:srgbClr val="D5BC61"/>
                </a:solidFill>
                <a:latin typeface="Verdana" pitchFamily="34" charset="0"/>
              </a:rPr>
              <a:t> took up the throne (1758) but later on </a:t>
            </a:r>
            <a:r>
              <a:rPr lang="en-US" sz="1800" i="1" u="sng">
                <a:solidFill>
                  <a:srgbClr val="D5BC61"/>
                </a:solidFill>
                <a:latin typeface="Verdana" pitchFamily="34" charset="0"/>
              </a:rPr>
              <a:t>left his throne and retired to the monastery</a:t>
            </a:r>
            <a:r>
              <a:rPr lang="en-US" sz="1800">
                <a:solidFill>
                  <a:srgbClr val="D5BC61"/>
                </a:solidFill>
                <a:latin typeface="Verdana" pitchFamily="34" charset="0"/>
              </a:rPr>
              <a:t> “Pradu Temple” to avoid conflict with his brother</a:t>
            </a:r>
            <a:br>
              <a:rPr lang="en-US" sz="1800">
                <a:solidFill>
                  <a:srgbClr val="D5BC61"/>
                </a:solidFill>
                <a:latin typeface="Verdana" pitchFamily="34" charset="0"/>
              </a:rPr>
            </a:br>
            <a:r>
              <a:rPr lang="en-US" sz="1800">
                <a:solidFill>
                  <a:srgbClr val="D5BC61"/>
                </a:solidFill>
                <a:latin typeface="Verdana" pitchFamily="34" charset="0"/>
              </a:rPr>
              <a:t> </a:t>
            </a:r>
          </a:p>
          <a:p>
            <a:pPr>
              <a:lnSpc>
                <a:spcPct val="90000"/>
              </a:lnSpc>
              <a:buSzPct val="75000"/>
              <a:buFont typeface="Wingdings" pitchFamily="2" charset="2"/>
              <a:buChar char="q"/>
            </a:pPr>
            <a:r>
              <a:rPr lang="en-US" sz="1800">
                <a:solidFill>
                  <a:srgbClr val="D5BC61"/>
                </a:solidFill>
                <a:latin typeface="Verdana" pitchFamily="34" charset="0"/>
              </a:rPr>
              <a:t>King Ekathat (1758-1767) was incompetent and was too fond of women</a:t>
            </a:r>
            <a:br>
              <a:rPr lang="en-US" sz="1800">
                <a:solidFill>
                  <a:srgbClr val="D5BC61"/>
                </a:solidFill>
                <a:latin typeface="Verdana" pitchFamily="34" charset="0"/>
              </a:rPr>
            </a:br>
            <a:endParaRPr lang="en-US" sz="1800">
              <a:solidFill>
                <a:srgbClr val="D5BC61"/>
              </a:solidFill>
              <a:latin typeface="Verdana" pitchFamily="34" charset="0"/>
            </a:endParaRPr>
          </a:p>
          <a:p>
            <a:pPr>
              <a:lnSpc>
                <a:spcPct val="90000"/>
              </a:lnSpc>
              <a:buSzPct val="75000"/>
              <a:buFont typeface="Wingdings" pitchFamily="2" charset="2"/>
              <a:buChar char="q"/>
            </a:pPr>
            <a:r>
              <a:rPr lang="en-US" sz="1800">
                <a:solidFill>
                  <a:srgbClr val="D5BC61"/>
                </a:solidFill>
                <a:latin typeface="Verdana" pitchFamily="34" charset="0"/>
              </a:rPr>
              <a:t>There was the </a:t>
            </a:r>
            <a:r>
              <a:rPr lang="en-US" sz="1800" i="1" u="sng">
                <a:solidFill>
                  <a:srgbClr val="D5BC61"/>
                </a:solidFill>
                <a:latin typeface="Verdana" pitchFamily="34" charset="0"/>
              </a:rPr>
              <a:t>rise of a great King of Burma, Alongphraya</a:t>
            </a:r>
            <a:r>
              <a:rPr lang="en-US" sz="1800">
                <a:solidFill>
                  <a:srgbClr val="D5BC61"/>
                </a:solidFill>
                <a:latin typeface="Verdana" pitchFamily="34" charset="0"/>
              </a:rPr>
              <a:t>, who marched his army to Ayudhaya and had captured Tavoy, Petchaburi, Ratchaburi, and Suphanburi</a:t>
            </a:r>
            <a:br>
              <a:rPr lang="en-US" sz="1800">
                <a:solidFill>
                  <a:srgbClr val="D5BC61"/>
                </a:solidFill>
                <a:latin typeface="Verdana" pitchFamily="34" charset="0"/>
              </a:rPr>
            </a:br>
            <a:endParaRPr lang="en-US" sz="1800">
              <a:solidFill>
                <a:srgbClr val="D5BC61"/>
              </a:solidFill>
              <a:latin typeface="Verdana" pitchFamily="34" charset="0"/>
            </a:endParaRPr>
          </a:p>
          <a:p>
            <a:pPr>
              <a:lnSpc>
                <a:spcPct val="90000"/>
              </a:lnSpc>
              <a:buSzPct val="75000"/>
              <a:buFont typeface="Wingdings" pitchFamily="2" charset="2"/>
              <a:buChar char="q"/>
            </a:pPr>
            <a:r>
              <a:rPr lang="en-US" sz="1800">
                <a:solidFill>
                  <a:srgbClr val="D5BC61"/>
                </a:solidFill>
                <a:latin typeface="Verdana" pitchFamily="34" charset="0"/>
              </a:rPr>
              <a:t>Later on Alongphraya </a:t>
            </a:r>
            <a:r>
              <a:rPr lang="en-US" sz="1800" i="1" u="sng">
                <a:solidFill>
                  <a:srgbClr val="D5BC61"/>
                </a:solidFill>
                <a:latin typeface="Verdana" pitchFamily="34" charset="0"/>
              </a:rPr>
              <a:t>was burst accidentally by a cannon</a:t>
            </a:r>
            <a:r>
              <a:rPr lang="en-US" sz="1800">
                <a:solidFill>
                  <a:srgbClr val="D5BC61"/>
                </a:solidFill>
                <a:latin typeface="Verdana" pitchFamily="34" charset="0"/>
              </a:rPr>
              <a:t>. The </a:t>
            </a:r>
            <a:r>
              <a:rPr lang="en-US" sz="1800" i="1" u="sng">
                <a:solidFill>
                  <a:srgbClr val="D5BC61"/>
                </a:solidFill>
                <a:latin typeface="Verdana" pitchFamily="34" charset="0"/>
              </a:rPr>
              <a:t>Burmese thus withdrew</a:t>
            </a:r>
            <a:r>
              <a:rPr lang="en-US" sz="1800">
                <a:solidFill>
                  <a:srgbClr val="D5BC61"/>
                </a:solidFill>
                <a:latin typeface="Verdana" pitchFamily="34" charset="0"/>
              </a:rPr>
              <a:t> to Burma and Alongphraya died during the retreat</a:t>
            </a:r>
          </a:p>
        </p:txBody>
      </p:sp>
    </p:spTree>
  </p:cSld>
  <p:clrMapOvr>
    <a:masterClrMapping/>
  </p:clrMapOvr>
  <p:transition spd="slow"/>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3"/>
          <p:cNvSpPr>
            <a:spLocks noGrp="1"/>
          </p:cNvSpPr>
          <p:nvPr>
            <p:ph type="ftr" sz="quarter" idx="10"/>
          </p:nvPr>
        </p:nvSpPr>
        <p:spPr/>
        <p:txBody>
          <a:bodyPr/>
          <a:lstStyle/>
          <a:p>
            <a:r>
              <a:rPr lang="en-US"/>
              <a:t>Dr.Wankwan Polachan</a:t>
            </a:r>
            <a:endParaRPr lang="th-TH"/>
          </a:p>
        </p:txBody>
      </p:sp>
      <p:sp>
        <p:nvSpPr>
          <p:cNvPr id="102402" name="Rectangle 2"/>
          <p:cNvSpPr>
            <a:spLocks noChangeArrowheads="1"/>
          </p:cNvSpPr>
          <p:nvPr>
            <p:ph type="body" idx="1"/>
          </p:nvPr>
        </p:nvSpPr>
        <p:spPr bwMode="auto">
          <a:xfrm>
            <a:off x="457200" y="381000"/>
            <a:ext cx="8229600" cy="6324600"/>
          </a:xfrm>
          <a:noFill/>
          <a:ln>
            <a:miter lim="800000"/>
            <a:headEnd/>
            <a:tailEnd/>
          </a:ln>
        </p:spPr>
        <p:txBody>
          <a:bodyPr vert="horz" wrap="square" lIns="91440" tIns="45720" rIns="91440" bIns="45720" numCol="1" anchor="t" anchorCtr="0" compatLnSpc="1">
            <a:prstTxWarp prst="textNoShape">
              <a:avLst/>
            </a:prstTxWarp>
          </a:bodyPr>
          <a:lstStyle/>
          <a:p>
            <a:pPr>
              <a:lnSpc>
                <a:spcPct val="90000"/>
              </a:lnSpc>
              <a:buSzPct val="75000"/>
              <a:buFont typeface="Wingdings" pitchFamily="2" charset="2"/>
              <a:buNone/>
            </a:pPr>
            <a:r>
              <a:rPr lang="en-US">
                <a:solidFill>
                  <a:srgbClr val="D5BC61"/>
                </a:solidFill>
                <a:latin typeface="Verdana" pitchFamily="34" charset="0"/>
              </a:rPr>
              <a:t>		</a:t>
            </a:r>
            <a:r>
              <a:rPr lang="en-US" sz="2000">
                <a:solidFill>
                  <a:srgbClr val="D5BC61"/>
                </a:solidFill>
                <a:latin typeface="Verdana" pitchFamily="34" charset="0"/>
              </a:rPr>
              <a:t>				</a:t>
            </a:r>
            <a:r>
              <a:rPr lang="en-US" sz="2000" b="1">
                <a:solidFill>
                  <a:srgbClr val="928264"/>
                </a:solidFill>
                <a:effectLst>
                  <a:outerShdw blurRad="38100" dist="38100" dir="2700000" algn="tl">
                    <a:srgbClr val="FFFFFF"/>
                  </a:outerShdw>
                </a:effectLst>
                <a:latin typeface="Verdana" pitchFamily="34" charset="0"/>
              </a:rPr>
              <a:t>Ayudhaya (cont.)</a:t>
            </a:r>
            <a:br>
              <a:rPr lang="en-US" sz="2000" b="1">
                <a:solidFill>
                  <a:srgbClr val="928264"/>
                </a:solidFill>
                <a:effectLst>
                  <a:outerShdw blurRad="38100" dist="38100" dir="2700000" algn="tl">
                    <a:srgbClr val="FFFFFF"/>
                  </a:outerShdw>
                </a:effectLst>
                <a:latin typeface="Verdana" pitchFamily="34" charset="0"/>
              </a:rPr>
            </a:br>
            <a:endParaRPr lang="en-US" sz="2000">
              <a:solidFill>
                <a:srgbClr val="928264"/>
              </a:solidFill>
              <a:effectLst>
                <a:outerShdw blurRad="38100" dist="38100" dir="2700000" algn="tl">
                  <a:srgbClr val="FFFFFF"/>
                </a:outerShdw>
              </a:effectLst>
              <a:latin typeface="Verdana" pitchFamily="34" charset="0"/>
            </a:endParaRPr>
          </a:p>
          <a:p>
            <a:pPr>
              <a:lnSpc>
                <a:spcPct val="90000"/>
              </a:lnSpc>
              <a:buSzPct val="75000"/>
              <a:buFont typeface="Wingdings" pitchFamily="2" charset="2"/>
              <a:buChar char="q"/>
            </a:pPr>
            <a:r>
              <a:rPr lang="en-US" sz="1600">
                <a:solidFill>
                  <a:srgbClr val="D5BC61"/>
                </a:solidFill>
                <a:latin typeface="Verdana" pitchFamily="34" charset="0"/>
              </a:rPr>
              <a:t>In 1766, </a:t>
            </a:r>
            <a:r>
              <a:rPr lang="en-US" sz="1600" i="1" u="sng">
                <a:solidFill>
                  <a:srgbClr val="D5BC61"/>
                </a:solidFill>
                <a:latin typeface="Verdana" pitchFamily="34" charset="0"/>
              </a:rPr>
              <a:t>Mangra ruled Burma</a:t>
            </a:r>
            <a:r>
              <a:rPr lang="en-US" sz="1600">
                <a:solidFill>
                  <a:srgbClr val="D5BC61"/>
                </a:solidFill>
                <a:latin typeface="Verdana" pitchFamily="34" charset="0"/>
              </a:rPr>
              <a:t> and was a great warrior like his father. He subdued Manipura, Chiangmai, and Luang Phrabang. The Burmese </a:t>
            </a:r>
            <a:r>
              <a:rPr lang="en-US" sz="1600" i="1" u="sng">
                <a:solidFill>
                  <a:srgbClr val="D5BC61"/>
                </a:solidFill>
                <a:latin typeface="Verdana" pitchFamily="34" charset="0"/>
              </a:rPr>
              <a:t>besieged Ayudhaya once more</a:t>
            </a:r>
            <a:r>
              <a:rPr lang="en-US" sz="1600">
                <a:solidFill>
                  <a:srgbClr val="D5BC61"/>
                </a:solidFill>
                <a:latin typeface="Verdana" pitchFamily="34" charset="0"/>
              </a:rPr>
              <a:t/>
            </a:r>
            <a:br>
              <a:rPr lang="en-US" sz="1600">
                <a:solidFill>
                  <a:srgbClr val="D5BC61"/>
                </a:solidFill>
                <a:latin typeface="Verdana" pitchFamily="34" charset="0"/>
              </a:rPr>
            </a:br>
            <a:endParaRPr lang="en-US" sz="1600">
              <a:solidFill>
                <a:srgbClr val="D5BC61"/>
              </a:solidFill>
              <a:latin typeface="Verdana" pitchFamily="34" charset="0"/>
            </a:endParaRPr>
          </a:p>
          <a:p>
            <a:pPr>
              <a:lnSpc>
                <a:spcPct val="90000"/>
              </a:lnSpc>
              <a:buSzPct val="75000"/>
              <a:buFont typeface="Wingdings" pitchFamily="2" charset="2"/>
              <a:buChar char="q"/>
            </a:pPr>
            <a:r>
              <a:rPr lang="en-US" sz="1600">
                <a:solidFill>
                  <a:srgbClr val="FFFF00"/>
                </a:solidFill>
                <a:latin typeface="Verdana" pitchFamily="34" charset="0"/>
              </a:rPr>
              <a:t>The men of </a:t>
            </a:r>
            <a:r>
              <a:rPr lang="en-US" sz="1600" i="1" u="sng">
                <a:solidFill>
                  <a:srgbClr val="FFFF00"/>
                </a:solidFill>
                <a:latin typeface="Verdana" pitchFamily="34" charset="0"/>
              </a:rPr>
              <a:t>Bang Rachan village</a:t>
            </a:r>
            <a:r>
              <a:rPr lang="en-US" sz="1600">
                <a:solidFill>
                  <a:srgbClr val="FFFF00"/>
                </a:solidFill>
                <a:latin typeface="Verdana" pitchFamily="34" charset="0"/>
              </a:rPr>
              <a:t> in the province of Singburi committed a series of memorable </a:t>
            </a:r>
            <a:r>
              <a:rPr lang="en-US" sz="1600" i="1" u="sng">
                <a:solidFill>
                  <a:srgbClr val="FFFF00"/>
                </a:solidFill>
                <a:latin typeface="Verdana" pitchFamily="34" charset="0"/>
              </a:rPr>
              <a:t>deeds of bravery</a:t>
            </a:r>
            <a:r>
              <a:rPr lang="en-US" sz="1600">
                <a:solidFill>
                  <a:srgbClr val="FFFF00"/>
                </a:solidFill>
                <a:latin typeface="Verdana" pitchFamily="34" charset="0"/>
              </a:rPr>
              <a:t> in harassing the Burmese invaders with guerillas tactics (farmers at day time but become warriors at night). Anyhow, they </a:t>
            </a:r>
            <a:r>
              <a:rPr lang="en-US" sz="1600" i="1" u="sng">
                <a:solidFill>
                  <a:srgbClr val="FFFF00"/>
                </a:solidFill>
                <a:latin typeface="Verdana" pitchFamily="34" charset="0"/>
              </a:rPr>
              <a:t>were outnumbered and finally crushed</a:t>
            </a:r>
            <a:r>
              <a:rPr lang="en-US" sz="1600" i="1" u="sng">
                <a:solidFill>
                  <a:srgbClr val="D5BC61"/>
                </a:solidFill>
                <a:latin typeface="Verdana" pitchFamily="34" charset="0"/>
              </a:rPr>
              <a:t/>
            </a:r>
            <a:br>
              <a:rPr lang="en-US" sz="1600" i="1" u="sng">
                <a:solidFill>
                  <a:srgbClr val="D5BC61"/>
                </a:solidFill>
                <a:latin typeface="Verdana" pitchFamily="34" charset="0"/>
              </a:rPr>
            </a:br>
            <a:endParaRPr lang="en-US" sz="1600" i="1" u="sng">
              <a:solidFill>
                <a:srgbClr val="D5BC61"/>
              </a:solidFill>
              <a:latin typeface="Verdana" pitchFamily="34" charset="0"/>
            </a:endParaRPr>
          </a:p>
          <a:p>
            <a:pPr>
              <a:lnSpc>
                <a:spcPct val="90000"/>
              </a:lnSpc>
              <a:buSzPct val="75000"/>
              <a:buFont typeface="Wingdings" pitchFamily="2" charset="2"/>
              <a:buChar char="q"/>
            </a:pPr>
            <a:r>
              <a:rPr lang="en-US" sz="1600">
                <a:solidFill>
                  <a:srgbClr val="D5BC61"/>
                </a:solidFill>
                <a:latin typeface="Verdana" pitchFamily="34" charset="0"/>
              </a:rPr>
              <a:t>King Ekathat offered to lay down his arms and became a vassal state of Burma. </a:t>
            </a:r>
            <a:r>
              <a:rPr lang="en-US" sz="1600" i="1" u="sng">
                <a:solidFill>
                  <a:srgbClr val="D5BC61"/>
                </a:solidFill>
                <a:latin typeface="Verdana" pitchFamily="34" charset="0"/>
              </a:rPr>
              <a:t>The Burmese insisted on unconditionally surrender</a:t>
            </a:r>
            <a:r>
              <a:rPr lang="en-US" sz="1600">
                <a:solidFill>
                  <a:srgbClr val="D5BC61"/>
                </a:solidFill>
                <a:latin typeface="Verdana" pitchFamily="34" charset="0"/>
              </a:rPr>
              <a:t>. Having gathered together all the available forces the Burmese destroyed Ayudhaya </a:t>
            </a:r>
            <a:r>
              <a:rPr lang="en-US" sz="1600" b="1" i="1">
                <a:solidFill>
                  <a:srgbClr val="FFFF00"/>
                </a:solidFill>
                <a:latin typeface="Verdana" pitchFamily="34" charset="0"/>
              </a:rPr>
              <a:t>(April 7, 1767),</a:t>
            </a:r>
            <a:r>
              <a:rPr lang="en-US" sz="1600">
                <a:solidFill>
                  <a:srgbClr val="D5BC61"/>
                </a:solidFill>
                <a:latin typeface="Verdana" pitchFamily="34" charset="0"/>
              </a:rPr>
              <a:t> they put the whole city </a:t>
            </a:r>
            <a:r>
              <a:rPr lang="en-US" sz="1600" i="1" u="sng">
                <a:solidFill>
                  <a:srgbClr val="D5BC61"/>
                </a:solidFill>
                <a:latin typeface="Verdana" pitchFamily="34" charset="0"/>
              </a:rPr>
              <a:t>to fire</a:t>
            </a:r>
            <a:r>
              <a:rPr lang="en-US" sz="1600">
                <a:solidFill>
                  <a:srgbClr val="D5BC61"/>
                </a:solidFill>
                <a:latin typeface="Verdana" pitchFamily="34" charset="0"/>
              </a:rPr>
              <a:t>. They carried off to Burma an incalculable amount of booty and 30,000 inhabitants including ex-king Uthumporn, the royal family members, soldiers, peasants, monks, and novices</a:t>
            </a:r>
            <a:br>
              <a:rPr lang="en-US" sz="1600">
                <a:solidFill>
                  <a:srgbClr val="D5BC61"/>
                </a:solidFill>
                <a:latin typeface="Verdana" pitchFamily="34" charset="0"/>
              </a:rPr>
            </a:br>
            <a:endParaRPr lang="en-US" sz="1600">
              <a:solidFill>
                <a:srgbClr val="D5BC61"/>
              </a:solidFill>
              <a:latin typeface="Verdana" pitchFamily="34" charset="0"/>
            </a:endParaRPr>
          </a:p>
          <a:p>
            <a:pPr>
              <a:lnSpc>
                <a:spcPct val="90000"/>
              </a:lnSpc>
              <a:buSzPct val="75000"/>
              <a:buFont typeface="Wingdings" pitchFamily="2" charset="2"/>
              <a:buChar char="q"/>
            </a:pPr>
            <a:r>
              <a:rPr lang="en-US" sz="1800" i="1" u="sng">
                <a:solidFill>
                  <a:srgbClr val="FFFF00"/>
                </a:solidFill>
                <a:latin typeface="Verdana" pitchFamily="34" charset="0"/>
              </a:rPr>
              <a:t>The Burmese sacked</a:t>
            </a:r>
            <a:r>
              <a:rPr lang="en-US" sz="1800">
                <a:solidFill>
                  <a:srgbClr val="FFFF00"/>
                </a:solidFill>
                <a:latin typeface="Verdana" pitchFamily="34" charset="0"/>
              </a:rPr>
              <a:t> of Ayudhaya in </a:t>
            </a:r>
            <a:r>
              <a:rPr lang="en-US" sz="1800" i="1" u="sng">
                <a:solidFill>
                  <a:srgbClr val="FFFF00"/>
                </a:solidFill>
                <a:latin typeface="Verdana" pitchFamily="34" charset="0"/>
              </a:rPr>
              <a:t>1767 ended in its existence</a:t>
            </a:r>
            <a:r>
              <a:rPr lang="en-US" sz="1800">
                <a:solidFill>
                  <a:srgbClr val="FFFF00"/>
                </a:solidFill>
                <a:latin typeface="Verdana" pitchFamily="34" charset="0"/>
              </a:rPr>
              <a:t> as the Thai </a:t>
            </a:r>
            <a:r>
              <a:rPr lang="en-US" sz="1800" i="1" u="sng">
                <a:solidFill>
                  <a:srgbClr val="FFFF00"/>
                </a:solidFill>
                <a:latin typeface="Verdana" pitchFamily="34" charset="0"/>
              </a:rPr>
              <a:t>metropolitan</a:t>
            </a:r>
            <a:r>
              <a:rPr lang="en-US" sz="1800">
                <a:solidFill>
                  <a:srgbClr val="FFFF00"/>
                </a:solidFill>
                <a:latin typeface="Verdana" pitchFamily="34" charset="0"/>
              </a:rPr>
              <a:t>. It was also </a:t>
            </a:r>
            <a:r>
              <a:rPr lang="en-US" sz="1800" i="1" u="sng">
                <a:solidFill>
                  <a:srgbClr val="FFFF00"/>
                </a:solidFill>
                <a:latin typeface="Verdana" pitchFamily="34" charset="0"/>
              </a:rPr>
              <a:t>the most terrible blow</a:t>
            </a:r>
            <a:r>
              <a:rPr lang="en-US" sz="1800">
                <a:solidFill>
                  <a:srgbClr val="FFFF00"/>
                </a:solidFill>
                <a:latin typeface="Verdana" pitchFamily="34" charset="0"/>
              </a:rPr>
              <a:t> to Siam, As most of her treasures both material and cultures were </a:t>
            </a:r>
            <a:r>
              <a:rPr lang="en-US" sz="1800" i="1" u="sng">
                <a:solidFill>
                  <a:srgbClr val="FFFF00"/>
                </a:solidFill>
                <a:latin typeface="Verdana" pitchFamily="34" charset="0"/>
              </a:rPr>
              <a:t>lost forever</a:t>
            </a:r>
            <a:r>
              <a:rPr lang="en-US" sz="1800">
                <a:solidFill>
                  <a:srgbClr val="FFFF00"/>
                </a:solidFill>
                <a:latin typeface="Verdana" pitchFamily="34" charset="0"/>
              </a:rPr>
              <a:t/>
            </a:r>
            <a:br>
              <a:rPr lang="en-US" sz="1800">
                <a:solidFill>
                  <a:srgbClr val="FFFF00"/>
                </a:solidFill>
                <a:latin typeface="Verdana" pitchFamily="34" charset="0"/>
              </a:rPr>
            </a:br>
            <a:endParaRPr lang="en-US" sz="1800">
              <a:solidFill>
                <a:srgbClr val="FFFF00"/>
              </a:solidFill>
              <a:latin typeface="Verdana" pitchFamily="34" charset="0"/>
            </a:endParaRPr>
          </a:p>
        </p:txBody>
      </p:sp>
    </p:spTree>
  </p:cSld>
  <p:clrMapOvr>
    <a:masterClrMapping/>
  </p:clrMapOvr>
  <p:transition spd="slow"/>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3"/>
          <p:cNvSpPr>
            <a:spLocks noGrp="1"/>
          </p:cNvSpPr>
          <p:nvPr>
            <p:ph type="ftr" sz="quarter" idx="10"/>
          </p:nvPr>
        </p:nvSpPr>
        <p:spPr/>
        <p:txBody>
          <a:bodyPr/>
          <a:lstStyle/>
          <a:p>
            <a:r>
              <a:rPr lang="en-US"/>
              <a:t>Dr.Wankwan Polachan</a:t>
            </a:r>
            <a:endParaRPr lang="th-TH"/>
          </a:p>
        </p:txBody>
      </p:sp>
      <p:sp>
        <p:nvSpPr>
          <p:cNvPr id="103426" name="Rectangle 2"/>
          <p:cNvSpPr>
            <a:spLocks noChangeArrowheads="1"/>
          </p:cNvSpPr>
          <p:nvPr>
            <p:ph type="body" idx="1"/>
          </p:nvPr>
        </p:nvSpPr>
        <p:spPr bwMode="auto">
          <a:xfrm>
            <a:off x="457200" y="381000"/>
            <a:ext cx="8229600" cy="6019800"/>
          </a:xfrm>
          <a:noFill/>
          <a:ln>
            <a:miter lim="800000"/>
            <a:headEnd/>
            <a:tailEnd/>
          </a:ln>
        </p:spPr>
        <p:txBody>
          <a:bodyPr vert="horz" wrap="square" lIns="91440" tIns="45720" rIns="91440" bIns="45720" numCol="1" anchor="t" anchorCtr="0" compatLnSpc="1">
            <a:prstTxWarp prst="textNoShape">
              <a:avLst/>
            </a:prstTxWarp>
          </a:bodyPr>
          <a:lstStyle/>
          <a:p>
            <a:pPr>
              <a:buSzPct val="75000"/>
              <a:buFont typeface="Wingdings" pitchFamily="2" charset="2"/>
              <a:buNone/>
            </a:pPr>
            <a:r>
              <a:rPr lang="en-US" sz="3600">
                <a:solidFill>
                  <a:srgbClr val="D5BC61"/>
                </a:solidFill>
                <a:latin typeface="Verdana" pitchFamily="34" charset="0"/>
              </a:rPr>
              <a:t>		</a:t>
            </a:r>
            <a:r>
              <a:rPr lang="en-US" sz="2400">
                <a:solidFill>
                  <a:srgbClr val="D5BC61"/>
                </a:solidFill>
                <a:latin typeface="Verdana" pitchFamily="34" charset="0"/>
              </a:rPr>
              <a:t>				</a:t>
            </a:r>
            <a:r>
              <a:rPr lang="en-US" sz="2400" b="1">
                <a:solidFill>
                  <a:srgbClr val="928264"/>
                </a:solidFill>
                <a:effectLst>
                  <a:outerShdw blurRad="38100" dist="38100" dir="2700000" algn="tl">
                    <a:srgbClr val="FFFFFF"/>
                  </a:outerShdw>
                </a:effectLst>
                <a:latin typeface="Verdana" pitchFamily="34" charset="0"/>
              </a:rPr>
              <a:t>Ayudhaya (cont.)</a:t>
            </a:r>
            <a:r>
              <a:rPr lang="en-US" sz="2400" b="1">
                <a:solidFill>
                  <a:srgbClr val="D5BC61"/>
                </a:solidFill>
                <a:latin typeface="Verdana" pitchFamily="34" charset="0"/>
              </a:rPr>
              <a:t/>
            </a:r>
            <a:br>
              <a:rPr lang="en-US" sz="2400" b="1">
                <a:solidFill>
                  <a:srgbClr val="D5BC61"/>
                </a:solidFill>
                <a:latin typeface="Verdana" pitchFamily="34" charset="0"/>
              </a:rPr>
            </a:br>
            <a:endParaRPr lang="en-US" sz="1800">
              <a:solidFill>
                <a:srgbClr val="D5BC61"/>
              </a:solidFill>
              <a:latin typeface="Verdana" pitchFamily="34" charset="0"/>
            </a:endParaRPr>
          </a:p>
          <a:p>
            <a:pPr>
              <a:buSzPct val="75000"/>
              <a:buFont typeface="Wingdings" pitchFamily="2" charset="2"/>
              <a:buChar char="q"/>
            </a:pPr>
            <a:r>
              <a:rPr lang="en-US" sz="1800">
                <a:solidFill>
                  <a:srgbClr val="D5BC61"/>
                </a:solidFill>
                <a:latin typeface="Verdana" pitchFamily="34" charset="0"/>
              </a:rPr>
              <a:t>Ayudhaya (1351-1767), 2 falls to the Burmese</a:t>
            </a:r>
            <a:br>
              <a:rPr lang="en-US" sz="1800">
                <a:solidFill>
                  <a:srgbClr val="D5BC61"/>
                </a:solidFill>
                <a:latin typeface="Verdana" pitchFamily="34" charset="0"/>
              </a:rPr>
            </a:br>
            <a:endParaRPr lang="en-US" sz="1800">
              <a:solidFill>
                <a:srgbClr val="D5BC61"/>
              </a:solidFill>
              <a:latin typeface="Verdana" pitchFamily="34" charset="0"/>
            </a:endParaRPr>
          </a:p>
          <a:p>
            <a:pPr>
              <a:buSzPct val="75000"/>
              <a:buFont typeface="Wingdings" pitchFamily="2" charset="2"/>
              <a:buChar char="q"/>
            </a:pPr>
            <a:r>
              <a:rPr lang="en-US" sz="1800">
                <a:solidFill>
                  <a:srgbClr val="D5BC61"/>
                </a:solidFill>
                <a:latin typeface="Verdana" pitchFamily="34" charset="0"/>
              </a:rPr>
              <a:t>Ayudhaya had </a:t>
            </a:r>
            <a:r>
              <a:rPr lang="en-US" sz="1800" i="1" u="sng">
                <a:solidFill>
                  <a:srgbClr val="D5BC61"/>
                </a:solidFill>
                <a:latin typeface="Verdana" pitchFamily="34" charset="0"/>
              </a:rPr>
              <a:t>developed economic institutions</a:t>
            </a:r>
            <a:r>
              <a:rPr lang="en-US" sz="1800">
                <a:solidFill>
                  <a:srgbClr val="D5BC61"/>
                </a:solidFill>
                <a:latin typeface="Verdana" pitchFamily="34" charset="0"/>
              </a:rPr>
              <a:t> that were capable of supporting a highly </a:t>
            </a:r>
            <a:r>
              <a:rPr lang="en-US" sz="1800" i="1" u="sng">
                <a:solidFill>
                  <a:srgbClr val="D5BC61"/>
                </a:solidFill>
                <a:latin typeface="Verdana" pitchFamily="34" charset="0"/>
              </a:rPr>
              <a:t>differentiated metropolitan</a:t>
            </a:r>
            <a:r>
              <a:rPr lang="en-US" sz="1800">
                <a:solidFill>
                  <a:srgbClr val="D5BC61"/>
                </a:solidFill>
                <a:latin typeface="Verdana" pitchFamily="34" charset="0"/>
              </a:rPr>
              <a:t> society that, on the whole, was </a:t>
            </a:r>
            <a:r>
              <a:rPr lang="en-US" sz="1800" i="1" u="sng">
                <a:solidFill>
                  <a:srgbClr val="D5BC61"/>
                </a:solidFill>
                <a:latin typeface="Verdana" pitchFamily="34" charset="0"/>
              </a:rPr>
              <a:t>responsive to the wider world</a:t>
            </a:r>
            <a:r>
              <a:rPr lang="en-US" sz="1800">
                <a:solidFill>
                  <a:srgbClr val="D5BC61"/>
                </a:solidFill>
                <a:latin typeface="Verdana" pitchFamily="34" charset="0"/>
              </a:rPr>
              <a:t/>
            </a:r>
            <a:br>
              <a:rPr lang="en-US" sz="1800">
                <a:solidFill>
                  <a:srgbClr val="D5BC61"/>
                </a:solidFill>
                <a:latin typeface="Verdana" pitchFamily="34" charset="0"/>
              </a:rPr>
            </a:br>
            <a:endParaRPr lang="en-US" sz="1800">
              <a:solidFill>
                <a:srgbClr val="D5BC61"/>
              </a:solidFill>
              <a:latin typeface="Verdana" pitchFamily="34" charset="0"/>
            </a:endParaRPr>
          </a:p>
          <a:p>
            <a:pPr>
              <a:buSzPct val="75000"/>
              <a:buFont typeface="Wingdings" pitchFamily="2" charset="2"/>
              <a:buChar char="q"/>
            </a:pPr>
            <a:r>
              <a:rPr lang="en-US" sz="1800">
                <a:solidFill>
                  <a:srgbClr val="D5BC61"/>
                </a:solidFill>
                <a:latin typeface="Verdana" pitchFamily="34" charset="0"/>
              </a:rPr>
              <a:t>Ayudhaya effectively managed a wide range of economic, cultural, religious and legal activities, and could govern a large number of provinces spread over a considerable area</a:t>
            </a:r>
          </a:p>
          <a:p>
            <a:pPr lvl="1">
              <a:buSzPct val="75000"/>
              <a:buFont typeface="Wingdings" pitchFamily="2" charset="2"/>
              <a:buChar char="Ø"/>
            </a:pPr>
            <a:r>
              <a:rPr lang="en-US" sz="1600">
                <a:solidFill>
                  <a:srgbClr val="D5BC61"/>
                </a:solidFill>
                <a:latin typeface="Verdana" pitchFamily="34" charset="0"/>
              </a:rPr>
              <a:t>A heterogeneous population of great cultural, ethnic, and linguistic variety </a:t>
            </a:r>
            <a:br>
              <a:rPr lang="en-US" sz="1600">
                <a:solidFill>
                  <a:srgbClr val="D5BC61"/>
                </a:solidFill>
                <a:latin typeface="Verdana" pitchFamily="34" charset="0"/>
              </a:rPr>
            </a:br>
            <a:endParaRPr lang="en-US" sz="1600">
              <a:solidFill>
                <a:srgbClr val="D5BC61"/>
              </a:solidFill>
              <a:latin typeface="Verdana" pitchFamily="34" charset="0"/>
            </a:endParaRPr>
          </a:p>
          <a:p>
            <a:pPr>
              <a:buSzPct val="75000"/>
              <a:buFont typeface="Wingdings" pitchFamily="2" charset="2"/>
              <a:buChar char="q"/>
            </a:pPr>
            <a:r>
              <a:rPr lang="en-US" sz="1800">
                <a:solidFill>
                  <a:srgbClr val="FFFF00"/>
                </a:solidFill>
                <a:latin typeface="Verdana" pitchFamily="34" charset="0"/>
              </a:rPr>
              <a:t>Perhaps the </a:t>
            </a:r>
            <a:r>
              <a:rPr lang="en-US" sz="1800" i="1" u="sng">
                <a:solidFill>
                  <a:srgbClr val="FFFF00"/>
                </a:solidFill>
                <a:latin typeface="Verdana" pitchFamily="34" charset="0"/>
              </a:rPr>
              <a:t>fall of Ayudhaya</a:t>
            </a:r>
            <a:r>
              <a:rPr lang="en-US" sz="1800">
                <a:solidFill>
                  <a:srgbClr val="FFFF00"/>
                </a:solidFill>
                <a:latin typeface="Verdana" pitchFamily="34" charset="0"/>
              </a:rPr>
              <a:t> in 1767 was less a failure of its administrative institution than a symptom of much more persistent problem inherent in a situation where </a:t>
            </a:r>
            <a:r>
              <a:rPr lang="en-US" sz="1800" i="1" u="sng">
                <a:solidFill>
                  <a:srgbClr val="FFFF00"/>
                </a:solidFill>
                <a:latin typeface="Verdana" pitchFamily="34" charset="0"/>
              </a:rPr>
              <a:t>labor is more valuable than land</a:t>
            </a:r>
          </a:p>
        </p:txBody>
      </p:sp>
    </p:spTree>
  </p:cSld>
  <p:clrMapOvr>
    <a:masterClrMapping/>
  </p:clrMapOvr>
  <p:transition spd="slow"/>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3"/>
          <p:cNvSpPr>
            <a:spLocks noGrp="1"/>
          </p:cNvSpPr>
          <p:nvPr>
            <p:ph type="ftr" sz="quarter" idx="10"/>
          </p:nvPr>
        </p:nvSpPr>
        <p:spPr/>
        <p:txBody>
          <a:bodyPr/>
          <a:lstStyle/>
          <a:p>
            <a:r>
              <a:rPr lang="en-US"/>
              <a:t>Dr.Wankwan Polachan</a:t>
            </a:r>
            <a:endParaRPr lang="th-TH"/>
          </a:p>
        </p:txBody>
      </p:sp>
      <p:sp>
        <p:nvSpPr>
          <p:cNvPr id="104450" name="Rectangle 2"/>
          <p:cNvSpPr>
            <a:spLocks noChangeArrowheads="1"/>
          </p:cNvSpPr>
          <p:nvPr>
            <p:ph type="body" idx="1"/>
          </p:nvPr>
        </p:nvSpPr>
        <p:spPr bwMode="auto">
          <a:xfrm>
            <a:off x="457200" y="381000"/>
            <a:ext cx="8229600" cy="6172200"/>
          </a:xfrm>
          <a:noFill/>
          <a:ln>
            <a:miter lim="800000"/>
            <a:headEnd/>
            <a:tailEnd/>
          </a:ln>
        </p:spPr>
        <p:txBody>
          <a:bodyPr vert="horz" wrap="square" lIns="91440" tIns="45720" rIns="91440" bIns="45720" numCol="1" anchor="t" anchorCtr="0" compatLnSpc="1">
            <a:prstTxWarp prst="textNoShape">
              <a:avLst/>
            </a:prstTxWarp>
          </a:bodyPr>
          <a:lstStyle/>
          <a:p>
            <a:pPr>
              <a:buSzPct val="75000"/>
              <a:buFont typeface="Wingdings" pitchFamily="2" charset="2"/>
              <a:buNone/>
            </a:pPr>
            <a:r>
              <a:rPr lang="en-US" sz="3600">
                <a:solidFill>
                  <a:srgbClr val="D5BC61"/>
                </a:solidFill>
                <a:latin typeface="Verdana" pitchFamily="34" charset="0"/>
              </a:rPr>
              <a:t>		</a:t>
            </a:r>
            <a:r>
              <a:rPr lang="en-US" sz="2400">
                <a:solidFill>
                  <a:srgbClr val="D5BC61"/>
                </a:solidFill>
                <a:latin typeface="Verdana" pitchFamily="34" charset="0"/>
              </a:rPr>
              <a:t>				</a:t>
            </a:r>
            <a:r>
              <a:rPr lang="en-US" sz="2400" b="1">
                <a:solidFill>
                  <a:srgbClr val="928264"/>
                </a:solidFill>
                <a:effectLst>
                  <a:outerShdw blurRad="38100" dist="38100" dir="2700000" algn="tl">
                    <a:srgbClr val="FFFFFF"/>
                  </a:outerShdw>
                </a:effectLst>
                <a:latin typeface="Verdana" pitchFamily="34" charset="0"/>
              </a:rPr>
              <a:t>Ayudhaya (cont.)</a:t>
            </a:r>
            <a:r>
              <a:rPr lang="en-US" sz="2400" b="1">
                <a:solidFill>
                  <a:srgbClr val="D5BC61"/>
                </a:solidFill>
                <a:latin typeface="Verdana" pitchFamily="34" charset="0"/>
              </a:rPr>
              <a:t/>
            </a:r>
            <a:br>
              <a:rPr lang="en-US" sz="2400" b="1">
                <a:solidFill>
                  <a:srgbClr val="D5BC61"/>
                </a:solidFill>
                <a:latin typeface="Verdana" pitchFamily="34" charset="0"/>
              </a:rPr>
            </a:br>
            <a:endParaRPr lang="en-US" sz="1800">
              <a:solidFill>
                <a:srgbClr val="D5BC61"/>
              </a:solidFill>
              <a:latin typeface="Verdana" pitchFamily="34" charset="0"/>
            </a:endParaRPr>
          </a:p>
          <a:p>
            <a:pPr>
              <a:buSzPct val="75000"/>
              <a:buFont typeface="Wingdings" pitchFamily="2" charset="2"/>
              <a:buChar char="q"/>
            </a:pPr>
            <a:r>
              <a:rPr lang="en-US" sz="1800" i="1" u="sng">
                <a:solidFill>
                  <a:srgbClr val="D5BC61"/>
                </a:solidFill>
                <a:latin typeface="Verdana" pitchFamily="34" charset="0"/>
              </a:rPr>
              <a:t>Controlling</a:t>
            </a:r>
            <a:r>
              <a:rPr lang="en-US" sz="1800">
                <a:solidFill>
                  <a:srgbClr val="D5BC61"/>
                </a:solidFill>
                <a:latin typeface="Verdana" pitchFamily="34" charset="0"/>
              </a:rPr>
              <a:t> land is simpler (no volition of its own) </a:t>
            </a:r>
            <a:r>
              <a:rPr lang="en-US" sz="1800" i="1" u="sng">
                <a:solidFill>
                  <a:srgbClr val="D5BC61"/>
                </a:solidFill>
                <a:latin typeface="Verdana" pitchFamily="34" charset="0"/>
              </a:rPr>
              <a:t>people</a:t>
            </a:r>
            <a:r>
              <a:rPr lang="en-US" sz="1800">
                <a:solidFill>
                  <a:srgbClr val="D5BC61"/>
                </a:solidFill>
                <a:latin typeface="Verdana" pitchFamily="34" charset="0"/>
              </a:rPr>
              <a:t>, possessed of individual wills, seek to act in their own best interest. </a:t>
            </a:r>
            <a:r>
              <a:rPr lang="en-US" sz="1800">
                <a:solidFill>
                  <a:srgbClr val="FFFF00"/>
                </a:solidFill>
                <a:latin typeface="Verdana" pitchFamily="34" charset="0"/>
              </a:rPr>
              <a:t>And it was here that Ayudhaya’s </a:t>
            </a:r>
            <a:r>
              <a:rPr lang="en-US" sz="1800" u="sng">
                <a:solidFill>
                  <a:srgbClr val="FFFF00"/>
                </a:solidFill>
                <a:latin typeface="Verdana" pitchFamily="34" charset="0"/>
              </a:rPr>
              <a:t>lack of strong and durable political institutions</a:t>
            </a:r>
            <a:r>
              <a:rPr lang="en-US" sz="1800">
                <a:solidFill>
                  <a:srgbClr val="FFFF00"/>
                </a:solidFill>
                <a:latin typeface="Verdana" pitchFamily="34" charset="0"/>
              </a:rPr>
              <a:t>, and mechanisms for the </a:t>
            </a:r>
            <a:r>
              <a:rPr lang="en-US" sz="1800" i="1" u="sng">
                <a:solidFill>
                  <a:srgbClr val="FFFF00"/>
                </a:solidFill>
                <a:latin typeface="Verdana" pitchFamily="34" charset="0"/>
              </a:rPr>
              <a:t>transfer of political power</a:t>
            </a:r>
            <a:r>
              <a:rPr lang="en-US" sz="1800">
                <a:solidFill>
                  <a:srgbClr val="FFFF00"/>
                </a:solidFill>
                <a:latin typeface="Verdana" pitchFamily="34" charset="0"/>
              </a:rPr>
              <a:t> from one generation to the next, threatened the kingdom’s survival</a:t>
            </a:r>
            <a:r>
              <a:rPr lang="en-US" sz="1800">
                <a:solidFill>
                  <a:srgbClr val="D5BC61"/>
                </a:solidFill>
                <a:latin typeface="Verdana" pitchFamily="34" charset="0"/>
              </a:rPr>
              <a:t/>
            </a:r>
            <a:br>
              <a:rPr lang="en-US" sz="1800">
                <a:solidFill>
                  <a:srgbClr val="D5BC61"/>
                </a:solidFill>
                <a:latin typeface="Verdana" pitchFamily="34" charset="0"/>
              </a:rPr>
            </a:br>
            <a:endParaRPr lang="en-US" sz="1800">
              <a:solidFill>
                <a:srgbClr val="D5BC61"/>
              </a:solidFill>
              <a:latin typeface="Verdana" pitchFamily="34" charset="0"/>
            </a:endParaRPr>
          </a:p>
          <a:p>
            <a:pPr>
              <a:buSzPct val="75000"/>
              <a:buFont typeface="Wingdings" pitchFamily="2" charset="2"/>
              <a:buChar char="q"/>
            </a:pPr>
            <a:r>
              <a:rPr lang="en-US" sz="1800">
                <a:solidFill>
                  <a:srgbClr val="D5BC61"/>
                </a:solidFill>
                <a:latin typeface="Verdana" pitchFamily="34" charset="0"/>
              </a:rPr>
              <a:t>Virtually </a:t>
            </a:r>
            <a:r>
              <a:rPr lang="en-US" sz="1800" i="1" u="sng">
                <a:solidFill>
                  <a:srgbClr val="D5BC61"/>
                </a:solidFill>
                <a:latin typeface="Verdana" pitchFamily="34" charset="0"/>
              </a:rPr>
              <a:t>every royal successions turned</a:t>
            </a:r>
            <a:r>
              <a:rPr lang="en-US" sz="1800">
                <a:solidFill>
                  <a:srgbClr val="D5BC61"/>
                </a:solidFill>
                <a:latin typeface="Verdana" pitchFamily="34" charset="0"/>
              </a:rPr>
              <a:t> into a political </a:t>
            </a:r>
            <a:r>
              <a:rPr lang="en-US" sz="1800" i="1" u="sng">
                <a:solidFill>
                  <a:srgbClr val="D5BC61"/>
                </a:solidFill>
                <a:latin typeface="Verdana" pitchFamily="34" charset="0"/>
              </a:rPr>
              <a:t>crisis</a:t>
            </a:r>
          </a:p>
          <a:p>
            <a:pPr lvl="1">
              <a:buSzPct val="75000"/>
              <a:buFont typeface="Wingdings" pitchFamily="2" charset="2"/>
              <a:buChar char="q"/>
            </a:pPr>
            <a:r>
              <a:rPr lang="en-US" sz="1600">
                <a:solidFill>
                  <a:srgbClr val="D5BC61"/>
                </a:solidFill>
                <a:latin typeface="Verdana" pitchFamily="34" charset="0"/>
              </a:rPr>
              <a:t>The </a:t>
            </a:r>
            <a:r>
              <a:rPr lang="en-US" sz="1600" i="1" u="sng">
                <a:solidFill>
                  <a:srgbClr val="D5BC61"/>
                </a:solidFill>
                <a:latin typeface="Verdana" pitchFamily="34" charset="0"/>
              </a:rPr>
              <a:t>nobles </a:t>
            </a:r>
            <a:r>
              <a:rPr lang="en-US" sz="1600">
                <a:solidFill>
                  <a:srgbClr val="D5BC61"/>
                </a:solidFill>
                <a:latin typeface="Verdana" pitchFamily="34" charset="0"/>
              </a:rPr>
              <a:t>of the central bureaucracy had well-established economic, social, and political interests to preserve</a:t>
            </a:r>
          </a:p>
          <a:p>
            <a:pPr lvl="1">
              <a:buSzPct val="75000"/>
              <a:buFont typeface="Wingdings" pitchFamily="2" charset="2"/>
              <a:buChar char="q"/>
            </a:pPr>
            <a:r>
              <a:rPr lang="en-US" sz="1600">
                <a:solidFill>
                  <a:srgbClr val="D5BC61"/>
                </a:solidFill>
                <a:latin typeface="Verdana" pitchFamily="34" charset="0"/>
              </a:rPr>
              <a:t>Any </a:t>
            </a:r>
            <a:r>
              <a:rPr lang="en-US" sz="1600" i="1" u="sng">
                <a:solidFill>
                  <a:srgbClr val="D5BC61"/>
                </a:solidFill>
                <a:latin typeface="Verdana" pitchFamily="34" charset="0"/>
              </a:rPr>
              <a:t>new king</a:t>
            </a:r>
            <a:r>
              <a:rPr lang="en-US" sz="1600">
                <a:solidFill>
                  <a:srgbClr val="D5BC61"/>
                </a:solidFill>
                <a:latin typeface="Verdana" pitchFamily="34" charset="0"/>
              </a:rPr>
              <a:t> might radically alter the existing balance of power among them</a:t>
            </a:r>
            <a:br>
              <a:rPr lang="en-US" sz="1600">
                <a:solidFill>
                  <a:srgbClr val="D5BC61"/>
                </a:solidFill>
                <a:latin typeface="Verdana" pitchFamily="34" charset="0"/>
              </a:rPr>
            </a:br>
            <a:endParaRPr lang="en-US" sz="1600">
              <a:solidFill>
                <a:srgbClr val="D5BC61"/>
              </a:solidFill>
              <a:latin typeface="Verdana" pitchFamily="34" charset="0"/>
            </a:endParaRPr>
          </a:p>
          <a:p>
            <a:pPr>
              <a:buSzPct val="75000"/>
              <a:buFont typeface="Wingdings" pitchFamily="2" charset="2"/>
              <a:buChar char="q"/>
            </a:pPr>
            <a:r>
              <a:rPr lang="en-US" sz="1800">
                <a:solidFill>
                  <a:srgbClr val="FFFF00"/>
                </a:solidFill>
                <a:latin typeface="Verdana" pitchFamily="34" charset="0"/>
              </a:rPr>
              <a:t>The real general crisis in the 17</a:t>
            </a:r>
            <a:r>
              <a:rPr lang="en-US" sz="1800" baseline="30000">
                <a:solidFill>
                  <a:srgbClr val="FFFF00"/>
                </a:solidFill>
                <a:latin typeface="Verdana" pitchFamily="34" charset="0"/>
              </a:rPr>
              <a:t>th</a:t>
            </a:r>
            <a:r>
              <a:rPr lang="en-US" sz="1800">
                <a:solidFill>
                  <a:srgbClr val="FFFF00"/>
                </a:solidFill>
                <a:latin typeface="Verdana" pitchFamily="34" charset="0"/>
              </a:rPr>
              <a:t> – 18</a:t>
            </a:r>
            <a:r>
              <a:rPr lang="en-US" sz="1800" baseline="30000">
                <a:solidFill>
                  <a:srgbClr val="FFFF00"/>
                </a:solidFill>
                <a:latin typeface="Verdana" pitchFamily="34" charset="0"/>
              </a:rPr>
              <a:t>th</a:t>
            </a:r>
            <a:r>
              <a:rPr lang="en-US" sz="1800">
                <a:solidFill>
                  <a:srgbClr val="FFFF00"/>
                </a:solidFill>
                <a:latin typeface="Verdana" pitchFamily="34" charset="0"/>
              </a:rPr>
              <a:t> century stemmed from the </a:t>
            </a:r>
            <a:r>
              <a:rPr lang="en-US" sz="1800" i="1" u="sng">
                <a:solidFill>
                  <a:srgbClr val="FFFF00"/>
                </a:solidFill>
                <a:latin typeface="Verdana" pitchFamily="34" charset="0"/>
              </a:rPr>
              <a:t>tension</a:t>
            </a:r>
            <a:r>
              <a:rPr lang="en-US" sz="1800">
                <a:solidFill>
                  <a:srgbClr val="FFFF00"/>
                </a:solidFill>
                <a:latin typeface="Verdana" pitchFamily="34" charset="0"/>
              </a:rPr>
              <a:t> between</a:t>
            </a:r>
            <a:r>
              <a:rPr lang="en-US" sz="1800" i="1" u="sng">
                <a:solidFill>
                  <a:srgbClr val="FFFF00"/>
                </a:solidFill>
                <a:latin typeface="Verdana" pitchFamily="34" charset="0"/>
              </a:rPr>
              <a:t> royal</a:t>
            </a:r>
            <a:r>
              <a:rPr lang="en-US" sz="1800">
                <a:solidFill>
                  <a:srgbClr val="FFFF00"/>
                </a:solidFill>
                <a:latin typeface="Verdana" pitchFamily="34" charset="0"/>
              </a:rPr>
              <a:t> and </a:t>
            </a:r>
            <a:r>
              <a:rPr lang="en-US" sz="1800" i="1" u="sng">
                <a:solidFill>
                  <a:srgbClr val="FFFF00"/>
                </a:solidFill>
                <a:latin typeface="Verdana" pitchFamily="34" charset="0"/>
              </a:rPr>
              <a:t>noble</a:t>
            </a:r>
            <a:r>
              <a:rPr lang="en-US" sz="1800">
                <a:solidFill>
                  <a:srgbClr val="FFFF00"/>
                </a:solidFill>
                <a:latin typeface="Verdana" pitchFamily="34" charset="0"/>
              </a:rPr>
              <a:t> power, between the </a:t>
            </a:r>
            <a:r>
              <a:rPr lang="en-US" sz="1800" i="1" u="sng">
                <a:solidFill>
                  <a:srgbClr val="FFFF00"/>
                </a:solidFill>
                <a:latin typeface="Verdana" pitchFamily="34" charset="0"/>
              </a:rPr>
              <a:t>paramountcy</a:t>
            </a:r>
            <a:r>
              <a:rPr lang="en-US" sz="1800">
                <a:solidFill>
                  <a:srgbClr val="FFFF00"/>
                </a:solidFill>
                <a:latin typeface="Verdana" pitchFamily="34" charset="0"/>
              </a:rPr>
              <a:t> of the throne and the competition among </a:t>
            </a:r>
            <a:r>
              <a:rPr lang="en-US" sz="1800" i="1" u="sng">
                <a:solidFill>
                  <a:srgbClr val="FFFF00"/>
                </a:solidFill>
                <a:latin typeface="Verdana" pitchFamily="34" charset="0"/>
              </a:rPr>
              <a:t>elite</a:t>
            </a:r>
            <a:r>
              <a:rPr lang="en-US" sz="1800">
                <a:solidFill>
                  <a:srgbClr val="FFFF00"/>
                </a:solidFill>
                <a:latin typeface="Verdana" pitchFamily="34" charset="0"/>
              </a:rPr>
              <a:t>, noble fractions and interest groups</a:t>
            </a:r>
            <a:r>
              <a:rPr lang="en-US" sz="1800">
                <a:solidFill>
                  <a:srgbClr val="D5BC61"/>
                </a:solidFill>
                <a:latin typeface="Verdana" pitchFamily="34" charset="0"/>
              </a:rPr>
              <a:t/>
            </a:r>
            <a:br>
              <a:rPr lang="en-US" sz="1800">
                <a:solidFill>
                  <a:srgbClr val="D5BC61"/>
                </a:solidFill>
                <a:latin typeface="Verdana" pitchFamily="34" charset="0"/>
              </a:rPr>
            </a:br>
            <a:endParaRPr lang="en-US" sz="1800">
              <a:solidFill>
                <a:srgbClr val="D5BC61"/>
              </a:solidFill>
              <a:latin typeface="Verdana" pitchFamily="34" charset="0"/>
            </a:endParaRPr>
          </a:p>
        </p:txBody>
      </p:sp>
    </p:spTree>
  </p:cSld>
  <p:clrMapOvr>
    <a:masterClrMapping/>
  </p:clrMapOvr>
  <p:transition spd="slow"/>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3"/>
          <p:cNvSpPr>
            <a:spLocks noGrp="1"/>
          </p:cNvSpPr>
          <p:nvPr>
            <p:ph type="ftr" sz="quarter" idx="10"/>
          </p:nvPr>
        </p:nvSpPr>
        <p:spPr/>
        <p:txBody>
          <a:bodyPr/>
          <a:lstStyle/>
          <a:p>
            <a:r>
              <a:rPr lang="en-US"/>
              <a:t>Dr.Wankwan Polachan</a:t>
            </a:r>
            <a:endParaRPr lang="th-TH"/>
          </a:p>
        </p:txBody>
      </p:sp>
      <p:sp>
        <p:nvSpPr>
          <p:cNvPr id="105474" name="Rectangle 2"/>
          <p:cNvSpPr>
            <a:spLocks noChangeArrowheads="1"/>
          </p:cNvSpPr>
          <p:nvPr>
            <p:ph type="body" idx="1"/>
          </p:nvPr>
        </p:nvSpPr>
        <p:spPr bwMode="auto">
          <a:xfrm>
            <a:off x="457200" y="381000"/>
            <a:ext cx="8229600" cy="6172200"/>
          </a:xfrm>
          <a:noFill/>
          <a:ln>
            <a:miter lim="800000"/>
            <a:headEnd/>
            <a:tailEnd/>
          </a:ln>
        </p:spPr>
        <p:txBody>
          <a:bodyPr vert="horz" wrap="square" lIns="91440" tIns="45720" rIns="91440" bIns="45720" numCol="1" anchor="t" anchorCtr="0" compatLnSpc="1">
            <a:prstTxWarp prst="textNoShape">
              <a:avLst/>
            </a:prstTxWarp>
          </a:bodyPr>
          <a:lstStyle/>
          <a:p>
            <a:pPr>
              <a:buSzPct val="75000"/>
              <a:buFont typeface="Wingdings" pitchFamily="2" charset="2"/>
              <a:buNone/>
            </a:pPr>
            <a:r>
              <a:rPr lang="en-US" sz="3600">
                <a:solidFill>
                  <a:srgbClr val="D5BC61"/>
                </a:solidFill>
                <a:latin typeface="Verdana" pitchFamily="34" charset="0"/>
              </a:rPr>
              <a:t>		</a:t>
            </a:r>
            <a:r>
              <a:rPr lang="en-US" sz="2400">
                <a:solidFill>
                  <a:srgbClr val="D5BC61"/>
                </a:solidFill>
                <a:latin typeface="Verdana" pitchFamily="34" charset="0"/>
              </a:rPr>
              <a:t>			</a:t>
            </a:r>
            <a:r>
              <a:rPr lang="en-US" sz="2400">
                <a:solidFill>
                  <a:srgbClr val="928264"/>
                </a:solidFill>
                <a:effectLst>
                  <a:outerShdw blurRad="38100" dist="38100" dir="2700000" algn="tl">
                    <a:srgbClr val="FFFFFF"/>
                  </a:outerShdw>
                </a:effectLst>
                <a:latin typeface="Verdana" pitchFamily="34" charset="0"/>
              </a:rPr>
              <a:t>	</a:t>
            </a:r>
            <a:r>
              <a:rPr lang="en-US" sz="2400" b="1">
                <a:solidFill>
                  <a:srgbClr val="928264"/>
                </a:solidFill>
                <a:effectLst>
                  <a:outerShdw blurRad="38100" dist="38100" dir="2700000" algn="tl">
                    <a:srgbClr val="FFFFFF"/>
                  </a:outerShdw>
                </a:effectLst>
                <a:latin typeface="Verdana" pitchFamily="34" charset="0"/>
              </a:rPr>
              <a:t>Ayudhaya (cont.)</a:t>
            </a:r>
            <a:br>
              <a:rPr lang="en-US" sz="2400" b="1">
                <a:solidFill>
                  <a:srgbClr val="928264"/>
                </a:solidFill>
                <a:effectLst>
                  <a:outerShdw blurRad="38100" dist="38100" dir="2700000" algn="tl">
                    <a:srgbClr val="FFFFFF"/>
                  </a:outerShdw>
                </a:effectLst>
                <a:latin typeface="Verdana" pitchFamily="34" charset="0"/>
              </a:rPr>
            </a:br>
            <a:endParaRPr lang="en-US" sz="1800">
              <a:solidFill>
                <a:srgbClr val="928264"/>
              </a:solidFill>
              <a:effectLst>
                <a:outerShdw blurRad="38100" dist="38100" dir="2700000" algn="tl">
                  <a:srgbClr val="FFFFFF"/>
                </a:outerShdw>
              </a:effectLst>
              <a:latin typeface="Verdana" pitchFamily="34" charset="0"/>
            </a:endParaRPr>
          </a:p>
          <a:p>
            <a:pPr>
              <a:buSzPct val="75000"/>
              <a:buFont typeface="Wingdings" pitchFamily="2" charset="2"/>
              <a:buChar char="q"/>
            </a:pPr>
            <a:r>
              <a:rPr lang="en-US" sz="1800">
                <a:solidFill>
                  <a:srgbClr val="D5BC61"/>
                </a:solidFill>
                <a:latin typeface="Verdana" pitchFamily="34" charset="0"/>
              </a:rPr>
              <a:t>It remained for the successors to Ayudhaya to find means of </a:t>
            </a:r>
            <a:r>
              <a:rPr lang="en-US" sz="1800" i="1" u="sng">
                <a:solidFill>
                  <a:srgbClr val="D5BC61"/>
                </a:solidFill>
                <a:latin typeface="Verdana" pitchFamily="34" charset="0"/>
              </a:rPr>
              <a:t>ensuring the stability</a:t>
            </a:r>
            <a:r>
              <a:rPr lang="en-US" sz="1800">
                <a:solidFill>
                  <a:srgbClr val="D5BC61"/>
                </a:solidFill>
                <a:latin typeface="Verdana" pitchFamily="34" charset="0"/>
              </a:rPr>
              <a:t> that would allow the kingdom both </a:t>
            </a:r>
            <a:r>
              <a:rPr lang="en-US" sz="1800" i="1" u="sng">
                <a:solidFill>
                  <a:srgbClr val="D5BC61"/>
                </a:solidFill>
                <a:latin typeface="Verdana" pitchFamily="34" charset="0"/>
              </a:rPr>
              <a:t>to grow</a:t>
            </a:r>
            <a:r>
              <a:rPr lang="en-US" sz="1800">
                <a:solidFill>
                  <a:srgbClr val="D5BC61"/>
                </a:solidFill>
                <a:latin typeface="Verdana" pitchFamily="34" charset="0"/>
              </a:rPr>
              <a:t> and to maintain its </a:t>
            </a:r>
            <a:r>
              <a:rPr lang="en-US" sz="1800" i="1" u="sng">
                <a:solidFill>
                  <a:srgbClr val="D5BC61"/>
                </a:solidFill>
                <a:latin typeface="Verdana" pitchFamily="34" charset="0"/>
              </a:rPr>
              <a:t>independence</a:t>
            </a:r>
            <a:br>
              <a:rPr lang="en-US" sz="1800" i="1" u="sng">
                <a:solidFill>
                  <a:srgbClr val="D5BC61"/>
                </a:solidFill>
                <a:latin typeface="Verdana" pitchFamily="34" charset="0"/>
              </a:rPr>
            </a:br>
            <a:endParaRPr lang="en-US" sz="1800" i="1" u="sng">
              <a:solidFill>
                <a:srgbClr val="D5BC61"/>
              </a:solidFill>
              <a:latin typeface="Verdana" pitchFamily="34" charset="0"/>
            </a:endParaRPr>
          </a:p>
          <a:p>
            <a:pPr>
              <a:buSzPct val="75000"/>
              <a:buFont typeface="Wingdings" pitchFamily="2" charset="2"/>
              <a:buChar char="q"/>
            </a:pPr>
            <a:r>
              <a:rPr lang="en-US" sz="1800">
                <a:solidFill>
                  <a:srgbClr val="FFFF00"/>
                </a:solidFill>
                <a:latin typeface="Verdana" pitchFamily="34" charset="0"/>
              </a:rPr>
              <a:t>By the </a:t>
            </a:r>
            <a:r>
              <a:rPr lang="en-US" sz="1800" i="1" u="sng">
                <a:solidFill>
                  <a:srgbClr val="FFFF00"/>
                </a:solidFill>
                <a:latin typeface="Verdana" pitchFamily="34" charset="0"/>
              </a:rPr>
              <a:t>18</a:t>
            </a:r>
            <a:r>
              <a:rPr lang="en-US" sz="1800" i="1" u="sng" baseline="30000">
                <a:solidFill>
                  <a:srgbClr val="FFFF00"/>
                </a:solidFill>
                <a:latin typeface="Verdana" pitchFamily="34" charset="0"/>
              </a:rPr>
              <a:t>th</a:t>
            </a:r>
            <a:r>
              <a:rPr lang="en-US" sz="1800" i="1" u="sng">
                <a:solidFill>
                  <a:srgbClr val="FFFF00"/>
                </a:solidFill>
                <a:latin typeface="Verdana" pitchFamily="34" charset="0"/>
              </a:rPr>
              <a:t> century</a:t>
            </a:r>
            <a:r>
              <a:rPr lang="en-US" sz="1800">
                <a:solidFill>
                  <a:srgbClr val="FFFF00"/>
                </a:solidFill>
                <a:latin typeface="Verdana" pitchFamily="34" charset="0"/>
              </a:rPr>
              <a:t>, the expansion of commerce had begun to undermine royal power and militarism</a:t>
            </a:r>
          </a:p>
          <a:p>
            <a:pPr lvl="1">
              <a:buSzPct val="75000"/>
              <a:buFont typeface="Wingdings" pitchFamily="2" charset="2"/>
              <a:buChar char="Ø"/>
            </a:pPr>
            <a:r>
              <a:rPr lang="en-US" sz="1600">
                <a:solidFill>
                  <a:srgbClr val="FFFF00"/>
                </a:solidFill>
                <a:latin typeface="Verdana" pitchFamily="34" charset="0"/>
              </a:rPr>
              <a:t>Emerging </a:t>
            </a:r>
            <a:r>
              <a:rPr lang="en-US" sz="1600" i="1" u="sng">
                <a:solidFill>
                  <a:srgbClr val="FFFF00"/>
                </a:solidFill>
                <a:latin typeface="Verdana" pitchFamily="34" charset="0"/>
              </a:rPr>
              <a:t>aristocracy </a:t>
            </a:r>
            <a:r>
              <a:rPr lang="en-US" sz="1600">
                <a:solidFill>
                  <a:srgbClr val="FFFF00"/>
                </a:solidFill>
                <a:latin typeface="Verdana" pitchFamily="34" charset="0"/>
              </a:rPr>
              <a:t>sought ways to </a:t>
            </a:r>
            <a:r>
              <a:rPr lang="en-US" sz="1600" i="1" u="sng">
                <a:solidFill>
                  <a:srgbClr val="FFFF00"/>
                </a:solidFill>
                <a:latin typeface="Verdana" pitchFamily="34" charset="0"/>
              </a:rPr>
              <a:t>preserve wealth</a:t>
            </a:r>
          </a:p>
          <a:p>
            <a:pPr lvl="1">
              <a:buSzPct val="75000"/>
              <a:buFont typeface="Wingdings" pitchFamily="2" charset="2"/>
              <a:buChar char="Ø"/>
            </a:pPr>
            <a:r>
              <a:rPr lang="en-US" sz="1600">
                <a:solidFill>
                  <a:srgbClr val="FFFF00"/>
                </a:solidFill>
                <a:latin typeface="Verdana" pitchFamily="34" charset="0"/>
              </a:rPr>
              <a:t>Ordinary </a:t>
            </a:r>
            <a:r>
              <a:rPr lang="en-US" sz="1600" i="1" u="sng">
                <a:solidFill>
                  <a:srgbClr val="FFFF00"/>
                </a:solidFill>
                <a:latin typeface="Verdana" pitchFamily="34" charset="0"/>
              </a:rPr>
              <a:t>people registered</a:t>
            </a:r>
            <a:r>
              <a:rPr lang="en-US" sz="1600">
                <a:solidFill>
                  <a:srgbClr val="FFFF00"/>
                </a:solidFill>
                <a:latin typeface="Verdana" pitchFamily="34" charset="0"/>
              </a:rPr>
              <a:t> surrendering their </a:t>
            </a:r>
            <a:r>
              <a:rPr lang="en-US" sz="1600" i="1" u="sng">
                <a:solidFill>
                  <a:srgbClr val="FFFF00"/>
                </a:solidFill>
                <a:latin typeface="Verdana" pitchFamily="34" charset="0"/>
              </a:rPr>
              <a:t>labor</a:t>
            </a:r>
            <a:r>
              <a:rPr lang="en-US" sz="1600">
                <a:solidFill>
                  <a:srgbClr val="FFFF00"/>
                </a:solidFill>
                <a:latin typeface="Verdana" pitchFamily="34" charset="0"/>
              </a:rPr>
              <a:t> and their </a:t>
            </a:r>
            <a:r>
              <a:rPr lang="en-US" sz="1600" i="1" u="sng">
                <a:solidFill>
                  <a:srgbClr val="FFFF00"/>
                </a:solidFill>
                <a:latin typeface="Verdana" pitchFamily="34" charset="0"/>
              </a:rPr>
              <a:t>lives</a:t>
            </a:r>
          </a:p>
          <a:p>
            <a:pPr lvl="1">
              <a:buSzPct val="75000"/>
              <a:buFont typeface="Wingdings" pitchFamily="2" charset="2"/>
              <a:buChar char="Ø"/>
            </a:pPr>
            <a:r>
              <a:rPr lang="en-US" sz="1600">
                <a:solidFill>
                  <a:srgbClr val="FFFF00"/>
                </a:solidFill>
                <a:latin typeface="Verdana" pitchFamily="34" charset="0"/>
              </a:rPr>
              <a:t>Social aspirations were expressed in the moral language of resurgent </a:t>
            </a:r>
            <a:r>
              <a:rPr lang="en-US" sz="1600" i="1" u="sng">
                <a:solidFill>
                  <a:srgbClr val="FFFF00"/>
                </a:solidFill>
                <a:latin typeface="Verdana" pitchFamily="34" charset="0"/>
              </a:rPr>
              <a:t>Buddhism</a:t>
            </a:r>
            <a:r>
              <a:rPr lang="en-US" sz="1600">
                <a:solidFill>
                  <a:srgbClr val="FFFF00"/>
                </a:solidFill>
                <a:latin typeface="Verdana" pitchFamily="34" charset="0"/>
              </a:rPr>
              <a:t/>
            </a:r>
            <a:br>
              <a:rPr lang="en-US" sz="1600">
                <a:solidFill>
                  <a:srgbClr val="FFFF00"/>
                </a:solidFill>
                <a:latin typeface="Verdana" pitchFamily="34" charset="0"/>
              </a:rPr>
            </a:br>
            <a:endParaRPr lang="en-US" sz="1600">
              <a:solidFill>
                <a:srgbClr val="FFFF00"/>
              </a:solidFill>
              <a:latin typeface="Verdana" pitchFamily="34" charset="0"/>
            </a:endParaRPr>
          </a:p>
          <a:p>
            <a:pPr>
              <a:buSzPct val="75000"/>
              <a:buFont typeface="Wingdings" pitchFamily="2" charset="2"/>
              <a:buChar char="q"/>
            </a:pPr>
            <a:r>
              <a:rPr lang="en-US" sz="1800">
                <a:solidFill>
                  <a:srgbClr val="FFFF00"/>
                </a:solidFill>
                <a:latin typeface="Verdana" pitchFamily="34" charset="0"/>
              </a:rPr>
              <a:t>The Burmese attack wrecked trade, dispersed wealth, and provoked a revival of militarism. Over the longer term, however, it  </a:t>
            </a:r>
            <a:r>
              <a:rPr lang="en-US" sz="1800" i="1" u="sng">
                <a:solidFill>
                  <a:srgbClr val="FFFF00"/>
                </a:solidFill>
                <a:latin typeface="Verdana" pitchFamily="34" charset="0"/>
              </a:rPr>
              <a:t>paved the way for the growth of a market economy and a new social order</a:t>
            </a:r>
          </a:p>
        </p:txBody>
      </p:sp>
    </p:spTree>
  </p:cSld>
  <p:clrMapOvr>
    <a:masterClrMapping/>
  </p:clrMapOvr>
  <p:transition spd="slow"/>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11618" name="Picture 2" descr="phrasamutchedi_old_1"/>
          <p:cNvPicPr>
            <a:picLocks noChangeAspect="1" noChangeArrowheads="1"/>
          </p:cNvPicPr>
          <p:nvPr/>
        </p:nvPicPr>
        <p:blipFill>
          <a:blip r:embed="rId2" cstate="print">
            <a:lum bright="8000" contrast="-60000"/>
          </a:blip>
          <a:srcRect/>
          <a:stretch>
            <a:fillRect/>
          </a:stretch>
        </p:blipFill>
        <p:spPr bwMode="auto">
          <a:xfrm>
            <a:off x="0" y="2349500"/>
            <a:ext cx="9144000" cy="2847975"/>
          </a:xfrm>
          <a:prstGeom prst="rect">
            <a:avLst/>
          </a:prstGeom>
          <a:noFill/>
          <a:ln w="9525">
            <a:noFill/>
            <a:miter lim="800000"/>
            <a:headEnd/>
            <a:tailEnd/>
          </a:ln>
        </p:spPr>
      </p:pic>
    </p:spTree>
  </p:cSld>
  <p:clrMapOvr>
    <a:masterClrMapping/>
  </p:clrMapOvr>
  <p:transition spd="slow"/>
  <p:timing>
    <p:tnLst>
      <p:par>
        <p:cTn id="1" dur="indefinite" restart="never" nodeType="tmRoot"/>
      </p:par>
    </p:tnLst>
  </p:timing>
</p:sld>
</file>

<file path=ppt/theme/theme1.xml><?xml version="1.0" encoding="utf-8"?>
<a:theme xmlns:a="http://schemas.openxmlformats.org/drawingml/2006/main" name="2_Default Design">
  <a:themeElements>
    <a:clrScheme name="2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2_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2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2_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2_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2_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2_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2_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2_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2_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2_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2_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2_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2_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465</TotalTime>
  <Words>638</Words>
  <Application>Microsoft Office PowerPoint</Application>
  <PresentationFormat>On-screen Show (4:3)</PresentationFormat>
  <Paragraphs>275</Paragraphs>
  <Slides>36</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36</vt:i4>
      </vt:variant>
    </vt:vector>
  </HeadingPairs>
  <TitlesOfParts>
    <vt:vector size="42" baseType="lpstr">
      <vt:lpstr>Arial</vt:lpstr>
      <vt:lpstr>Angsana New</vt:lpstr>
      <vt:lpstr>Verdana</vt:lpstr>
      <vt:lpstr>Arial Unicode MS</vt:lpstr>
      <vt:lpstr>Wingdings</vt:lpstr>
      <vt:lpstr>2_Default Design</vt:lpstr>
      <vt:lpstr>Slide 1</vt:lpstr>
      <vt:lpstr>Slide 2</vt:lpstr>
      <vt:lpstr>Slide 3</vt:lpstr>
      <vt:lpstr>Slide 4</vt:lpstr>
      <vt:lpstr>Ayudhaya (cont.) </vt:lpstr>
      <vt:lpstr>Slide 6</vt:lpstr>
      <vt:lpstr>      Ayudhaya (cont.) </vt:lpstr>
      <vt:lpstr>      Ayudhaya (cont.) </vt:lpstr>
      <vt:lpstr>Slide 9</vt:lpstr>
      <vt:lpstr>      Ayudhaya (cont.) </vt:lpstr>
      <vt:lpstr>      Ayudhaya (cont.) </vt:lpstr>
      <vt:lpstr>Slide 12</vt:lpstr>
      <vt:lpstr>Slide 13</vt:lpstr>
      <vt:lpstr>      Ayudhaya (cont.) </vt:lpstr>
      <vt:lpstr>Slide 15</vt:lpstr>
      <vt:lpstr>Slide 16</vt:lpstr>
      <vt:lpstr>Slide 17</vt:lpstr>
      <vt:lpstr>Slide 18</vt:lpstr>
      <vt:lpstr>Slide 19</vt:lpstr>
      <vt:lpstr>Slide 20</vt:lpstr>
      <vt:lpstr>Slide 21</vt:lpstr>
      <vt:lpstr>Slide 22</vt:lpstr>
      <vt:lpstr>Slide 23</vt:lpstr>
      <vt:lpstr>Slide 24</vt:lpstr>
      <vt:lpstr>Slide 25</vt:lpstr>
      <vt:lpstr>Dynasty of Maha Thammaracha (Phra Ruang of Sukhothai)</vt:lpstr>
      <vt:lpstr>Slide 27</vt:lpstr>
      <vt:lpstr>Slide 28</vt:lpstr>
      <vt:lpstr>Slide 29</vt:lpstr>
      <vt:lpstr>Slide 30</vt:lpstr>
      <vt:lpstr>Slide 31</vt:lpstr>
      <vt:lpstr>Slide 32</vt:lpstr>
      <vt:lpstr>Slide 33</vt:lpstr>
      <vt:lpstr>Slide 34</vt:lpstr>
      <vt:lpstr>Slide 35</vt:lpstr>
      <vt:lpstr>Slide 36</vt:lpstr>
    </vt:vector>
  </TitlesOfParts>
  <Company>econlab</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LT1-C99</dc:creator>
  <cp:lastModifiedBy>Home</cp:lastModifiedBy>
  <cp:revision>15</cp:revision>
  <dcterms:created xsi:type="dcterms:W3CDTF">2007-08-29T03:52:09Z</dcterms:created>
  <dcterms:modified xsi:type="dcterms:W3CDTF">2014-08-12T23:45:05Z</dcterms:modified>
</cp:coreProperties>
</file>