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2"/>
  </p:notesMasterIdLst>
  <p:sldIdLst>
    <p:sldId id="257" r:id="rId2"/>
    <p:sldId id="451" r:id="rId3"/>
    <p:sldId id="452" r:id="rId4"/>
    <p:sldId id="473" r:id="rId5"/>
    <p:sldId id="495" r:id="rId6"/>
    <p:sldId id="497" r:id="rId7"/>
    <p:sldId id="498" r:id="rId8"/>
    <p:sldId id="474" r:id="rId9"/>
    <p:sldId id="475" r:id="rId10"/>
    <p:sldId id="493" r:id="rId11"/>
    <p:sldId id="476" r:id="rId12"/>
    <p:sldId id="477" r:id="rId13"/>
    <p:sldId id="500" r:id="rId14"/>
    <p:sldId id="478" r:id="rId15"/>
    <p:sldId id="479" r:id="rId16"/>
    <p:sldId id="480" r:id="rId17"/>
    <p:sldId id="494" r:id="rId18"/>
    <p:sldId id="499" r:id="rId19"/>
    <p:sldId id="481" r:id="rId20"/>
    <p:sldId id="483" r:id="rId21"/>
    <p:sldId id="482" r:id="rId22"/>
    <p:sldId id="484" r:id="rId23"/>
    <p:sldId id="486" r:id="rId24"/>
    <p:sldId id="485" r:id="rId25"/>
    <p:sldId id="487" r:id="rId26"/>
    <p:sldId id="488" r:id="rId27"/>
    <p:sldId id="489" r:id="rId28"/>
    <p:sldId id="490" r:id="rId29"/>
    <p:sldId id="491" r:id="rId30"/>
    <p:sldId id="47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6/28/2016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999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0812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58368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2172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41138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81121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36462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62932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7272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826370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0414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689801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78882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942845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2806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7565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04338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47091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37262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03580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474376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74122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252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6/28/2016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6/28/2016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6/28/2016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6/28/2016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6/28/2016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6/28/2016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6/28/2016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6/28/2016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8: Retail Site Location</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Evaluation Areas for Locations and Determining the Number of Stores in an Area</a:t>
            </a:r>
          </a:p>
        </p:txBody>
      </p:sp>
      <p:pic>
        <p:nvPicPr>
          <p:cNvPr id="2" name="Picture 1"/>
          <p:cNvPicPr>
            <a:picLocks noChangeAspect="1"/>
          </p:cNvPicPr>
          <p:nvPr/>
        </p:nvPicPr>
        <p:blipFill>
          <a:blip r:embed="rId2"/>
          <a:stretch>
            <a:fillRect/>
          </a:stretch>
        </p:blipFill>
        <p:spPr>
          <a:xfrm>
            <a:off x="1923737" y="2958474"/>
            <a:ext cx="5046689" cy="3364459"/>
          </a:xfrm>
          <a:prstGeom prst="rect">
            <a:avLst/>
          </a:prstGeom>
        </p:spPr>
      </p:pic>
    </p:spTree>
    <p:extLst>
      <p:ext uri="{BB962C8B-B14F-4D97-AF65-F5344CB8AC3E}">
        <p14:creationId xmlns:p14="http://schemas.microsoft.com/office/powerpoint/2010/main" val="197936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27023" y="324605"/>
            <a:ext cx="8416977" cy="1143000"/>
          </a:xfrm>
          <a:noFill/>
          <a:ln/>
        </p:spPr>
        <p:txBody>
          <a:bodyPr lIns="90488" tIns="44450" rIns="90488" bIns="44450"/>
          <a:lstStyle/>
          <a:p>
            <a:r>
              <a:rPr lang="en-US" dirty="0">
                <a:solidFill>
                  <a:schemeClr val="hlink"/>
                </a:solidFill>
              </a:rPr>
              <a:t>Conditions in Evaluating Store Locations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Picture 1"/>
          <p:cNvPicPr>
            <a:picLocks noChangeAspect="1"/>
          </p:cNvPicPr>
          <p:nvPr/>
        </p:nvPicPr>
        <p:blipFill>
          <a:blip r:embed="rId3"/>
          <a:stretch>
            <a:fillRect/>
          </a:stretch>
        </p:blipFill>
        <p:spPr>
          <a:xfrm>
            <a:off x="547176" y="2008051"/>
            <a:ext cx="8049648" cy="3699903"/>
          </a:xfrm>
          <a:prstGeom prst="rect">
            <a:avLst/>
          </a:prstGeom>
        </p:spPr>
      </p:pic>
    </p:spTree>
    <p:extLst>
      <p:ext uri="{BB962C8B-B14F-4D97-AF65-F5344CB8AC3E}">
        <p14:creationId xmlns:p14="http://schemas.microsoft.com/office/powerpoint/2010/main" val="100072046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Number of stores in an Area</a:t>
            </a:r>
            <a:endParaRPr lang="en-US" sz="4000" dirty="0">
              <a:solidFill>
                <a:schemeClr val="hlink"/>
              </a:solidFill>
            </a:endParaRPr>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After selecting the area to locate its stores, the next decision is how may stores in the area</a:t>
            </a:r>
          </a:p>
          <a:p>
            <a:endParaRPr lang="en-US">
              <a:latin typeface="Arial" charset="0"/>
              <a:ea typeface="Arial" charset="0"/>
              <a:cs typeface="Arial" charset="0"/>
            </a:endParaRPr>
          </a:p>
          <a:p>
            <a:pPr marL="514350" indent="-514350">
              <a:buFont typeface="+mj-lt"/>
              <a:buAutoNum type="arabicPeriod"/>
            </a:pPr>
            <a:r>
              <a:rPr lang="en-US">
                <a:latin typeface="Arial" charset="0"/>
                <a:ea typeface="Arial" charset="0"/>
                <a:cs typeface="Arial" charset="0"/>
              </a:rPr>
              <a:t>Economies of Scale from Multiple Stores</a:t>
            </a:r>
          </a:p>
          <a:p>
            <a:pPr marL="514350" indent="-514350">
              <a:buFont typeface="+mj-lt"/>
              <a:buAutoNum type="arabicPeriod"/>
            </a:pPr>
            <a:r>
              <a:rPr lang="en-US">
                <a:latin typeface="Arial" charset="0"/>
                <a:ea typeface="Arial" charset="0"/>
                <a:cs typeface="Arial" charset="0"/>
              </a:rPr>
              <a:t>Cannibalization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Picture 2"/>
          <p:cNvPicPr>
            <a:picLocks noChangeAspect="1"/>
          </p:cNvPicPr>
          <p:nvPr/>
        </p:nvPicPr>
        <p:blipFill>
          <a:blip r:embed="rId3"/>
          <a:stretch>
            <a:fillRect/>
          </a:stretch>
        </p:blipFill>
        <p:spPr>
          <a:xfrm>
            <a:off x="3894111" y="3552605"/>
            <a:ext cx="4251378" cy="2827166"/>
          </a:xfrm>
          <a:prstGeom prst="rect">
            <a:avLst/>
          </a:prstGeom>
        </p:spPr>
      </p:pic>
    </p:spTree>
    <p:extLst>
      <p:ext uri="{BB962C8B-B14F-4D97-AF65-F5344CB8AC3E}">
        <p14:creationId xmlns:p14="http://schemas.microsoft.com/office/powerpoint/2010/main" val="137448398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Picture 1"/>
          <p:cNvPicPr>
            <a:picLocks noChangeAspect="1"/>
          </p:cNvPicPr>
          <p:nvPr/>
        </p:nvPicPr>
        <p:blipFill>
          <a:blip r:embed="rId3"/>
          <a:stretch>
            <a:fillRect/>
          </a:stretch>
        </p:blipFill>
        <p:spPr>
          <a:xfrm>
            <a:off x="1024328" y="1335966"/>
            <a:ext cx="7107836" cy="5141034"/>
          </a:xfrm>
          <a:prstGeom prst="rect">
            <a:avLst/>
          </a:prstGeom>
        </p:spPr>
      </p:pic>
      <p:pic>
        <p:nvPicPr>
          <p:cNvPr id="5" name="Picture 4"/>
          <p:cNvPicPr>
            <a:picLocks noChangeAspect="1"/>
          </p:cNvPicPr>
          <p:nvPr/>
        </p:nvPicPr>
        <p:blipFill>
          <a:blip r:embed="rId4"/>
          <a:stretch>
            <a:fillRect/>
          </a:stretch>
        </p:blipFill>
        <p:spPr>
          <a:xfrm>
            <a:off x="685800" y="144002"/>
            <a:ext cx="8257082" cy="1146817"/>
          </a:xfrm>
          <a:prstGeom prst="rect">
            <a:avLst/>
          </a:prstGeom>
        </p:spPr>
      </p:pic>
    </p:spTree>
    <p:extLst>
      <p:ext uri="{BB962C8B-B14F-4D97-AF65-F5344CB8AC3E}">
        <p14:creationId xmlns:p14="http://schemas.microsoft.com/office/powerpoint/2010/main" val="93578158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51941" y="2373442"/>
            <a:ext cx="7772400" cy="3871211"/>
          </a:xfrm>
        </p:spPr>
        <p:txBody>
          <a:bodyPr>
            <a:normAutofit/>
          </a:bodyPr>
          <a:lstStyle/>
          <a:p>
            <a:r>
              <a:rPr lang="en-US" sz="2000">
                <a:latin typeface="Arial" charset="0"/>
                <a:ea typeface="Arial" charset="0"/>
                <a:cs typeface="Arial" charset="0"/>
              </a:rPr>
              <a:t>A small Thai restaurant in a one block commercial shop house in Siam Square Soi 3 managed by Aunty Thongkam Mekto was the beginning of MK</a:t>
            </a:r>
          </a:p>
          <a:p>
            <a:endParaRPr lang="en-US" sz="2000">
              <a:latin typeface="Arial" charset="0"/>
              <a:ea typeface="Arial" charset="0"/>
              <a:cs typeface="Arial" charset="0"/>
            </a:endParaRPr>
          </a:p>
          <a:p>
            <a:r>
              <a:rPr lang="en-US" sz="2000" b="1">
                <a:solidFill>
                  <a:srgbClr val="FF0000"/>
                </a:solidFill>
                <a:latin typeface="Arial" charset="0"/>
                <a:ea typeface="Arial" charset="0"/>
                <a:cs typeface="Arial" charset="0"/>
              </a:rPr>
              <a:t>The name MK was derived from the former owner of the shop, Makong King Yee, the Hong Kong businessman </a:t>
            </a:r>
            <a:r>
              <a:rPr lang="en-US" sz="2000">
                <a:latin typeface="Arial" charset="0"/>
                <a:ea typeface="Arial" charset="0"/>
                <a:cs typeface="Arial" charset="0"/>
              </a:rPr>
              <a:t>who relocated to Boston, USA in 1962. Aunty Thongkam has operated the business with service minded and hospitality which have brought the customers back again and again. The famous menus included rice with boiled chicken, goulash beef, Padthai noodles, Korean charcoaled grilled beef, and all sorts of spicy salads. Delightful cakes were also offered in New Year seasons.</a:t>
            </a:r>
          </a:p>
        </p:txBody>
      </p:sp>
      <p:pic>
        <p:nvPicPr>
          <p:cNvPr id="4" name="Picture 3"/>
          <p:cNvPicPr>
            <a:picLocks noChangeAspect="1"/>
          </p:cNvPicPr>
          <p:nvPr/>
        </p:nvPicPr>
        <p:blipFill>
          <a:blip r:embed="rId2"/>
          <a:stretch>
            <a:fillRect/>
          </a:stretch>
        </p:blipFill>
        <p:spPr>
          <a:xfrm>
            <a:off x="3614295" y="229015"/>
            <a:ext cx="2032000" cy="2032000"/>
          </a:xfrm>
          <a:prstGeom prst="rect">
            <a:avLst/>
          </a:prstGeom>
        </p:spPr>
      </p:pic>
    </p:spTree>
    <p:extLst>
      <p:ext uri="{BB962C8B-B14F-4D97-AF65-F5344CB8AC3E}">
        <p14:creationId xmlns:p14="http://schemas.microsoft.com/office/powerpoint/2010/main" val="21694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8409" y="3597640"/>
            <a:ext cx="3766280" cy="2923082"/>
          </a:xfrm>
          <a:prstGeom prst="rect">
            <a:avLst/>
          </a:prstGeom>
        </p:spPr>
      </p:pic>
      <p:pic>
        <p:nvPicPr>
          <p:cNvPr id="3" name="Picture 2"/>
          <p:cNvPicPr>
            <a:picLocks noChangeAspect="1"/>
          </p:cNvPicPr>
          <p:nvPr/>
        </p:nvPicPr>
        <p:blipFill>
          <a:blip r:embed="rId3"/>
          <a:stretch>
            <a:fillRect/>
          </a:stretch>
        </p:blipFill>
        <p:spPr>
          <a:xfrm>
            <a:off x="4722506" y="3497705"/>
            <a:ext cx="3967370" cy="2923082"/>
          </a:xfrm>
          <a:prstGeom prst="rect">
            <a:avLst/>
          </a:prstGeom>
        </p:spPr>
      </p:pic>
      <p:pic>
        <p:nvPicPr>
          <p:cNvPr id="4" name="Picture 3"/>
          <p:cNvPicPr>
            <a:picLocks noChangeAspect="1"/>
          </p:cNvPicPr>
          <p:nvPr/>
        </p:nvPicPr>
        <p:blipFill>
          <a:blip r:embed="rId4"/>
          <a:stretch>
            <a:fillRect/>
          </a:stretch>
        </p:blipFill>
        <p:spPr>
          <a:xfrm>
            <a:off x="2560819" y="524655"/>
            <a:ext cx="3979241" cy="2677409"/>
          </a:xfrm>
          <a:prstGeom prst="rect">
            <a:avLst/>
          </a:prstGeom>
        </p:spPr>
      </p:pic>
    </p:spTree>
    <p:extLst>
      <p:ext uri="{BB962C8B-B14F-4D97-AF65-F5344CB8AC3E}">
        <p14:creationId xmlns:p14="http://schemas.microsoft.com/office/powerpoint/2010/main" val="1738487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Conditions in Evaluating Store Locations</a:t>
            </a:r>
          </a:p>
        </p:txBody>
      </p:sp>
      <p:pic>
        <p:nvPicPr>
          <p:cNvPr id="2" name="Picture 1"/>
          <p:cNvPicPr>
            <a:picLocks noChangeAspect="1"/>
          </p:cNvPicPr>
          <p:nvPr/>
        </p:nvPicPr>
        <p:blipFill>
          <a:blip r:embed="rId2"/>
          <a:stretch>
            <a:fillRect/>
          </a:stretch>
        </p:blipFill>
        <p:spPr>
          <a:xfrm>
            <a:off x="2753792" y="3100794"/>
            <a:ext cx="3517093" cy="3160932"/>
          </a:xfrm>
          <a:prstGeom prst="rect">
            <a:avLst/>
          </a:prstGeom>
        </p:spPr>
      </p:pic>
    </p:spTree>
    <p:extLst>
      <p:ext uri="{BB962C8B-B14F-4D97-AF65-F5344CB8AC3E}">
        <p14:creationId xmlns:p14="http://schemas.microsoft.com/office/powerpoint/2010/main" val="1125965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Site Characteristics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1014335" y="2133600"/>
            <a:ext cx="7772400" cy="4572000"/>
          </a:xfrm>
        </p:spPr>
        <p:txBody>
          <a:bodyPr/>
          <a:lstStyle/>
          <a:p>
            <a:pPr>
              <a:buFont typeface="Wingdings" charset="2"/>
              <a:buChar char="ü"/>
            </a:pPr>
            <a:r>
              <a:rPr lang="en-US">
                <a:latin typeface="Arial" charset="0"/>
                <a:ea typeface="Arial" charset="0"/>
                <a:cs typeface="Arial" charset="0"/>
              </a:rPr>
              <a:t>Traffic Flow and accessibility</a:t>
            </a:r>
          </a:p>
          <a:p>
            <a:pPr>
              <a:buFont typeface="Wingdings" charset="2"/>
              <a:buChar char="ü"/>
            </a:pPr>
            <a:r>
              <a:rPr lang="en-US">
                <a:latin typeface="Arial" charset="0"/>
                <a:ea typeface="Arial" charset="0"/>
                <a:cs typeface="Arial" charset="0"/>
              </a:rPr>
              <a:t>Parking</a:t>
            </a:r>
          </a:p>
          <a:p>
            <a:pPr>
              <a:buFont typeface="Wingdings" charset="2"/>
              <a:buChar char="ü"/>
            </a:pPr>
            <a:r>
              <a:rPr lang="en-US">
                <a:latin typeface="Arial" charset="0"/>
                <a:ea typeface="Arial" charset="0"/>
                <a:cs typeface="Arial" charset="0"/>
              </a:rPr>
              <a:t>Visibility</a:t>
            </a:r>
          </a:p>
          <a:p>
            <a:pPr>
              <a:buFont typeface="Wingdings" charset="2"/>
              <a:buChar char="ü"/>
            </a:pPr>
            <a:r>
              <a:rPr lang="en-US">
                <a:latin typeface="Arial" charset="0"/>
                <a:ea typeface="Arial" charset="0"/>
                <a:cs typeface="Arial" charset="0"/>
              </a:rPr>
              <a:t>Adjacent tenants</a:t>
            </a:r>
          </a:p>
          <a:p>
            <a:pPr>
              <a:buFont typeface="Wingdings" charset="2"/>
              <a:buChar char="ü"/>
            </a:pPr>
            <a:r>
              <a:rPr lang="en-US">
                <a:latin typeface="Arial" charset="0"/>
                <a:ea typeface="Arial" charset="0"/>
                <a:cs typeface="Arial" charset="0"/>
              </a:rPr>
              <a:t>Restrictions and cost</a:t>
            </a:r>
          </a:p>
        </p:txBody>
      </p:sp>
    </p:spTree>
    <p:extLst>
      <p:ext uri="{BB962C8B-B14F-4D97-AF65-F5344CB8AC3E}">
        <p14:creationId xmlns:p14="http://schemas.microsoft.com/office/powerpoint/2010/main" val="185731388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Traffic Flow and Accessibility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Picture 4"/>
          <p:cNvPicPr>
            <a:picLocks noChangeAspect="1"/>
          </p:cNvPicPr>
          <p:nvPr/>
        </p:nvPicPr>
        <p:blipFill>
          <a:blip r:embed="rId3"/>
          <a:stretch>
            <a:fillRect/>
          </a:stretch>
        </p:blipFill>
        <p:spPr>
          <a:xfrm>
            <a:off x="832578" y="1729594"/>
            <a:ext cx="7478843" cy="42068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4098992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87624"/>
            <a:ext cx="7772400" cy="1143000"/>
          </a:xfrm>
          <a:noFill/>
          <a:ln/>
        </p:spPr>
        <p:txBody>
          <a:bodyPr lIns="90488" tIns="44450" rIns="90488" bIns="44450"/>
          <a:lstStyle/>
          <a:p>
            <a:r>
              <a:rPr lang="en-US" dirty="0">
                <a:solidFill>
                  <a:schemeClr val="hlink"/>
                </a:solidFill>
              </a:rPr>
              <a:t>Traffic Flow and Accessibility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37082" y="1280189"/>
            <a:ext cx="3720528" cy="4834770"/>
          </a:xfrm>
        </p:spPr>
        <p:txBody>
          <a:bodyPr>
            <a:normAutofit/>
          </a:bodyPr>
          <a:lstStyle/>
          <a:p>
            <a:r>
              <a:rPr lang="en-US" sz="2200">
                <a:latin typeface="Arial" charset="0"/>
                <a:ea typeface="Arial" charset="0"/>
                <a:cs typeface="Arial" charset="0"/>
              </a:rPr>
              <a:t>One of the most important factor is traffic flow</a:t>
            </a:r>
          </a:p>
          <a:p>
            <a:r>
              <a:rPr lang="en-US" sz="2200">
                <a:latin typeface="Arial" charset="0"/>
                <a:ea typeface="Arial" charset="0"/>
                <a:cs typeface="Arial" charset="0"/>
              </a:rPr>
              <a:t>When traffic is greater,more consumers are likely to stop in and shop at the store.</a:t>
            </a:r>
          </a:p>
          <a:p>
            <a:r>
              <a:rPr lang="en-US" sz="2200">
                <a:latin typeface="Arial" charset="0"/>
                <a:ea typeface="Arial" charset="0"/>
                <a:cs typeface="Arial" charset="0"/>
              </a:rPr>
              <a:t>Thus retailers often use traffic for consumers to stop in and shop at the store, especially those selling convenience goods</a:t>
            </a:r>
          </a:p>
          <a:p>
            <a:endParaRPr lang="en-US" sz="2200">
              <a:latin typeface="Arial" charset="0"/>
              <a:ea typeface="Arial" charset="0"/>
              <a:cs typeface="Arial" charset="0"/>
            </a:endParaRPr>
          </a:p>
        </p:txBody>
      </p:sp>
      <p:pic>
        <p:nvPicPr>
          <p:cNvPr id="3" name="Picture 2"/>
          <p:cNvPicPr>
            <a:picLocks noChangeAspect="1"/>
          </p:cNvPicPr>
          <p:nvPr/>
        </p:nvPicPr>
        <p:blipFill>
          <a:blip r:embed="rId3"/>
          <a:stretch>
            <a:fillRect/>
          </a:stretch>
        </p:blipFill>
        <p:spPr>
          <a:xfrm>
            <a:off x="5128900" y="1506421"/>
            <a:ext cx="3557900" cy="3477810"/>
          </a:xfrm>
          <a:prstGeom prst="rect">
            <a:avLst/>
          </a:prstGeom>
        </p:spPr>
      </p:pic>
    </p:spTree>
    <p:extLst>
      <p:ext uri="{BB962C8B-B14F-4D97-AF65-F5344CB8AC3E}">
        <p14:creationId xmlns:p14="http://schemas.microsoft.com/office/powerpoint/2010/main" val="69589320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Traffic Flow and Accessibility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1678807"/>
            <a:ext cx="7772400" cy="4308423"/>
          </a:xfrm>
        </p:spPr>
        <p:txBody>
          <a:bodyPr/>
          <a:lstStyle/>
          <a:p>
            <a:r>
              <a:rPr lang="en-US">
                <a:solidFill>
                  <a:srgbClr val="FF0000"/>
                </a:solidFill>
                <a:latin typeface="Arial" charset="0"/>
                <a:ea typeface="Arial" charset="0"/>
                <a:cs typeface="Arial" charset="0"/>
              </a:rPr>
              <a:t>The accessibility of the site is the ease with which customers can get into and out of site</a:t>
            </a:r>
          </a:p>
          <a:p>
            <a:r>
              <a:rPr lang="en-US">
                <a:latin typeface="Arial" charset="0"/>
                <a:ea typeface="Arial" charset="0"/>
                <a:cs typeface="Arial" charset="0"/>
              </a:rPr>
              <a:t>As important as traffic</a:t>
            </a:r>
          </a:p>
          <a:p>
            <a:r>
              <a:rPr lang="en-US">
                <a:latin typeface="Arial" charset="0"/>
                <a:ea typeface="Arial" charset="0"/>
                <a:cs typeface="Arial" charset="0"/>
              </a:rPr>
              <a:t>Accessibility is greater for sites located near highways, uncongested highways and streets with traffic lights and lanes, BTS locations</a:t>
            </a:r>
          </a:p>
          <a:p>
            <a:r>
              <a:rPr lang="en-US">
                <a:latin typeface="Arial" charset="0"/>
                <a:ea typeface="Arial" charset="0"/>
                <a:cs typeface="Arial" charset="0"/>
              </a:rPr>
              <a:t>Natural barriers such as rivers and mountains, and artificial barriers such as railroad tracks, divided highways, parks, may affect accessibility</a:t>
            </a:r>
          </a:p>
        </p:txBody>
      </p:sp>
    </p:spTree>
    <p:extLst>
      <p:ext uri="{BB962C8B-B14F-4D97-AF65-F5344CB8AC3E}">
        <p14:creationId xmlns:p14="http://schemas.microsoft.com/office/powerpoint/2010/main" val="54976564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Traffic Flow and Accessibility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099217" y="64770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049311" y="1625600"/>
            <a:ext cx="7532557" cy="4622800"/>
          </a:xfrm>
        </p:spPr>
      </p:pic>
      <p:sp>
        <p:nvSpPr>
          <p:cNvPr id="4" name="TextBox 3"/>
          <p:cNvSpPr txBox="1"/>
          <p:nvPr/>
        </p:nvSpPr>
        <p:spPr>
          <a:xfrm>
            <a:off x="1449048" y="6248400"/>
            <a:ext cx="5396459" cy="369332"/>
          </a:xfrm>
          <a:prstGeom prst="rect">
            <a:avLst/>
          </a:prstGeom>
          <a:noFill/>
        </p:spPr>
        <p:txBody>
          <a:bodyPr wrap="square" rtlCol="0">
            <a:spAutoFit/>
          </a:bodyPr>
          <a:lstStyle/>
          <a:p>
            <a:r>
              <a:rPr lang="en-US"/>
              <a:t>Terminal 21 easy accessibility from BTS</a:t>
            </a:r>
          </a:p>
        </p:txBody>
      </p:sp>
    </p:spTree>
    <p:extLst>
      <p:ext uri="{BB962C8B-B14F-4D97-AF65-F5344CB8AC3E}">
        <p14:creationId xmlns:p14="http://schemas.microsoft.com/office/powerpoint/2010/main" val="194335346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Parking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The amount and quality of the parking facilities are critical for evaluating shopping centers</a:t>
            </a:r>
          </a:p>
          <a:p>
            <a:r>
              <a:rPr lang="en-US">
                <a:latin typeface="Arial" charset="0"/>
                <a:ea typeface="Arial" charset="0"/>
                <a:cs typeface="Arial" charset="0"/>
              </a:rPr>
              <a:t>Risk if there are not enough spaces or spaced too far from the store</a:t>
            </a:r>
          </a:p>
          <a:p>
            <a:endParaRPr lang="en-US">
              <a:latin typeface="Arial" charset="0"/>
              <a:ea typeface="Arial" charset="0"/>
              <a:cs typeface="Arial" charset="0"/>
            </a:endParaRPr>
          </a:p>
          <a:p>
            <a:pPr marL="0" indent="0">
              <a:buNone/>
            </a:pPr>
            <a:r>
              <a:rPr lang="en-US" b="1" u="sng">
                <a:latin typeface="Arial" charset="0"/>
                <a:ea typeface="Arial" charset="0"/>
                <a:cs typeface="Arial" charset="0"/>
              </a:rPr>
              <a:t>Rule of thumb</a:t>
            </a:r>
          </a:p>
          <a:p>
            <a:r>
              <a:rPr lang="en-US">
                <a:latin typeface="Arial" charset="0"/>
                <a:ea typeface="Arial" charset="0"/>
                <a:cs typeface="Arial" charset="0"/>
              </a:rPr>
              <a:t>5.5:1,000 (five and one-half spaces per thousand square feet of retail store space) for shopping center</a:t>
            </a:r>
          </a:p>
          <a:p>
            <a:r>
              <a:rPr lang="en-US">
                <a:latin typeface="Arial" charset="0"/>
                <a:ea typeface="Arial" charset="0"/>
                <a:cs typeface="Arial" charset="0"/>
              </a:rPr>
              <a:t>10 to 15 spaces per 1,000 square feet for supermarket</a:t>
            </a:r>
          </a:p>
        </p:txBody>
      </p:sp>
    </p:spTree>
    <p:extLst>
      <p:ext uri="{BB962C8B-B14F-4D97-AF65-F5344CB8AC3E}">
        <p14:creationId xmlns:p14="http://schemas.microsoft.com/office/powerpoint/2010/main" val="14566720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Parking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230634" y="1554338"/>
            <a:ext cx="6514285" cy="4215625"/>
          </a:xfrm>
        </p:spPr>
      </p:pic>
      <p:sp>
        <p:nvSpPr>
          <p:cNvPr id="4" name="TextBox 3"/>
          <p:cNvSpPr txBox="1"/>
          <p:nvPr/>
        </p:nvSpPr>
        <p:spPr>
          <a:xfrm>
            <a:off x="1480471" y="5925234"/>
            <a:ext cx="6264448" cy="646331"/>
          </a:xfrm>
          <a:prstGeom prst="rect">
            <a:avLst/>
          </a:prstGeom>
          <a:noFill/>
        </p:spPr>
        <p:txBody>
          <a:bodyPr wrap="square" rtlCol="0">
            <a:spAutoFit/>
          </a:bodyPr>
          <a:lstStyle/>
          <a:p>
            <a:r>
              <a:rPr lang="en-US"/>
              <a:t>The parking around this Best Buy store contributes to the quality of this location.</a:t>
            </a:r>
          </a:p>
        </p:txBody>
      </p:sp>
    </p:spTree>
    <p:extLst>
      <p:ext uri="{BB962C8B-B14F-4D97-AF65-F5344CB8AC3E}">
        <p14:creationId xmlns:p14="http://schemas.microsoft.com/office/powerpoint/2010/main" val="101434567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Visibility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Visibility refers to customers' ability to see the stores from the street</a:t>
            </a:r>
          </a:p>
          <a:p>
            <a:r>
              <a:rPr lang="en-US">
                <a:latin typeface="Arial" charset="0"/>
                <a:ea typeface="Arial" charset="0"/>
                <a:cs typeface="Arial" charset="0"/>
              </a:rPr>
              <a:t>Good visibility is less important for well established loyal customer base stores</a:t>
            </a:r>
          </a:p>
          <a:p>
            <a:r>
              <a:rPr lang="en-US">
                <a:latin typeface="Arial" charset="0"/>
                <a:ea typeface="Arial" charset="0"/>
                <a:cs typeface="Arial" charset="0"/>
              </a:rPr>
              <a:t>Good visibility is important for areas with highly transient population such as a tourist center or large city</a:t>
            </a:r>
          </a:p>
        </p:txBody>
      </p:sp>
    </p:spTree>
    <p:extLst>
      <p:ext uri="{BB962C8B-B14F-4D97-AF65-F5344CB8AC3E}">
        <p14:creationId xmlns:p14="http://schemas.microsoft.com/office/powerpoint/2010/main" val="1050829769"/>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Visibility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814466" y="1616671"/>
            <a:ext cx="7772400" cy="4432696"/>
          </a:xfrm>
          <a:prstGeom prst="rect">
            <a:avLst/>
          </a:prstGeom>
          <a:ln>
            <a:noFill/>
          </a:ln>
          <a:effectLst>
            <a:softEdge rad="112500"/>
          </a:effectLst>
        </p:spPr>
      </p:pic>
    </p:spTree>
    <p:extLst>
      <p:ext uri="{BB962C8B-B14F-4D97-AF65-F5344CB8AC3E}">
        <p14:creationId xmlns:p14="http://schemas.microsoft.com/office/powerpoint/2010/main" val="1049610261"/>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Visibility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006112" y="1550074"/>
            <a:ext cx="6701331" cy="4408516"/>
          </a:xfrm>
        </p:spPr>
      </p:pic>
      <p:sp>
        <p:nvSpPr>
          <p:cNvPr id="7" name="TextBox 6"/>
          <p:cNvSpPr txBox="1"/>
          <p:nvPr/>
        </p:nvSpPr>
        <p:spPr>
          <a:xfrm>
            <a:off x="1480471" y="5925234"/>
            <a:ext cx="6264448" cy="646331"/>
          </a:xfrm>
          <a:prstGeom prst="rect">
            <a:avLst/>
          </a:prstGeom>
          <a:noFill/>
        </p:spPr>
        <p:txBody>
          <a:bodyPr wrap="square" rtlCol="0">
            <a:spAutoFit/>
          </a:bodyPr>
          <a:lstStyle/>
          <a:p>
            <a:r>
              <a:rPr lang="en-US"/>
              <a:t>The location of this store is poor because the store and its signage are not visible.</a:t>
            </a:r>
          </a:p>
        </p:txBody>
      </p:sp>
    </p:spTree>
    <p:extLst>
      <p:ext uri="{BB962C8B-B14F-4D97-AF65-F5344CB8AC3E}">
        <p14:creationId xmlns:p14="http://schemas.microsoft.com/office/powerpoint/2010/main" val="192869620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Adjacent Tenants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Locations with complementary, as well as competing, adjacent retailers have the potential to build traffic</a:t>
            </a:r>
          </a:p>
          <a:p>
            <a:r>
              <a:rPr lang="en-US">
                <a:latin typeface="Arial" charset="0"/>
                <a:ea typeface="Arial" charset="0"/>
                <a:cs typeface="Arial" charset="0"/>
              </a:rPr>
              <a:t>Complementary retailers target the same market segment but have different, noncompeting merchandise offering</a:t>
            </a:r>
          </a:p>
          <a:p>
            <a:r>
              <a:rPr lang="en-US">
                <a:latin typeface="Arial" charset="0"/>
                <a:ea typeface="Arial" charset="0"/>
                <a:cs typeface="Arial" charset="0"/>
              </a:rPr>
              <a:t>Convenience or comparison shopping situations are being taken in consideration</a:t>
            </a:r>
          </a:p>
        </p:txBody>
      </p:sp>
    </p:spTree>
    <p:extLst>
      <p:ext uri="{BB962C8B-B14F-4D97-AF65-F5344CB8AC3E}">
        <p14:creationId xmlns:p14="http://schemas.microsoft.com/office/powerpoint/2010/main" val="212869187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2295" y="274638"/>
            <a:ext cx="8374505" cy="1143000"/>
          </a:xfrm>
          <a:noFill/>
          <a:ln/>
        </p:spPr>
        <p:txBody>
          <a:bodyPr lIns="90488" tIns="44450" rIns="90488" bIns="44450"/>
          <a:lstStyle/>
          <a:p>
            <a:r>
              <a:rPr lang="en-US" dirty="0">
                <a:solidFill>
                  <a:schemeClr val="hlink"/>
                </a:solidFill>
              </a:rPr>
              <a:t>Adjacent Tenants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4592878" y="424722"/>
            <a:ext cx="4093922" cy="5918616"/>
          </a:xfrm>
        </p:spPr>
      </p:pic>
      <p:sp>
        <p:nvSpPr>
          <p:cNvPr id="8" name="TextBox 7"/>
          <p:cNvSpPr txBox="1"/>
          <p:nvPr/>
        </p:nvSpPr>
        <p:spPr>
          <a:xfrm>
            <a:off x="685800" y="1937480"/>
            <a:ext cx="3179694" cy="2893100"/>
          </a:xfrm>
          <a:prstGeom prst="rect">
            <a:avLst/>
          </a:prstGeom>
          <a:noFill/>
        </p:spPr>
        <p:txBody>
          <a:bodyPr wrap="square" rtlCol="0">
            <a:spAutoFit/>
          </a:bodyPr>
          <a:lstStyle/>
          <a:p>
            <a:r>
              <a:rPr lang="en-US" sz="2600"/>
              <a:t>Save-A-Lot prefers locations next to Big lots or Family Dollar because the presence of the two retailers will attract additional customers</a:t>
            </a:r>
          </a:p>
        </p:txBody>
      </p:sp>
    </p:spTree>
    <p:extLst>
      <p:ext uri="{BB962C8B-B14F-4D97-AF65-F5344CB8AC3E}">
        <p14:creationId xmlns:p14="http://schemas.microsoft.com/office/powerpoint/2010/main" val="186662516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Restrictions and Cost</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776991" y="1676400"/>
            <a:ext cx="7772400" cy="4572000"/>
          </a:xfrm>
        </p:spPr>
        <p:txBody>
          <a:bodyPr/>
          <a:lstStyle/>
          <a:p>
            <a:r>
              <a:rPr lang="en-US">
                <a:latin typeface="Arial" charset="0"/>
                <a:ea typeface="Arial" charset="0"/>
                <a:cs typeface="Arial" charset="0"/>
              </a:rPr>
              <a:t>Retailers place any restrictions on the type of tenant that are allowed in a shopping center in their lease agreement</a:t>
            </a:r>
          </a:p>
          <a:p>
            <a:r>
              <a:rPr lang="en-US">
                <a:latin typeface="Arial" charset="0"/>
                <a:ea typeface="Arial" charset="0"/>
                <a:cs typeface="Arial" charset="0"/>
              </a:rPr>
              <a:t>Some of these restrictions can make the shopping center more attractive for a retailer</a:t>
            </a:r>
          </a:p>
          <a:p>
            <a:r>
              <a:rPr lang="en-US">
                <a:latin typeface="Arial" charset="0"/>
                <a:ea typeface="Arial" charset="0"/>
                <a:cs typeface="Arial" charset="0"/>
              </a:rPr>
              <a:t>For example, a speciality men's apparel retailer may prefer a lease agreement that precludes other men's speciality apparel retailers locating in the same area</a:t>
            </a:r>
          </a:p>
        </p:txBody>
      </p:sp>
    </p:spTree>
    <p:extLst>
      <p:ext uri="{BB962C8B-B14F-4D97-AF65-F5344CB8AC3E}">
        <p14:creationId xmlns:p14="http://schemas.microsoft.com/office/powerpoint/2010/main" val="92423543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Locations within a Shopping Center</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The location within a shopping center have significant effect on both sales and occupancy costs</a:t>
            </a:r>
          </a:p>
          <a:p>
            <a:r>
              <a:rPr lang="en-US">
                <a:latin typeface="Arial" charset="0"/>
                <a:ea typeface="Arial" charset="0"/>
                <a:cs typeface="Arial" charset="0"/>
              </a:rPr>
              <a:t>The better locations have higher occupancy costs</a:t>
            </a:r>
          </a:p>
          <a:p>
            <a:r>
              <a:rPr lang="en-US">
                <a:latin typeface="Arial" charset="0"/>
                <a:ea typeface="Arial" charset="0"/>
                <a:cs typeface="Arial" charset="0"/>
              </a:rPr>
              <a:t>For example, in a strip shopping center, locations closest to the supermarket are expensive</a:t>
            </a:r>
          </a:p>
          <a:p>
            <a:r>
              <a:rPr lang="en-US">
                <a:latin typeface="Arial" charset="0"/>
                <a:ea typeface="Arial" charset="0"/>
                <a:cs typeface="Arial" charset="0"/>
              </a:rPr>
              <a:t>So flower or sandwich shops may attract impulse buyers</a:t>
            </a:r>
          </a:p>
          <a:p>
            <a:r>
              <a:rPr lang="en-US">
                <a:latin typeface="Arial" charset="0"/>
                <a:ea typeface="Arial" charset="0"/>
                <a:cs typeface="Arial" charset="0"/>
              </a:rPr>
              <a:t>However a shoe repair store could be in lower traffic far away, in other words, a destination store</a:t>
            </a:r>
          </a:p>
        </p:txBody>
      </p:sp>
    </p:spTree>
    <p:extLst>
      <p:ext uri="{BB962C8B-B14F-4D97-AF65-F5344CB8AC3E}">
        <p14:creationId xmlns:p14="http://schemas.microsoft.com/office/powerpoint/2010/main" val="12322119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Negotiating a Lease</a:t>
            </a:r>
          </a:p>
        </p:txBody>
      </p:sp>
      <p:pic>
        <p:nvPicPr>
          <p:cNvPr id="2" name="Picture 1"/>
          <p:cNvPicPr>
            <a:picLocks noChangeAspect="1"/>
          </p:cNvPicPr>
          <p:nvPr/>
        </p:nvPicPr>
        <p:blipFill>
          <a:blip r:embed="rId2"/>
          <a:stretch>
            <a:fillRect/>
          </a:stretch>
        </p:blipFill>
        <p:spPr>
          <a:xfrm>
            <a:off x="1954004" y="2908144"/>
            <a:ext cx="5309017" cy="2986322"/>
          </a:xfrm>
          <a:prstGeom prst="rect">
            <a:avLst/>
          </a:prstGeom>
        </p:spPr>
      </p:pic>
    </p:spTree>
    <p:extLst>
      <p:ext uri="{BB962C8B-B14F-4D97-AF65-F5344CB8AC3E}">
        <p14:creationId xmlns:p14="http://schemas.microsoft.com/office/powerpoint/2010/main" val="273034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Types of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2009931"/>
            <a:ext cx="7772400" cy="4572000"/>
          </a:xfrm>
        </p:spPr>
        <p:txBody>
          <a:bodyPr/>
          <a:lstStyle/>
          <a:p>
            <a:pPr marL="0" indent="0">
              <a:buNone/>
            </a:pPr>
            <a:r>
              <a:rPr lang="en-US" b="1">
                <a:latin typeface="Arial" charset="0"/>
                <a:ea typeface="Arial" charset="0"/>
                <a:cs typeface="Arial" charset="0"/>
              </a:rPr>
              <a:t>2 basic types</a:t>
            </a:r>
          </a:p>
          <a:p>
            <a:pPr marL="0" indent="0">
              <a:buNone/>
            </a:pPr>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Percentage</a:t>
            </a:r>
          </a:p>
          <a:p>
            <a:pPr marL="514350" indent="-514350">
              <a:buAutoNum type="arabicPeriod"/>
            </a:pPr>
            <a:r>
              <a:rPr lang="en-US">
                <a:latin typeface="Arial" charset="0"/>
                <a:ea typeface="Arial" charset="0"/>
                <a:cs typeface="Arial" charset="0"/>
              </a:rPr>
              <a:t>Fixed Rate</a:t>
            </a:r>
          </a:p>
        </p:txBody>
      </p:sp>
      <p:pic>
        <p:nvPicPr>
          <p:cNvPr id="2" name="Picture 1"/>
          <p:cNvPicPr>
            <a:picLocks noChangeAspect="1"/>
          </p:cNvPicPr>
          <p:nvPr/>
        </p:nvPicPr>
        <p:blipFill>
          <a:blip r:embed="rId3"/>
          <a:stretch>
            <a:fillRect/>
          </a:stretch>
        </p:blipFill>
        <p:spPr>
          <a:xfrm>
            <a:off x="4318416" y="1741045"/>
            <a:ext cx="4541405" cy="3767840"/>
          </a:xfrm>
          <a:prstGeom prst="rect">
            <a:avLst/>
          </a:prstGeom>
        </p:spPr>
      </p:pic>
    </p:spTree>
    <p:extLst>
      <p:ext uri="{BB962C8B-B14F-4D97-AF65-F5344CB8AC3E}">
        <p14:creationId xmlns:p14="http://schemas.microsoft.com/office/powerpoint/2010/main" val="34877907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Percentage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b="1">
                <a:solidFill>
                  <a:srgbClr val="FF0000"/>
                </a:solidFill>
                <a:latin typeface="Arial" charset="0"/>
                <a:ea typeface="Arial" charset="0"/>
                <a:cs typeface="Arial" charset="0"/>
              </a:rPr>
              <a:t>Percentage lease</a:t>
            </a:r>
            <a:r>
              <a:rPr lang="en-US">
                <a:solidFill>
                  <a:srgbClr val="FF0000"/>
                </a:solidFill>
                <a:latin typeface="Arial" charset="0"/>
                <a:ea typeface="Arial" charset="0"/>
                <a:cs typeface="Arial" charset="0"/>
              </a:rPr>
              <a:t> is rent based on a percentage of sales</a:t>
            </a:r>
          </a:p>
          <a:p>
            <a:r>
              <a:rPr lang="en-US">
                <a:latin typeface="Arial" charset="0"/>
                <a:ea typeface="Arial" charset="0"/>
                <a:cs typeface="Arial" charset="0"/>
              </a:rPr>
              <a:t>The most common form</a:t>
            </a:r>
          </a:p>
          <a:p>
            <a:r>
              <a:rPr lang="en-US">
                <a:latin typeface="Arial" charset="0"/>
                <a:ea typeface="Arial" charset="0"/>
                <a:cs typeface="Arial" charset="0"/>
              </a:rPr>
              <a:t>In addition percentage of sales, retailers typically pay a common area maintenance(CAM) fee based on a percentage of their gross leasable square footage</a:t>
            </a:r>
          </a:p>
          <a:p>
            <a:endParaRPr lang="en-US">
              <a:latin typeface="Arial" charset="0"/>
              <a:ea typeface="Arial" charset="0"/>
              <a:cs typeface="Arial" charset="0"/>
            </a:endParaRPr>
          </a:p>
        </p:txBody>
      </p:sp>
      <p:pic>
        <p:nvPicPr>
          <p:cNvPr id="3" name="Picture 2"/>
          <p:cNvPicPr>
            <a:picLocks noChangeAspect="1"/>
          </p:cNvPicPr>
          <p:nvPr/>
        </p:nvPicPr>
        <p:blipFill>
          <a:blip r:embed="rId3"/>
          <a:stretch>
            <a:fillRect/>
          </a:stretch>
        </p:blipFill>
        <p:spPr>
          <a:xfrm>
            <a:off x="6713122" y="4775824"/>
            <a:ext cx="1568944" cy="1731338"/>
          </a:xfrm>
          <a:prstGeom prst="rect">
            <a:avLst/>
          </a:prstGeom>
        </p:spPr>
      </p:pic>
    </p:spTree>
    <p:extLst>
      <p:ext uri="{BB962C8B-B14F-4D97-AF65-F5344CB8AC3E}">
        <p14:creationId xmlns:p14="http://schemas.microsoft.com/office/powerpoint/2010/main" val="149109004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Percentage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98820"/>
            <a:ext cx="7480092" cy="4449580"/>
          </a:xfrm>
        </p:spPr>
        <p:txBody>
          <a:bodyPr/>
          <a:lstStyle/>
          <a:p>
            <a:r>
              <a:rPr lang="en-US">
                <a:solidFill>
                  <a:srgbClr val="FF0000"/>
                </a:solidFill>
                <a:latin typeface="Arial" charset="0"/>
                <a:ea typeface="Arial" charset="0"/>
                <a:cs typeface="Arial" charset="0"/>
              </a:rPr>
              <a:t>A </a:t>
            </a:r>
            <a:r>
              <a:rPr lang="en-US" b="1">
                <a:solidFill>
                  <a:srgbClr val="FF0000"/>
                </a:solidFill>
                <a:latin typeface="Arial" charset="0"/>
                <a:ea typeface="Arial" charset="0"/>
                <a:cs typeface="Arial" charset="0"/>
              </a:rPr>
              <a:t>percentage of lease with a specified maximum</a:t>
            </a:r>
            <a:r>
              <a:rPr lang="en-US">
                <a:solidFill>
                  <a:srgbClr val="FF0000"/>
                </a:solidFill>
                <a:latin typeface="Arial" charset="0"/>
                <a:ea typeface="Arial" charset="0"/>
                <a:cs typeface="Arial" charset="0"/>
              </a:rPr>
              <a:t> is a lease that pays the shopping center manager a percentage of sales up to a maximum amount</a:t>
            </a:r>
          </a:p>
          <a:p>
            <a:r>
              <a:rPr lang="en-US">
                <a:latin typeface="Arial" charset="0"/>
                <a:ea typeface="Arial" charset="0"/>
                <a:cs typeface="Arial" charset="0"/>
              </a:rPr>
              <a:t>This rewards good retailer performance by allowing the retailer to hold rent constant above a certain level of sales</a:t>
            </a:r>
          </a:p>
          <a:p>
            <a:endParaRPr lang="en-US">
              <a:latin typeface="Arial" charset="0"/>
              <a:ea typeface="Arial" charset="0"/>
              <a:cs typeface="Arial" charset="0"/>
            </a:endParaRPr>
          </a:p>
        </p:txBody>
      </p:sp>
      <p:pic>
        <p:nvPicPr>
          <p:cNvPr id="6" name="Picture 5"/>
          <p:cNvPicPr>
            <a:picLocks noChangeAspect="1"/>
          </p:cNvPicPr>
          <p:nvPr/>
        </p:nvPicPr>
        <p:blipFill>
          <a:blip r:embed="rId3"/>
          <a:stretch>
            <a:fillRect/>
          </a:stretch>
        </p:blipFill>
        <p:spPr>
          <a:xfrm>
            <a:off x="6713122" y="4775824"/>
            <a:ext cx="1568944" cy="1731338"/>
          </a:xfrm>
          <a:prstGeom prst="rect">
            <a:avLst/>
          </a:prstGeom>
        </p:spPr>
      </p:pic>
    </p:spTree>
    <p:extLst>
      <p:ext uri="{BB962C8B-B14F-4D97-AF65-F5344CB8AC3E}">
        <p14:creationId xmlns:p14="http://schemas.microsoft.com/office/powerpoint/2010/main" val="102921026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Percentage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00659" y="1676400"/>
            <a:ext cx="7772400" cy="4572000"/>
          </a:xfrm>
        </p:spPr>
        <p:txBody>
          <a:bodyPr/>
          <a:lstStyle/>
          <a:p>
            <a:r>
              <a:rPr lang="en-US">
                <a:solidFill>
                  <a:srgbClr val="FF0000"/>
                </a:solidFill>
                <a:latin typeface="Arial" charset="0"/>
                <a:ea typeface="Arial" charset="0"/>
                <a:cs typeface="Arial" charset="0"/>
              </a:rPr>
              <a:t>A similar variation, </a:t>
            </a:r>
            <a:r>
              <a:rPr lang="en-US" b="1">
                <a:solidFill>
                  <a:srgbClr val="FF0000"/>
                </a:solidFill>
                <a:latin typeface="Arial" charset="0"/>
                <a:ea typeface="Arial" charset="0"/>
                <a:cs typeface="Arial" charset="0"/>
              </a:rPr>
              <a:t>the percentage lease with a specified minimum</a:t>
            </a:r>
            <a:r>
              <a:rPr lang="en-US">
                <a:solidFill>
                  <a:srgbClr val="FF0000"/>
                </a:solidFill>
                <a:latin typeface="Arial" charset="0"/>
                <a:ea typeface="Arial" charset="0"/>
                <a:cs typeface="Arial" charset="0"/>
              </a:rPr>
              <a:t>, specifies that the retailer must pay a minimum rent no matter how low sales are</a:t>
            </a:r>
          </a:p>
        </p:txBody>
      </p:sp>
      <p:pic>
        <p:nvPicPr>
          <p:cNvPr id="6" name="Picture 5"/>
          <p:cNvPicPr>
            <a:picLocks noChangeAspect="1"/>
          </p:cNvPicPr>
          <p:nvPr/>
        </p:nvPicPr>
        <p:blipFill>
          <a:blip r:embed="rId3"/>
          <a:stretch>
            <a:fillRect/>
          </a:stretch>
        </p:blipFill>
        <p:spPr>
          <a:xfrm>
            <a:off x="6713122" y="4775824"/>
            <a:ext cx="1568944" cy="1731338"/>
          </a:xfrm>
          <a:prstGeom prst="rect">
            <a:avLst/>
          </a:prstGeom>
        </p:spPr>
      </p:pic>
    </p:spTree>
    <p:extLst>
      <p:ext uri="{BB962C8B-B14F-4D97-AF65-F5344CB8AC3E}">
        <p14:creationId xmlns:p14="http://schemas.microsoft.com/office/powerpoint/2010/main" val="47553008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Fixed-Rate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7" name="Content Placeholder 2"/>
          <p:cNvSpPr>
            <a:spLocks noGrp="1"/>
          </p:cNvSpPr>
          <p:nvPr>
            <p:ph sz="quarter" idx="1"/>
          </p:nvPr>
        </p:nvSpPr>
        <p:spPr>
          <a:xfrm>
            <a:off x="914400" y="1676400"/>
            <a:ext cx="7772400" cy="4572000"/>
          </a:xfrm>
        </p:spPr>
        <p:txBody>
          <a:bodyPr/>
          <a:lstStyle/>
          <a:p>
            <a:pPr>
              <a:buFont typeface="Arial" charset="0"/>
              <a:buChar char="•"/>
            </a:pPr>
            <a:r>
              <a:rPr lang="en-US">
                <a:solidFill>
                  <a:srgbClr val="FF0000"/>
                </a:solidFill>
                <a:latin typeface="Arial" charset="0"/>
                <a:ea typeface="Arial" charset="0"/>
                <a:cs typeface="Arial" charset="0"/>
              </a:rPr>
              <a:t>A fixed-rate lease is when a retailer pays a fixed amount per month over the life of the lease</a:t>
            </a:r>
          </a:p>
          <a:p>
            <a:pPr>
              <a:buFont typeface="Arial" charset="0"/>
              <a:buChar char="•"/>
            </a:pPr>
            <a:r>
              <a:rPr lang="en-US">
                <a:latin typeface="Arial" charset="0"/>
                <a:ea typeface="Arial" charset="0"/>
                <a:cs typeface="Arial" charset="0"/>
              </a:rPr>
              <a:t>Most commonly used by community and neighborhood centers</a:t>
            </a:r>
          </a:p>
          <a:p>
            <a:pPr>
              <a:buFont typeface="Arial" charset="0"/>
              <a:buChar char="•"/>
            </a:pPr>
            <a:r>
              <a:rPr lang="en-US">
                <a:latin typeface="Arial" charset="0"/>
                <a:ea typeface="Arial" charset="0"/>
                <a:cs typeface="Arial" charset="0"/>
              </a:rPr>
              <a:t>Retailer and shopping manager know exactly how much will be paid</a:t>
            </a:r>
          </a:p>
          <a:p>
            <a:pPr>
              <a:buFont typeface="Arial" charset="0"/>
              <a:buChar char="•"/>
            </a:pPr>
            <a:endParaRPr lang="en-US">
              <a:latin typeface="Arial" charset="0"/>
              <a:ea typeface="Arial" charset="0"/>
              <a:cs typeface="Arial" charset="0"/>
            </a:endParaRPr>
          </a:p>
          <a:p>
            <a:pPr marL="0" indent="0">
              <a:buNone/>
            </a:pPr>
            <a:endParaRPr lang="en-US">
              <a:latin typeface="Arial" charset="0"/>
              <a:ea typeface="Arial" charset="0"/>
              <a:cs typeface="Arial" charset="0"/>
            </a:endParaRPr>
          </a:p>
          <a:p>
            <a:endParaRPr lang="en-US">
              <a:latin typeface="Arial" charset="0"/>
              <a:ea typeface="Arial" charset="0"/>
              <a:cs typeface="Arial" charset="0"/>
            </a:endParaRPr>
          </a:p>
        </p:txBody>
      </p:sp>
      <p:pic>
        <p:nvPicPr>
          <p:cNvPr id="2" name="Picture 1"/>
          <p:cNvPicPr>
            <a:picLocks noChangeAspect="1"/>
          </p:cNvPicPr>
          <p:nvPr/>
        </p:nvPicPr>
        <p:blipFill>
          <a:blip r:embed="rId3"/>
          <a:stretch>
            <a:fillRect/>
          </a:stretch>
        </p:blipFill>
        <p:spPr>
          <a:xfrm>
            <a:off x="6854043" y="5045010"/>
            <a:ext cx="1328088" cy="1323311"/>
          </a:xfrm>
          <a:prstGeom prst="rect">
            <a:avLst/>
          </a:prstGeom>
        </p:spPr>
      </p:pic>
    </p:spTree>
    <p:extLst>
      <p:ext uri="{BB962C8B-B14F-4D97-AF65-F5344CB8AC3E}">
        <p14:creationId xmlns:p14="http://schemas.microsoft.com/office/powerpoint/2010/main" val="651695170"/>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Fixed-Rate Leases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Graduate lease is a variation of fixed-rate lease in which rent increases by a fixed amount over a specified period of time</a:t>
            </a:r>
          </a:p>
          <a:p>
            <a:r>
              <a:rPr lang="en-US">
                <a:latin typeface="Arial" charset="0"/>
                <a:ea typeface="Arial" charset="0"/>
                <a:cs typeface="Arial" charset="0"/>
              </a:rPr>
              <a:t>For example, rent may be $1,000 per month for the first three years and $1,250 for the next five years</a:t>
            </a:r>
          </a:p>
        </p:txBody>
      </p:sp>
      <p:pic>
        <p:nvPicPr>
          <p:cNvPr id="6" name="Picture 5"/>
          <p:cNvPicPr>
            <a:picLocks noChangeAspect="1"/>
          </p:cNvPicPr>
          <p:nvPr/>
        </p:nvPicPr>
        <p:blipFill>
          <a:blip r:embed="rId3"/>
          <a:stretch>
            <a:fillRect/>
          </a:stretch>
        </p:blipFill>
        <p:spPr>
          <a:xfrm>
            <a:off x="6854043" y="5045010"/>
            <a:ext cx="1328088" cy="1323311"/>
          </a:xfrm>
          <a:prstGeom prst="rect">
            <a:avLst/>
          </a:prstGeom>
        </p:spPr>
      </p:pic>
    </p:spTree>
    <p:extLst>
      <p:ext uri="{BB962C8B-B14F-4D97-AF65-F5344CB8AC3E}">
        <p14:creationId xmlns:p14="http://schemas.microsoft.com/office/powerpoint/2010/main" val="108902120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1812</TotalTime>
  <Words>910</Words>
  <Application>Microsoft Office PowerPoint</Application>
  <PresentationFormat>On-screen Show (4:3)</PresentationFormat>
  <Paragraphs>110</Paragraphs>
  <Slides>30</Slides>
  <Notes>23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MK 322 Retail Management Chapter 8: Retail Site Location </vt:lpstr>
      <vt:lpstr>Evaluation Areas for Locations and Determining the Number of Stores in an Area</vt:lpstr>
      <vt:lpstr>Conditions in Evaluating Store Locations</vt:lpstr>
      <vt:lpstr>Number of stores in an Area</vt:lpstr>
      <vt:lpstr>PowerPoint Presentation</vt:lpstr>
      <vt:lpstr>PowerPoint Presentation</vt:lpstr>
      <vt:lpstr>PowerPoint Presentation</vt:lpstr>
      <vt:lpstr>Conditions in Evaluating Store Locations</vt:lpstr>
      <vt:lpstr>Site Characteristics</vt:lpstr>
      <vt:lpstr>Traffic Flow and Accessibility</vt:lpstr>
      <vt:lpstr>Traffic Flow and Accessibility</vt:lpstr>
      <vt:lpstr>Traffic Flow and Accessibility</vt:lpstr>
      <vt:lpstr>Traffic Flow and Accessibility</vt:lpstr>
      <vt:lpstr>Parking</vt:lpstr>
      <vt:lpstr>Parking</vt:lpstr>
      <vt:lpstr>Visibility</vt:lpstr>
      <vt:lpstr>Visibility</vt:lpstr>
      <vt:lpstr>Visibility</vt:lpstr>
      <vt:lpstr>Adjacent Tenants</vt:lpstr>
      <vt:lpstr>Adjacent Tenants</vt:lpstr>
      <vt:lpstr>Restrictions and Cost</vt:lpstr>
      <vt:lpstr>Locations within a Shopping Center</vt:lpstr>
      <vt:lpstr>Negotiating a Lease</vt:lpstr>
      <vt:lpstr>Types of Leases</vt:lpstr>
      <vt:lpstr>Percentage Leases</vt:lpstr>
      <vt:lpstr>Percentage Leases</vt:lpstr>
      <vt:lpstr>Percentage Leases</vt:lpstr>
      <vt:lpstr>Fixed-Rate Leases</vt:lpstr>
      <vt:lpstr>Fixed-Rate Leases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1038</cp:revision>
  <dcterms:created xsi:type="dcterms:W3CDTF">2015-02-03T09:41:51Z</dcterms:created>
  <dcterms:modified xsi:type="dcterms:W3CDTF">2016-06-28T05:17:32Z</dcterms:modified>
</cp:coreProperties>
</file>