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2"/>
  </p:notesMasterIdLst>
  <p:handoutMasterIdLst>
    <p:handoutMasterId r:id="rId123"/>
  </p:handoutMasterIdLst>
  <p:sldIdLst>
    <p:sldId id="410" r:id="rId2"/>
    <p:sldId id="492" r:id="rId3"/>
    <p:sldId id="315" r:id="rId4"/>
    <p:sldId id="413" r:id="rId5"/>
    <p:sldId id="415" r:id="rId6"/>
    <p:sldId id="414" r:id="rId7"/>
    <p:sldId id="416" r:id="rId8"/>
    <p:sldId id="328" r:id="rId9"/>
    <p:sldId id="329" r:id="rId10"/>
    <p:sldId id="333" r:id="rId11"/>
    <p:sldId id="334" r:id="rId12"/>
    <p:sldId id="417" r:id="rId13"/>
    <p:sldId id="336" r:id="rId14"/>
    <p:sldId id="337" r:id="rId15"/>
    <p:sldId id="445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433" r:id="rId24"/>
    <p:sldId id="435" r:id="rId25"/>
    <p:sldId id="436" r:id="rId26"/>
    <p:sldId id="440" r:id="rId27"/>
    <p:sldId id="437" r:id="rId28"/>
    <p:sldId id="432" r:id="rId29"/>
    <p:sldId id="438" r:id="rId30"/>
    <p:sldId id="439" r:id="rId31"/>
    <p:sldId id="442" r:id="rId32"/>
    <p:sldId id="454" r:id="rId33"/>
    <p:sldId id="493" r:id="rId34"/>
    <p:sldId id="495" r:id="rId35"/>
    <p:sldId id="496" r:id="rId36"/>
    <p:sldId id="462" r:id="rId37"/>
    <p:sldId id="346" r:id="rId38"/>
    <p:sldId id="347" r:id="rId39"/>
    <p:sldId id="405" r:id="rId40"/>
    <p:sldId id="349" r:id="rId41"/>
    <p:sldId id="350" r:id="rId42"/>
    <p:sldId id="351" r:id="rId43"/>
    <p:sldId id="352" r:id="rId44"/>
    <p:sldId id="406" r:id="rId45"/>
    <p:sldId id="446" r:id="rId46"/>
    <p:sldId id="451" r:id="rId47"/>
    <p:sldId id="452" r:id="rId48"/>
    <p:sldId id="453" r:id="rId49"/>
    <p:sldId id="455" r:id="rId50"/>
    <p:sldId id="509" r:id="rId51"/>
    <p:sldId id="510" r:id="rId52"/>
    <p:sldId id="511" r:id="rId53"/>
    <p:sldId id="457" r:id="rId54"/>
    <p:sldId id="458" r:id="rId55"/>
    <p:sldId id="459" r:id="rId56"/>
    <p:sldId id="460" r:id="rId57"/>
    <p:sldId id="461" r:id="rId58"/>
    <p:sldId id="316" r:id="rId59"/>
    <p:sldId id="321" r:id="rId60"/>
    <p:sldId id="322" r:id="rId61"/>
    <p:sldId id="324" r:id="rId62"/>
    <p:sldId id="354" r:id="rId63"/>
    <p:sldId id="355" r:id="rId64"/>
    <p:sldId id="356" r:id="rId65"/>
    <p:sldId id="358" r:id="rId66"/>
    <p:sldId id="323" r:id="rId67"/>
    <p:sldId id="359" r:id="rId68"/>
    <p:sldId id="418" r:id="rId69"/>
    <p:sldId id="419" r:id="rId70"/>
    <p:sldId id="420" r:id="rId71"/>
    <p:sldId id="421" r:id="rId72"/>
    <p:sldId id="422" r:id="rId73"/>
    <p:sldId id="366" r:id="rId74"/>
    <p:sldId id="367" r:id="rId75"/>
    <p:sldId id="368" r:id="rId76"/>
    <p:sldId id="464" r:id="rId77"/>
    <p:sldId id="369" r:id="rId78"/>
    <p:sldId id="465" r:id="rId79"/>
    <p:sldId id="497" r:id="rId80"/>
    <p:sldId id="498" r:id="rId81"/>
    <p:sldId id="499" r:id="rId82"/>
    <p:sldId id="500" r:id="rId83"/>
    <p:sldId id="370" r:id="rId84"/>
    <p:sldId id="470" r:id="rId85"/>
    <p:sldId id="471" r:id="rId86"/>
    <p:sldId id="476" r:id="rId87"/>
    <p:sldId id="480" r:id="rId88"/>
    <p:sldId id="423" r:id="rId89"/>
    <p:sldId id="374" r:id="rId90"/>
    <p:sldId id="375" r:id="rId91"/>
    <p:sldId id="424" r:id="rId92"/>
    <p:sldId id="475" r:id="rId93"/>
    <p:sldId id="377" r:id="rId94"/>
    <p:sldId id="378" r:id="rId95"/>
    <p:sldId id="501" r:id="rId96"/>
    <p:sldId id="502" r:id="rId97"/>
    <p:sldId id="503" r:id="rId98"/>
    <p:sldId id="379" r:id="rId99"/>
    <p:sldId id="380" r:id="rId100"/>
    <p:sldId id="507" r:id="rId101"/>
    <p:sldId id="508" r:id="rId102"/>
    <p:sldId id="426" r:id="rId103"/>
    <p:sldId id="491" r:id="rId104"/>
    <p:sldId id="384" r:id="rId105"/>
    <p:sldId id="425" r:id="rId106"/>
    <p:sldId id="512" r:id="rId107"/>
    <p:sldId id="427" r:id="rId108"/>
    <p:sldId id="387" r:id="rId109"/>
    <p:sldId id="388" r:id="rId110"/>
    <p:sldId id="389" r:id="rId111"/>
    <p:sldId id="390" r:id="rId112"/>
    <p:sldId id="481" r:id="rId113"/>
    <p:sldId id="482" r:id="rId114"/>
    <p:sldId id="483" r:id="rId115"/>
    <p:sldId id="484" r:id="rId116"/>
    <p:sldId id="489" r:id="rId117"/>
    <p:sldId id="490" r:id="rId118"/>
    <p:sldId id="513" r:id="rId119"/>
    <p:sldId id="488" r:id="rId120"/>
    <p:sldId id="514" r:id="rId121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">
          <p15:clr>
            <a:srgbClr val="A4A3A4"/>
          </p15:clr>
        </p15:guide>
        <p15:guide id="2" pos="27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  <a:srgbClr val="CCFF99"/>
    <a:srgbClr val="FFCCFF"/>
    <a:srgbClr val="003300"/>
    <a:srgbClr val="660066"/>
    <a:srgbClr val="008000"/>
    <a:srgbClr val="CCFF66"/>
    <a:srgbClr val="99FF33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3676" autoAdjust="0"/>
  </p:normalViewPr>
  <p:slideViewPr>
    <p:cSldViewPr>
      <p:cViewPr varScale="1">
        <p:scale>
          <a:sx n="79" d="100"/>
          <a:sy n="79" d="100"/>
        </p:scale>
        <p:origin x="942" y="54"/>
      </p:cViewPr>
      <p:guideLst>
        <p:guide orient="horz" pos="1152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presProps" Target="pres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037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037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C471FEE-0250-4A20-9EAB-E70C87E34E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82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546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515" y="4714890"/>
            <a:ext cx="4890060" cy="446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546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804E2F9B-7BC6-4219-ABFE-686F57ED51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7617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7F9A304B-CFBC-4F70-9BB3-810FC446B1B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  <p:sp>
        <p:nvSpPr>
          <p:cNvPr id="922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922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</a:t>
            </a:r>
          </a:p>
        </p:txBody>
      </p:sp>
      <p:sp>
        <p:nvSpPr>
          <p:cNvPr id="9222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3D51AA-9FE6-4AA9-BE1E-9EC2AD0FBC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F52C63-C948-4774-8203-66447453A8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DC5729-61D8-43F6-BD6F-5D76A9C3E6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8FB3237-D075-4A17-9B6E-1EEF300F73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D12EBC5-5538-430D-91DC-56F3531EA6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9B685A3-1329-4352-B837-379C00ABC1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DC069E-93E9-468E-A203-828CF4B174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0A261C6-0393-4CD1-950C-E76606DF3A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F49C252-C9A2-4A75-81D1-DB8399A43F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C693F8-BDD9-48C7-BFAC-022EE77DE3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0E12F-593F-45F3-B444-6C6BF3B57FF3}" type="datetimeFigureOut">
              <a:rPr lang="th-TH" smtClean="0"/>
              <a:pPr/>
              <a:t>01/09/64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47D6-A930-46A0-9F94-258C601D446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fld id="{1A83856A-EE6C-49FB-9855-9943547AD45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905000" y="2209800"/>
            <a:ext cx="6705600" cy="2895600"/>
          </a:xfrm>
        </p:spPr>
        <p:txBody>
          <a:bodyPr/>
          <a:lstStyle/>
          <a:p>
            <a:r>
              <a:rPr lang="en-US" b="1" dirty="0">
                <a:cs typeface="Angsana New" pitchFamily="18" charset="-34"/>
              </a:rPr>
              <a:t>National Income and Equilibrium Determination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1828800" y="91440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5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3</a:t>
            </a:r>
          </a:p>
        </p:txBody>
      </p:sp>
      <p:sp useBgFill="1"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F9A304B-CFBC-4F70-9BB3-810FC446B1B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r>
              <a:rPr lang="en-US" sz="3200" b="1" dirty="0">
                <a:cs typeface="Angsana New" pitchFamily="18" charset="-34"/>
              </a:rPr>
              <a:t>Who are they?</a:t>
            </a:r>
            <a:endParaRPr lang="en-US" sz="3200" b="1" dirty="0"/>
          </a:p>
        </p:txBody>
      </p:sp>
      <p:pic>
        <p:nvPicPr>
          <p:cNvPr id="17" name="Picture 16" descr="http://upload.wikimedia.org/wikipedia/commons/8/85/Keynes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47800"/>
            <a:ext cx="3236913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upload.wikimedia.org/wikipedia/commons/6/62/MiltonFriedm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524000"/>
            <a:ext cx="3836096" cy="37338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62000" y="609600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John Maynard Keynes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57800" y="548640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Milton Friedman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Introduction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610600" cy="5181600"/>
          </a:xfrm>
        </p:spPr>
        <p:txBody>
          <a:bodyPr/>
          <a:lstStyle/>
          <a:p>
            <a:r>
              <a:rPr lang="en-US" sz="3000" dirty="0">
                <a:latin typeface="Angsana New" pitchFamily="18" charset="-34"/>
                <a:cs typeface="Angsana New" pitchFamily="18" charset="-34"/>
              </a:rPr>
              <a:t>,</a:t>
            </a:r>
          </a:p>
          <a:p>
            <a:pPr>
              <a:buNone/>
            </a:pPr>
            <a:endParaRPr lang="en-US" sz="3000" dirty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endParaRPr lang="en-US" sz="1400" dirty="0">
              <a:latin typeface="Angsana New" pitchFamily="18" charset="-34"/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In the economy without government and foreign sector</a:t>
            </a:r>
          </a:p>
          <a:p>
            <a:endParaRPr lang="en-US" sz="2000" dirty="0">
              <a:cs typeface="Angsana New" pitchFamily="18" charset="-34"/>
            </a:endParaRPr>
          </a:p>
          <a:p>
            <a:pPr>
              <a:buNone/>
            </a:pPr>
            <a:endParaRPr lang="en-US" sz="2000" dirty="0"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Desired vs. Actual concept</a:t>
            </a: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4343400" y="1676400"/>
            <a:ext cx="41148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</a:rPr>
              <a:t>The General Theory of Employment, Money, and Interest</a:t>
            </a:r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609600" y="1752600"/>
            <a:ext cx="29337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8000"/>
                </a:solidFill>
              </a:rPr>
              <a:t>John Maynard Keynes</a:t>
            </a:r>
          </a:p>
        </p:txBody>
      </p:sp>
      <p:sp>
        <p:nvSpPr>
          <p:cNvPr id="100362" name="Text Box 10"/>
          <p:cNvSpPr txBox="1">
            <a:spLocks noChangeArrowheads="1"/>
          </p:cNvSpPr>
          <p:nvPr/>
        </p:nvSpPr>
        <p:spPr bwMode="auto">
          <a:xfrm>
            <a:off x="1295400" y="2514600"/>
            <a:ext cx="48768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Aggregate Expenditure (DAE)</a:t>
            </a:r>
          </a:p>
        </p:txBody>
      </p:sp>
      <p:sp>
        <p:nvSpPr>
          <p:cNvPr id="100363" name="Text Box 11"/>
          <p:cNvSpPr txBox="1">
            <a:spLocks noChangeArrowheads="1"/>
          </p:cNvSpPr>
          <p:nvPr/>
        </p:nvSpPr>
        <p:spPr bwMode="auto">
          <a:xfrm>
            <a:off x="1295400" y="3048000"/>
            <a:ext cx="2743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D60093"/>
                </a:solidFill>
                <a:cs typeface="Angsana New" pitchFamily="18" charset="-34"/>
              </a:rPr>
              <a:t>Actual Expenditure </a:t>
            </a:r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1295400" y="4495800"/>
            <a:ext cx="784860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D60093"/>
                </a:solidFill>
                <a:cs typeface="Angsana New" pitchFamily="18" charset="-34"/>
              </a:rPr>
              <a:t>Actual Aggregate Expenditure = Actual C + Actual I </a:t>
            </a:r>
          </a:p>
        </p:txBody>
      </p:sp>
      <p:sp>
        <p:nvSpPr>
          <p:cNvPr id="100365" name="AutoShape 13"/>
          <p:cNvSpPr>
            <a:spLocks noChangeArrowheads="1"/>
          </p:cNvSpPr>
          <p:nvPr/>
        </p:nvSpPr>
        <p:spPr bwMode="auto">
          <a:xfrm>
            <a:off x="3810000" y="1828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685800" y="4495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295400" y="3886200"/>
            <a:ext cx="78486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Aggregate Expenditure (DAE)   =  Desired C + Desired I </a:t>
            </a: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685800" y="38862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5" name="AutoShape 16"/>
          <p:cNvSpPr>
            <a:spLocks noChangeArrowheads="1"/>
          </p:cNvSpPr>
          <p:nvPr/>
        </p:nvSpPr>
        <p:spPr bwMode="auto">
          <a:xfrm>
            <a:off x="685800" y="2514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16"/>
          <p:cNvSpPr>
            <a:spLocks noChangeArrowheads="1"/>
          </p:cNvSpPr>
          <p:nvPr/>
        </p:nvSpPr>
        <p:spPr bwMode="auto">
          <a:xfrm>
            <a:off x="685800" y="3048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685800" y="548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295400" y="54102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Actual Consumption </a:t>
            </a: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 Desired Consumption  </a:t>
            </a:r>
          </a:p>
        </p:txBody>
      </p:sp>
      <p:sp>
        <p:nvSpPr>
          <p:cNvPr id="21" name="AutoShape 14"/>
          <p:cNvSpPr>
            <a:spLocks noChangeArrowheads="1"/>
          </p:cNvSpPr>
          <p:nvPr/>
        </p:nvSpPr>
        <p:spPr bwMode="auto">
          <a:xfrm>
            <a:off x="685800" y="5943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1295400" y="59436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Actual Investment </a:t>
            </a: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 Desired Investment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0" grpId="0" animBg="1"/>
      <p:bldP spid="100362" grpId="0" animBg="1"/>
      <p:bldP spid="100363" grpId="0" animBg="1"/>
      <p:bldP spid="100364" grpId="0" animBg="1"/>
      <p:bldP spid="100365" grpId="0" animBg="1"/>
      <p:bldP spid="100366" grpId="0" animBg="1"/>
      <p:bldP spid="100367" grpId="0" animBg="1"/>
      <p:bldP spid="100368" grpId="0" animBg="1"/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Introduction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5181600"/>
          </a:xfrm>
        </p:spPr>
        <p:txBody>
          <a:bodyPr/>
          <a:lstStyle/>
          <a:p>
            <a:pPr>
              <a:buNone/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Actual  Investment 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vs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.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 Desired Investment (Planned Investment)</a:t>
            </a: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914400" y="5334000"/>
            <a:ext cx="7772400" cy="707886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660033"/>
                </a:solidFill>
                <a:cs typeface="Angsana New" pitchFamily="18" charset="-34"/>
              </a:rPr>
              <a:t>Actual Investment = All firms’ investments, including their unplanned changes in inventories</a:t>
            </a:r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304800" y="5334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371600" y="3276600"/>
            <a:ext cx="16002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Inventory</a:t>
            </a:r>
          </a:p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investment</a:t>
            </a: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304800" y="3429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9" name="Line 17"/>
          <p:cNvSpPr>
            <a:spLocks noChangeShapeType="1"/>
          </p:cNvSpPr>
          <p:nvPr/>
        </p:nvSpPr>
        <p:spPr bwMode="auto">
          <a:xfrm flipV="1">
            <a:off x="2971800" y="3505200"/>
            <a:ext cx="685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0" name="Line 18"/>
          <p:cNvSpPr>
            <a:spLocks noChangeShapeType="1"/>
          </p:cNvSpPr>
          <p:nvPr/>
        </p:nvSpPr>
        <p:spPr bwMode="auto">
          <a:xfrm>
            <a:off x="2971800" y="3581400"/>
            <a:ext cx="685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1" name="Text Box 19"/>
          <p:cNvSpPr txBox="1">
            <a:spLocks noChangeArrowheads="1"/>
          </p:cNvSpPr>
          <p:nvPr/>
        </p:nvSpPr>
        <p:spPr bwMode="auto">
          <a:xfrm>
            <a:off x="3657600" y="3048000"/>
            <a:ext cx="47244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(Intend to stock some final goods)</a:t>
            </a:r>
          </a:p>
        </p:txBody>
      </p:sp>
      <p:sp>
        <p:nvSpPr>
          <p:cNvPr id="100372" name="Text Box 20"/>
          <p:cNvSpPr txBox="1">
            <a:spLocks noChangeArrowheads="1"/>
          </p:cNvSpPr>
          <p:nvPr/>
        </p:nvSpPr>
        <p:spPr bwMode="auto">
          <a:xfrm>
            <a:off x="3657600" y="4114800"/>
            <a:ext cx="49530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Unplanned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(Final goods produced but cannot be sold)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0" name="AutoShape 16"/>
          <p:cNvSpPr>
            <a:spLocks noChangeArrowheads="1"/>
          </p:cNvSpPr>
          <p:nvPr/>
        </p:nvSpPr>
        <p:spPr bwMode="auto">
          <a:xfrm>
            <a:off x="381000" y="167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914400" y="1600200"/>
            <a:ext cx="41910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Investment in building, machine</a:t>
            </a:r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914400" y="21336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Planned B&amp;M investment </a:t>
            </a:r>
            <a:r>
              <a:rPr lang="en-US" sz="2000" dirty="0">
                <a:solidFill>
                  <a:srgbClr val="008000"/>
                </a:solidFill>
                <a:cs typeface="Angsana New" pitchFamily="18" charset="-34"/>
              </a:rPr>
              <a:t> (Intend to build factory or buy machine) 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914400" y="25908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Unplanned B&amp;M investment </a:t>
            </a:r>
            <a:r>
              <a:rPr lang="en-US" sz="2000" dirty="0">
                <a:solidFill>
                  <a:srgbClr val="008000"/>
                </a:solidFill>
                <a:cs typeface="Angsana New" pitchFamily="18" charset="-34"/>
              </a:rPr>
              <a:t> (</a:t>
            </a:r>
            <a:r>
              <a:rPr lang="en-US" sz="2000" dirty="0" err="1">
                <a:solidFill>
                  <a:srgbClr val="008000"/>
                </a:solidFill>
                <a:cs typeface="Angsana New" pitchFamily="18" charset="-34"/>
              </a:rPr>
              <a:t>eg.B&amp;M</a:t>
            </a:r>
            <a:r>
              <a:rPr lang="en-US" sz="2000" dirty="0">
                <a:solidFill>
                  <a:srgbClr val="008000"/>
                </a:solidFill>
                <a:cs typeface="Angsana New" pitchFamily="18" charset="-34"/>
              </a:rPr>
              <a:t> bought b/c of shock in sales)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0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00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4" grpId="0" animBg="1"/>
      <p:bldP spid="100366" grpId="0" animBg="1"/>
      <p:bldP spid="100367" grpId="0" animBg="1"/>
      <p:bldP spid="100368" grpId="0" animBg="1"/>
      <p:bldP spid="100369" grpId="0" animBg="1"/>
      <p:bldP spid="100370" grpId="0" animBg="1"/>
      <p:bldP spid="100371" grpId="0" animBg="1"/>
      <p:bldP spid="100372" grpId="0" animBg="1"/>
      <p:bldP spid="20" grpId="1" animBg="1"/>
      <p:bldP spid="21" grpId="1" animBg="1"/>
      <p:bldP spid="18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467600" cy="838200"/>
          </a:xfrm>
        </p:spPr>
        <p:txBody>
          <a:bodyPr/>
          <a:lstStyle/>
          <a:p>
            <a:pPr algn="l"/>
            <a:r>
              <a:rPr lang="en-US" b="1" dirty="0">
                <a:latin typeface="+mn-lt"/>
                <a:cs typeface="Angsana New" pitchFamily="18" charset="-34"/>
              </a:rPr>
              <a:t>3.2 Composition of DAE</a:t>
            </a:r>
            <a:endParaRPr lang="en-US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458201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sz="2600" b="1" dirty="0">
                <a:solidFill>
                  <a:srgbClr val="660033"/>
                </a:solidFill>
                <a:cs typeface="Angsana New" pitchFamily="18" charset="-34"/>
              </a:rPr>
              <a:t>In the economy with government and foreign sector</a:t>
            </a:r>
          </a:p>
          <a:p>
            <a:pPr>
              <a:lnSpc>
                <a:spcPct val="65000"/>
              </a:lnSpc>
              <a:buNone/>
            </a:pPr>
            <a:r>
              <a:rPr lang="en-US" sz="2400" b="1" dirty="0">
                <a:solidFill>
                  <a:schemeClr val="accent2"/>
                </a:solidFill>
                <a:cs typeface="Angsana New" pitchFamily="18" charset="-34"/>
              </a:rPr>
              <a:t>	DAE = Desired (C + I + G + X – M)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consumption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investment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government expenditure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net export</a:t>
            </a:r>
          </a:p>
          <a:p>
            <a:pPr>
              <a:lnSpc>
                <a:spcPct val="65000"/>
              </a:lnSpc>
              <a:buNone/>
            </a:pPr>
            <a:endParaRPr lang="en-US" sz="24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b="1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</a:pP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Disposable Income (Y</a:t>
            </a:r>
            <a:r>
              <a:rPr lang="en-US" sz="2400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),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</a:t>
            </a:r>
          </a:p>
          <a:p>
            <a:pPr>
              <a:lnSpc>
                <a:spcPct val="60000"/>
              </a:lnSpc>
            </a:pP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Consumption loan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  <a:buNone/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None/>
            </a:pPr>
            <a:endParaRPr lang="en-US" sz="16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sz="2400" b="1" dirty="0">
                <a:solidFill>
                  <a:srgbClr val="660033"/>
                </a:solidFill>
                <a:effectLst/>
                <a:cs typeface="Angsana New" pitchFamily="18" charset="-34"/>
              </a:rPr>
              <a:t>Population amount</a:t>
            </a: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7478" name="Rectangle 22"/>
          <p:cNvSpPr>
            <a:spLocks noChangeArrowheads="1"/>
          </p:cNvSpPr>
          <p:nvPr/>
        </p:nvSpPr>
        <p:spPr bwMode="auto">
          <a:xfrm>
            <a:off x="4495800" y="2209800"/>
            <a:ext cx="2057400" cy="5334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= Y - T</a:t>
            </a:r>
            <a:endParaRPr lang="th-TH" b="1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47479" name="Rectangle 23"/>
          <p:cNvSpPr>
            <a:spLocks noChangeArrowheads="1"/>
          </p:cNvSpPr>
          <p:nvPr/>
        </p:nvSpPr>
        <p:spPr bwMode="auto">
          <a:xfrm>
            <a:off x="1066800" y="5486400"/>
            <a:ext cx="36576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Amount of population</a:t>
            </a:r>
            <a:endParaRPr lang="th-TH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47480" name="Text Box 24"/>
          <p:cNvSpPr txBox="1">
            <a:spLocks noChangeArrowheads="1"/>
          </p:cNvSpPr>
          <p:nvPr/>
        </p:nvSpPr>
        <p:spPr bwMode="auto">
          <a:xfrm>
            <a:off x="1066800" y="3352800"/>
            <a:ext cx="5867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Low interest rate for consumption loan</a:t>
            </a:r>
            <a:r>
              <a:rPr lang="en-US" sz="28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</a:p>
        </p:txBody>
      </p:sp>
      <p:sp>
        <p:nvSpPr>
          <p:cNvPr id="147481" name="Text Box 25"/>
          <p:cNvSpPr txBox="1">
            <a:spLocks noChangeArrowheads="1"/>
          </p:cNvSpPr>
          <p:nvPr/>
        </p:nvSpPr>
        <p:spPr bwMode="auto">
          <a:xfrm>
            <a:off x="1066800" y="4114800"/>
            <a:ext cx="58674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Low down payment for consumption loan</a:t>
            </a:r>
          </a:p>
        </p:txBody>
      </p:sp>
      <p:sp>
        <p:nvSpPr>
          <p:cNvPr id="147482" name="AutoShape 26"/>
          <p:cNvSpPr>
            <a:spLocks noChangeArrowheads="1"/>
          </p:cNvSpPr>
          <p:nvPr/>
        </p:nvSpPr>
        <p:spPr bwMode="auto">
          <a:xfrm>
            <a:off x="7086600" y="3429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3" name="AutoShape 27"/>
          <p:cNvSpPr>
            <a:spLocks noChangeArrowheads="1"/>
          </p:cNvSpPr>
          <p:nvPr/>
        </p:nvSpPr>
        <p:spPr bwMode="auto">
          <a:xfrm>
            <a:off x="7086600" y="4191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4" name="Text Box 28"/>
          <p:cNvSpPr txBox="1">
            <a:spLocks noChangeArrowheads="1"/>
          </p:cNvSpPr>
          <p:nvPr/>
        </p:nvSpPr>
        <p:spPr bwMode="auto">
          <a:xfrm>
            <a:off x="7696200" y="33528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</a:t>
            </a:r>
          </a:p>
        </p:txBody>
      </p:sp>
      <p:sp>
        <p:nvSpPr>
          <p:cNvPr id="147486" name="Line 30"/>
          <p:cNvSpPr>
            <a:spLocks noChangeShapeType="1"/>
          </p:cNvSpPr>
          <p:nvPr/>
        </p:nvSpPr>
        <p:spPr bwMode="auto">
          <a:xfrm flipV="1">
            <a:off x="8229600" y="3352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7487" name="Text Box 31"/>
          <p:cNvSpPr txBox="1">
            <a:spLocks noChangeArrowheads="1"/>
          </p:cNvSpPr>
          <p:nvPr/>
        </p:nvSpPr>
        <p:spPr bwMode="auto">
          <a:xfrm>
            <a:off x="7696200" y="4038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</a:t>
            </a:r>
          </a:p>
        </p:txBody>
      </p:sp>
      <p:sp>
        <p:nvSpPr>
          <p:cNvPr id="147488" name="Line 32"/>
          <p:cNvSpPr>
            <a:spLocks noChangeShapeType="1"/>
          </p:cNvSpPr>
          <p:nvPr/>
        </p:nvSpPr>
        <p:spPr bwMode="auto">
          <a:xfrm flipV="1">
            <a:off x="8229600" y="4114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7489" name="AutoShape 33"/>
          <p:cNvSpPr>
            <a:spLocks noChangeArrowheads="1"/>
          </p:cNvSpPr>
          <p:nvPr/>
        </p:nvSpPr>
        <p:spPr bwMode="auto">
          <a:xfrm>
            <a:off x="4876800" y="5562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90" name="Line 34"/>
          <p:cNvSpPr>
            <a:spLocks noChangeShapeType="1"/>
          </p:cNvSpPr>
          <p:nvPr/>
        </p:nvSpPr>
        <p:spPr bwMode="auto">
          <a:xfrm flipV="1">
            <a:off x="4267200" y="5486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7491" name="Text Box 35"/>
          <p:cNvSpPr txBox="1">
            <a:spLocks noChangeArrowheads="1"/>
          </p:cNvSpPr>
          <p:nvPr/>
        </p:nvSpPr>
        <p:spPr bwMode="auto">
          <a:xfrm>
            <a:off x="5562600" y="54864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</a:t>
            </a:r>
          </a:p>
        </p:txBody>
      </p:sp>
      <p:sp>
        <p:nvSpPr>
          <p:cNvPr id="147492" name="Line 36"/>
          <p:cNvSpPr>
            <a:spLocks noChangeShapeType="1"/>
          </p:cNvSpPr>
          <p:nvPr/>
        </p:nvSpPr>
        <p:spPr bwMode="auto">
          <a:xfrm flipV="1">
            <a:off x="6096000" y="5486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6934200" y="2209800"/>
            <a:ext cx="68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800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endParaRPr lang="en-US" sz="2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8229600" y="2133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</a:t>
            </a:r>
          </a:p>
        </p:txBody>
      </p:sp>
      <p:sp>
        <p:nvSpPr>
          <p:cNvPr id="22" name="Line 30"/>
          <p:cNvSpPr>
            <a:spLocks noChangeShapeType="1"/>
          </p:cNvSpPr>
          <p:nvPr/>
        </p:nvSpPr>
        <p:spPr bwMode="auto">
          <a:xfrm flipV="1">
            <a:off x="7543800" y="2209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auto">
          <a:xfrm>
            <a:off x="7696200" y="2286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Line 30"/>
          <p:cNvSpPr>
            <a:spLocks noChangeShapeType="1"/>
          </p:cNvSpPr>
          <p:nvPr/>
        </p:nvSpPr>
        <p:spPr bwMode="auto">
          <a:xfrm flipV="1">
            <a:off x="8686800" y="2209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7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7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7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7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7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47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47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47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47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47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47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47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78" grpId="0" animBg="1"/>
      <p:bldP spid="147479" grpId="0" animBg="1"/>
      <p:bldP spid="147480" grpId="0" animBg="1"/>
      <p:bldP spid="147481" grpId="0" animBg="1"/>
      <p:bldP spid="147482" grpId="0" animBg="1"/>
      <p:bldP spid="147483" grpId="0" animBg="1"/>
      <p:bldP spid="147484" grpId="0"/>
      <p:bldP spid="147486" grpId="0" animBg="1"/>
      <p:bldP spid="147487" grpId="0"/>
      <p:bldP spid="147488" grpId="0" animBg="1"/>
      <p:bldP spid="147489" grpId="0" animBg="1"/>
      <p:bldP spid="147490" grpId="0" animBg="1"/>
      <p:bldP spid="147491" grpId="0"/>
      <p:bldP spid="147492" grpId="0" animBg="1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sz="3200" b="1" dirty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sz="3200" b="1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Consumer expectation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8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>
                <a:solidFill>
                  <a:srgbClr val="660033"/>
                </a:solidFill>
                <a:effectLst/>
                <a:cs typeface="Angsana New" pitchFamily="18" charset="-34"/>
              </a:rPr>
              <a:t>Consumer taste</a:t>
            </a: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1143000" y="31242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Expect future income to</a:t>
            </a:r>
          </a:p>
        </p:txBody>
      </p:sp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1143000" y="39624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Expect price of G&amp;S to</a:t>
            </a:r>
          </a:p>
        </p:txBody>
      </p:sp>
      <p:sp>
        <p:nvSpPr>
          <p:cNvPr id="148489" name="AutoShape 9"/>
          <p:cNvSpPr>
            <a:spLocks noChangeArrowheads="1"/>
          </p:cNvSpPr>
          <p:nvPr/>
        </p:nvSpPr>
        <p:spPr bwMode="auto">
          <a:xfrm>
            <a:off x="5181600" y="3276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0" name="AutoShape 10"/>
          <p:cNvSpPr>
            <a:spLocks noChangeArrowheads="1"/>
          </p:cNvSpPr>
          <p:nvPr/>
        </p:nvSpPr>
        <p:spPr bwMode="auto">
          <a:xfrm>
            <a:off x="5181600" y="4038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1" name="Text Box 11"/>
          <p:cNvSpPr txBox="1">
            <a:spLocks noChangeArrowheads="1"/>
          </p:cNvSpPr>
          <p:nvPr/>
        </p:nvSpPr>
        <p:spPr bwMode="auto">
          <a:xfrm>
            <a:off x="5715000" y="3124200"/>
            <a:ext cx="1981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Current C</a:t>
            </a:r>
            <a:endParaRPr lang="en-US" sz="3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48492" name="Line 12"/>
          <p:cNvSpPr>
            <a:spLocks noChangeShapeType="1"/>
          </p:cNvSpPr>
          <p:nvPr/>
        </p:nvSpPr>
        <p:spPr bwMode="auto">
          <a:xfrm flipV="1">
            <a:off x="7696200" y="31242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8493" name="Text Box 13"/>
          <p:cNvSpPr txBox="1">
            <a:spLocks noChangeArrowheads="1"/>
          </p:cNvSpPr>
          <p:nvPr/>
        </p:nvSpPr>
        <p:spPr bwMode="auto">
          <a:xfrm>
            <a:off x="5715000" y="3962400"/>
            <a:ext cx="190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Current C</a:t>
            </a:r>
          </a:p>
        </p:txBody>
      </p:sp>
      <p:sp>
        <p:nvSpPr>
          <p:cNvPr id="148494" name="Line 14"/>
          <p:cNvSpPr>
            <a:spLocks noChangeShapeType="1"/>
          </p:cNvSpPr>
          <p:nvPr/>
        </p:nvSpPr>
        <p:spPr bwMode="auto">
          <a:xfrm flipV="1">
            <a:off x="7696200" y="40386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8500" name="Line 20"/>
          <p:cNvSpPr>
            <a:spLocks noChangeShapeType="1"/>
          </p:cNvSpPr>
          <p:nvPr/>
        </p:nvSpPr>
        <p:spPr bwMode="auto">
          <a:xfrm flipV="1">
            <a:off x="4800600" y="31242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8501" name="Line 21"/>
          <p:cNvSpPr>
            <a:spLocks noChangeShapeType="1"/>
          </p:cNvSpPr>
          <p:nvPr/>
        </p:nvSpPr>
        <p:spPr bwMode="auto">
          <a:xfrm flipV="1">
            <a:off x="4572000" y="3962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8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8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8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8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8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7" grpId="0" animBg="1"/>
      <p:bldP spid="148488" grpId="0" animBg="1"/>
      <p:bldP spid="148489" grpId="0" animBg="1"/>
      <p:bldP spid="148490" grpId="0" animBg="1"/>
      <p:bldP spid="148491" grpId="0"/>
      <p:bldP spid="148492" grpId="0" animBg="1"/>
      <p:bldP spid="148493" grpId="0"/>
      <p:bldP spid="148494" grpId="0" animBg="1"/>
      <p:bldP spid="148500" grpId="0" animBg="1"/>
      <p:bldP spid="1485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Keynes consumption theory</a:t>
            </a:r>
          </a:p>
        </p:txBody>
      </p:sp>
      <p:sp useBgFill="1">
        <p:nvSpPr>
          <p:cNvPr id="1495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th-TH" sz="2000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sz="3200" b="1" dirty="0">
                <a:solidFill>
                  <a:srgbClr val="008000"/>
                </a:solidFill>
              </a:rPr>
              <a:t>Main factor </a:t>
            </a:r>
            <a:r>
              <a:rPr lang="en-US" sz="3200" b="1" dirty="0">
                <a:solidFill>
                  <a:srgbClr val="008000"/>
                </a:solidFill>
                <a:cs typeface="Angsana New" pitchFamily="18" charset="-34"/>
              </a:rPr>
              <a:t>determining</a:t>
            </a:r>
            <a:r>
              <a:rPr lang="en-US" sz="3200" b="1" dirty="0">
                <a:solidFill>
                  <a:srgbClr val="008000"/>
                </a:solidFill>
              </a:rPr>
              <a:t> C is</a:t>
            </a:r>
            <a:r>
              <a:rPr lang="en-US" sz="3600" b="1" dirty="0">
                <a:solidFill>
                  <a:srgbClr val="008000"/>
                </a:solidFill>
              </a:rPr>
              <a:t> </a:t>
            </a:r>
            <a:r>
              <a:rPr lang="en-US" sz="3600" b="1" dirty="0">
                <a:solidFill>
                  <a:srgbClr val="660033"/>
                </a:solidFill>
              </a:rPr>
              <a:t>Y</a:t>
            </a:r>
            <a:r>
              <a:rPr lang="en-US" sz="3600" b="1" baseline="30000" dirty="0">
                <a:solidFill>
                  <a:srgbClr val="660033"/>
                </a:solidFill>
              </a:rPr>
              <a:t>d</a:t>
            </a:r>
            <a:endParaRPr lang="th-TH" sz="3600" b="1" dirty="0">
              <a:solidFill>
                <a:srgbClr val="660033"/>
              </a:solidFill>
            </a:endParaRPr>
          </a:p>
          <a:p>
            <a:r>
              <a:rPr lang="en-US" sz="3200" b="1" dirty="0">
                <a:solidFill>
                  <a:srgbClr val="993300"/>
                </a:solidFill>
              </a:rPr>
              <a:t>Consumption </a:t>
            </a:r>
            <a:r>
              <a:rPr lang="th-TH" sz="3200" b="1" dirty="0">
                <a:solidFill>
                  <a:srgbClr val="993300"/>
                </a:solidFill>
              </a:rPr>
              <a:t>F</a:t>
            </a:r>
            <a:r>
              <a:rPr lang="en-US" sz="3200" b="1" dirty="0">
                <a:solidFill>
                  <a:srgbClr val="993300"/>
                </a:solidFill>
              </a:rPr>
              <a:t>unction</a:t>
            </a:r>
            <a:endParaRPr lang="th-TH" sz="3200" b="1" dirty="0">
              <a:solidFill>
                <a:srgbClr val="993300"/>
              </a:solidFill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3200" b="1" dirty="0">
              <a:solidFill>
                <a:srgbClr val="993300"/>
              </a:solidFill>
              <a:effectLst/>
              <a:cs typeface="Angsana New" pitchFamily="18" charset="-34"/>
            </a:endParaRPr>
          </a:p>
        </p:txBody>
      </p:sp>
      <p:sp>
        <p:nvSpPr>
          <p:cNvPr id="149519" name="Text Box 1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49521" name="Text Box 17"/>
          <p:cNvSpPr txBox="1">
            <a:spLocks noChangeArrowheads="1"/>
          </p:cNvSpPr>
          <p:nvPr/>
        </p:nvSpPr>
        <p:spPr bwMode="auto">
          <a:xfrm>
            <a:off x="1676400" y="4267200"/>
            <a:ext cx="49530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5000"/>
              </a:spcBef>
              <a:spcAft>
                <a:spcPct val="45000"/>
              </a:spcAft>
            </a:pPr>
            <a:r>
              <a:rPr lang="th-TH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C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= f (Y</a:t>
            </a:r>
            <a:r>
              <a:rPr lang="en-US" sz="3200" b="1" baseline="300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d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, A1, A2, A3,…)</a:t>
            </a:r>
            <a:endParaRPr lang="en-US" sz="3200">
              <a:solidFill>
                <a:schemeClr val="accent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/>
              <a:t>Consumption Function</a:t>
            </a:r>
          </a:p>
        </p:txBody>
      </p:sp>
      <p:sp useBgFill="1"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3" name="Text Box 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16002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0540" name="Text Box 12"/>
          <p:cNvSpPr txBox="1">
            <a:spLocks noChangeArrowheads="1"/>
          </p:cNvSpPr>
          <p:nvPr/>
        </p:nvSpPr>
        <p:spPr bwMode="auto">
          <a:xfrm>
            <a:off x="1600200" y="236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50541" name="Text Box 13"/>
          <p:cNvSpPr txBox="1">
            <a:spLocks noChangeArrowheads="1"/>
          </p:cNvSpPr>
          <p:nvPr/>
        </p:nvSpPr>
        <p:spPr bwMode="auto">
          <a:xfrm>
            <a:off x="47244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f (Y</a:t>
            </a:r>
            <a:r>
              <a:rPr lang="en-US" baseline="30000"/>
              <a:t>d</a:t>
            </a:r>
            <a:r>
              <a:rPr lang="en-US"/>
              <a:t>)</a:t>
            </a:r>
          </a:p>
        </p:txBody>
      </p:sp>
      <p:sp>
        <p:nvSpPr>
          <p:cNvPr id="150542" name="Rectangle 14"/>
          <p:cNvSpPr>
            <a:spLocks noChangeArrowheads="1"/>
          </p:cNvSpPr>
          <p:nvPr/>
        </p:nvSpPr>
        <p:spPr bwMode="auto">
          <a:xfrm>
            <a:off x="685800" y="3048000"/>
            <a:ext cx="5543550" cy="533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APC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Average Propensity to Consume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150543" name="Rectangle 15"/>
          <p:cNvSpPr>
            <a:spLocks noChangeArrowheads="1"/>
          </p:cNvSpPr>
          <p:nvPr/>
        </p:nvSpPr>
        <p:spPr bwMode="auto">
          <a:xfrm>
            <a:off x="685800" y="3962400"/>
            <a:ext cx="554355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MPC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Marginal Propensity to Consume</a:t>
            </a:r>
          </a:p>
        </p:txBody>
      </p:sp>
      <p:sp>
        <p:nvSpPr>
          <p:cNvPr id="150544" name="AutoShape 16"/>
          <p:cNvSpPr>
            <a:spLocks noChangeArrowheads="1"/>
          </p:cNvSpPr>
          <p:nvPr/>
        </p:nvSpPr>
        <p:spPr bwMode="auto">
          <a:xfrm>
            <a:off x="64008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5" name="AutoShape 17"/>
          <p:cNvSpPr>
            <a:spLocks noChangeArrowheads="1"/>
          </p:cNvSpPr>
          <p:nvPr/>
        </p:nvSpPr>
        <p:spPr bwMode="auto">
          <a:xfrm>
            <a:off x="6400800" y="4114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6" name="Rectangle 18"/>
          <p:cNvSpPr>
            <a:spLocks noChangeArrowheads="1"/>
          </p:cNvSpPr>
          <p:nvPr/>
        </p:nvSpPr>
        <p:spPr bwMode="auto">
          <a:xfrm>
            <a:off x="7010400" y="2971800"/>
            <a:ext cx="1600200" cy="762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APC =  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 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7" name="Rectangle 19"/>
          <p:cNvSpPr>
            <a:spLocks noChangeArrowheads="1"/>
          </p:cNvSpPr>
          <p:nvPr/>
        </p:nvSpPr>
        <p:spPr bwMode="auto">
          <a:xfrm>
            <a:off x="7010400" y="3962400"/>
            <a:ext cx="1655763" cy="8001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=  </a:t>
            </a:r>
            <a:r>
              <a:rPr lang="el-GR" sz="2200" b="1" u="sng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</a:t>
            </a:r>
            <a:r>
              <a:rPr lang="el-GR" sz="2200" b="1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 baseline="3000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8" name="Rectangle 20"/>
          <p:cNvSpPr>
            <a:spLocks noChangeArrowheads="1"/>
          </p:cNvSpPr>
          <p:nvPr/>
        </p:nvSpPr>
        <p:spPr bwMode="auto">
          <a:xfrm>
            <a:off x="685800" y="5257800"/>
            <a:ext cx="165735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&lt; 1</a:t>
            </a:r>
            <a:r>
              <a:rPr lang="en-US" sz="2000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0549" name="AutoShape 21"/>
          <p:cNvSpPr>
            <a:spLocks noChangeArrowheads="1"/>
          </p:cNvSpPr>
          <p:nvPr/>
        </p:nvSpPr>
        <p:spPr bwMode="auto">
          <a:xfrm>
            <a:off x="2438400" y="53340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50552" name="Group 24"/>
          <p:cNvGrpSpPr>
            <a:grpSpLocks/>
          </p:cNvGrpSpPr>
          <p:nvPr/>
        </p:nvGrpSpPr>
        <p:grpSpPr bwMode="auto">
          <a:xfrm>
            <a:off x="3048000" y="5105400"/>
            <a:ext cx="5791200" cy="1066800"/>
            <a:chOff x="1968" y="3216"/>
            <a:chExt cx="3492" cy="672"/>
          </a:xfrm>
        </p:grpSpPr>
        <p:sp>
          <p:nvSpPr>
            <p:cNvPr id="150550" name="Rectangle 22"/>
            <p:cNvSpPr>
              <a:spLocks noChangeArrowheads="1"/>
            </p:cNvSpPr>
            <p:nvPr/>
          </p:nvSpPr>
          <p:spPr bwMode="auto">
            <a:xfrm>
              <a:off x="1968" y="3216"/>
              <a:ext cx="3492" cy="672"/>
            </a:xfrm>
            <a:prstGeom prst="rect">
              <a:avLst/>
            </a:prstGeom>
            <a:solidFill>
              <a:srgbClr val="FF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</a:pPr>
              <a:r>
                <a:rPr lang="en-US" sz="2000" dirty="0">
                  <a:solidFill>
                    <a:srgbClr val="006600"/>
                  </a:solidFill>
                  <a:cs typeface="Angsana New" pitchFamily="18" charset="-34"/>
                </a:rPr>
                <a:t>when</a:t>
              </a:r>
              <a:r>
                <a:rPr lang="th-TH" sz="2800" dirty="0">
                  <a:solidFill>
                    <a:srgbClr val="006600"/>
                  </a:solidFill>
                  <a:cs typeface="Angsana New" pitchFamily="18" charset="-34"/>
                </a:rPr>
                <a:t>  </a:t>
              </a:r>
              <a:r>
                <a:rPr lang="en-US" sz="2000" dirty="0">
                  <a:solidFill>
                    <a:srgbClr val="006600"/>
                  </a:solidFill>
                  <a:cs typeface="Angsana New" pitchFamily="18" charset="-34"/>
                </a:rPr>
                <a:t>income   people do not use all the increased</a:t>
              </a:r>
            </a:p>
            <a:p>
              <a:pPr>
                <a:spcBef>
                  <a:spcPct val="20000"/>
                </a:spcBef>
              </a:pPr>
              <a:r>
                <a:rPr lang="en-US" sz="2000" dirty="0">
                  <a:solidFill>
                    <a:srgbClr val="006600"/>
                  </a:solidFill>
                  <a:cs typeface="Angsana New" pitchFamily="18" charset="-34"/>
                </a:rPr>
                <a:t>i</a:t>
              </a:r>
              <a:r>
                <a:rPr lang="en-US" sz="2000">
                  <a:solidFill>
                    <a:srgbClr val="006600"/>
                  </a:solidFill>
                  <a:cs typeface="Angsana New" pitchFamily="18" charset="-34"/>
                </a:rPr>
                <a:t>ncome</a:t>
              </a:r>
              <a:r>
                <a:rPr lang="en-US" sz="2000" dirty="0">
                  <a:solidFill>
                    <a:srgbClr val="006600"/>
                  </a:solidFill>
                  <a:cs typeface="Angsana New" pitchFamily="18" charset="-34"/>
                </a:rPr>
                <a:t>,  but save some income for future use</a:t>
              </a:r>
              <a:endParaRPr lang="en-US" sz="2800" b="1" dirty="0">
                <a:solidFill>
                  <a:srgbClr val="006600"/>
                </a:solidFill>
                <a:cs typeface="Angsana New" pitchFamily="18" charset="-34"/>
              </a:endParaRPr>
            </a:p>
          </p:txBody>
        </p:sp>
        <p:sp>
          <p:nvSpPr>
            <p:cNvPr id="150551" name="Line 23"/>
            <p:cNvSpPr>
              <a:spLocks noChangeShapeType="1"/>
            </p:cNvSpPr>
            <p:nvPr/>
          </p:nvSpPr>
          <p:spPr bwMode="auto">
            <a:xfrm flipV="1">
              <a:off x="3025" y="3312"/>
              <a:ext cx="0" cy="192"/>
            </a:xfrm>
            <a:prstGeom prst="line">
              <a:avLst/>
            </a:prstGeom>
            <a:noFill/>
            <a:ln w="25400">
              <a:solidFill>
                <a:srgbClr val="CC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0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0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5" grpId="0"/>
      <p:bldP spid="150540" grpId="0"/>
      <p:bldP spid="150541" grpId="0"/>
      <p:bldP spid="150542" grpId="0" animBg="1"/>
      <p:bldP spid="150543" grpId="0" animBg="1"/>
      <p:bldP spid="150544" grpId="0" animBg="1"/>
      <p:bldP spid="150545" grpId="0" animBg="1"/>
      <p:bldP spid="150546" grpId="0" animBg="1"/>
      <p:bldP spid="150547" grpId="0" animBg="1"/>
      <p:bldP spid="150548" grpId="0" animBg="1"/>
      <p:bldP spid="1505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5486400" cy="685800"/>
          </a:xfrm>
          <a:solidFill>
            <a:srgbClr val="FFFF66">
              <a:alpha val="50000"/>
            </a:srgbClr>
          </a:solidFill>
        </p:spPr>
        <p:txBody>
          <a:bodyPr/>
          <a:lstStyle/>
          <a:p>
            <a:r>
              <a:rPr lang="en-US" sz="3200" b="1" dirty="0">
                <a:solidFill>
                  <a:schemeClr val="accent2"/>
                </a:solidFill>
                <a:effectLst/>
                <a:cs typeface="Angsana New" pitchFamily="18" charset="-34"/>
              </a:rPr>
              <a:t>Consumption Graph</a:t>
            </a:r>
            <a:endParaRPr lang="th-TH" sz="3200" b="1" dirty="0">
              <a:solidFill>
                <a:schemeClr val="accent2"/>
              </a:solidFill>
              <a:effectLst/>
            </a:endParaRPr>
          </a:p>
        </p:txBody>
      </p:sp>
      <p:sp>
        <p:nvSpPr>
          <p:cNvPr id="155652" name="Line 4"/>
          <p:cNvSpPr>
            <a:spLocks noChangeShapeType="1"/>
          </p:cNvSpPr>
          <p:nvPr/>
        </p:nvSpPr>
        <p:spPr bwMode="auto">
          <a:xfrm>
            <a:off x="1752600" y="13716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3" name="Line 5"/>
          <p:cNvSpPr>
            <a:spLocks noChangeShapeType="1"/>
          </p:cNvSpPr>
          <p:nvPr/>
        </p:nvSpPr>
        <p:spPr bwMode="auto">
          <a:xfrm>
            <a:off x="1752600" y="3657600"/>
            <a:ext cx="2879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4" name="Line 6"/>
          <p:cNvSpPr>
            <a:spLocks noChangeShapeType="1"/>
          </p:cNvSpPr>
          <p:nvPr/>
        </p:nvSpPr>
        <p:spPr bwMode="auto">
          <a:xfrm flipV="1">
            <a:off x="1752600" y="1600200"/>
            <a:ext cx="25209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55711" name="Group 63"/>
          <p:cNvGrpSpPr>
            <a:grpSpLocks/>
          </p:cNvGrpSpPr>
          <p:nvPr/>
        </p:nvGrpSpPr>
        <p:grpSpPr bwMode="auto">
          <a:xfrm>
            <a:off x="2057400" y="3200400"/>
            <a:ext cx="515938" cy="431800"/>
            <a:chOff x="1296" y="2016"/>
            <a:chExt cx="325" cy="272"/>
          </a:xfrm>
        </p:grpSpPr>
        <p:sp>
          <p:nvSpPr>
            <p:cNvPr id="155655" name="Arc 7"/>
            <p:cNvSpPr>
              <a:spLocks/>
            </p:cNvSpPr>
            <p:nvPr/>
          </p:nvSpPr>
          <p:spPr bwMode="auto">
            <a:xfrm>
              <a:off x="1440" y="2016"/>
              <a:ext cx="181" cy="2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656" name="Rectangle 8"/>
            <p:cNvSpPr>
              <a:spLocks noChangeArrowheads="1"/>
            </p:cNvSpPr>
            <p:nvPr/>
          </p:nvSpPr>
          <p:spPr bwMode="auto">
            <a:xfrm>
              <a:off x="1296" y="2208"/>
              <a:ext cx="273" cy="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45</a:t>
              </a:r>
              <a:r>
                <a:rPr lang="en-US" sz="2000">
                  <a:cs typeface="Arial" charset="0"/>
                </a:rPr>
                <a:t>°</a:t>
              </a:r>
              <a:endParaRPr lang="en-US" sz="2000" b="1">
                <a:cs typeface="Arial" charset="0"/>
              </a:endParaRPr>
            </a:p>
          </p:txBody>
        </p:sp>
      </p:grpSp>
      <p:sp>
        <p:nvSpPr>
          <p:cNvPr id="155657" name="Line 9"/>
          <p:cNvSpPr>
            <a:spLocks noChangeShapeType="1"/>
          </p:cNvSpPr>
          <p:nvPr/>
        </p:nvSpPr>
        <p:spPr bwMode="auto">
          <a:xfrm flipV="1">
            <a:off x="1752600" y="2286000"/>
            <a:ext cx="3024188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9" name="Rectangle 11"/>
          <p:cNvSpPr>
            <a:spLocks noChangeArrowheads="1"/>
          </p:cNvSpPr>
          <p:nvPr/>
        </p:nvSpPr>
        <p:spPr bwMode="auto">
          <a:xfrm>
            <a:off x="4114800" y="1371600"/>
            <a:ext cx="12969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 sz="2000">
                <a:cs typeface="Angsana New" pitchFamily="18" charset="-34"/>
              </a:rPr>
              <a:t> = C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60" name="Rectangle 12"/>
          <p:cNvSpPr>
            <a:spLocks noChangeArrowheads="1"/>
          </p:cNvSpPr>
          <p:nvPr/>
        </p:nvSpPr>
        <p:spPr bwMode="auto">
          <a:xfrm>
            <a:off x="4800600" y="21336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1" name="Rectangle 13"/>
          <p:cNvSpPr>
            <a:spLocks noChangeArrowheads="1"/>
          </p:cNvSpPr>
          <p:nvPr/>
        </p:nvSpPr>
        <p:spPr bwMode="auto">
          <a:xfrm>
            <a:off x="4953000" y="26670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100 + 0.6Y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2" name="Rectangle 14"/>
          <p:cNvSpPr>
            <a:spLocks noChangeArrowheads="1"/>
          </p:cNvSpPr>
          <p:nvPr/>
        </p:nvSpPr>
        <p:spPr bwMode="auto">
          <a:xfrm>
            <a:off x="5105400" y="3048000"/>
            <a:ext cx="1727200" cy="3635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Slope = 0.6</a:t>
            </a:r>
            <a:r>
              <a:rPr lang="en-US" dirty="0">
                <a:cs typeface="Angsana New" pitchFamily="18" charset="-34"/>
              </a:rPr>
              <a:t>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55663" name="Rectangle 15"/>
          <p:cNvSpPr>
            <a:spLocks noChangeArrowheads="1"/>
          </p:cNvSpPr>
          <p:nvPr/>
        </p:nvSpPr>
        <p:spPr bwMode="auto">
          <a:xfrm>
            <a:off x="5105400" y="3581400"/>
            <a:ext cx="1727200" cy="2873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MPC = 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4" name="Rectangle 16"/>
          <p:cNvSpPr>
            <a:spLocks noChangeArrowheads="1"/>
          </p:cNvSpPr>
          <p:nvPr/>
        </p:nvSpPr>
        <p:spPr bwMode="auto">
          <a:xfrm>
            <a:off x="381000" y="2590800"/>
            <a:ext cx="14382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= 100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1295400" y="1066800"/>
            <a:ext cx="503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6" name="Rectangle 18"/>
          <p:cNvSpPr>
            <a:spLocks noChangeArrowheads="1"/>
          </p:cNvSpPr>
          <p:nvPr/>
        </p:nvSpPr>
        <p:spPr bwMode="auto">
          <a:xfrm>
            <a:off x="1981200" y="4114800"/>
            <a:ext cx="2303463" cy="304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Break-even Income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grpSp>
        <p:nvGrpSpPr>
          <p:cNvPr id="155712" name="Group 64"/>
          <p:cNvGrpSpPr>
            <a:grpSpLocks/>
          </p:cNvGrpSpPr>
          <p:nvPr/>
        </p:nvGrpSpPr>
        <p:grpSpPr bwMode="auto">
          <a:xfrm>
            <a:off x="2743200" y="2667000"/>
            <a:ext cx="576263" cy="1354138"/>
            <a:chOff x="1728" y="1680"/>
            <a:chExt cx="363" cy="853"/>
          </a:xfrm>
        </p:grpSpPr>
        <p:sp>
          <p:nvSpPr>
            <p:cNvPr id="155658" name="Line 10"/>
            <p:cNvSpPr>
              <a:spLocks noChangeShapeType="1"/>
            </p:cNvSpPr>
            <p:nvPr/>
          </p:nvSpPr>
          <p:spPr bwMode="auto">
            <a:xfrm>
              <a:off x="1872" y="1680"/>
              <a:ext cx="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5667" name="Rectangle 19"/>
            <p:cNvSpPr>
              <a:spLocks noChangeArrowheads="1"/>
            </p:cNvSpPr>
            <p:nvPr/>
          </p:nvSpPr>
          <p:spPr bwMode="auto">
            <a:xfrm>
              <a:off x="1728" y="2352"/>
              <a:ext cx="36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Y</a:t>
              </a:r>
              <a:r>
                <a:rPr lang="en-US" sz="2000" baseline="30000">
                  <a:cs typeface="Angsana New" pitchFamily="18" charset="-34"/>
                </a:rPr>
                <a:t>d*</a:t>
              </a:r>
              <a:r>
                <a:rPr lang="en-US">
                  <a:cs typeface="Angsana New" pitchFamily="18" charset="-34"/>
                </a:rPr>
                <a:t> 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55668" name="Rectangle 20"/>
          <p:cNvSpPr>
            <a:spLocks noChangeArrowheads="1"/>
          </p:cNvSpPr>
          <p:nvPr/>
        </p:nvSpPr>
        <p:spPr bwMode="auto">
          <a:xfrm>
            <a:off x="838200" y="4572000"/>
            <a:ext cx="792163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Note: </a:t>
            </a:r>
            <a:endParaRPr lang="th-TH" sz="20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5669" name="Rectangle 21"/>
          <p:cNvSpPr>
            <a:spLocks noChangeArrowheads="1"/>
          </p:cNvSpPr>
          <p:nvPr/>
        </p:nvSpPr>
        <p:spPr bwMode="auto">
          <a:xfrm>
            <a:off x="1828800" y="4648200"/>
            <a:ext cx="7207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1)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70" name="AutoShape 22"/>
          <p:cNvSpPr>
            <a:spLocks noChangeArrowheads="1"/>
          </p:cNvSpPr>
          <p:nvPr/>
        </p:nvSpPr>
        <p:spPr bwMode="auto">
          <a:xfrm>
            <a:off x="2971800" y="4724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1" name="Rectangle 23"/>
          <p:cNvSpPr>
            <a:spLocks noChangeArrowheads="1"/>
          </p:cNvSpPr>
          <p:nvPr/>
        </p:nvSpPr>
        <p:spPr bwMode="auto">
          <a:xfrm>
            <a:off x="3429000" y="4648200"/>
            <a:ext cx="644525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en-US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73" name="AutoShape 25"/>
          <p:cNvSpPr>
            <a:spLocks noChangeArrowheads="1"/>
          </p:cNvSpPr>
          <p:nvPr/>
        </p:nvSpPr>
        <p:spPr bwMode="auto">
          <a:xfrm>
            <a:off x="3733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4" name="Rectangle 26"/>
          <p:cNvSpPr>
            <a:spLocks noChangeArrowheads="1"/>
          </p:cNvSpPr>
          <p:nvPr/>
        </p:nvSpPr>
        <p:spPr bwMode="auto">
          <a:xfrm>
            <a:off x="4343400" y="5105400"/>
            <a:ext cx="1439863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th-TH" sz="2000" dirty="0">
                <a:solidFill>
                  <a:srgbClr val="CC0000"/>
                </a:solidFill>
                <a:cs typeface="Angsana New" pitchFamily="18" charset="-34"/>
              </a:rPr>
              <a:t>↑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&lt;</a:t>
            </a:r>
            <a:r>
              <a:rPr lang="en-US" b="1" dirty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1 </a:t>
            </a:r>
            <a:r>
              <a:rPr lang="en-US" dirty="0">
                <a:cs typeface="Angsana New" pitchFamily="18" charset="-34"/>
              </a:rPr>
              <a:t>unit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55675" name="AutoShape 27"/>
          <p:cNvSpPr>
            <a:spLocks noChangeArrowheads="1"/>
          </p:cNvSpPr>
          <p:nvPr/>
        </p:nvSpPr>
        <p:spPr bwMode="auto">
          <a:xfrm>
            <a:off x="62484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6" name="Rectangle 28"/>
          <p:cNvSpPr>
            <a:spLocks noChangeArrowheads="1"/>
          </p:cNvSpPr>
          <p:nvPr/>
        </p:nvSpPr>
        <p:spPr bwMode="auto">
          <a:xfrm>
            <a:off x="6934200" y="5029200"/>
            <a:ext cx="1223963" cy="381000"/>
          </a:xfrm>
          <a:prstGeom prst="rect">
            <a:avLst/>
          </a:prstGeom>
          <a:solidFill>
            <a:srgbClr val="CCFF66"/>
          </a:solidFill>
          <a:ln w="9525">
            <a:solidFill>
              <a:srgbClr val="CCFF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b="1">
                <a:solidFill>
                  <a:schemeClr val="accent2"/>
                </a:solidFill>
                <a:cs typeface="Angsana New" pitchFamily="18" charset="-34"/>
              </a:rPr>
              <a:t>MPC</a:t>
            </a:r>
            <a:r>
              <a:rPr lang="en-US" b="1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>
                <a:solidFill>
                  <a:schemeClr val="accent2"/>
                </a:solidFill>
                <a:cs typeface="Angsana New" pitchFamily="18" charset="-34"/>
              </a:rPr>
              <a:t>&lt; 1</a:t>
            </a:r>
            <a:endParaRPr lang="th-TH" sz="2000" b="1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55677" name="Rectangle 29"/>
          <p:cNvSpPr>
            <a:spLocks noChangeArrowheads="1"/>
          </p:cNvSpPr>
          <p:nvPr/>
        </p:nvSpPr>
        <p:spPr bwMode="auto">
          <a:xfrm>
            <a:off x="1752600" y="5638800"/>
            <a:ext cx="10810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>
                <a:cs typeface="Angsana New" pitchFamily="18" charset="-34"/>
              </a:rPr>
              <a:t>3)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 ↑</a:t>
            </a:r>
          </a:p>
        </p:txBody>
      </p:sp>
      <p:sp>
        <p:nvSpPr>
          <p:cNvPr id="155678" name="AutoShape 30"/>
          <p:cNvSpPr>
            <a:spLocks noChangeArrowheads="1"/>
          </p:cNvSpPr>
          <p:nvPr/>
        </p:nvSpPr>
        <p:spPr bwMode="auto">
          <a:xfrm>
            <a:off x="3200400" y="5715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55717" name="Group 69"/>
          <p:cNvGrpSpPr>
            <a:grpSpLocks/>
          </p:cNvGrpSpPr>
          <p:nvPr/>
        </p:nvGrpSpPr>
        <p:grpSpPr bwMode="auto">
          <a:xfrm>
            <a:off x="3886200" y="5562600"/>
            <a:ext cx="1512888" cy="647700"/>
            <a:chOff x="2448" y="3504"/>
            <a:chExt cx="953" cy="408"/>
          </a:xfrm>
        </p:grpSpPr>
        <p:sp>
          <p:nvSpPr>
            <p:cNvPr id="155679" name="Rectangle 31"/>
            <p:cNvSpPr>
              <a:spLocks noChangeArrowheads="1"/>
            </p:cNvSpPr>
            <p:nvPr/>
          </p:nvSpPr>
          <p:spPr bwMode="auto">
            <a:xfrm>
              <a:off x="2448" y="3504"/>
              <a:ext cx="953" cy="408"/>
            </a:xfrm>
            <a:prstGeom prst="rect">
              <a:avLst/>
            </a:prstGeom>
            <a:solidFill>
              <a:srgbClr val="B4EFA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en-US" sz="2000">
                  <a:cs typeface="Angsana New" pitchFamily="18" charset="-34"/>
                </a:rPr>
                <a:t>  </a:t>
              </a:r>
              <a:r>
                <a:rPr lang="en-US" sz="2000" u="sng">
                  <a:cs typeface="Angsana New" pitchFamily="18" charset="-34"/>
                </a:rPr>
                <a:t>C </a:t>
              </a:r>
              <a:r>
                <a:rPr lang="th-TH" sz="2000" b="1">
                  <a:solidFill>
                    <a:schemeClr val="accent2"/>
                  </a:solidFill>
                  <a:cs typeface="Angsana New" pitchFamily="18" charset="-34"/>
                </a:rPr>
                <a:t>↑</a:t>
              </a:r>
              <a:endParaRPr lang="en-US" sz="2000" b="1" u="sng">
                <a:solidFill>
                  <a:schemeClr val="accent2"/>
                </a:solidFill>
                <a:cs typeface="Angsana New" pitchFamily="18" charset="-34"/>
              </a:endParaRPr>
            </a:p>
            <a:p>
              <a:r>
                <a:rPr lang="en-US" sz="2000">
                  <a:cs typeface="Angsana New" pitchFamily="18" charset="-34"/>
                </a:rPr>
                <a:t>  Y</a:t>
              </a:r>
              <a:r>
                <a:rPr lang="en-US" sz="2000" baseline="30000">
                  <a:cs typeface="Angsana New" pitchFamily="18" charset="-34"/>
                </a:rPr>
                <a:t>d </a:t>
              </a:r>
              <a:r>
                <a:rPr lang="th-TH" sz="2000">
                  <a:solidFill>
                    <a:schemeClr val="accent2"/>
                  </a:solidFill>
                  <a:cs typeface="Angsana New" pitchFamily="18" charset="-34"/>
                </a:rPr>
                <a:t>↑ ↑</a:t>
              </a:r>
            </a:p>
          </p:txBody>
        </p:sp>
        <p:sp>
          <p:nvSpPr>
            <p:cNvPr id="155680" name="AutoShape 32"/>
            <p:cNvSpPr>
              <a:spLocks/>
            </p:cNvSpPr>
            <p:nvPr/>
          </p:nvSpPr>
          <p:spPr bwMode="auto">
            <a:xfrm>
              <a:off x="2496" y="3552"/>
              <a:ext cx="45" cy="318"/>
            </a:xfrm>
            <a:prstGeom prst="leftBracket">
              <a:avLst>
                <a:gd name="adj" fmla="val 5888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681" name="AutoShape 33"/>
            <p:cNvSpPr>
              <a:spLocks/>
            </p:cNvSpPr>
            <p:nvPr/>
          </p:nvSpPr>
          <p:spPr bwMode="auto">
            <a:xfrm>
              <a:off x="3024" y="3552"/>
              <a:ext cx="46" cy="318"/>
            </a:xfrm>
            <a:prstGeom prst="rightBracket">
              <a:avLst>
                <a:gd name="adj" fmla="val 5760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55682" name="Rectangle 34"/>
          <p:cNvSpPr>
            <a:spLocks noChangeArrowheads="1"/>
          </p:cNvSpPr>
          <p:nvPr/>
        </p:nvSpPr>
        <p:spPr bwMode="auto">
          <a:xfrm>
            <a:off x="5029200" y="55626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 b="1">
                <a:solidFill>
                  <a:srgbClr val="CC0000"/>
                </a:solidFill>
                <a:cs typeface="Angsana New" pitchFamily="18" charset="-34"/>
              </a:rPr>
              <a:t>↓</a:t>
            </a:r>
          </a:p>
        </p:txBody>
      </p:sp>
      <p:sp>
        <p:nvSpPr>
          <p:cNvPr id="155683" name="Rectangle 35"/>
          <p:cNvSpPr>
            <a:spLocks noChangeArrowheads="1"/>
          </p:cNvSpPr>
          <p:nvPr/>
        </p:nvSpPr>
        <p:spPr bwMode="auto">
          <a:xfrm>
            <a:off x="5562600" y="5638800"/>
            <a:ext cx="7207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>
                <a:cs typeface="Angsana New" pitchFamily="18" charset="-34"/>
              </a:rPr>
              <a:t>or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55684" name="Rectangle 36"/>
          <p:cNvSpPr>
            <a:spLocks noChangeArrowheads="1"/>
          </p:cNvSpPr>
          <p:nvPr/>
        </p:nvSpPr>
        <p:spPr bwMode="auto">
          <a:xfrm>
            <a:off x="6477000" y="5638800"/>
            <a:ext cx="1008063" cy="381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b="1">
                <a:solidFill>
                  <a:schemeClr val="accent2"/>
                </a:solidFill>
                <a:cs typeface="Angsana New" pitchFamily="18" charset="-34"/>
              </a:rPr>
              <a:t>APC</a:t>
            </a:r>
            <a:endParaRPr lang="th-TH" sz="2800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5685" name="Rectangle 37"/>
          <p:cNvSpPr>
            <a:spLocks noChangeArrowheads="1"/>
          </p:cNvSpPr>
          <p:nvPr/>
        </p:nvSpPr>
        <p:spPr bwMode="auto">
          <a:xfrm>
            <a:off x="4495800" y="3505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grpSp>
        <p:nvGrpSpPr>
          <p:cNvPr id="155713" name="Group 65"/>
          <p:cNvGrpSpPr>
            <a:grpSpLocks/>
          </p:cNvGrpSpPr>
          <p:nvPr/>
        </p:nvGrpSpPr>
        <p:grpSpPr bwMode="auto">
          <a:xfrm>
            <a:off x="1905000" y="4953000"/>
            <a:ext cx="1439863" cy="461963"/>
            <a:chOff x="1200" y="3120"/>
            <a:chExt cx="907" cy="291"/>
          </a:xfrm>
        </p:grpSpPr>
        <p:sp>
          <p:nvSpPr>
            <p:cNvPr id="155672" name="Rectangle 24"/>
            <p:cNvSpPr>
              <a:spLocks noChangeArrowheads="1"/>
            </p:cNvSpPr>
            <p:nvPr/>
          </p:nvSpPr>
          <p:spPr bwMode="auto">
            <a:xfrm>
              <a:off x="1200" y="3216"/>
              <a:ext cx="90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dirty="0">
                  <a:cs typeface="Angsana New" pitchFamily="18" charset="-34"/>
                </a:rPr>
                <a:t>2) Y</a:t>
              </a:r>
              <a:r>
                <a:rPr lang="en-US" sz="2000" baseline="30000" dirty="0">
                  <a:cs typeface="Angsana New" pitchFamily="18" charset="-34"/>
                </a:rPr>
                <a:t>d</a:t>
              </a:r>
              <a:r>
                <a:rPr lang="en-US" dirty="0">
                  <a:cs typeface="Angsana New" pitchFamily="18" charset="-34"/>
                </a:rPr>
                <a:t> </a:t>
              </a:r>
              <a:r>
                <a:rPr lang="th-TH" sz="2000" dirty="0">
                  <a:cs typeface="Angsana New" pitchFamily="18" charset="-34"/>
                </a:rPr>
                <a:t>  </a:t>
              </a:r>
              <a:r>
                <a:rPr lang="en-US" sz="2000" dirty="0">
                  <a:cs typeface="Angsana New" pitchFamily="18" charset="-34"/>
                </a:rPr>
                <a:t> 1  </a:t>
              </a:r>
              <a:r>
                <a:rPr lang="en-US" dirty="0">
                  <a:cs typeface="Angsana New" pitchFamily="18" charset="-34"/>
                </a:rPr>
                <a:t>unit</a:t>
              </a:r>
              <a:endParaRPr lang="th-TH" dirty="0">
                <a:cs typeface="Angsana New" pitchFamily="18" charset="-34"/>
              </a:endParaRPr>
            </a:p>
          </p:txBody>
        </p:sp>
        <p:sp>
          <p:nvSpPr>
            <p:cNvPr id="155708" name="Rectangle 60"/>
            <p:cNvSpPr>
              <a:spLocks noChangeArrowheads="1"/>
            </p:cNvSpPr>
            <p:nvPr/>
          </p:nvSpPr>
          <p:spPr bwMode="auto">
            <a:xfrm>
              <a:off x="1488" y="3120"/>
              <a:ext cx="21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th-TH" b="1" dirty="0">
                  <a:solidFill>
                    <a:srgbClr val="CC0000"/>
                  </a:solidFill>
                  <a:cs typeface="Angsana New" pitchFamily="18" charset="-34"/>
                </a:rPr>
                <a:t>↑</a:t>
              </a:r>
              <a:endParaRPr lang="en-US" b="1" dirty="0">
                <a:solidFill>
                  <a:srgbClr val="CC0000"/>
                </a:solidFill>
                <a:cs typeface="Angsana New" pitchFamily="18" charset="-34"/>
              </a:endParaRPr>
            </a:p>
          </p:txBody>
        </p:sp>
      </p:grpSp>
      <p:sp>
        <p:nvSpPr>
          <p:cNvPr id="155709" name="Rectangle 61"/>
          <p:cNvSpPr>
            <a:spLocks noChangeArrowheads="1"/>
          </p:cNvSpPr>
          <p:nvPr/>
        </p:nvSpPr>
        <p:spPr bwMode="auto">
          <a:xfrm>
            <a:off x="2438400" y="45720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en-US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5710" name="Rectangle 62"/>
          <p:cNvSpPr>
            <a:spLocks noChangeArrowheads="1"/>
          </p:cNvSpPr>
          <p:nvPr/>
        </p:nvSpPr>
        <p:spPr bwMode="auto">
          <a:xfrm>
            <a:off x="3810000" y="45720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en-US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5716" name="Rectangle 68"/>
          <p:cNvSpPr>
            <a:spLocks noChangeArrowheads="1"/>
          </p:cNvSpPr>
          <p:nvPr/>
        </p:nvSpPr>
        <p:spPr bwMode="auto">
          <a:xfrm>
            <a:off x="7086600" y="55626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 b="1">
                <a:solidFill>
                  <a:srgbClr val="CC0000"/>
                </a:solidFill>
                <a:cs typeface="Angsana New" pitchFamily="18" charset="-34"/>
              </a:rPr>
              <a:t>↓</a:t>
            </a:r>
          </a:p>
        </p:txBody>
      </p:sp>
      <p:sp>
        <p:nvSpPr>
          <p:cNvPr id="45" name="Slide Number Placeholder 4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5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5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5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5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5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5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5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5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5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5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5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5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55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55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55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55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55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55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55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5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55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155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55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15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4" grpId="0" animBg="1"/>
      <p:bldP spid="155657" grpId="0" animBg="1"/>
      <p:bldP spid="155659" grpId="0"/>
      <p:bldP spid="155660" grpId="0"/>
      <p:bldP spid="155661" grpId="0"/>
      <p:bldP spid="155662" grpId="0" animBg="1"/>
      <p:bldP spid="155663" grpId="0" animBg="1"/>
      <p:bldP spid="155664" grpId="0"/>
      <p:bldP spid="155666" grpId="0" animBg="1"/>
      <p:bldP spid="155668" grpId="0" animBg="1"/>
      <p:bldP spid="155669" grpId="0"/>
      <p:bldP spid="155670" grpId="0" animBg="1"/>
      <p:bldP spid="155671" grpId="0"/>
      <p:bldP spid="155673" grpId="0" animBg="1"/>
      <p:bldP spid="155674" grpId="0"/>
      <p:bldP spid="155675" grpId="0" animBg="1"/>
      <p:bldP spid="155676" grpId="0" animBg="1"/>
      <p:bldP spid="155677" grpId="0"/>
      <p:bldP spid="155678" grpId="0" animBg="1"/>
      <p:bldP spid="155682" grpId="0"/>
      <p:bldP spid="155683" grpId="0"/>
      <p:bldP spid="155684" grpId="0" animBg="1"/>
      <p:bldP spid="155709" grpId="0"/>
      <p:bldP spid="155710" grpId="0"/>
      <p:bldP spid="1557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/>
              <a:t>At point</a:t>
            </a:r>
            <a:r>
              <a:rPr lang="en-US" dirty="0"/>
              <a:t> </a:t>
            </a:r>
            <a:r>
              <a:rPr lang="en-US" sz="2600" b="1" dirty="0">
                <a:solidFill>
                  <a:schemeClr val="accent2"/>
                </a:solidFill>
              </a:rPr>
              <a:t>Y</a:t>
            </a:r>
            <a:r>
              <a:rPr lang="en-US" sz="2600" b="1" baseline="30000" dirty="0">
                <a:solidFill>
                  <a:schemeClr val="accent2"/>
                </a:solidFill>
              </a:rPr>
              <a:t>d</a:t>
            </a:r>
            <a:r>
              <a:rPr lang="th-TH" sz="26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600" b="1" dirty="0">
                <a:solidFill>
                  <a:schemeClr val="accent2"/>
                </a:solidFill>
                <a:cs typeface="Angsana New" pitchFamily="18" charset="-34"/>
              </a:rPr>
              <a:t>= </a:t>
            </a:r>
            <a:r>
              <a:rPr lang="en-US" sz="2600" b="1" dirty="0">
                <a:solidFill>
                  <a:schemeClr val="accent2"/>
                </a:solidFill>
              </a:rPr>
              <a:t>C</a:t>
            </a:r>
            <a:endParaRPr lang="th-TH" sz="2600" b="1" dirty="0">
              <a:solidFill>
                <a:schemeClr val="accent2"/>
              </a:solidFill>
            </a:endParaRP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2555875" y="23495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C = 100 + 0.6</a:t>
            </a:r>
            <a:r>
              <a:rPr lang="en-US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  <a:endParaRPr lang="en-US" sz="280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7" name="Rectangle 5"/>
          <p:cNvSpPr>
            <a:spLocks noChangeArrowheads="1"/>
          </p:cNvSpPr>
          <p:nvPr/>
        </p:nvSpPr>
        <p:spPr bwMode="auto">
          <a:xfrm>
            <a:off x="2555875" y="2924175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C =  100 + 0.6</a:t>
            </a:r>
            <a:r>
              <a:rPr lang="en-US">
                <a:solidFill>
                  <a:srgbClr val="CC0000"/>
                </a:solidFill>
                <a:cs typeface="Angsana New" pitchFamily="18" charset="-34"/>
              </a:rPr>
              <a:t>C</a:t>
            </a:r>
            <a:endParaRPr lang="en-US" sz="280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8" name="Rectangle 6"/>
          <p:cNvSpPr>
            <a:spLocks noChangeArrowheads="1"/>
          </p:cNvSpPr>
          <p:nvPr/>
        </p:nvSpPr>
        <p:spPr bwMode="auto">
          <a:xfrm>
            <a:off x="2555875" y="3500438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C – 0.6C = 100</a:t>
            </a:r>
            <a:endParaRPr lang="en-US" sz="2800">
              <a:cs typeface="Angsana New" pitchFamily="18" charset="-34"/>
            </a:endParaRPr>
          </a:p>
        </p:txBody>
      </p:sp>
      <p:sp>
        <p:nvSpPr>
          <p:cNvPr id="156679" name="Rectangle 7"/>
          <p:cNvSpPr>
            <a:spLocks noChangeArrowheads="1"/>
          </p:cNvSpPr>
          <p:nvPr/>
        </p:nvSpPr>
        <p:spPr bwMode="auto">
          <a:xfrm>
            <a:off x="2555875" y="40767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(1 – 0.6)C = 100</a:t>
            </a:r>
            <a:endParaRPr lang="en-US" sz="2800">
              <a:cs typeface="Angsana New" pitchFamily="18" charset="-34"/>
            </a:endParaRPr>
          </a:p>
        </p:txBody>
      </p:sp>
      <p:sp>
        <p:nvSpPr>
          <p:cNvPr id="156680" name="Rectangle 8"/>
          <p:cNvSpPr>
            <a:spLocks noChangeArrowheads="1"/>
          </p:cNvSpPr>
          <p:nvPr/>
        </p:nvSpPr>
        <p:spPr bwMode="auto">
          <a:xfrm>
            <a:off x="2555875" y="4652963"/>
            <a:ext cx="2016125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0.4C = 100</a:t>
            </a:r>
            <a:endParaRPr lang="en-US" sz="2800">
              <a:cs typeface="Angsana New" pitchFamily="18" charset="-34"/>
            </a:endParaRPr>
          </a:p>
        </p:txBody>
      </p:sp>
      <p:sp>
        <p:nvSpPr>
          <p:cNvPr id="156681" name="AutoShape 9"/>
          <p:cNvSpPr>
            <a:spLocks noChangeArrowheads="1"/>
          </p:cNvSpPr>
          <p:nvPr/>
        </p:nvSpPr>
        <p:spPr bwMode="auto">
          <a:xfrm>
            <a:off x="4716463" y="47974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6682" name="Rectangle 10"/>
          <p:cNvSpPr>
            <a:spLocks noChangeArrowheads="1"/>
          </p:cNvSpPr>
          <p:nvPr/>
        </p:nvSpPr>
        <p:spPr bwMode="auto">
          <a:xfrm>
            <a:off x="5292725" y="4724400"/>
            <a:ext cx="2159000" cy="792163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C = </a:t>
            </a:r>
            <a:r>
              <a:rPr lang="en-US" u="sng">
                <a:cs typeface="Angsana New" pitchFamily="18" charset="-34"/>
              </a:rPr>
              <a:t>100 </a:t>
            </a:r>
            <a:r>
              <a:rPr lang="en-US">
                <a:cs typeface="Angsana New" pitchFamily="18" charset="-34"/>
              </a:rPr>
              <a:t>= 250</a:t>
            </a:r>
          </a:p>
          <a:p>
            <a:pPr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        0.4</a:t>
            </a:r>
          </a:p>
        </p:txBody>
      </p:sp>
      <p:sp>
        <p:nvSpPr>
          <p:cNvPr id="156683" name="Rectangle 11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80772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>
                <a:effectLst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nimBg="1"/>
      <p:bldP spid="156677" grpId="0" animBg="1"/>
      <p:bldP spid="156678" grpId="0" animBg="1"/>
      <p:bldP spid="156679" grpId="0" animBg="1"/>
      <p:bldP spid="156680" grpId="0" animBg="1"/>
      <p:bldP spid="156681" grpId="0" animBg="1"/>
      <p:bldP spid="1566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900113" y="1773238"/>
            <a:ext cx="93503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th-TH" sz="20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2771775" y="1773238"/>
            <a:ext cx="18716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= 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 = 100</a:t>
            </a:r>
            <a:endParaRPr lang="th-TH" sz="20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4876800" y="1371600"/>
            <a:ext cx="3960812" cy="1077218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latin typeface="+mn-lt"/>
                <a:cs typeface="Angsana New" pitchFamily="18" charset="-34"/>
                <a:sym typeface="Symbol" pitchFamily="18" charset="2"/>
              </a:rPr>
              <a:t>Even without any income people still need to consume (eat).  To do that they may borrow or sell their existing assets</a:t>
            </a:r>
            <a:endParaRPr lang="th-TH" sz="26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4" name="Rectangle 8"/>
          <p:cNvSpPr>
            <a:spLocks noChangeArrowheads="1"/>
          </p:cNvSpPr>
          <p:nvPr/>
        </p:nvSpPr>
        <p:spPr bwMode="auto">
          <a:xfrm>
            <a:off x="900113" y="2924175"/>
            <a:ext cx="1655762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5" name="AutoShape 9"/>
          <p:cNvSpPr>
            <a:spLocks noChangeArrowheads="1"/>
          </p:cNvSpPr>
          <p:nvPr/>
        </p:nvSpPr>
        <p:spPr bwMode="auto">
          <a:xfrm>
            <a:off x="2700338" y="29972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6" name="Rectangle 10"/>
          <p:cNvSpPr>
            <a:spLocks noChangeArrowheads="1"/>
          </p:cNvSpPr>
          <p:nvPr/>
        </p:nvSpPr>
        <p:spPr bwMode="auto">
          <a:xfrm>
            <a:off x="3348038" y="2924175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&gt;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7" name="Rectangle 11"/>
          <p:cNvSpPr>
            <a:spLocks noChangeArrowheads="1"/>
          </p:cNvSpPr>
          <p:nvPr/>
        </p:nvSpPr>
        <p:spPr bwMode="auto">
          <a:xfrm>
            <a:off x="4643438" y="2781300"/>
            <a:ext cx="4195762" cy="58477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C</a:t>
            </a:r>
            <a:r>
              <a:rPr lang="th-TH" sz="2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that exceeds 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000" b="1" baseline="30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d</a:t>
            </a:r>
            <a:r>
              <a:rPr lang="en-US" sz="2000" dirty="0">
                <a:latin typeface="+mn-lt"/>
                <a:cs typeface="Angsana New" pitchFamily="18" charset="-34"/>
              </a:rPr>
              <a:t> could be from borrowing or selling existing assets </a:t>
            </a: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08" name="Rectangle 12"/>
          <p:cNvSpPr>
            <a:spLocks noChangeArrowheads="1"/>
          </p:cNvSpPr>
          <p:nvPr/>
        </p:nvSpPr>
        <p:spPr bwMode="auto">
          <a:xfrm>
            <a:off x="827088" y="36449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57709" name="AutoShape 13"/>
          <p:cNvSpPr>
            <a:spLocks noChangeArrowheads="1"/>
          </p:cNvSpPr>
          <p:nvPr/>
        </p:nvSpPr>
        <p:spPr bwMode="auto">
          <a:xfrm>
            <a:off x="2268538" y="37893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0" name="Rectangle 14"/>
          <p:cNvSpPr>
            <a:spLocks noChangeArrowheads="1"/>
          </p:cNvSpPr>
          <p:nvPr/>
        </p:nvSpPr>
        <p:spPr bwMode="auto">
          <a:xfrm>
            <a:off x="2916238" y="3716338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</a:t>
            </a:r>
            <a:r>
              <a:rPr lang="en-US" sz="2000">
                <a:cs typeface="Angsana New" pitchFamily="18" charset="-34"/>
              </a:rPr>
              <a:t>&lt;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11" name="Rectangle 15"/>
          <p:cNvSpPr>
            <a:spLocks noChangeArrowheads="1"/>
          </p:cNvSpPr>
          <p:nvPr/>
        </p:nvSpPr>
        <p:spPr bwMode="auto">
          <a:xfrm>
            <a:off x="4191000" y="3581400"/>
            <a:ext cx="4343400" cy="800219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Income</a:t>
            </a:r>
            <a:r>
              <a:rPr lang="en-US" sz="2600" dirty="0"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that exceeds 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C </a:t>
            </a:r>
            <a:r>
              <a:rPr lang="en-US" sz="2000" dirty="0">
                <a:latin typeface="+mn-lt"/>
                <a:cs typeface="Angsana New" pitchFamily="18" charset="-34"/>
              </a:rPr>
              <a:t>could be brought for saving</a:t>
            </a:r>
            <a:endParaRPr lang="th-TH" sz="2600" dirty="0">
              <a:cs typeface="Angsana New" pitchFamily="18" charset="-34"/>
            </a:endParaRPr>
          </a:p>
        </p:txBody>
      </p:sp>
      <p:sp>
        <p:nvSpPr>
          <p:cNvPr id="157712" name="Rectangle 16"/>
          <p:cNvSpPr>
            <a:spLocks noChangeArrowheads="1"/>
          </p:cNvSpPr>
          <p:nvPr/>
        </p:nvSpPr>
        <p:spPr bwMode="auto">
          <a:xfrm>
            <a:off x="838200" y="45720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d*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7713" name="AutoShape 17"/>
          <p:cNvSpPr>
            <a:spLocks noChangeArrowheads="1"/>
          </p:cNvSpPr>
          <p:nvPr/>
        </p:nvSpPr>
        <p:spPr bwMode="auto">
          <a:xfrm>
            <a:off x="2209800" y="47244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4" name="Rectangle 18"/>
          <p:cNvSpPr>
            <a:spLocks noChangeArrowheads="1"/>
          </p:cNvSpPr>
          <p:nvPr/>
        </p:nvSpPr>
        <p:spPr bwMode="auto">
          <a:xfrm>
            <a:off x="2895600" y="4648200"/>
            <a:ext cx="10080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C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57715" name="Rectangle 19"/>
          <p:cNvSpPr>
            <a:spLocks noChangeArrowheads="1"/>
          </p:cNvSpPr>
          <p:nvPr/>
        </p:nvSpPr>
        <p:spPr bwMode="auto">
          <a:xfrm>
            <a:off x="4191000" y="4572000"/>
            <a:ext cx="3960812" cy="707886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 dirty="0">
                <a:latin typeface="+mn-lt"/>
                <a:cs typeface="Angsana New" pitchFamily="18" charset="-34"/>
              </a:rPr>
              <a:t>People spend all income they earned for consumption</a:t>
            </a: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18" name="Rectangle 2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2296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>
                <a:effectLst/>
                <a:latin typeface="+mn-lt"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latin typeface="+mn-lt"/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7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7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7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7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7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157704" grpId="0" animBg="1"/>
      <p:bldP spid="157705" grpId="0" animBg="1"/>
      <p:bldP spid="157706" grpId="0" animBg="1"/>
      <p:bldP spid="157707" grpId="0" animBg="1"/>
      <p:bldP spid="157708" grpId="0" animBg="1"/>
      <p:bldP spid="157709" grpId="0" animBg="1"/>
      <p:bldP spid="157710" grpId="0" animBg="1"/>
      <p:bldP spid="157711" grpId="0" animBg="1"/>
      <p:bldP spid="157712" grpId="0" animBg="1"/>
      <p:bldP spid="157713" grpId="0" animBg="1"/>
      <p:bldP spid="157714" grpId="0" animBg="1"/>
      <p:bldP spid="1577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153400" cy="990600"/>
          </a:xfrm>
        </p:spPr>
        <p:txBody>
          <a:bodyPr/>
          <a:lstStyle/>
          <a:p>
            <a:pPr algn="l"/>
            <a:r>
              <a:rPr lang="en-US" b="1" dirty="0"/>
              <a:t>Saving</a:t>
            </a:r>
            <a:endParaRPr lang="th-TH" b="1" dirty="0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291512" cy="4857750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b="1" dirty="0">
                <a:solidFill>
                  <a:schemeClr val="accent2"/>
                </a:solidFill>
              </a:rPr>
              <a:t>Find </a:t>
            </a:r>
            <a:r>
              <a:rPr lang="en-US" sz="2400" b="1" dirty="0">
                <a:solidFill>
                  <a:srgbClr val="FF0000"/>
                </a:solidFill>
              </a:rPr>
              <a:t>saving function </a:t>
            </a:r>
            <a:r>
              <a:rPr lang="en-US" sz="2400" b="1" dirty="0">
                <a:solidFill>
                  <a:schemeClr val="accent2"/>
                </a:solidFill>
              </a:rPr>
              <a:t>from consumption function</a:t>
            </a:r>
            <a:endParaRPr lang="th-TH" sz="2400" b="1" dirty="0">
              <a:solidFill>
                <a:schemeClr val="accent2"/>
              </a:solidFill>
            </a:endParaRPr>
          </a:p>
          <a:p>
            <a:endParaRPr lang="th-TH" sz="3200" dirty="0"/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2771775" y="184467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r>
              <a:rPr lang="en-US" dirty="0">
                <a:cs typeface="Angsana New" pitchFamily="18" charset="-34"/>
              </a:rPr>
              <a:t> = C + S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2771775" y="2420938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S = 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- C</a:t>
            </a: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2771775" y="29972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S = 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– [C</a:t>
            </a:r>
            <a:r>
              <a:rPr lang="en-US" baseline="-25000">
                <a:cs typeface="Angsana New" pitchFamily="18" charset="-34"/>
              </a:rPr>
              <a:t>a</a:t>
            </a:r>
            <a:r>
              <a:rPr lang="en-US">
                <a:cs typeface="Angsana New" pitchFamily="18" charset="-34"/>
              </a:rPr>
              <a:t> + bY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]</a:t>
            </a:r>
            <a:endParaRPr lang="en-US" sz="2800">
              <a:cs typeface="Angsana New" pitchFamily="18" charset="-34"/>
            </a:endParaRPr>
          </a:p>
        </p:txBody>
      </p:sp>
      <p:sp>
        <p:nvSpPr>
          <p:cNvPr id="158727" name="Rectangle 7"/>
          <p:cNvSpPr>
            <a:spLocks noChangeArrowheads="1"/>
          </p:cNvSpPr>
          <p:nvPr/>
        </p:nvSpPr>
        <p:spPr bwMode="auto">
          <a:xfrm>
            <a:off x="2771775" y="3573463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S = 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– C</a:t>
            </a:r>
            <a:r>
              <a:rPr lang="en-US" baseline="-25000">
                <a:cs typeface="Angsana New" pitchFamily="18" charset="-34"/>
              </a:rPr>
              <a:t>a</a:t>
            </a:r>
            <a:r>
              <a:rPr lang="en-US">
                <a:cs typeface="Angsana New" pitchFamily="18" charset="-34"/>
              </a:rPr>
              <a:t> - bY</a:t>
            </a:r>
            <a:r>
              <a:rPr lang="en-US" baseline="30000">
                <a:cs typeface="Angsana New" pitchFamily="18" charset="-34"/>
              </a:rPr>
              <a:t>d</a:t>
            </a:r>
            <a:endParaRPr lang="en-US" sz="2800">
              <a:cs typeface="Angsana New" pitchFamily="18" charset="-34"/>
            </a:endParaRPr>
          </a:p>
        </p:txBody>
      </p:sp>
      <p:sp>
        <p:nvSpPr>
          <p:cNvPr id="158728" name="Rectangle 8"/>
          <p:cNvSpPr>
            <a:spLocks noChangeArrowheads="1"/>
          </p:cNvSpPr>
          <p:nvPr/>
        </p:nvSpPr>
        <p:spPr bwMode="auto">
          <a:xfrm>
            <a:off x="2771775" y="414972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S = – C</a:t>
            </a:r>
            <a:r>
              <a:rPr lang="en-US" baseline="-25000">
                <a:cs typeface="Angsana New" pitchFamily="18" charset="-34"/>
              </a:rPr>
              <a:t>a</a:t>
            </a:r>
            <a:r>
              <a:rPr lang="en-US">
                <a:cs typeface="Angsana New" pitchFamily="18" charset="-34"/>
              </a:rPr>
              <a:t> + (1-b)Y</a:t>
            </a:r>
            <a:r>
              <a:rPr lang="en-US" baseline="30000">
                <a:cs typeface="Angsana New" pitchFamily="18" charset="-34"/>
              </a:rPr>
              <a:t>d</a:t>
            </a:r>
            <a:endParaRPr lang="en-US" sz="2800">
              <a:cs typeface="Angsana New" pitchFamily="18" charset="-34"/>
            </a:endParaRPr>
          </a:p>
        </p:txBody>
      </p:sp>
      <p:sp>
        <p:nvSpPr>
          <p:cNvPr id="158729" name="Rectangle 9"/>
          <p:cNvSpPr>
            <a:spLocks noChangeArrowheads="1"/>
          </p:cNvSpPr>
          <p:nvPr/>
        </p:nvSpPr>
        <p:spPr bwMode="auto">
          <a:xfrm>
            <a:off x="2771775" y="47244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S = – 100 + 0.4Y</a:t>
            </a:r>
            <a:r>
              <a:rPr lang="en-US" baseline="30000">
                <a:cs typeface="Angsana New" pitchFamily="18" charset="-34"/>
              </a:rPr>
              <a:t>d</a:t>
            </a:r>
            <a:endParaRPr lang="en-US" sz="2800">
              <a:cs typeface="Angsana New" pitchFamily="18" charset="-34"/>
            </a:endParaRPr>
          </a:p>
        </p:txBody>
      </p:sp>
      <p:sp>
        <p:nvSpPr>
          <p:cNvPr id="158730" name="Rectangle 10"/>
          <p:cNvSpPr>
            <a:spLocks noChangeArrowheads="1"/>
          </p:cNvSpPr>
          <p:nvPr/>
        </p:nvSpPr>
        <p:spPr bwMode="auto">
          <a:xfrm>
            <a:off x="684213" y="5300663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APS = Average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1" name="Rectangle 11"/>
          <p:cNvSpPr>
            <a:spLocks noChangeArrowheads="1"/>
          </p:cNvSpPr>
          <p:nvPr/>
        </p:nvSpPr>
        <p:spPr bwMode="auto">
          <a:xfrm>
            <a:off x="684213" y="5876925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MPS = Marginal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2" name="AutoShape 12"/>
          <p:cNvSpPr>
            <a:spLocks noChangeArrowheads="1"/>
          </p:cNvSpPr>
          <p:nvPr/>
        </p:nvSpPr>
        <p:spPr bwMode="auto">
          <a:xfrm>
            <a:off x="6084888" y="537368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3" name="AutoShape 13"/>
          <p:cNvSpPr>
            <a:spLocks noChangeArrowheads="1"/>
          </p:cNvSpPr>
          <p:nvPr/>
        </p:nvSpPr>
        <p:spPr bwMode="auto">
          <a:xfrm>
            <a:off x="6084888" y="59499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4" name="Rectangle 14"/>
          <p:cNvSpPr>
            <a:spLocks noChangeArrowheads="1"/>
          </p:cNvSpPr>
          <p:nvPr/>
        </p:nvSpPr>
        <p:spPr bwMode="auto">
          <a:xfrm>
            <a:off x="6877050" y="5084763"/>
            <a:ext cx="1512888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APS = </a:t>
            </a:r>
            <a:r>
              <a:rPr lang="th-TH" sz="2000">
                <a:cs typeface="Angsana New" pitchFamily="18" charset="-34"/>
              </a:rPr>
              <a:t> </a:t>
            </a:r>
            <a:r>
              <a:rPr lang="en-US" sz="2000" u="sng">
                <a:cs typeface="Angsana New" pitchFamily="18" charset="-34"/>
              </a:rPr>
              <a:t>S</a:t>
            </a:r>
          </a:p>
          <a:p>
            <a:pPr algn="ctr"/>
            <a:r>
              <a:rPr lang="en-US" sz="2000">
                <a:cs typeface="Angsana New" pitchFamily="18" charset="-34"/>
              </a:rPr>
              <a:t>	 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5" name="Rectangle 15"/>
          <p:cNvSpPr>
            <a:spLocks noChangeArrowheads="1"/>
          </p:cNvSpPr>
          <p:nvPr/>
        </p:nvSpPr>
        <p:spPr bwMode="auto">
          <a:xfrm>
            <a:off x="6877050" y="5805488"/>
            <a:ext cx="1655763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MPS = 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l-GR" sz="2000" u="sng">
                <a:cs typeface="Angsana New" pitchFamily="18" charset="-34"/>
              </a:rPr>
              <a:t>Δ</a:t>
            </a:r>
            <a:r>
              <a:rPr lang="en-US" sz="2000" u="sng">
                <a:cs typeface="Angsana New" pitchFamily="18" charset="-34"/>
              </a:rPr>
              <a:t>S</a:t>
            </a:r>
          </a:p>
          <a:p>
            <a:pPr algn="ctr"/>
            <a:r>
              <a:rPr lang="en-US" sz="2000">
                <a:cs typeface="Angsana New" pitchFamily="18" charset="-34"/>
              </a:rPr>
              <a:t>	  </a:t>
            </a:r>
            <a:r>
              <a:rPr lang="el-GR" sz="2000">
                <a:cs typeface="Angsana New" pitchFamily="18" charset="-34"/>
              </a:rPr>
              <a:t>Δ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58736" name="Text Box 16"/>
          <p:cNvSpPr txBox="1">
            <a:spLocks noChangeArrowheads="1"/>
          </p:cNvSpPr>
          <p:nvPr/>
        </p:nvSpPr>
        <p:spPr bwMode="auto">
          <a:xfrm>
            <a:off x="5638800" y="1828800"/>
            <a:ext cx="22860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8737" name="Text Box 17"/>
          <p:cNvSpPr txBox="1">
            <a:spLocks noChangeArrowheads="1"/>
          </p:cNvSpPr>
          <p:nvPr/>
        </p:nvSpPr>
        <p:spPr bwMode="auto">
          <a:xfrm>
            <a:off x="5638800" y="2438400"/>
            <a:ext cx="28956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8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 animBg="1"/>
      <p:bldP spid="158725" grpId="0" animBg="1"/>
      <p:bldP spid="158726" grpId="0" animBg="1"/>
      <p:bldP spid="158727" grpId="0" animBg="1"/>
      <p:bldP spid="158728" grpId="0" animBg="1"/>
      <p:bldP spid="158729" grpId="0" animBg="1"/>
      <p:bldP spid="158730" grpId="0" animBg="1"/>
      <p:bldP spid="158731" grpId="0" animBg="1"/>
      <p:bldP spid="158732" grpId="0" animBg="1"/>
      <p:bldP spid="158733" grpId="0" animBg="1"/>
      <p:bldP spid="158734" grpId="0" animBg="1"/>
      <p:bldP spid="158735" grpId="0" animBg="1"/>
      <p:bldP spid="158736" grpId="0" animBg="1"/>
      <p:bldP spid="1587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Line 4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49" name="Line 5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50" name="Line 6"/>
          <p:cNvSpPr>
            <a:spLocks noChangeShapeType="1"/>
          </p:cNvSpPr>
          <p:nvPr/>
        </p:nvSpPr>
        <p:spPr bwMode="auto">
          <a:xfrm flipV="1">
            <a:off x="1828800" y="2362200"/>
            <a:ext cx="3962400" cy="2362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51" name="Rectangle 7"/>
          <p:cNvSpPr>
            <a:spLocks noChangeArrowheads="1"/>
          </p:cNvSpPr>
          <p:nvPr/>
        </p:nvSpPr>
        <p:spPr bwMode="auto">
          <a:xfrm>
            <a:off x="5435600" y="3716338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2" name="Rectangle 8"/>
          <p:cNvSpPr>
            <a:spLocks noChangeArrowheads="1"/>
          </p:cNvSpPr>
          <p:nvPr/>
        </p:nvSpPr>
        <p:spPr bwMode="auto">
          <a:xfrm>
            <a:off x="3276600" y="3860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3" name="Rectangle 9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59754" name="Rectangle 10"/>
          <p:cNvSpPr>
            <a:spLocks noChangeArrowheads="1"/>
          </p:cNvSpPr>
          <p:nvPr/>
        </p:nvSpPr>
        <p:spPr bwMode="auto">
          <a:xfrm>
            <a:off x="5791200" y="19812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100 + 0.4Y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5" name="Rectangle 11"/>
          <p:cNvSpPr>
            <a:spLocks noChangeArrowheads="1"/>
          </p:cNvSpPr>
          <p:nvPr/>
        </p:nvSpPr>
        <p:spPr bwMode="auto">
          <a:xfrm>
            <a:off x="5791200" y="25146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(1-b)Y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6" name="Rectangle 12"/>
          <p:cNvSpPr>
            <a:spLocks noChangeArrowheads="1"/>
          </p:cNvSpPr>
          <p:nvPr/>
        </p:nvSpPr>
        <p:spPr bwMode="auto">
          <a:xfrm>
            <a:off x="6516688" y="3933825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MPS = 0.4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7" name="Rectangle 13"/>
          <p:cNvSpPr>
            <a:spLocks noChangeArrowheads="1"/>
          </p:cNvSpPr>
          <p:nvPr/>
        </p:nvSpPr>
        <p:spPr bwMode="auto">
          <a:xfrm>
            <a:off x="6516688" y="3357563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MPS = 1-b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8" name="Rectangle 14"/>
          <p:cNvSpPr>
            <a:spLocks noChangeArrowheads="1"/>
          </p:cNvSpPr>
          <p:nvPr/>
        </p:nvSpPr>
        <p:spPr bwMode="auto">
          <a:xfrm>
            <a:off x="6372225" y="4508500"/>
            <a:ext cx="2016125" cy="396875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MPC + MPS = 1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9" name="Rectangle 15"/>
          <p:cNvSpPr>
            <a:spLocks noChangeArrowheads="1"/>
          </p:cNvSpPr>
          <p:nvPr/>
        </p:nvSpPr>
        <p:spPr bwMode="auto">
          <a:xfrm>
            <a:off x="304800" y="4648200"/>
            <a:ext cx="15128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–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= -100</a:t>
            </a:r>
          </a:p>
        </p:txBody>
      </p:sp>
      <p:sp>
        <p:nvSpPr>
          <p:cNvPr id="159761" name="Rectangle 17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6934200" cy="6858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r>
              <a:rPr lang="en-US" sz="2800" b="1" dirty="0">
                <a:effectLst/>
                <a:cs typeface="Angsana New" pitchFamily="18" charset="-34"/>
              </a:rPr>
              <a:t>Saving</a:t>
            </a:r>
            <a:r>
              <a:rPr lang="en-US" b="1" dirty="0">
                <a:effectLst/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/>
                <a:cs typeface="Angsana New" pitchFamily="18" charset="-34"/>
              </a:rPr>
              <a:t>and</a:t>
            </a:r>
            <a:r>
              <a:rPr lang="th-TH" sz="2800" b="1" dirty="0">
                <a:effectLst/>
                <a:cs typeface="Angsana New" pitchFamily="18" charset="-34"/>
              </a:rPr>
              <a:t> </a:t>
            </a:r>
            <a:r>
              <a:rPr lang="en-US" sz="2800" b="1" dirty="0">
                <a:effectLst/>
                <a:cs typeface="Angsana New" pitchFamily="18" charset="-34"/>
              </a:rPr>
              <a:t>Disposable Income</a:t>
            </a:r>
            <a:endParaRPr lang="th-TH" sz="2800" b="1" dirty="0">
              <a:effectLst/>
              <a:cs typeface="Angsana New" pitchFamily="18" charset="-34"/>
            </a:endParaRPr>
          </a:p>
        </p:txBody>
      </p:sp>
      <p:sp>
        <p:nvSpPr>
          <p:cNvPr id="159762" name="Rectangle 18"/>
          <p:cNvSpPr>
            <a:spLocks noChangeArrowheads="1"/>
          </p:cNvSpPr>
          <p:nvPr/>
        </p:nvSpPr>
        <p:spPr bwMode="auto">
          <a:xfrm>
            <a:off x="3657600" y="5334000"/>
            <a:ext cx="3200400" cy="838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>
                <a:cs typeface="Angsana New" pitchFamily="18" charset="-34"/>
              </a:rPr>
              <a:t>Note : C = 100 + 0.6</a:t>
            </a: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sz="2200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</a:p>
          <a:p>
            <a:pPr>
              <a:spcBef>
                <a:spcPct val="2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         : MPC = 0.6</a:t>
            </a:r>
          </a:p>
        </p:txBody>
      </p:sp>
      <p:sp>
        <p:nvSpPr>
          <p:cNvPr id="159764" name="Rectangle 2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9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9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9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9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9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0" grpId="0" animBg="1"/>
      <p:bldP spid="159752" grpId="0"/>
      <p:bldP spid="159754" grpId="0"/>
      <p:bldP spid="159755" grpId="0"/>
      <p:bldP spid="159756" grpId="0" animBg="1"/>
      <p:bldP spid="159757" grpId="0" animBg="1"/>
      <p:bldP spid="159758" grpId="0" animBg="1"/>
      <p:bldP spid="159759" grpId="0"/>
      <p:bldP spid="1597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Factors affecting saving</a:t>
            </a:r>
            <a:endParaRPr lang="th-TH" b="1" dirty="0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752600"/>
            <a:ext cx="7315200" cy="4724400"/>
          </a:xfrm>
        </p:spPr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Disposable Income (Y</a:t>
            </a:r>
            <a:r>
              <a:rPr lang="en-US" baseline="30000" dirty="0">
                <a:solidFill>
                  <a:schemeClr val="accent6"/>
                </a:solidFill>
              </a:rPr>
              <a:t>d</a:t>
            </a:r>
            <a:r>
              <a:rPr lang="en-US" dirty="0">
                <a:solidFill>
                  <a:schemeClr val="accent6"/>
                </a:solidFill>
              </a:rPr>
              <a:t>) ,</a:t>
            </a:r>
          </a:p>
          <a:p>
            <a:r>
              <a:rPr lang="en-US" dirty="0">
                <a:solidFill>
                  <a:schemeClr val="accent6"/>
                </a:solidFill>
                <a:cs typeface="Angsana New" pitchFamily="18" charset="-34"/>
              </a:rPr>
              <a:t>Interest rate</a:t>
            </a:r>
            <a:r>
              <a:rPr lang="en-US" dirty="0">
                <a:cs typeface="Angsana New" pitchFamily="18" charset="-34"/>
              </a:rPr>
              <a:t>, </a:t>
            </a:r>
            <a:r>
              <a:rPr lang="en-US" dirty="0" err="1">
                <a:cs typeface="Angsana New" pitchFamily="18" charset="-34"/>
              </a:rPr>
              <a:t>eg</a:t>
            </a:r>
            <a:r>
              <a:rPr lang="en-US" dirty="0">
                <a:cs typeface="Angsana New" pitchFamily="18" charset="-34"/>
              </a:rPr>
              <a:t>.</a:t>
            </a:r>
          </a:p>
          <a:p>
            <a:pPr>
              <a:buFontTx/>
              <a:buNone/>
            </a:pPr>
            <a:endParaRPr lang="th-TH" sz="2400" b="1" dirty="0">
              <a:solidFill>
                <a:srgbClr val="006600"/>
              </a:solidFill>
            </a:endParaRPr>
          </a:p>
          <a:p>
            <a:r>
              <a:rPr lang="en-US" dirty="0">
                <a:solidFill>
                  <a:schemeClr val="accent6"/>
                </a:solidFill>
              </a:rPr>
              <a:t>Consumer expectation</a:t>
            </a:r>
            <a:endParaRPr lang="th-TH" dirty="0">
              <a:solidFill>
                <a:schemeClr val="accent6"/>
              </a:solidFill>
            </a:endParaRPr>
          </a:p>
          <a:p>
            <a:pPr>
              <a:buFontTx/>
              <a:buNone/>
            </a:pPr>
            <a:r>
              <a:rPr lang="th-TH" sz="2000" dirty="0"/>
              <a:t>	 </a:t>
            </a:r>
          </a:p>
          <a:p>
            <a:pPr>
              <a:buFontTx/>
              <a:buNone/>
            </a:pPr>
            <a:endParaRPr lang="th-TH" sz="2000" dirty="0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5943600" y="1828800"/>
            <a:ext cx="649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>
                <a:cs typeface="Angsana New" pitchFamily="18" charset="-34"/>
              </a:rPr>
              <a:t>   Y</a:t>
            </a:r>
            <a:r>
              <a:rPr lang="en-US" baseline="30000" dirty="0">
                <a:cs typeface="Angsana New" pitchFamily="18" charset="-34"/>
              </a:rPr>
              <a:t>d </a:t>
            </a:r>
            <a:r>
              <a:rPr lang="th-TH" b="1" dirty="0">
                <a:solidFill>
                  <a:srgbClr val="CC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2057400" y="3124200"/>
            <a:ext cx="4267200" cy="52322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Interest rate for deposit</a:t>
            </a:r>
            <a:r>
              <a:rPr lang="th-TH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dirty="0">
                <a:solidFill>
                  <a:srgbClr val="CC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160774" name="AutoShape 6"/>
          <p:cNvSpPr>
            <a:spLocks noChangeArrowheads="1"/>
          </p:cNvSpPr>
          <p:nvPr/>
        </p:nvSpPr>
        <p:spPr bwMode="auto">
          <a:xfrm>
            <a:off x="6934200" y="1981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5" name="Rectangle 7"/>
          <p:cNvSpPr>
            <a:spLocks noChangeArrowheads="1"/>
          </p:cNvSpPr>
          <p:nvPr/>
        </p:nvSpPr>
        <p:spPr bwMode="auto">
          <a:xfrm>
            <a:off x="7391400" y="1828800"/>
            <a:ext cx="457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>
                <a:cs typeface="Angsana New" pitchFamily="18" charset="-34"/>
              </a:rPr>
              <a:t>S</a:t>
            </a:r>
            <a:endParaRPr lang="th-TH" b="1" dirty="0">
              <a:cs typeface="Arial" charset="0"/>
            </a:endParaRPr>
          </a:p>
        </p:txBody>
      </p:sp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2057400" y="4724400"/>
            <a:ext cx="3962400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Expect future income to</a:t>
            </a:r>
            <a:r>
              <a:rPr lang="en-US" sz="2800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b="1" dirty="0">
                <a:solidFill>
                  <a:srgbClr val="CC0000"/>
                </a:solidFill>
                <a:cs typeface="Angsana New" pitchFamily="18" charset="-34"/>
              </a:rPr>
              <a:t>↓</a:t>
            </a:r>
            <a:endParaRPr lang="th-TH" sz="2800" b="1" dirty="0">
              <a:solidFill>
                <a:srgbClr val="CC0000"/>
              </a:solidFill>
              <a:cs typeface="Arial" charset="0"/>
            </a:endParaRPr>
          </a:p>
        </p:txBody>
      </p:sp>
      <p:sp>
        <p:nvSpPr>
          <p:cNvPr id="160777" name="AutoShape 9"/>
          <p:cNvSpPr>
            <a:spLocks noChangeArrowheads="1"/>
          </p:cNvSpPr>
          <p:nvPr/>
        </p:nvSpPr>
        <p:spPr bwMode="auto">
          <a:xfrm>
            <a:off x="65532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6629400" y="4800600"/>
            <a:ext cx="236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>
                <a:latin typeface="+mn-lt"/>
                <a:cs typeface="Angsana New" pitchFamily="18" charset="-34"/>
              </a:rPr>
              <a:t>Current saving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0785" name="Line 17"/>
          <p:cNvSpPr>
            <a:spLocks noChangeShapeType="1"/>
          </p:cNvSpPr>
          <p:nvPr/>
        </p:nvSpPr>
        <p:spPr bwMode="auto">
          <a:xfrm flipV="1">
            <a:off x="7924800" y="1828800"/>
            <a:ext cx="0" cy="381000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0786" name="Rectangle 18"/>
          <p:cNvSpPr>
            <a:spLocks noChangeArrowheads="1"/>
          </p:cNvSpPr>
          <p:nvPr/>
        </p:nvSpPr>
        <p:spPr bwMode="auto">
          <a:xfrm>
            <a:off x="7162800" y="3124200"/>
            <a:ext cx="457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>
                <a:cs typeface="Angsana New" pitchFamily="18" charset="-34"/>
              </a:rPr>
              <a:t>S</a:t>
            </a:r>
            <a:endParaRPr lang="th-TH" b="1" dirty="0">
              <a:cs typeface="Arial" charset="0"/>
            </a:endParaRPr>
          </a:p>
        </p:txBody>
      </p:sp>
      <p:sp>
        <p:nvSpPr>
          <p:cNvPr id="160787" name="Line 19"/>
          <p:cNvSpPr>
            <a:spLocks noChangeShapeType="1"/>
          </p:cNvSpPr>
          <p:nvPr/>
        </p:nvSpPr>
        <p:spPr bwMode="auto">
          <a:xfrm flipV="1">
            <a:off x="7848600" y="3124200"/>
            <a:ext cx="0" cy="381000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0788" name="AutoShape 20"/>
          <p:cNvSpPr>
            <a:spLocks noChangeArrowheads="1"/>
          </p:cNvSpPr>
          <p:nvPr/>
        </p:nvSpPr>
        <p:spPr bwMode="auto">
          <a:xfrm>
            <a:off x="6096000" y="4953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89" name="Line 21"/>
          <p:cNvSpPr>
            <a:spLocks noChangeShapeType="1"/>
          </p:cNvSpPr>
          <p:nvPr/>
        </p:nvSpPr>
        <p:spPr bwMode="auto">
          <a:xfrm flipV="1">
            <a:off x="8839200" y="4800600"/>
            <a:ext cx="0" cy="381000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0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0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0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0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0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2" grpId="0"/>
      <p:bldP spid="160773" grpId="0" animBg="1"/>
      <p:bldP spid="160774" grpId="0" animBg="1"/>
      <p:bldP spid="160775" grpId="0"/>
      <p:bldP spid="160776" grpId="0" animBg="1"/>
      <p:bldP spid="160777" grpId="0" animBg="1"/>
      <p:bldP spid="160778" grpId="0" animBg="1"/>
      <p:bldP spid="160785" grpId="0" animBg="1"/>
      <p:bldP spid="160786" grpId="0"/>
      <p:bldP spid="160787" grpId="0" animBg="1"/>
      <p:bldP spid="160788" grpId="0" animBg="1"/>
      <p:bldP spid="16078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Consumption and Saving</a:t>
            </a:r>
            <a:endParaRPr lang="th-TH" sz="2800" b="1" dirty="0"/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5257800" y="1524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baseline="30000" dirty="0" err="1">
                <a:cs typeface="Angsana New" pitchFamily="18" charset="-34"/>
              </a:rPr>
              <a:t>d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5257800" y="7620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 = –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(1- b)Y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161805" name="Rectangle 13"/>
          <p:cNvSpPr>
            <a:spLocks noChangeArrowheads="1"/>
          </p:cNvSpPr>
          <p:nvPr/>
        </p:nvSpPr>
        <p:spPr bwMode="auto">
          <a:xfrm>
            <a:off x="2740884" y="4761924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d*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9" name="Line 17"/>
          <p:cNvSpPr>
            <a:spLocks noChangeShapeType="1"/>
          </p:cNvSpPr>
          <p:nvPr/>
        </p:nvSpPr>
        <p:spPr bwMode="auto">
          <a:xfrm flipH="1">
            <a:off x="3979267" y="2647413"/>
            <a:ext cx="16890" cy="1969691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17" name="Arc 25"/>
          <p:cNvSpPr>
            <a:spLocks/>
          </p:cNvSpPr>
          <p:nvPr/>
        </p:nvSpPr>
        <p:spPr bwMode="auto">
          <a:xfrm flipH="1" flipV="1">
            <a:off x="2140195" y="3494462"/>
            <a:ext cx="71438" cy="433388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1811" name="AutoShape 19"/>
          <p:cNvSpPr>
            <a:spLocks/>
          </p:cNvSpPr>
          <p:nvPr/>
        </p:nvSpPr>
        <p:spPr bwMode="auto">
          <a:xfrm>
            <a:off x="2243630" y="3757956"/>
            <a:ext cx="73025" cy="288925"/>
          </a:xfrm>
          <a:prstGeom prst="leftBrace">
            <a:avLst>
              <a:gd name="adj1" fmla="val 32971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1812" name="AutoShape 20"/>
          <p:cNvSpPr>
            <a:spLocks/>
          </p:cNvSpPr>
          <p:nvPr/>
        </p:nvSpPr>
        <p:spPr bwMode="auto">
          <a:xfrm flipV="1">
            <a:off x="4057819" y="2654615"/>
            <a:ext cx="105779" cy="503744"/>
          </a:xfrm>
          <a:prstGeom prst="rightBrace">
            <a:avLst>
              <a:gd name="adj1" fmla="val 4203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1825" name="Group 33"/>
          <p:cNvGrpSpPr>
            <a:grpSpLocks/>
          </p:cNvGrpSpPr>
          <p:nvPr/>
        </p:nvGrpSpPr>
        <p:grpSpPr bwMode="auto">
          <a:xfrm>
            <a:off x="1953448" y="4265997"/>
            <a:ext cx="366357" cy="351107"/>
            <a:chOff x="1219" y="2695"/>
            <a:chExt cx="273" cy="226"/>
          </a:xfrm>
        </p:grpSpPr>
        <p:sp>
          <p:nvSpPr>
            <p:cNvPr id="161813" name="Arc 21"/>
            <p:cNvSpPr>
              <a:spLocks/>
            </p:cNvSpPr>
            <p:nvPr/>
          </p:nvSpPr>
          <p:spPr bwMode="auto">
            <a:xfrm>
              <a:off x="1401" y="2695"/>
              <a:ext cx="91" cy="22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1814" name="Rectangle 22"/>
            <p:cNvSpPr>
              <a:spLocks noChangeArrowheads="1"/>
            </p:cNvSpPr>
            <p:nvPr/>
          </p:nvSpPr>
          <p:spPr bwMode="auto">
            <a:xfrm>
              <a:off x="1219" y="2831"/>
              <a:ext cx="273" cy="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dirty="0">
                  <a:cs typeface="Angsana New" pitchFamily="18" charset="-34"/>
                </a:rPr>
                <a:t>45</a:t>
              </a:r>
              <a:r>
                <a:rPr lang="en-US" sz="1800" dirty="0">
                  <a:cs typeface="Arial" charset="0"/>
                </a:rPr>
                <a:t>°</a:t>
              </a:r>
              <a:endParaRPr lang="en-US" sz="1800" b="1" dirty="0">
                <a:cs typeface="Arial" charset="0"/>
              </a:endParaRPr>
            </a:p>
          </p:txBody>
        </p:sp>
      </p:grpSp>
      <p:sp>
        <p:nvSpPr>
          <p:cNvPr id="161816" name="Rectangle 24"/>
          <p:cNvSpPr>
            <a:spLocks noChangeArrowheads="1"/>
          </p:cNvSpPr>
          <p:nvPr/>
        </p:nvSpPr>
        <p:spPr bwMode="auto">
          <a:xfrm>
            <a:off x="1736727" y="3181720"/>
            <a:ext cx="108108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600" b="1" dirty="0">
                <a:solidFill>
                  <a:schemeClr val="accent2"/>
                </a:solidFill>
                <a:cs typeface="Angsana New" pitchFamily="18" charset="-34"/>
              </a:rPr>
              <a:t>dissaving</a:t>
            </a:r>
            <a:endParaRPr lang="en-US" sz="1600" b="1" dirty="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895975" y="449421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1801" name="Line 9"/>
          <p:cNvSpPr>
            <a:spLocks noChangeShapeType="1"/>
          </p:cNvSpPr>
          <p:nvPr/>
        </p:nvSpPr>
        <p:spPr bwMode="auto">
          <a:xfrm flipV="1">
            <a:off x="1724820" y="1946357"/>
            <a:ext cx="3039196" cy="269072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2" name="Line 10"/>
          <p:cNvSpPr>
            <a:spLocks noChangeShapeType="1"/>
          </p:cNvSpPr>
          <p:nvPr/>
        </p:nvSpPr>
        <p:spPr bwMode="auto">
          <a:xfrm flipV="1">
            <a:off x="1728745" y="2793770"/>
            <a:ext cx="3463925" cy="114300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1803" name="Line 11"/>
          <p:cNvSpPr>
            <a:spLocks noChangeShapeType="1"/>
          </p:cNvSpPr>
          <p:nvPr/>
        </p:nvSpPr>
        <p:spPr bwMode="auto">
          <a:xfrm flipH="1">
            <a:off x="2979492" y="3559893"/>
            <a:ext cx="16890" cy="112179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4" name="Line 12"/>
          <p:cNvSpPr>
            <a:spLocks noChangeShapeType="1"/>
          </p:cNvSpPr>
          <p:nvPr/>
        </p:nvSpPr>
        <p:spPr bwMode="auto">
          <a:xfrm flipV="1">
            <a:off x="1736727" y="3321050"/>
            <a:ext cx="3689348" cy="2028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6" name="Rectangle 14"/>
          <p:cNvSpPr>
            <a:spLocks noChangeArrowheads="1"/>
          </p:cNvSpPr>
          <p:nvPr/>
        </p:nvSpPr>
        <p:spPr bwMode="auto">
          <a:xfrm>
            <a:off x="5562600" y="3810000"/>
            <a:ext cx="20161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 = –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(1-b)Y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161807" name="Rectangle 15"/>
          <p:cNvSpPr>
            <a:spLocks noChangeArrowheads="1"/>
          </p:cNvSpPr>
          <p:nvPr/>
        </p:nvSpPr>
        <p:spPr bwMode="auto">
          <a:xfrm>
            <a:off x="5040304" y="2297115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baseline="30000" dirty="0" err="1">
                <a:cs typeface="Angsana New" pitchFamily="18" charset="-34"/>
              </a:rPr>
              <a:t>d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1808" name="Rectangle 16"/>
          <p:cNvSpPr>
            <a:spLocks noChangeArrowheads="1"/>
          </p:cNvSpPr>
          <p:nvPr/>
        </p:nvSpPr>
        <p:spPr bwMode="auto">
          <a:xfrm>
            <a:off x="5102678" y="1859943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</a:t>
            </a:r>
            <a:r>
              <a:rPr lang="en-US" sz="2000" dirty="0">
                <a:cs typeface="Angsana New" pitchFamily="18" charset="-34"/>
              </a:rPr>
              <a:t> = C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10" name="Line 18"/>
          <p:cNvSpPr>
            <a:spLocks noChangeShapeType="1"/>
          </p:cNvSpPr>
          <p:nvPr/>
        </p:nvSpPr>
        <p:spPr bwMode="auto">
          <a:xfrm flipH="1">
            <a:off x="2402222" y="3729068"/>
            <a:ext cx="6056" cy="124224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15" name="Rectangle 23"/>
          <p:cNvSpPr>
            <a:spLocks noChangeArrowheads="1"/>
          </p:cNvSpPr>
          <p:nvPr/>
        </p:nvSpPr>
        <p:spPr bwMode="auto">
          <a:xfrm>
            <a:off x="4301742" y="2650340"/>
            <a:ext cx="576262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600" b="1" dirty="0">
                <a:solidFill>
                  <a:schemeClr val="accent2"/>
                </a:solidFill>
                <a:cs typeface="Angsana New" pitchFamily="18" charset="-34"/>
              </a:rPr>
              <a:t>saving</a:t>
            </a:r>
            <a:endParaRPr lang="en-US" sz="1600" b="1" dirty="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6025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1819" name="Rectangle 27"/>
          <p:cNvSpPr>
            <a:spLocks noChangeArrowheads="1"/>
          </p:cNvSpPr>
          <p:nvPr/>
        </p:nvSpPr>
        <p:spPr bwMode="auto">
          <a:xfrm>
            <a:off x="1216025" y="512483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-C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1820" name="Rectangle 28"/>
          <p:cNvSpPr>
            <a:spLocks noChangeArrowheads="1"/>
          </p:cNvSpPr>
          <p:nvPr/>
        </p:nvSpPr>
        <p:spPr bwMode="auto">
          <a:xfrm>
            <a:off x="1231068" y="3636895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1827" name="AutoShape 35"/>
          <p:cNvSpPr>
            <a:spLocks/>
          </p:cNvSpPr>
          <p:nvPr/>
        </p:nvSpPr>
        <p:spPr bwMode="auto">
          <a:xfrm>
            <a:off x="2231025" y="4658079"/>
            <a:ext cx="92491" cy="329164"/>
          </a:xfrm>
          <a:prstGeom prst="leftBrace">
            <a:avLst>
              <a:gd name="adj1" fmla="val 32971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1828" name="AutoShape 36"/>
          <p:cNvSpPr>
            <a:spLocks/>
          </p:cNvSpPr>
          <p:nvPr/>
        </p:nvSpPr>
        <p:spPr bwMode="auto">
          <a:xfrm>
            <a:off x="4084283" y="4105845"/>
            <a:ext cx="76647" cy="500612"/>
          </a:xfrm>
          <a:prstGeom prst="rightBrace">
            <a:avLst>
              <a:gd name="adj1" fmla="val 4203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7620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1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1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1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1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1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1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1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1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1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1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1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1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1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1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1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1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61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61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805" grpId="0"/>
      <p:bldP spid="161809" grpId="0" animBg="1"/>
      <p:bldP spid="161817" grpId="0" animBg="1"/>
      <p:bldP spid="161811" grpId="0" animBg="1"/>
      <p:bldP spid="161812" grpId="0" animBg="1"/>
      <p:bldP spid="161816" grpId="0"/>
      <p:bldP spid="161801" grpId="0" animBg="1"/>
      <p:bldP spid="161802" grpId="0" animBg="1"/>
      <p:bldP spid="161803" grpId="0" animBg="1"/>
      <p:bldP spid="161804" grpId="0" animBg="1"/>
      <p:bldP spid="161806" grpId="0"/>
      <p:bldP spid="161807" grpId="0"/>
      <p:bldP spid="161810" grpId="0" animBg="1"/>
      <p:bldP spid="161815" grpId="0"/>
      <p:bldP spid="161819" grpId="0"/>
      <p:bldP spid="161820" grpId="0"/>
      <p:bldP spid="161827" grpId="0" animBg="1"/>
      <p:bldP spid="16182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From graph of Consumption and Saving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62820" name="Rectangle 4"/>
          <p:cNvSpPr>
            <a:spLocks noChangeArrowheads="1"/>
          </p:cNvSpPr>
          <p:nvPr/>
        </p:nvSpPr>
        <p:spPr bwMode="auto">
          <a:xfrm>
            <a:off x="914400" y="1773238"/>
            <a:ext cx="92075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2" name="AutoShape 6"/>
          <p:cNvSpPr>
            <a:spLocks noChangeArrowheads="1"/>
          </p:cNvSpPr>
          <p:nvPr/>
        </p:nvSpPr>
        <p:spPr bwMode="auto">
          <a:xfrm>
            <a:off x="4787900" y="24923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3" name="AutoShape 7"/>
          <p:cNvSpPr>
            <a:spLocks noChangeArrowheads="1"/>
          </p:cNvSpPr>
          <p:nvPr/>
        </p:nvSpPr>
        <p:spPr bwMode="auto">
          <a:xfrm>
            <a:off x="2411413" y="242093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4" name="Rectangle 8"/>
          <p:cNvSpPr>
            <a:spLocks noChangeArrowheads="1"/>
          </p:cNvSpPr>
          <p:nvPr/>
        </p:nvSpPr>
        <p:spPr bwMode="auto">
          <a:xfrm>
            <a:off x="2771775" y="1773238"/>
            <a:ext cx="1944688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= 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, S = -C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endParaRPr lang="th-TH" sz="28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62825" name="Rectangle 9"/>
          <p:cNvSpPr>
            <a:spLocks noChangeArrowheads="1"/>
          </p:cNvSpPr>
          <p:nvPr/>
        </p:nvSpPr>
        <p:spPr bwMode="auto">
          <a:xfrm>
            <a:off x="827088" y="2349500"/>
            <a:ext cx="151288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6" name="Rectangle 10"/>
          <p:cNvSpPr>
            <a:spLocks noChangeArrowheads="1"/>
          </p:cNvSpPr>
          <p:nvPr/>
        </p:nvSpPr>
        <p:spPr bwMode="auto">
          <a:xfrm>
            <a:off x="2987675" y="2420938"/>
            <a:ext cx="16557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&gt;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 sz="2000">
                <a:cs typeface="Angsana New" pitchFamily="18" charset="-34"/>
              </a:rPr>
              <a:t>, S &lt;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7" name="Rectangle 11"/>
          <p:cNvSpPr>
            <a:spLocks noChangeArrowheads="1"/>
          </p:cNvSpPr>
          <p:nvPr/>
        </p:nvSpPr>
        <p:spPr bwMode="auto">
          <a:xfrm>
            <a:off x="52927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>
                <a:cs typeface="Angsana New" pitchFamily="18" charset="-34"/>
              </a:rPr>
              <a:t>APC = </a:t>
            </a:r>
            <a:r>
              <a:rPr lang="en-US" sz="2000" u="sng">
                <a:cs typeface="Angsana New" pitchFamily="18" charset="-34"/>
              </a:rPr>
              <a:t>C </a:t>
            </a:r>
            <a:r>
              <a:rPr lang="en-US" sz="2000">
                <a:cs typeface="Angsana New" pitchFamily="18" charset="-34"/>
              </a:rPr>
              <a:t>  &gt; 1</a:t>
            </a:r>
          </a:p>
          <a:p>
            <a:r>
              <a:rPr lang="en-US" sz="2000">
                <a:cs typeface="Angsana New" pitchFamily="18" charset="-34"/>
              </a:rPr>
              <a:t>            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8" name="Rectangle 12"/>
          <p:cNvSpPr>
            <a:spLocks noChangeArrowheads="1"/>
          </p:cNvSpPr>
          <p:nvPr/>
        </p:nvSpPr>
        <p:spPr bwMode="auto">
          <a:xfrm>
            <a:off x="72358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APS =  </a:t>
            </a:r>
            <a:r>
              <a:rPr lang="en-US" sz="2000" u="sng" dirty="0">
                <a:cs typeface="Angsana New" pitchFamily="18" charset="-34"/>
              </a:rPr>
              <a:t>S </a:t>
            </a:r>
            <a:r>
              <a:rPr lang="en-US" sz="2000" dirty="0">
                <a:cs typeface="Angsana New" pitchFamily="18" charset="-34"/>
              </a:rPr>
              <a:t> &lt; 0 </a:t>
            </a:r>
          </a:p>
          <a:p>
            <a:r>
              <a:rPr lang="en-US" sz="2000" dirty="0">
                <a:cs typeface="Angsana New" pitchFamily="18" charset="-34"/>
              </a:rPr>
              <a:t>             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2829" name="Rectangle 13"/>
          <p:cNvSpPr>
            <a:spLocks noChangeArrowheads="1"/>
          </p:cNvSpPr>
          <p:nvPr/>
        </p:nvSpPr>
        <p:spPr bwMode="auto">
          <a:xfrm>
            <a:off x="827088" y="29972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0" name="AutoShape 14"/>
          <p:cNvSpPr>
            <a:spLocks noChangeArrowheads="1"/>
          </p:cNvSpPr>
          <p:nvPr/>
        </p:nvSpPr>
        <p:spPr bwMode="auto">
          <a:xfrm>
            <a:off x="2051050" y="3068638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1" name="Rectangle 15"/>
          <p:cNvSpPr>
            <a:spLocks noChangeArrowheads="1"/>
          </p:cNvSpPr>
          <p:nvPr/>
        </p:nvSpPr>
        <p:spPr bwMode="auto">
          <a:xfrm>
            <a:off x="2627313" y="3068638"/>
            <a:ext cx="1657350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</a:t>
            </a:r>
            <a:r>
              <a:rPr lang="en-US" sz="2000">
                <a:cs typeface="Angsana New" pitchFamily="18" charset="-34"/>
              </a:rPr>
              <a:t>&lt;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 sz="2000">
                <a:cs typeface="Angsana New" pitchFamily="18" charset="-34"/>
              </a:rPr>
              <a:t>, S &gt;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32" name="AutoShape 16"/>
          <p:cNvSpPr>
            <a:spLocks noChangeArrowheads="1"/>
          </p:cNvSpPr>
          <p:nvPr/>
        </p:nvSpPr>
        <p:spPr bwMode="auto">
          <a:xfrm>
            <a:off x="4427538" y="31416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3" name="Rectangle 17"/>
          <p:cNvSpPr>
            <a:spLocks noChangeArrowheads="1"/>
          </p:cNvSpPr>
          <p:nvPr/>
        </p:nvSpPr>
        <p:spPr bwMode="auto">
          <a:xfrm>
            <a:off x="5003800" y="3068638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>
                <a:cs typeface="Angsana New" pitchFamily="18" charset="-34"/>
              </a:rPr>
              <a:t>APC = </a:t>
            </a:r>
            <a:r>
              <a:rPr lang="en-US" sz="2000" u="sng">
                <a:cs typeface="Angsana New" pitchFamily="18" charset="-34"/>
              </a:rPr>
              <a:t>C </a:t>
            </a:r>
            <a:r>
              <a:rPr lang="en-US" sz="2000">
                <a:cs typeface="Angsana New" pitchFamily="18" charset="-34"/>
              </a:rPr>
              <a:t>  &lt; 1</a:t>
            </a:r>
          </a:p>
          <a:p>
            <a:r>
              <a:rPr lang="en-US" sz="2000">
                <a:cs typeface="Angsana New" pitchFamily="18" charset="-34"/>
              </a:rPr>
              <a:t>            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34" name="Rectangle 18"/>
          <p:cNvSpPr>
            <a:spLocks noChangeArrowheads="1"/>
          </p:cNvSpPr>
          <p:nvPr/>
        </p:nvSpPr>
        <p:spPr bwMode="auto">
          <a:xfrm>
            <a:off x="7010400" y="3048000"/>
            <a:ext cx="1752600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APS =  </a:t>
            </a:r>
            <a:r>
              <a:rPr lang="en-US" sz="2000" u="sng" dirty="0">
                <a:cs typeface="Angsana New" pitchFamily="18" charset="-34"/>
              </a:rPr>
              <a:t>S </a:t>
            </a:r>
            <a:r>
              <a:rPr lang="en-US" sz="2000" dirty="0">
                <a:cs typeface="Angsana New" pitchFamily="18" charset="-34"/>
              </a:rPr>
              <a:t>  &gt; 0</a:t>
            </a:r>
          </a:p>
          <a:p>
            <a:r>
              <a:rPr lang="en-US" sz="2000" dirty="0">
                <a:cs typeface="Angsana New" pitchFamily="18" charset="-34"/>
              </a:rPr>
              <a:t>             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2835" name="Rectangle 19"/>
          <p:cNvSpPr>
            <a:spLocks noChangeArrowheads="1"/>
          </p:cNvSpPr>
          <p:nvPr/>
        </p:nvSpPr>
        <p:spPr bwMode="auto">
          <a:xfrm>
            <a:off x="827088" y="3716338"/>
            <a:ext cx="1081087" cy="51911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6" name="AutoShape 20"/>
          <p:cNvSpPr>
            <a:spLocks noChangeArrowheads="1"/>
          </p:cNvSpPr>
          <p:nvPr/>
        </p:nvSpPr>
        <p:spPr bwMode="auto">
          <a:xfrm>
            <a:off x="2051050" y="386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7" name="Rectangle 21"/>
          <p:cNvSpPr>
            <a:spLocks noChangeArrowheads="1"/>
          </p:cNvSpPr>
          <p:nvPr/>
        </p:nvSpPr>
        <p:spPr bwMode="auto">
          <a:xfrm>
            <a:off x="2700338" y="3789363"/>
            <a:ext cx="16557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 sz="2000">
                <a:cs typeface="Angsana New" pitchFamily="18" charset="-34"/>
              </a:rPr>
              <a:t>, S 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38" name="AutoShape 22"/>
          <p:cNvSpPr>
            <a:spLocks noChangeArrowheads="1"/>
          </p:cNvSpPr>
          <p:nvPr/>
        </p:nvSpPr>
        <p:spPr bwMode="auto">
          <a:xfrm>
            <a:off x="4500563" y="38608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9" name="Rectangle 23"/>
          <p:cNvSpPr>
            <a:spLocks noChangeArrowheads="1"/>
          </p:cNvSpPr>
          <p:nvPr/>
        </p:nvSpPr>
        <p:spPr bwMode="auto">
          <a:xfrm>
            <a:off x="5003800" y="3789363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>
                <a:cs typeface="Angsana New" pitchFamily="18" charset="-34"/>
              </a:rPr>
              <a:t>APC = </a:t>
            </a:r>
            <a:r>
              <a:rPr lang="en-US" sz="2000" u="sng">
                <a:cs typeface="Angsana New" pitchFamily="18" charset="-34"/>
              </a:rPr>
              <a:t>C </a:t>
            </a:r>
            <a:r>
              <a:rPr lang="en-US" sz="2000">
                <a:cs typeface="Angsana New" pitchFamily="18" charset="-34"/>
              </a:rPr>
              <a:t>  = 1</a:t>
            </a:r>
          </a:p>
          <a:p>
            <a:r>
              <a:rPr lang="en-US" sz="2000">
                <a:cs typeface="Angsana New" pitchFamily="18" charset="-34"/>
              </a:rPr>
              <a:t>            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40" name="Rectangle 24"/>
          <p:cNvSpPr>
            <a:spLocks noChangeArrowheads="1"/>
          </p:cNvSpPr>
          <p:nvPr/>
        </p:nvSpPr>
        <p:spPr bwMode="auto">
          <a:xfrm>
            <a:off x="7019925" y="3789363"/>
            <a:ext cx="1743075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APS =  </a:t>
            </a:r>
            <a:r>
              <a:rPr lang="en-US" sz="2000" u="sng" dirty="0">
                <a:cs typeface="Angsana New" pitchFamily="18" charset="-34"/>
              </a:rPr>
              <a:t>S </a:t>
            </a:r>
            <a:r>
              <a:rPr lang="en-US" sz="2000" dirty="0">
                <a:cs typeface="Angsana New" pitchFamily="18" charset="-34"/>
              </a:rPr>
              <a:t>  = 0</a:t>
            </a:r>
          </a:p>
          <a:p>
            <a:r>
              <a:rPr lang="en-US" sz="2000" dirty="0">
                <a:cs typeface="Angsana New" pitchFamily="18" charset="-34"/>
              </a:rPr>
              <a:t>             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2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2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2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2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2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2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2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2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2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2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2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62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62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62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20" grpId="0" animBg="1"/>
      <p:bldP spid="162821" grpId="0" animBg="1"/>
      <p:bldP spid="162822" grpId="0" animBg="1"/>
      <p:bldP spid="162823" grpId="0" animBg="1"/>
      <p:bldP spid="162824" grpId="0" animBg="1"/>
      <p:bldP spid="162825" grpId="0" animBg="1"/>
      <p:bldP spid="162826" grpId="0" animBg="1"/>
      <p:bldP spid="162827" grpId="0" animBg="1"/>
      <p:bldP spid="162828" grpId="0" animBg="1"/>
      <p:bldP spid="162829" grpId="0" animBg="1"/>
      <p:bldP spid="162830" grpId="0" animBg="1"/>
      <p:bldP spid="162831" grpId="0" animBg="1"/>
      <p:bldP spid="162832" grpId="0" animBg="1"/>
      <p:bldP spid="162833" grpId="0" animBg="1"/>
      <p:bldP spid="162834" grpId="0" animBg="1"/>
      <p:bldP spid="162835" grpId="0" animBg="1"/>
      <p:bldP spid="162836" grpId="0" animBg="1"/>
      <p:bldP spid="162837" grpId="0" animBg="1"/>
      <p:bldP spid="162838" grpId="0" animBg="1"/>
      <p:bldP spid="162839" grpId="0" animBg="1"/>
      <p:bldP spid="1628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5562600"/>
          </a:xfrm>
        </p:spPr>
        <p:txBody>
          <a:bodyPr/>
          <a:lstStyle/>
          <a:p>
            <a:r>
              <a:rPr lang="en-US" dirty="0"/>
              <a:t>From</a:t>
            </a:r>
            <a:r>
              <a:rPr lang="th-TH" sz="4000" dirty="0"/>
              <a:t> </a:t>
            </a:r>
            <a:r>
              <a:rPr lang="en-US" dirty="0">
                <a:solidFill>
                  <a:schemeClr val="accent2"/>
                </a:solidFill>
              </a:rPr>
              <a:t>Y</a:t>
            </a:r>
            <a:r>
              <a:rPr lang="en-US" baseline="30000" dirty="0">
                <a:solidFill>
                  <a:schemeClr val="accent2"/>
                </a:solidFill>
              </a:rPr>
              <a:t>d</a:t>
            </a:r>
            <a:r>
              <a:rPr lang="en-US" dirty="0">
                <a:solidFill>
                  <a:schemeClr val="accent2"/>
                </a:solidFill>
              </a:rPr>
              <a:t> = C + S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.</a:t>
            </a:r>
          </a:p>
          <a:p>
            <a:pPr>
              <a:buFontTx/>
              <a:buNone/>
            </a:pPr>
            <a:r>
              <a:rPr lang="en-US" sz="4000" dirty="0"/>
              <a:t>	</a:t>
            </a:r>
            <a:endParaRPr lang="en-US" sz="3200" baseline="30000" dirty="0"/>
          </a:p>
          <a:p>
            <a:pPr>
              <a:buFontTx/>
              <a:buNone/>
            </a:pPr>
            <a:endParaRPr lang="th-TH" sz="3200" dirty="0"/>
          </a:p>
        </p:txBody>
      </p:sp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3810000" y="1295400"/>
            <a:ext cx="2286000" cy="83099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u="sng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u="sng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 =  </a:t>
            </a:r>
            <a:r>
              <a:rPr lang="en-US" u="sng" dirty="0">
                <a:solidFill>
                  <a:schemeClr val="accent2"/>
                </a:solidFill>
                <a:cs typeface="Angsana New" pitchFamily="18" charset="-34"/>
              </a:rPr>
              <a:t>C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 +  </a:t>
            </a:r>
            <a:r>
              <a:rPr lang="en-US" u="sng" dirty="0">
                <a:solidFill>
                  <a:schemeClr val="accent2"/>
                </a:solidFill>
                <a:cs typeface="Angsana New" pitchFamily="18" charset="-34"/>
              </a:rPr>
              <a:t>S</a:t>
            </a:r>
          </a:p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     </a:t>
            </a:r>
            <a:r>
              <a:rPr lang="en-US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 err="1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th-TH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   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endParaRPr lang="th-TH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3810000" y="2438400"/>
            <a:ext cx="2376488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1 = APC + APS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3846" name="Rectangle 6"/>
          <p:cNvSpPr>
            <a:spLocks noChangeArrowheads="1"/>
          </p:cNvSpPr>
          <p:nvPr/>
        </p:nvSpPr>
        <p:spPr bwMode="auto">
          <a:xfrm>
            <a:off x="6934200" y="2438400"/>
            <a:ext cx="2057400" cy="120032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At every level of disposable income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3847" name="AutoShape 7"/>
          <p:cNvSpPr>
            <a:spLocks noChangeArrowheads="1"/>
          </p:cNvSpPr>
          <p:nvPr/>
        </p:nvSpPr>
        <p:spPr bwMode="auto">
          <a:xfrm>
            <a:off x="63246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848" name="Rectangle 8"/>
          <p:cNvSpPr>
            <a:spLocks noChangeArrowheads="1"/>
          </p:cNvSpPr>
          <p:nvPr/>
        </p:nvSpPr>
        <p:spPr bwMode="auto">
          <a:xfrm>
            <a:off x="1219200" y="1309688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Divide both sides by Y</a:t>
            </a:r>
            <a:r>
              <a:rPr lang="en-US" baseline="30000" dirty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3849" name="Rectangle 9"/>
          <p:cNvSpPr>
            <a:spLocks noChangeArrowheads="1"/>
          </p:cNvSpPr>
          <p:nvPr/>
        </p:nvSpPr>
        <p:spPr bwMode="auto">
          <a:xfrm>
            <a:off x="1219200" y="3429000"/>
            <a:ext cx="3352800" cy="5847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from</a:t>
            </a:r>
            <a:r>
              <a:rPr lang="th-TH" sz="3200" dirty="0">
                <a:cs typeface="Angsana New" pitchFamily="18" charset="-34"/>
              </a:rPr>
              <a:t> </a:t>
            </a:r>
            <a:r>
              <a:rPr lang="en-US" sz="3200" dirty="0">
                <a:cs typeface="Angsana New" pitchFamily="18" charset="-34"/>
              </a:rPr>
              <a:t>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=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C +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S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0" name="Rectangle 10"/>
          <p:cNvSpPr>
            <a:spLocks noChangeArrowheads="1"/>
          </p:cNvSpPr>
          <p:nvPr/>
        </p:nvSpPr>
        <p:spPr bwMode="auto">
          <a:xfrm>
            <a:off x="3810000" y="4267200"/>
            <a:ext cx="2590800" cy="83099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u="sng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u="sng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u="sng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 =  </a:t>
            </a:r>
            <a:r>
              <a:rPr lang="el-GR" u="sng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u="sng" dirty="0">
                <a:solidFill>
                  <a:schemeClr val="accent2"/>
                </a:solidFill>
                <a:cs typeface="Angsana New" pitchFamily="18" charset="-34"/>
              </a:rPr>
              <a:t>C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l-GR" u="sng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u="sng" dirty="0">
                <a:solidFill>
                  <a:schemeClr val="accent2"/>
                </a:solidFill>
                <a:cs typeface="Angsana New" pitchFamily="18" charset="-34"/>
              </a:rPr>
              <a:t>S</a:t>
            </a:r>
          </a:p>
          <a:p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    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 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1" name="Rectangle 11"/>
          <p:cNvSpPr>
            <a:spLocks noChangeArrowheads="1"/>
          </p:cNvSpPr>
          <p:nvPr/>
        </p:nvSpPr>
        <p:spPr bwMode="auto">
          <a:xfrm>
            <a:off x="3810000" y="5334000"/>
            <a:ext cx="2590800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1  =  MPC + MPS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371600" y="4267200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Divide both sides by </a:t>
            </a:r>
            <a:r>
              <a:rPr lang="el-GR" dirty="0">
                <a:cs typeface="Angsana New" pitchFamily="18" charset="-34"/>
              </a:rPr>
              <a:t>Δ</a:t>
            </a:r>
            <a:r>
              <a:rPr lang="en-US" dirty="0">
                <a:latin typeface="+mn-lt"/>
                <a:cs typeface="Angsana New" pitchFamily="18" charset="-34"/>
              </a:rPr>
              <a:t>Y</a:t>
            </a:r>
            <a:r>
              <a:rPr lang="en-US" baseline="30000" dirty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4" grpId="0" animBg="1"/>
      <p:bldP spid="163845" grpId="0" animBg="1"/>
      <p:bldP spid="163846" grpId="0" animBg="1"/>
      <p:bldP spid="163847" grpId="1" animBg="1"/>
      <p:bldP spid="163848" grpId="0" animBg="1"/>
      <p:bldP spid="163849" grpId="0" animBg="1"/>
      <p:bldP spid="163850" grpId="0" animBg="1"/>
      <p:bldP spid="16385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b="1" dirty="0"/>
              <a:t>Move Along </a:t>
            </a:r>
            <a:r>
              <a:rPr lang="en-US" sz="2400" b="1" dirty="0">
                <a:solidFill>
                  <a:srgbClr val="CC0000"/>
                </a:solidFill>
              </a:rPr>
              <a:t>VS.</a:t>
            </a:r>
            <a:r>
              <a:rPr lang="en-US" sz="2400" b="1" dirty="0"/>
              <a:t> Shift</a:t>
            </a:r>
            <a:r>
              <a:rPr lang="en-US" sz="2400" dirty="0"/>
              <a:t> in </a:t>
            </a:r>
            <a:r>
              <a:rPr lang="en-US" sz="2400" b="1" dirty="0">
                <a:solidFill>
                  <a:srgbClr val="FF0000"/>
                </a:solidFill>
              </a:rPr>
              <a:t>Consumption</a:t>
            </a:r>
            <a:r>
              <a:rPr lang="en-US" sz="2400" b="1" dirty="0"/>
              <a:t> and </a:t>
            </a:r>
            <a:r>
              <a:rPr lang="en-US" sz="2400" b="1" dirty="0">
                <a:solidFill>
                  <a:srgbClr val="FF0000"/>
                </a:solidFill>
              </a:rPr>
              <a:t>Saving</a:t>
            </a:r>
            <a:r>
              <a:rPr lang="en-US" sz="2400" b="1" dirty="0"/>
              <a:t> curve </a:t>
            </a:r>
            <a:endParaRPr lang="th-TH" sz="2400" b="1" dirty="0"/>
          </a:p>
        </p:txBody>
      </p:sp>
      <p:sp>
        <p:nvSpPr>
          <p:cNvPr id="164868" name="Rectangle 4"/>
          <p:cNvSpPr>
            <a:spLocks noChangeArrowheads="1"/>
          </p:cNvSpPr>
          <p:nvPr/>
        </p:nvSpPr>
        <p:spPr bwMode="auto">
          <a:xfrm>
            <a:off x="900113" y="1700213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69" name="Rectangle 5"/>
          <p:cNvSpPr>
            <a:spLocks noChangeArrowheads="1"/>
          </p:cNvSpPr>
          <p:nvPr/>
        </p:nvSpPr>
        <p:spPr bwMode="auto">
          <a:xfrm>
            <a:off x="2627313" y="1743075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0" name="AutoShape 6"/>
          <p:cNvSpPr>
            <a:spLocks noChangeArrowheads="1"/>
          </p:cNvSpPr>
          <p:nvPr/>
        </p:nvSpPr>
        <p:spPr bwMode="auto">
          <a:xfrm>
            <a:off x="1908175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1" name="AutoShape 7"/>
          <p:cNvSpPr>
            <a:spLocks noChangeArrowheads="1"/>
          </p:cNvSpPr>
          <p:nvPr/>
        </p:nvSpPr>
        <p:spPr bwMode="auto">
          <a:xfrm>
            <a:off x="3581400" y="1828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2" name="Rectangle 8"/>
          <p:cNvSpPr>
            <a:spLocks noChangeArrowheads="1"/>
          </p:cNvSpPr>
          <p:nvPr/>
        </p:nvSpPr>
        <p:spPr bwMode="auto">
          <a:xfrm>
            <a:off x="4284663" y="17732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Move along </a:t>
            </a:r>
            <a:r>
              <a:rPr lang="en-US" b="1">
                <a:solidFill>
                  <a:schemeClr val="accent2"/>
                </a:solidFill>
                <a:cs typeface="Angsana New" pitchFamily="18" charset="-34"/>
              </a:rPr>
              <a:t>C</a:t>
            </a:r>
            <a:r>
              <a:rPr lang="en-US">
                <a:cs typeface="Angsana New" pitchFamily="18" charset="-34"/>
              </a:rPr>
              <a:t> Curve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3" name="Rectangle 9"/>
          <p:cNvSpPr>
            <a:spLocks noChangeArrowheads="1"/>
          </p:cNvSpPr>
          <p:nvPr/>
        </p:nvSpPr>
        <p:spPr bwMode="auto">
          <a:xfrm>
            <a:off x="900113" y="2636838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4" name="AutoShape 10"/>
          <p:cNvSpPr>
            <a:spLocks noChangeArrowheads="1"/>
          </p:cNvSpPr>
          <p:nvPr/>
        </p:nvSpPr>
        <p:spPr bwMode="auto">
          <a:xfrm>
            <a:off x="3581400" y="2743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5" name="AutoShape 11"/>
          <p:cNvSpPr>
            <a:spLocks noChangeArrowheads="1"/>
          </p:cNvSpPr>
          <p:nvPr/>
        </p:nvSpPr>
        <p:spPr bwMode="auto">
          <a:xfrm>
            <a:off x="1908175" y="27082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6" name="Rectangle 12"/>
          <p:cNvSpPr>
            <a:spLocks noChangeArrowheads="1"/>
          </p:cNvSpPr>
          <p:nvPr/>
        </p:nvSpPr>
        <p:spPr bwMode="auto">
          <a:xfrm>
            <a:off x="2627313" y="2636838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7" name="Rectangle 13"/>
          <p:cNvSpPr>
            <a:spLocks noChangeArrowheads="1"/>
          </p:cNvSpPr>
          <p:nvPr/>
        </p:nvSpPr>
        <p:spPr bwMode="auto">
          <a:xfrm>
            <a:off x="4284663" y="26368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Move along </a:t>
            </a:r>
            <a:r>
              <a:rPr lang="en-US" b="1">
                <a:solidFill>
                  <a:schemeClr val="accent2"/>
                </a:solidFill>
                <a:cs typeface="Angsana New" pitchFamily="18" charset="-34"/>
              </a:rPr>
              <a:t>S</a:t>
            </a:r>
            <a:r>
              <a:rPr lang="en-US">
                <a:cs typeface="Angsana New" pitchFamily="18" charset="-34"/>
              </a:rPr>
              <a:t> Curve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8" name="Rectangle 14"/>
          <p:cNvSpPr>
            <a:spLocks noChangeArrowheads="1"/>
          </p:cNvSpPr>
          <p:nvPr/>
        </p:nvSpPr>
        <p:spPr bwMode="auto">
          <a:xfrm>
            <a:off x="304800" y="3505200"/>
            <a:ext cx="58674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latin typeface="+mn-lt"/>
                <a:cs typeface="Angsana New" pitchFamily="18" charset="-34"/>
              </a:rPr>
              <a:t>Change in any factors (except </a:t>
            </a:r>
            <a:r>
              <a:rPr lang="en-US" sz="22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200" b="1" baseline="30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d</a:t>
            </a:r>
            <a:r>
              <a:rPr lang="en-US" sz="2200" dirty="0">
                <a:latin typeface="+mn-lt"/>
                <a:cs typeface="Angsana New" pitchFamily="18" charset="-34"/>
              </a:rPr>
              <a:t>) affecting </a:t>
            </a:r>
            <a:r>
              <a:rPr lang="en-US" sz="22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C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164879" name="AutoShape 15"/>
          <p:cNvSpPr>
            <a:spLocks noChangeArrowheads="1"/>
          </p:cNvSpPr>
          <p:nvPr/>
        </p:nvSpPr>
        <p:spPr bwMode="auto">
          <a:xfrm>
            <a:off x="6324600" y="3657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0" name="Rectangle 16"/>
          <p:cNvSpPr>
            <a:spLocks noChangeArrowheads="1"/>
          </p:cNvSpPr>
          <p:nvPr/>
        </p:nvSpPr>
        <p:spPr bwMode="auto">
          <a:xfrm>
            <a:off x="6769100" y="3581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Shift in 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C</a:t>
            </a:r>
            <a:r>
              <a:rPr lang="en-US" dirty="0">
                <a:cs typeface="Angsana New" pitchFamily="18" charset="-34"/>
              </a:rPr>
              <a:t> Curve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4882" name="AutoShape 18"/>
          <p:cNvSpPr>
            <a:spLocks noChangeArrowheads="1"/>
          </p:cNvSpPr>
          <p:nvPr/>
        </p:nvSpPr>
        <p:spPr bwMode="auto">
          <a:xfrm>
            <a:off x="6248400" y="4419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3" name="Rectangle 19"/>
          <p:cNvSpPr>
            <a:spLocks noChangeArrowheads="1"/>
          </p:cNvSpPr>
          <p:nvPr/>
        </p:nvSpPr>
        <p:spPr bwMode="auto">
          <a:xfrm>
            <a:off x="6769100" y="4343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Shift in 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S</a:t>
            </a:r>
            <a:r>
              <a:rPr lang="en-US" dirty="0">
                <a:cs typeface="Angsana New" pitchFamily="18" charset="-34"/>
              </a:rPr>
              <a:t> Curve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4885" name="Rectangle 21"/>
          <p:cNvSpPr>
            <a:spLocks noChangeArrowheads="1"/>
          </p:cNvSpPr>
          <p:nvPr/>
        </p:nvSpPr>
        <p:spPr bwMode="auto">
          <a:xfrm>
            <a:off x="304800" y="4343400"/>
            <a:ext cx="57912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Change in any factors (except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200" b="1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>
                <a:cs typeface="Angsana New" pitchFamily="18" charset="-34"/>
              </a:rPr>
              <a:t>) affecting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S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4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4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4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4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4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4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8" grpId="0" animBg="1"/>
      <p:bldP spid="164869" grpId="0" animBg="1"/>
      <p:bldP spid="164870" grpId="0" animBg="1"/>
      <p:bldP spid="164871" grpId="0" animBg="1"/>
      <p:bldP spid="164872" grpId="0" animBg="1"/>
      <p:bldP spid="164873" grpId="0" animBg="1"/>
      <p:bldP spid="164874" grpId="0" animBg="1"/>
      <p:bldP spid="164875" grpId="0" animBg="1"/>
      <p:bldP spid="164876" grpId="0" animBg="1"/>
      <p:bldP spid="164877" grpId="0" animBg="1"/>
      <p:bldP spid="164878" grpId="0" animBg="1"/>
      <p:bldP spid="164879" grpId="0" animBg="1"/>
      <p:bldP spid="164880" grpId="0" animBg="1"/>
      <p:bldP spid="164882" grpId="0" animBg="1"/>
      <p:bldP spid="164883" grpId="0" animBg="1"/>
      <p:bldP spid="16488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Move Along </a:t>
            </a:r>
            <a:r>
              <a:rPr lang="en-US" sz="3200" b="1" dirty="0"/>
              <a:t>the Curve</a:t>
            </a:r>
            <a:endParaRPr lang="th-TH" sz="3200" b="1" dirty="0"/>
          </a:p>
        </p:txBody>
      </p:sp>
      <p:sp>
        <p:nvSpPr>
          <p:cNvPr id="165892" name="Line 4"/>
          <p:cNvSpPr>
            <a:spLocks noChangeShapeType="1"/>
          </p:cNvSpPr>
          <p:nvPr/>
        </p:nvSpPr>
        <p:spPr bwMode="auto">
          <a:xfrm>
            <a:off x="684213" y="2349500"/>
            <a:ext cx="0" cy="2374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3" name="Line 5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4" name="Rectangle 6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895" name="Line 7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6" name="Line 8"/>
          <p:cNvSpPr>
            <a:spLocks noChangeShapeType="1"/>
          </p:cNvSpPr>
          <p:nvPr/>
        </p:nvSpPr>
        <p:spPr bwMode="auto">
          <a:xfrm>
            <a:off x="4572000" y="1828800"/>
            <a:ext cx="0" cy="3905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7" name="Line 9"/>
          <p:cNvSpPr>
            <a:spLocks noChangeShapeType="1"/>
          </p:cNvSpPr>
          <p:nvPr/>
        </p:nvSpPr>
        <p:spPr bwMode="auto">
          <a:xfrm>
            <a:off x="4572000" y="4365625"/>
            <a:ext cx="4032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8" name="Line 10"/>
          <p:cNvSpPr>
            <a:spLocks noChangeShapeType="1"/>
          </p:cNvSpPr>
          <p:nvPr/>
        </p:nvSpPr>
        <p:spPr bwMode="auto">
          <a:xfrm flipV="1">
            <a:off x="4572000" y="3141663"/>
            <a:ext cx="33845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9" name="Rectangle 11"/>
          <p:cNvSpPr>
            <a:spLocks noChangeArrowheads="1"/>
          </p:cNvSpPr>
          <p:nvPr/>
        </p:nvSpPr>
        <p:spPr bwMode="auto">
          <a:xfrm>
            <a:off x="8567738" y="4365625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908" name="Rectangle 20"/>
          <p:cNvSpPr>
            <a:spLocks noChangeArrowheads="1"/>
          </p:cNvSpPr>
          <p:nvPr/>
        </p:nvSpPr>
        <p:spPr bwMode="auto">
          <a:xfrm>
            <a:off x="7092950" y="2636838"/>
            <a:ext cx="18367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b="1">
                <a:cs typeface="Angsana New" pitchFamily="18" charset="-34"/>
              </a:rPr>
              <a:t>S = – C</a:t>
            </a:r>
            <a:r>
              <a:rPr lang="en-US" sz="1800" b="1" baseline="-25000">
                <a:cs typeface="Angsana New" pitchFamily="18" charset="-34"/>
              </a:rPr>
              <a:t>a</a:t>
            </a:r>
            <a:r>
              <a:rPr lang="en-US" sz="1800" b="1">
                <a:cs typeface="Angsana New" pitchFamily="18" charset="-34"/>
              </a:rPr>
              <a:t> + (1-b)Y</a:t>
            </a:r>
            <a:r>
              <a:rPr lang="en-US" sz="1800" b="1" baseline="30000">
                <a:cs typeface="Angsana New" pitchFamily="18" charset="-34"/>
              </a:rPr>
              <a:t>d</a:t>
            </a:r>
            <a:endParaRPr lang="en-US" sz="1800" b="1">
              <a:cs typeface="Angsana New" pitchFamily="18" charset="-34"/>
            </a:endParaRPr>
          </a:p>
        </p:txBody>
      </p:sp>
      <p:grpSp>
        <p:nvGrpSpPr>
          <p:cNvPr id="165937" name="Group 49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6590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09" name="Rectangle 21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5" name="Group 47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65900" name="Line 12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0" name="Rectangle 2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65911" name="Rectangle 2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65934" name="Group 46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6590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2" name="Rectangle 24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36" name="Group 48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65902" name="Line 14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3" name="Rectangle 25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14" name="Rectangle 26"/>
          <p:cNvSpPr>
            <a:spLocks noChangeArrowheads="1"/>
          </p:cNvSpPr>
          <p:nvPr/>
        </p:nvSpPr>
        <p:spPr bwMode="auto">
          <a:xfrm>
            <a:off x="827088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5" name="Rectangle 27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16" name="AutoShape 28"/>
          <p:cNvSpPr>
            <a:spLocks noChangeArrowheads="1"/>
          </p:cNvSpPr>
          <p:nvPr/>
        </p:nvSpPr>
        <p:spPr bwMode="auto">
          <a:xfrm>
            <a:off x="1763713" y="57340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17" name="Rectangle 29"/>
          <p:cNvSpPr>
            <a:spLocks noChangeArrowheads="1"/>
          </p:cNvSpPr>
          <p:nvPr/>
        </p:nvSpPr>
        <p:spPr bwMode="auto">
          <a:xfrm>
            <a:off x="2339975" y="5589588"/>
            <a:ext cx="720725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8" name="Rectangle 30"/>
          <p:cNvSpPr>
            <a:spLocks noChangeArrowheads="1"/>
          </p:cNvSpPr>
          <p:nvPr/>
        </p:nvSpPr>
        <p:spPr bwMode="auto">
          <a:xfrm>
            <a:off x="5435600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9" name="AutoShape 31"/>
          <p:cNvSpPr>
            <a:spLocks noChangeArrowheads="1"/>
          </p:cNvSpPr>
          <p:nvPr/>
        </p:nvSpPr>
        <p:spPr bwMode="auto">
          <a:xfrm>
            <a:off x="6443663" y="56610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20" name="Rectangle 32"/>
          <p:cNvSpPr>
            <a:spLocks noChangeArrowheads="1"/>
          </p:cNvSpPr>
          <p:nvPr/>
        </p:nvSpPr>
        <p:spPr bwMode="auto">
          <a:xfrm>
            <a:off x="7092950" y="5589588"/>
            <a:ext cx="720725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21" name="Rectangle 33"/>
          <p:cNvSpPr>
            <a:spLocks noChangeArrowheads="1"/>
          </p:cNvSpPr>
          <p:nvPr/>
        </p:nvSpPr>
        <p:spPr bwMode="auto">
          <a:xfrm>
            <a:off x="6732588" y="4652963"/>
            <a:ext cx="5762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24" name="Rectangle 36"/>
          <p:cNvSpPr>
            <a:spLocks noChangeArrowheads="1"/>
          </p:cNvSpPr>
          <p:nvPr/>
        </p:nvSpPr>
        <p:spPr bwMode="auto">
          <a:xfrm>
            <a:off x="2700338" y="18288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</a:p>
        </p:txBody>
      </p:sp>
      <p:sp>
        <p:nvSpPr>
          <p:cNvPr id="165925" name="Rectangle 37"/>
          <p:cNvSpPr>
            <a:spLocks noChangeArrowheads="1"/>
          </p:cNvSpPr>
          <p:nvPr/>
        </p:nvSpPr>
        <p:spPr bwMode="auto">
          <a:xfrm>
            <a:off x="250825" y="1989138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26" name="Rectangle 38"/>
          <p:cNvSpPr>
            <a:spLocks noChangeArrowheads="1"/>
          </p:cNvSpPr>
          <p:nvPr/>
        </p:nvSpPr>
        <p:spPr bwMode="auto">
          <a:xfrm>
            <a:off x="4284663" y="13970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165939" name="Group 51"/>
          <p:cNvGrpSpPr>
            <a:grpSpLocks/>
          </p:cNvGrpSpPr>
          <p:nvPr/>
        </p:nvGrpSpPr>
        <p:grpSpPr bwMode="auto">
          <a:xfrm>
            <a:off x="3997325" y="3657600"/>
            <a:ext cx="2590800" cy="431800"/>
            <a:chOff x="2518" y="2304"/>
            <a:chExt cx="1632" cy="272"/>
          </a:xfrm>
        </p:grpSpPr>
        <p:sp>
          <p:nvSpPr>
            <p:cNvPr id="165905" name="Line 17"/>
            <p:cNvSpPr>
              <a:spLocks noChangeShapeType="1"/>
            </p:cNvSpPr>
            <p:nvPr/>
          </p:nvSpPr>
          <p:spPr bwMode="auto">
            <a:xfrm>
              <a:off x="2880" y="2478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8" name="Rectangle 40"/>
            <p:cNvSpPr>
              <a:spLocks noChangeArrowheads="1"/>
            </p:cNvSpPr>
            <p:nvPr/>
          </p:nvSpPr>
          <p:spPr bwMode="auto">
            <a:xfrm>
              <a:off x="2518" y="2304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41" name="Group 53"/>
          <p:cNvGrpSpPr>
            <a:grpSpLocks/>
          </p:cNvGrpSpPr>
          <p:nvPr/>
        </p:nvGrpSpPr>
        <p:grpSpPr bwMode="auto">
          <a:xfrm>
            <a:off x="3997325" y="3124200"/>
            <a:ext cx="3454400" cy="431800"/>
            <a:chOff x="2518" y="1968"/>
            <a:chExt cx="2176" cy="272"/>
          </a:xfrm>
        </p:grpSpPr>
        <p:sp>
          <p:nvSpPr>
            <p:cNvPr id="165904" name="Line 16"/>
            <p:cNvSpPr>
              <a:spLocks noChangeShapeType="1"/>
            </p:cNvSpPr>
            <p:nvPr/>
          </p:nvSpPr>
          <p:spPr bwMode="auto">
            <a:xfrm>
              <a:off x="2880" y="2160"/>
              <a:ext cx="181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9" name="Rectangle 41"/>
            <p:cNvSpPr>
              <a:spLocks noChangeArrowheads="1"/>
            </p:cNvSpPr>
            <p:nvPr/>
          </p:nvSpPr>
          <p:spPr bwMode="auto">
            <a:xfrm>
              <a:off x="2518" y="1968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8" name="Group 50"/>
          <p:cNvGrpSpPr>
            <a:grpSpLocks/>
          </p:cNvGrpSpPr>
          <p:nvPr/>
        </p:nvGrpSpPr>
        <p:grpSpPr bwMode="auto">
          <a:xfrm>
            <a:off x="6400800" y="3933825"/>
            <a:ext cx="692150" cy="942975"/>
            <a:chOff x="4032" y="2478"/>
            <a:chExt cx="436" cy="594"/>
          </a:xfrm>
        </p:grpSpPr>
        <p:sp>
          <p:nvSpPr>
            <p:cNvPr id="165906" name="Line 18"/>
            <p:cNvSpPr>
              <a:spLocks noChangeShapeType="1"/>
            </p:cNvSpPr>
            <p:nvPr/>
          </p:nvSpPr>
          <p:spPr bwMode="auto">
            <a:xfrm>
              <a:off x="4150" y="2478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0" name="Rectangle 42"/>
            <p:cNvSpPr>
              <a:spLocks noChangeArrowheads="1"/>
            </p:cNvSpPr>
            <p:nvPr/>
          </p:nvSpPr>
          <p:spPr bwMode="auto">
            <a:xfrm>
              <a:off x="4032" y="278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40" name="Group 52"/>
          <p:cNvGrpSpPr>
            <a:grpSpLocks/>
          </p:cNvGrpSpPr>
          <p:nvPr/>
        </p:nvGrpSpPr>
        <p:grpSpPr bwMode="auto">
          <a:xfrm>
            <a:off x="7239000" y="3429000"/>
            <a:ext cx="768350" cy="1447800"/>
            <a:chOff x="4560" y="2160"/>
            <a:chExt cx="484" cy="912"/>
          </a:xfrm>
        </p:grpSpPr>
        <p:sp>
          <p:nvSpPr>
            <p:cNvPr id="165907" name="Line 19"/>
            <p:cNvSpPr>
              <a:spLocks noChangeShapeType="1"/>
            </p:cNvSpPr>
            <p:nvPr/>
          </p:nvSpPr>
          <p:spPr bwMode="auto">
            <a:xfrm>
              <a:off x="4694" y="2160"/>
              <a:ext cx="0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1" name="Rectangle 43"/>
            <p:cNvSpPr>
              <a:spLocks noChangeArrowheads="1"/>
            </p:cNvSpPr>
            <p:nvPr/>
          </p:nvSpPr>
          <p:spPr bwMode="auto">
            <a:xfrm>
              <a:off x="4560" y="2784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32" name="Rectangle 44"/>
          <p:cNvSpPr>
            <a:spLocks noChangeArrowheads="1"/>
          </p:cNvSpPr>
          <p:nvPr/>
        </p:nvSpPr>
        <p:spPr bwMode="auto">
          <a:xfrm>
            <a:off x="3997325" y="4114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33" name="Rectangle 4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42" name="Rectangle 54"/>
          <p:cNvSpPr>
            <a:spLocks noChangeArrowheads="1"/>
          </p:cNvSpPr>
          <p:nvPr/>
        </p:nvSpPr>
        <p:spPr bwMode="auto">
          <a:xfrm>
            <a:off x="3810000" y="33528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sp>
        <p:nvSpPr>
          <p:cNvPr id="51" name="Slide Number Placeholder 5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5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5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5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5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5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5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5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5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5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5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5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5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5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5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5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5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5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11" grpId="0"/>
      <p:bldP spid="165914" grpId="0" animBg="1"/>
      <p:bldP spid="165915" grpId="0"/>
      <p:bldP spid="165916" grpId="0" animBg="1"/>
      <p:bldP spid="165917" grpId="0" animBg="1"/>
      <p:bldP spid="165918" grpId="0" animBg="1"/>
      <p:bldP spid="165919" grpId="0" animBg="1"/>
      <p:bldP spid="165920" grpId="0" animBg="1"/>
      <p:bldP spid="165921" grpId="0"/>
      <p:bldP spid="1659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6915" name="Line 3"/>
          <p:cNvSpPr>
            <a:spLocks noChangeShapeType="1"/>
          </p:cNvSpPr>
          <p:nvPr/>
        </p:nvSpPr>
        <p:spPr bwMode="auto">
          <a:xfrm>
            <a:off x="611188" y="1879600"/>
            <a:ext cx="0" cy="2736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16" name="Line 4"/>
          <p:cNvSpPr>
            <a:spLocks noChangeShapeType="1"/>
          </p:cNvSpPr>
          <p:nvPr/>
        </p:nvSpPr>
        <p:spPr bwMode="auto">
          <a:xfrm>
            <a:off x="611188" y="461645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0" name="Line 8"/>
          <p:cNvSpPr>
            <a:spLocks noChangeShapeType="1"/>
          </p:cNvSpPr>
          <p:nvPr/>
        </p:nvSpPr>
        <p:spPr bwMode="auto">
          <a:xfrm>
            <a:off x="2266950" y="2816225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3" name="Line 11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66945" name="Group 33"/>
          <p:cNvGrpSpPr>
            <a:grpSpLocks/>
          </p:cNvGrpSpPr>
          <p:nvPr/>
        </p:nvGrpSpPr>
        <p:grpSpPr bwMode="auto">
          <a:xfrm>
            <a:off x="34925" y="2528888"/>
            <a:ext cx="2232025" cy="431800"/>
            <a:chOff x="22" y="1593"/>
            <a:chExt cx="1406" cy="272"/>
          </a:xfrm>
        </p:grpSpPr>
        <p:sp>
          <p:nvSpPr>
            <p:cNvPr id="166921" name="Line 9"/>
            <p:cNvSpPr>
              <a:spLocks noChangeShapeType="1"/>
            </p:cNvSpPr>
            <p:nvPr/>
          </p:nvSpPr>
          <p:spPr bwMode="auto">
            <a:xfrm flipH="1">
              <a:off x="385" y="1774"/>
              <a:ext cx="10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6925" name="Rectangle 13"/>
            <p:cNvSpPr>
              <a:spLocks noChangeArrowheads="1"/>
            </p:cNvSpPr>
            <p:nvPr/>
          </p:nvSpPr>
          <p:spPr bwMode="auto">
            <a:xfrm>
              <a:off x="22" y="1593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6947" name="Group 35"/>
          <p:cNvGrpSpPr>
            <a:grpSpLocks/>
          </p:cNvGrpSpPr>
          <p:nvPr/>
        </p:nvGrpSpPr>
        <p:grpSpPr bwMode="auto">
          <a:xfrm>
            <a:off x="34925" y="3608388"/>
            <a:ext cx="2232025" cy="431800"/>
            <a:chOff x="22" y="2273"/>
            <a:chExt cx="1406" cy="272"/>
          </a:xfrm>
        </p:grpSpPr>
        <p:sp>
          <p:nvSpPr>
            <p:cNvPr id="166922" name="Line 10"/>
            <p:cNvSpPr>
              <a:spLocks noChangeShapeType="1"/>
            </p:cNvSpPr>
            <p:nvPr/>
          </p:nvSpPr>
          <p:spPr bwMode="auto">
            <a:xfrm flipH="1">
              <a:off x="385" y="2409"/>
              <a:ext cx="10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6926" name="Rectangle 14"/>
            <p:cNvSpPr>
              <a:spLocks noChangeArrowheads="1"/>
            </p:cNvSpPr>
            <p:nvPr/>
          </p:nvSpPr>
          <p:spPr bwMode="auto">
            <a:xfrm>
              <a:off x="22" y="2273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3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66927" name="Rectangle 15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166946" name="Group 34"/>
          <p:cNvGrpSpPr>
            <a:grpSpLocks/>
          </p:cNvGrpSpPr>
          <p:nvPr/>
        </p:nvGrpSpPr>
        <p:grpSpPr bwMode="auto">
          <a:xfrm>
            <a:off x="611188" y="1879600"/>
            <a:ext cx="3743325" cy="1584325"/>
            <a:chOff x="385" y="1184"/>
            <a:chExt cx="2358" cy="998"/>
          </a:xfrm>
        </p:grpSpPr>
        <p:sp>
          <p:nvSpPr>
            <p:cNvPr id="166918" name="Line 6"/>
            <p:cNvSpPr>
              <a:spLocks noChangeShapeType="1"/>
            </p:cNvSpPr>
            <p:nvPr/>
          </p:nvSpPr>
          <p:spPr bwMode="auto">
            <a:xfrm flipV="1">
              <a:off x="385" y="1366"/>
              <a:ext cx="1996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6928" name="Rectangle 16"/>
            <p:cNvSpPr>
              <a:spLocks noChangeArrowheads="1"/>
            </p:cNvSpPr>
            <p:nvPr/>
          </p:nvSpPr>
          <p:spPr bwMode="auto">
            <a:xfrm>
              <a:off x="2381" y="1184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66919" name="Line 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9" name="Rectangle 17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166948" name="Group 36"/>
          <p:cNvGrpSpPr>
            <a:grpSpLocks/>
          </p:cNvGrpSpPr>
          <p:nvPr/>
        </p:nvGrpSpPr>
        <p:grpSpPr bwMode="auto">
          <a:xfrm>
            <a:off x="611188" y="3032125"/>
            <a:ext cx="3816350" cy="1439863"/>
            <a:chOff x="385" y="1910"/>
            <a:chExt cx="2404" cy="907"/>
          </a:xfrm>
        </p:grpSpPr>
        <p:sp>
          <p:nvSpPr>
            <p:cNvPr id="166917" name="Line 5"/>
            <p:cNvSpPr>
              <a:spLocks noChangeShapeType="1"/>
            </p:cNvSpPr>
            <p:nvPr/>
          </p:nvSpPr>
          <p:spPr bwMode="auto">
            <a:xfrm flipV="1">
              <a:off x="385" y="2046"/>
              <a:ext cx="2041" cy="7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6930" name="Rectangle 18"/>
            <p:cNvSpPr>
              <a:spLocks noChangeArrowheads="1"/>
            </p:cNvSpPr>
            <p:nvPr/>
          </p:nvSpPr>
          <p:spPr bwMode="auto">
            <a:xfrm>
              <a:off x="2426" y="1910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3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66931" name="Rectangle 19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6933" name="Rectangle 21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4" name="Rectangle 22"/>
          <p:cNvSpPr>
            <a:spLocks noChangeArrowheads="1"/>
          </p:cNvSpPr>
          <p:nvPr/>
        </p:nvSpPr>
        <p:spPr bwMode="auto">
          <a:xfrm>
            <a:off x="4419600" y="1568450"/>
            <a:ext cx="4343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000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6935" name="Rectangle 23"/>
          <p:cNvSpPr>
            <a:spLocks noChangeArrowheads="1"/>
          </p:cNvSpPr>
          <p:nvPr/>
        </p:nvSpPr>
        <p:spPr bwMode="auto">
          <a:xfrm>
            <a:off x="4343400" y="2209800"/>
            <a:ext cx="2895600" cy="141577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If interest rate for consumption loan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th-TH" sz="22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>
                <a:solidFill>
                  <a:srgbClr val="CC0000"/>
                </a:solidFill>
                <a:cs typeface="Angsana New" pitchFamily="18" charset="-34"/>
              </a:rPr>
              <a:t> :</a:t>
            </a:r>
          </a:p>
          <a:p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6" name="Rectangle 24"/>
          <p:cNvSpPr>
            <a:spLocks noChangeArrowheads="1"/>
          </p:cNvSpPr>
          <p:nvPr/>
        </p:nvSpPr>
        <p:spPr bwMode="auto">
          <a:xfrm>
            <a:off x="4419600" y="3733800"/>
            <a:ext cx="2895600" cy="144655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If expected disposable income </a:t>
            </a:r>
            <a:r>
              <a:rPr lang="en-US" sz="2200" dirty="0">
                <a:cs typeface="Angsana New" pitchFamily="18" charset="-34"/>
              </a:rPr>
              <a:t>(</a:t>
            </a:r>
            <a:r>
              <a:rPr lang="en-US" sz="20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>
                <a:cs typeface="Angsana New" pitchFamily="18" charset="-34"/>
              </a:rPr>
              <a:t>) </a:t>
            </a:r>
            <a:r>
              <a:rPr lang="th-TH" sz="22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:</a:t>
            </a:r>
          </a:p>
          <a:p>
            <a:r>
              <a:rPr lang="en-US" sz="2200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7" name="AutoShape 25"/>
          <p:cNvSpPr>
            <a:spLocks noChangeArrowheads="1"/>
          </p:cNvSpPr>
          <p:nvPr/>
        </p:nvSpPr>
        <p:spPr bwMode="auto">
          <a:xfrm>
            <a:off x="7391400" y="26670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6939" name="Rectangle 27"/>
          <p:cNvSpPr>
            <a:spLocks noChangeArrowheads="1"/>
          </p:cNvSpPr>
          <p:nvPr/>
        </p:nvSpPr>
        <p:spPr bwMode="auto">
          <a:xfrm>
            <a:off x="7772400" y="23622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b="1" dirty="0">
                <a:solidFill>
                  <a:srgbClr val="FF0000"/>
                </a:solidFill>
                <a:cs typeface="Angsana New" pitchFamily="18" charset="-34"/>
              </a:rPr>
              <a:t>↑</a:t>
            </a:r>
            <a:r>
              <a:rPr lang="th-TH" sz="2000" dirty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from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en-US" sz="2000" dirty="0">
              <a:latin typeface="+mn-lt"/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latin typeface="+mn-lt"/>
                <a:cs typeface="Angsana New" pitchFamily="18" charset="-34"/>
              </a:rPr>
              <a:t> to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2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6940" name="Rectangle 28"/>
          <p:cNvSpPr>
            <a:spLocks noChangeArrowheads="1"/>
          </p:cNvSpPr>
          <p:nvPr/>
        </p:nvSpPr>
        <p:spPr bwMode="auto">
          <a:xfrm>
            <a:off x="7696200" y="4038600"/>
            <a:ext cx="1228725" cy="84330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th-TH" sz="2000" b="1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th-TH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from</a:t>
            </a:r>
          </a:p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 to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3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6942" name="AutoShape 30"/>
          <p:cNvSpPr>
            <a:spLocks noChangeArrowheads="1"/>
          </p:cNvSpPr>
          <p:nvPr/>
        </p:nvSpPr>
        <p:spPr bwMode="auto">
          <a:xfrm>
            <a:off x="7391400" y="4267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3" name="Rectangle 19"/>
          <p:cNvSpPr>
            <a:spLocks noChangeArrowheads="1"/>
          </p:cNvSpPr>
          <p:nvPr/>
        </p:nvSpPr>
        <p:spPr bwMode="auto">
          <a:xfrm>
            <a:off x="1981200" y="4724400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6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6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6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6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6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6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6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6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6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5" grpId="0" animBg="1"/>
      <p:bldP spid="166936" grpId="0" animBg="1"/>
      <p:bldP spid="166937" grpId="0" animBg="1"/>
      <p:bldP spid="166939" grpId="0" animBg="1"/>
      <p:bldP spid="166940" grpId="0" animBg="1"/>
      <p:bldP spid="16694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7943" name="Line 7"/>
          <p:cNvSpPr>
            <a:spLocks noChangeShapeType="1"/>
          </p:cNvSpPr>
          <p:nvPr/>
        </p:nvSpPr>
        <p:spPr bwMode="auto">
          <a:xfrm flipV="1">
            <a:off x="533400" y="2514600"/>
            <a:ext cx="3816350" cy="215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60" name="Rectangle 24"/>
          <p:cNvSpPr>
            <a:spLocks noChangeArrowheads="1"/>
          </p:cNvSpPr>
          <p:nvPr/>
        </p:nvSpPr>
        <p:spPr bwMode="auto">
          <a:xfrm>
            <a:off x="7772400" y="4876800"/>
            <a:ext cx="1219200" cy="84330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th-TH" sz="2000" dirty="0">
                <a:cs typeface="Angsana New" pitchFamily="18" charset="-34"/>
              </a:rPr>
              <a:t> ↑ </a:t>
            </a:r>
            <a:r>
              <a:rPr lang="en-US" sz="2000" dirty="0">
                <a:latin typeface="+mn-lt"/>
                <a:cs typeface="Angsana New" pitchFamily="18" charset="-34"/>
              </a:rPr>
              <a:t>from</a:t>
            </a:r>
          </a:p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 to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2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7961" name="Rectangle 25"/>
          <p:cNvSpPr>
            <a:spLocks noChangeArrowheads="1"/>
          </p:cNvSpPr>
          <p:nvPr/>
        </p:nvSpPr>
        <p:spPr bwMode="auto">
          <a:xfrm>
            <a:off x="4800600" y="2286000"/>
            <a:ext cx="2590800" cy="181588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If interest rate for consumption loan</a:t>
            </a:r>
            <a:r>
              <a:rPr lang="th-TH" sz="2800" dirty="0">
                <a:cs typeface="Angsana New" pitchFamily="18" charset="-34"/>
              </a:rPr>
              <a:t> </a:t>
            </a:r>
            <a:r>
              <a:rPr lang="th-TH" sz="28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800" dirty="0">
                <a:solidFill>
                  <a:srgbClr val="CC0000"/>
                </a:solidFill>
                <a:cs typeface="Angsana New" pitchFamily="18" charset="-34"/>
              </a:rPr>
              <a:t> </a:t>
            </a:r>
          </a:p>
          <a:p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7963" name="Rectangle 27"/>
          <p:cNvSpPr>
            <a:spLocks noChangeArrowheads="1"/>
          </p:cNvSpPr>
          <p:nvPr/>
        </p:nvSpPr>
        <p:spPr bwMode="auto">
          <a:xfrm>
            <a:off x="7772400" y="22860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000" b="1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from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en-US" sz="2000" dirty="0">
              <a:latin typeface="+mn-lt"/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to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3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7940" name="Line 4"/>
          <p:cNvSpPr>
            <a:spLocks noChangeShapeType="1"/>
          </p:cNvSpPr>
          <p:nvPr/>
        </p:nvSpPr>
        <p:spPr bwMode="auto">
          <a:xfrm>
            <a:off x="504825" y="2189163"/>
            <a:ext cx="0" cy="3671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1" name="Line 5"/>
          <p:cNvSpPr>
            <a:spLocks noChangeShapeType="1"/>
          </p:cNvSpPr>
          <p:nvPr/>
        </p:nvSpPr>
        <p:spPr bwMode="auto">
          <a:xfrm>
            <a:off x="504825" y="4492625"/>
            <a:ext cx="3744913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2" name="Line 6"/>
          <p:cNvSpPr>
            <a:spLocks noChangeShapeType="1"/>
          </p:cNvSpPr>
          <p:nvPr/>
        </p:nvSpPr>
        <p:spPr bwMode="auto">
          <a:xfrm flipV="1">
            <a:off x="504825" y="3197225"/>
            <a:ext cx="3744913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4" name="Line 8"/>
          <p:cNvSpPr>
            <a:spLocks noChangeShapeType="1"/>
          </p:cNvSpPr>
          <p:nvPr/>
        </p:nvSpPr>
        <p:spPr bwMode="auto">
          <a:xfrm>
            <a:off x="3889375" y="2765425"/>
            <a:ext cx="0" cy="172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6" name="Line 10"/>
          <p:cNvSpPr>
            <a:spLocks noChangeShapeType="1"/>
          </p:cNvSpPr>
          <p:nvPr/>
        </p:nvSpPr>
        <p:spPr bwMode="auto">
          <a:xfrm flipH="1">
            <a:off x="504825" y="3413125"/>
            <a:ext cx="3384550" cy="1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grpSp>
        <p:nvGrpSpPr>
          <p:cNvPr id="167972" name="Group 36"/>
          <p:cNvGrpSpPr>
            <a:grpSpLocks/>
          </p:cNvGrpSpPr>
          <p:nvPr/>
        </p:nvGrpSpPr>
        <p:grpSpPr bwMode="auto">
          <a:xfrm>
            <a:off x="0" y="2476500"/>
            <a:ext cx="3889375" cy="431800"/>
            <a:chOff x="0" y="1560"/>
            <a:chExt cx="2450" cy="272"/>
          </a:xfrm>
        </p:grpSpPr>
        <p:sp>
          <p:nvSpPr>
            <p:cNvPr id="167945" name="Line 9"/>
            <p:cNvSpPr>
              <a:spLocks noChangeShapeType="1"/>
            </p:cNvSpPr>
            <p:nvPr/>
          </p:nvSpPr>
          <p:spPr bwMode="auto">
            <a:xfrm flipH="1">
              <a:off x="318" y="1742"/>
              <a:ext cx="2132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67949" name="Rectangle 13"/>
            <p:cNvSpPr>
              <a:spLocks noChangeArrowheads="1"/>
            </p:cNvSpPr>
            <p:nvPr/>
          </p:nvSpPr>
          <p:spPr bwMode="auto">
            <a:xfrm>
              <a:off x="0" y="1560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 dirty="0">
                  <a:cs typeface="Angsana New" pitchFamily="18" charset="-34"/>
                </a:rPr>
                <a:t>S</a:t>
              </a:r>
              <a:r>
                <a:rPr lang="en-US" sz="2000" baseline="-25000" dirty="0">
                  <a:cs typeface="Angsana New" pitchFamily="18" charset="-34"/>
                </a:rPr>
                <a:t>2</a:t>
              </a:r>
              <a:endParaRPr lang="en-US" sz="2000" baseline="30000" dirty="0">
                <a:cs typeface="Angsana New" pitchFamily="18" charset="-34"/>
              </a:endParaRPr>
            </a:p>
          </p:txBody>
        </p:sp>
      </p:grpSp>
      <p:sp>
        <p:nvSpPr>
          <p:cNvPr id="167950" name="Rectangle 14"/>
          <p:cNvSpPr>
            <a:spLocks noChangeArrowheads="1"/>
          </p:cNvSpPr>
          <p:nvPr/>
        </p:nvSpPr>
        <p:spPr bwMode="auto">
          <a:xfrm>
            <a:off x="0" y="3125788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grpSp>
        <p:nvGrpSpPr>
          <p:cNvPr id="167970" name="Group 34"/>
          <p:cNvGrpSpPr>
            <a:grpSpLocks/>
          </p:cNvGrpSpPr>
          <p:nvPr/>
        </p:nvGrpSpPr>
        <p:grpSpPr bwMode="auto">
          <a:xfrm>
            <a:off x="0" y="3700463"/>
            <a:ext cx="3889375" cy="431800"/>
            <a:chOff x="0" y="2331"/>
            <a:chExt cx="2450" cy="272"/>
          </a:xfrm>
        </p:grpSpPr>
        <p:sp>
          <p:nvSpPr>
            <p:cNvPr id="167948" name="Line 12"/>
            <p:cNvSpPr>
              <a:spLocks noChangeShapeType="1"/>
            </p:cNvSpPr>
            <p:nvPr/>
          </p:nvSpPr>
          <p:spPr bwMode="auto">
            <a:xfrm flipH="1">
              <a:off x="318" y="2513"/>
              <a:ext cx="2132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67951" name="Rectangle 15"/>
            <p:cNvSpPr>
              <a:spLocks noChangeArrowheads="1"/>
            </p:cNvSpPr>
            <p:nvPr/>
          </p:nvSpPr>
          <p:spPr bwMode="auto">
            <a:xfrm>
              <a:off x="0" y="2331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 dirty="0">
                  <a:cs typeface="Angsana New" pitchFamily="18" charset="-34"/>
                </a:rPr>
                <a:t>S</a:t>
              </a:r>
              <a:r>
                <a:rPr lang="en-US" sz="2000" baseline="-25000" dirty="0">
                  <a:cs typeface="Angsana New" pitchFamily="18" charset="-34"/>
                </a:rPr>
                <a:t>3</a:t>
              </a:r>
              <a:endParaRPr lang="en-US" sz="2000" baseline="30000" dirty="0">
                <a:cs typeface="Angsana New" pitchFamily="18" charset="-34"/>
              </a:endParaRPr>
            </a:p>
          </p:txBody>
        </p:sp>
      </p:grpSp>
      <p:sp>
        <p:nvSpPr>
          <p:cNvPr id="167952" name="Rectangle 16"/>
          <p:cNvSpPr>
            <a:spLocks noChangeArrowheads="1"/>
          </p:cNvSpPr>
          <p:nvPr/>
        </p:nvSpPr>
        <p:spPr bwMode="auto">
          <a:xfrm>
            <a:off x="4249738" y="2260600"/>
            <a:ext cx="5762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2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3" name="Rectangle 17"/>
          <p:cNvSpPr>
            <a:spLocks noChangeArrowheads="1"/>
          </p:cNvSpPr>
          <p:nvPr/>
        </p:nvSpPr>
        <p:spPr bwMode="auto">
          <a:xfrm>
            <a:off x="4249738" y="2981325"/>
            <a:ext cx="5762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grpSp>
        <p:nvGrpSpPr>
          <p:cNvPr id="167971" name="Group 35"/>
          <p:cNvGrpSpPr>
            <a:grpSpLocks/>
          </p:cNvGrpSpPr>
          <p:nvPr/>
        </p:nvGrpSpPr>
        <p:grpSpPr bwMode="auto">
          <a:xfrm>
            <a:off x="504825" y="3557588"/>
            <a:ext cx="4321175" cy="2160587"/>
            <a:chOff x="318" y="2241"/>
            <a:chExt cx="2722" cy="1361"/>
          </a:xfrm>
        </p:grpSpPr>
        <p:sp>
          <p:nvSpPr>
            <p:cNvPr id="167947" name="Line 11"/>
            <p:cNvSpPr>
              <a:spLocks noChangeShapeType="1"/>
            </p:cNvSpPr>
            <p:nvPr/>
          </p:nvSpPr>
          <p:spPr bwMode="auto">
            <a:xfrm flipV="1">
              <a:off x="318" y="2377"/>
              <a:ext cx="2404" cy="1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67954" name="Rectangle 18"/>
            <p:cNvSpPr>
              <a:spLocks noChangeArrowheads="1"/>
            </p:cNvSpPr>
            <p:nvPr/>
          </p:nvSpPr>
          <p:spPr bwMode="auto">
            <a:xfrm>
              <a:off x="2677" y="2241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 dirty="0">
                  <a:cs typeface="Angsana New" pitchFamily="18" charset="-34"/>
                </a:rPr>
                <a:t>S</a:t>
              </a:r>
              <a:r>
                <a:rPr lang="en-US" sz="2000" baseline="-25000" dirty="0">
                  <a:cs typeface="Angsana New" pitchFamily="18" charset="-34"/>
                </a:rPr>
                <a:t>3</a:t>
              </a:r>
              <a:endParaRPr lang="en-US" sz="2000" baseline="30000" dirty="0">
                <a:cs typeface="Angsana New" pitchFamily="18" charset="-34"/>
              </a:endParaRPr>
            </a:p>
          </p:txBody>
        </p:sp>
      </p:grpSp>
      <p:sp>
        <p:nvSpPr>
          <p:cNvPr id="167955" name="Rectangle 19"/>
          <p:cNvSpPr>
            <a:spLocks noChangeArrowheads="1"/>
          </p:cNvSpPr>
          <p:nvPr/>
        </p:nvSpPr>
        <p:spPr bwMode="auto">
          <a:xfrm>
            <a:off x="3600450" y="4637088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56" name="Rectangle 20"/>
          <p:cNvSpPr>
            <a:spLocks noChangeArrowheads="1"/>
          </p:cNvSpPr>
          <p:nvPr/>
        </p:nvSpPr>
        <p:spPr bwMode="auto">
          <a:xfrm>
            <a:off x="4267200" y="41910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64" name="Rectangle 28"/>
          <p:cNvSpPr>
            <a:spLocks noChangeArrowheads="1"/>
          </p:cNvSpPr>
          <p:nvPr/>
        </p:nvSpPr>
        <p:spPr bwMode="auto">
          <a:xfrm>
            <a:off x="0" y="1828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66" name="Rectangle 30"/>
          <p:cNvSpPr>
            <a:spLocks noChangeArrowheads="1"/>
          </p:cNvSpPr>
          <p:nvPr/>
        </p:nvSpPr>
        <p:spPr bwMode="auto">
          <a:xfrm>
            <a:off x="4800600" y="1568450"/>
            <a:ext cx="4038600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200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200" b="1" baseline="30000" dirty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2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7967" name="AutoShape 31"/>
          <p:cNvSpPr>
            <a:spLocks noChangeArrowheads="1"/>
          </p:cNvSpPr>
          <p:nvPr/>
        </p:nvSpPr>
        <p:spPr bwMode="auto">
          <a:xfrm>
            <a:off x="7467600" y="5029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8" name="AutoShape 32"/>
          <p:cNvSpPr>
            <a:spLocks noChangeArrowheads="1"/>
          </p:cNvSpPr>
          <p:nvPr/>
        </p:nvSpPr>
        <p:spPr bwMode="auto">
          <a:xfrm>
            <a:off x="7467600" y="2590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9" name="Rectangle 33"/>
          <p:cNvSpPr>
            <a:spLocks noChangeArrowheads="1"/>
          </p:cNvSpPr>
          <p:nvPr/>
        </p:nvSpPr>
        <p:spPr bwMode="auto">
          <a:xfrm>
            <a:off x="4419600" y="4648200"/>
            <a:ext cx="2971800" cy="163121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If expected disposable income </a:t>
            </a:r>
            <a:r>
              <a:rPr lang="en-US" sz="2800" dirty="0">
                <a:cs typeface="Angsana New" pitchFamily="18" charset="-34"/>
              </a:rPr>
              <a:t>(</a:t>
            </a:r>
            <a:r>
              <a:rPr lang="en-US" sz="20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800" dirty="0">
                <a:cs typeface="Angsana New" pitchFamily="18" charset="-34"/>
              </a:rPr>
              <a:t>) </a:t>
            </a:r>
            <a:r>
              <a:rPr lang="th-TH" sz="28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endParaRPr lang="en-US" sz="2800" dirty="0">
              <a:solidFill>
                <a:srgbClr val="FF0000"/>
              </a:solidFill>
              <a:cs typeface="Angsana New" pitchFamily="18" charset="-34"/>
            </a:endParaRPr>
          </a:p>
          <a:p>
            <a:r>
              <a:rPr lang="en-US" sz="2800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7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7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7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7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67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43" grpId="0" animBg="1"/>
      <p:bldP spid="167960" grpId="0" animBg="1"/>
      <p:bldP spid="167961" grpId="0" animBg="1"/>
      <p:bldP spid="167963" grpId="0" animBg="1"/>
      <p:bldP spid="167952" grpId="0"/>
      <p:bldP spid="167967" grpId="0" animBg="1"/>
      <p:bldP spid="167968" grpId="0" animBg="1"/>
      <p:bldP spid="16796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b="1">
                <a:latin typeface="+mn-lt"/>
                <a:cs typeface="Angsana New" pitchFamily="18" charset="-34"/>
              </a:rPr>
              <a:t>Summarize Consumption </a:t>
            </a:r>
            <a:r>
              <a:rPr lang="en-US" b="1" dirty="0">
                <a:latin typeface="+mn-lt"/>
                <a:cs typeface="Angsana New" pitchFamily="18" charset="-34"/>
              </a:rPr>
              <a:t>Theory 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763000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Consumption Theory under Various Hypotheses</a:t>
            </a:r>
          </a:p>
          <a:p>
            <a:pPr>
              <a:lnSpc>
                <a:spcPct val="65000"/>
              </a:lnSpc>
              <a:buNone/>
            </a:pPr>
            <a:endParaRPr lang="en-US" sz="1000" b="1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Absolute Income Hypothesis </a:t>
            </a:r>
          </a:p>
          <a:p>
            <a:pPr>
              <a:lnSpc>
                <a:spcPct val="65000"/>
              </a:lnSpc>
              <a:buNone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	</a:t>
            </a: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(Keynes Consumption Theory)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Permanent Income Hypothesis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Life Cycle Hypothesis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7630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Milton Friedman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Income (Y)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Permanent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Temporary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    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Consumption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Permanent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Temporary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     </a:t>
            </a: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362200" y="39624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Y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2200" y="5715000"/>
            <a:ext cx="17526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 = 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p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+ 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296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Assumption (continued)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Permanent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a proportion of Permanent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Temporary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not correlated with Permanent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not correlated with Permanent 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not correlated with Temporary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447800" y="25146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31242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Where k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59436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That is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= 0 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8392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		but depends on the permanent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915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Long-run Consumption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Short-run Consumption  </a:t>
            </a:r>
          </a:p>
          <a:p>
            <a:pPr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43000" y="2133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LR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28194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APC = MPC = 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3000" y="41148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SR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-25000" dirty="0">
                <a:solidFill>
                  <a:schemeClr val="accent6"/>
                </a:solidFill>
                <a:cs typeface="Angsana New" pitchFamily="18" charset="-34"/>
              </a:rPr>
              <a:t>a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+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bY</a:t>
            </a:r>
            <a:endParaRPr lang="en-US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3000" y="4800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APC &gt; MPC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th-TH" sz="2800" b="1" dirty="0"/>
          </a:p>
        </p:txBody>
      </p:sp>
      <p:sp>
        <p:nvSpPr>
          <p:cNvPr id="161805" name="Rectangle 13"/>
          <p:cNvSpPr>
            <a:spLocks noChangeArrowheads="1"/>
          </p:cNvSpPr>
          <p:nvPr/>
        </p:nvSpPr>
        <p:spPr bwMode="auto">
          <a:xfrm>
            <a:off x="38862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9" name="Line 17"/>
          <p:cNvSpPr>
            <a:spLocks noChangeShapeType="1"/>
          </p:cNvSpPr>
          <p:nvPr/>
        </p:nvSpPr>
        <p:spPr bwMode="auto">
          <a:xfrm>
            <a:off x="4114800" y="30480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791200" y="4495800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1" name="Line 9"/>
          <p:cNvSpPr>
            <a:spLocks noChangeShapeType="1"/>
          </p:cNvSpPr>
          <p:nvPr/>
        </p:nvSpPr>
        <p:spPr bwMode="auto">
          <a:xfrm flipV="1">
            <a:off x="1719263" y="2478088"/>
            <a:ext cx="3168650" cy="2159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7" name="Rectangle 15"/>
          <p:cNvSpPr>
            <a:spLocks noChangeArrowheads="1"/>
          </p:cNvSpPr>
          <p:nvPr/>
        </p:nvSpPr>
        <p:spPr bwMode="auto">
          <a:xfrm>
            <a:off x="5334000" y="25146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aseline="30000" dirty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dirty="0" err="1">
                <a:solidFill>
                  <a:srgbClr val="FF0000"/>
                </a:solidFill>
                <a:cs typeface="Angsana New" pitchFamily="18" charset="-34"/>
              </a:rPr>
              <a:t>bY</a:t>
            </a:r>
            <a:endParaRPr lang="en-US" sz="2000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1808" name="Rectangle 16"/>
          <p:cNvSpPr>
            <a:spLocks noChangeArrowheads="1"/>
          </p:cNvSpPr>
          <p:nvPr/>
        </p:nvSpPr>
        <p:spPr bwMode="auto">
          <a:xfrm>
            <a:off x="4960938" y="2189163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30000" dirty="0">
                <a:cs typeface="Angsana New" pitchFamily="18" charset="-34"/>
              </a:rPr>
              <a:t>LR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dirty="0" err="1">
                <a:cs typeface="Angsana New" pitchFamily="18" charset="-34"/>
              </a:rPr>
              <a:t>kY</a:t>
            </a:r>
            <a:r>
              <a:rPr lang="en-US" sz="2000" baseline="30000" dirty="0" err="1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9200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44196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Left Brace 33"/>
          <p:cNvSpPr/>
          <p:nvPr/>
        </p:nvSpPr>
        <p:spPr>
          <a:xfrm>
            <a:off x="42672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36"/>
          <p:cNvCxnSpPr>
            <a:endCxn id="41" idx="7"/>
          </p:cNvCxnSpPr>
          <p:nvPr/>
        </p:nvCxnSpPr>
        <p:spPr>
          <a:xfrm>
            <a:off x="4114800" y="2971800"/>
            <a:ext cx="598441" cy="11159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ine 17"/>
          <p:cNvSpPr>
            <a:spLocks noChangeShapeType="1"/>
          </p:cNvSpPr>
          <p:nvPr/>
        </p:nvSpPr>
        <p:spPr bwMode="auto">
          <a:xfrm>
            <a:off x="4724400" y="2971800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41148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>
                <a:solidFill>
                  <a:schemeClr val="accent6"/>
                </a:solidFill>
                <a:cs typeface="Angsana New" pitchFamily="18" charset="-34"/>
              </a:rPr>
              <a:t>&gt;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648200" y="2971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>
            <a:off x="1752600" y="2971800"/>
            <a:ext cx="23622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16"/>
          <p:cNvSpPr>
            <a:spLocks noChangeArrowheads="1"/>
          </p:cNvSpPr>
          <p:nvPr/>
        </p:nvSpPr>
        <p:spPr bwMode="auto">
          <a:xfrm>
            <a:off x="609600" y="2819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4724400" y="28956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47" name="Rectangle 13"/>
          <p:cNvSpPr>
            <a:spLocks noChangeArrowheads="1"/>
          </p:cNvSpPr>
          <p:nvPr/>
        </p:nvSpPr>
        <p:spPr bwMode="auto">
          <a:xfrm>
            <a:off x="27432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2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48" name="Line 17"/>
          <p:cNvSpPr>
            <a:spLocks noChangeShapeType="1"/>
          </p:cNvSpPr>
          <p:nvPr/>
        </p:nvSpPr>
        <p:spPr bwMode="auto">
          <a:xfrm>
            <a:off x="30480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0" name="Rectangle 16"/>
          <p:cNvSpPr>
            <a:spLocks noChangeArrowheads="1"/>
          </p:cNvSpPr>
          <p:nvPr/>
        </p:nvSpPr>
        <p:spPr bwMode="auto">
          <a:xfrm>
            <a:off x="609600" y="3581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2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2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1752600" y="3733800"/>
            <a:ext cx="12954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Left Brace 53"/>
          <p:cNvSpPr/>
          <p:nvPr/>
        </p:nvSpPr>
        <p:spPr>
          <a:xfrm>
            <a:off x="25908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21336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2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56" name="Line 17"/>
          <p:cNvSpPr>
            <a:spLocks noChangeShapeType="1"/>
          </p:cNvSpPr>
          <p:nvPr/>
        </p:nvSpPr>
        <p:spPr bwMode="auto">
          <a:xfrm>
            <a:off x="24384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2438400" y="3733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13"/>
          <p:cNvSpPr>
            <a:spLocks noChangeArrowheads="1"/>
          </p:cNvSpPr>
          <p:nvPr/>
        </p:nvSpPr>
        <p:spPr bwMode="auto">
          <a:xfrm>
            <a:off x="2438400" y="4038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>
                <a:solidFill>
                  <a:schemeClr val="accent6"/>
                </a:solidFill>
                <a:cs typeface="Angsana New" pitchFamily="18" charset="-34"/>
              </a:rPr>
              <a:t>&lt;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59" name="Rectangle 13"/>
          <p:cNvSpPr>
            <a:spLocks noChangeArrowheads="1"/>
          </p:cNvSpPr>
          <p:nvPr/>
        </p:nvSpPr>
        <p:spPr bwMode="auto">
          <a:xfrm>
            <a:off x="2133600" y="3429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>
                <a:solidFill>
                  <a:srgbClr val="008000"/>
                </a:solidFill>
                <a:cs typeface="Angsana New" pitchFamily="18" charset="-34"/>
              </a:rPr>
              <a:t>B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 flipV="1">
            <a:off x="1752600" y="2743200"/>
            <a:ext cx="3581400" cy="129540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800600" y="15240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Suppose T = 0, : Y</a:t>
            </a:r>
            <a:r>
              <a:rPr lang="en-US" sz="1800" baseline="30000" dirty="0"/>
              <a:t>d</a:t>
            </a:r>
            <a:r>
              <a:rPr lang="en-US" sz="1800" dirty="0"/>
              <a:t> = </a:t>
            </a:r>
            <a:r>
              <a:rPr lang="en-US" sz="1800"/>
              <a:t>Y – </a:t>
            </a:r>
            <a:r>
              <a:rPr lang="en-US" sz="1800" dirty="0"/>
              <a:t>T = Y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1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1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1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61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805" grpId="0"/>
      <p:bldP spid="161809" grpId="0" animBg="1"/>
      <p:bldP spid="161801" grpId="0" animBg="1"/>
      <p:bldP spid="161807" grpId="0"/>
      <p:bldP spid="161808" grpId="0"/>
      <p:bldP spid="33" grpId="0"/>
      <p:bldP spid="34" grpId="0" animBg="1"/>
      <p:bldP spid="39" grpId="0" animBg="1"/>
      <p:bldP spid="40" grpId="0"/>
      <p:bldP spid="41" grpId="0" animBg="1"/>
      <p:bldP spid="44" grpId="0"/>
      <p:bldP spid="46" grpId="0"/>
      <p:bldP spid="47" grpId="0"/>
      <p:bldP spid="48" grpId="0" animBg="1"/>
      <p:bldP spid="50" grpId="0"/>
      <p:bldP spid="54" grpId="0" animBg="1"/>
      <p:bldP spid="55" grpId="0"/>
      <p:bldP spid="56" grpId="0" animBg="1"/>
      <p:bldP spid="57" grpId="0" animBg="1"/>
      <p:bldP spid="58" grpId="0"/>
      <p:bldP spid="5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304800" y="1524000"/>
            <a:ext cx="935037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Boom period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12954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1828800" y="1676400"/>
            <a:ext cx="838199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838200" y="2514600"/>
            <a:ext cx="3352800" cy="41242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th-TH" sz="2800" b="1" dirty="0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3276600" y="1676400"/>
            <a:ext cx="10668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&lt;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5" name="AutoShape 5"/>
          <p:cNvSpPr>
            <a:spLocks noChangeArrowheads="1"/>
          </p:cNvSpPr>
          <p:nvPr/>
        </p:nvSpPr>
        <p:spPr bwMode="auto">
          <a:xfrm>
            <a:off x="27432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AutoShape 5"/>
          <p:cNvSpPr>
            <a:spLocks noChangeArrowheads="1"/>
          </p:cNvSpPr>
          <p:nvPr/>
        </p:nvSpPr>
        <p:spPr bwMode="auto">
          <a:xfrm>
            <a:off x="44958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5029200" y="1676400"/>
            <a:ext cx="914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&gt;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42672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4876800" y="25146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838200" y="3048000"/>
            <a:ext cx="4343400" cy="338554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5334000" y="3124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5943600" y="29718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A</a:t>
            </a:r>
            <a:endParaRPr lang="th-TH" sz="2000" baseline="-25000" dirty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3" name="Rectangle 4"/>
          <p:cNvSpPr>
            <a:spLocks noChangeArrowheads="1"/>
          </p:cNvSpPr>
          <p:nvPr/>
        </p:nvSpPr>
        <p:spPr bwMode="auto">
          <a:xfrm>
            <a:off x="304800" y="3733800"/>
            <a:ext cx="1447800" cy="707886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Recession period</a:t>
            </a: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19050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2514600" y="3810000"/>
            <a:ext cx="838199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auto">
          <a:xfrm>
            <a:off x="35052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Rectangle 6"/>
          <p:cNvSpPr>
            <a:spLocks noChangeArrowheads="1"/>
          </p:cNvSpPr>
          <p:nvPr/>
        </p:nvSpPr>
        <p:spPr bwMode="auto">
          <a:xfrm>
            <a:off x="4114800" y="3810000"/>
            <a:ext cx="10668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&gt;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52578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5867400" y="3810000"/>
            <a:ext cx="914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&lt;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0" name="Rectangle 7"/>
          <p:cNvSpPr>
            <a:spLocks noChangeArrowheads="1"/>
          </p:cNvSpPr>
          <p:nvPr/>
        </p:nvSpPr>
        <p:spPr bwMode="auto">
          <a:xfrm>
            <a:off x="838200" y="4572000"/>
            <a:ext cx="3352800" cy="412421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auto">
          <a:xfrm>
            <a:off x="4267200" y="4648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4800600" y="45720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838200" y="5105400"/>
            <a:ext cx="4343400" cy="338554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4" name="AutoShape 5"/>
          <p:cNvSpPr>
            <a:spLocks noChangeArrowheads="1"/>
          </p:cNvSpPr>
          <p:nvPr/>
        </p:nvSpPr>
        <p:spPr bwMode="auto">
          <a:xfrm>
            <a:off x="5257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5867400" y="50292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B</a:t>
            </a:r>
            <a:endParaRPr lang="th-TH" sz="2000" baseline="-25000" dirty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7" name="Rectangle 7"/>
          <p:cNvSpPr>
            <a:spLocks noChangeArrowheads="1"/>
          </p:cNvSpPr>
          <p:nvPr/>
        </p:nvSpPr>
        <p:spPr bwMode="auto">
          <a:xfrm>
            <a:off x="838200" y="5715000"/>
            <a:ext cx="7086600" cy="6463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Draw line between point A and Point B, we  will get C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SR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line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Where  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b="1" dirty="0" err="1">
                <a:solidFill>
                  <a:srgbClr val="FF0000"/>
                </a:solidFill>
                <a:cs typeface="Angsana New" pitchFamily="18" charset="-34"/>
              </a:rPr>
              <a:t>bY</a:t>
            </a:r>
            <a:r>
              <a:rPr lang="en-US" sz="2000" b="1" baseline="30000" dirty="0" err="1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en-US" sz="2000" b="1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49" name="Rectangle 7"/>
          <p:cNvSpPr>
            <a:spLocks noChangeArrowheads="1"/>
          </p:cNvSpPr>
          <p:nvPr/>
        </p:nvSpPr>
        <p:spPr bwMode="auto">
          <a:xfrm>
            <a:off x="304800" y="1066800"/>
            <a:ext cx="7086600" cy="338554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In short-run, income can vary around the long run trend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228600" y="1066800"/>
            <a:ext cx="8763000" cy="4114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Albert Ando </a:t>
            </a: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and 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Franco Modigliani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Income life cycle is normally as follows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30</a:t>
            </a:fld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1143000" y="2590800"/>
            <a:ext cx="5638800" cy="2457510"/>
            <a:chOff x="1143000" y="2590800"/>
            <a:chExt cx="5638800" cy="2457510"/>
          </a:xfrm>
        </p:grpSpPr>
        <p:grpSp>
          <p:nvGrpSpPr>
            <p:cNvPr id="34" name="Group 33"/>
            <p:cNvGrpSpPr/>
            <p:nvPr/>
          </p:nvGrpSpPr>
          <p:grpSpPr>
            <a:xfrm>
              <a:off x="1143000" y="2590800"/>
              <a:ext cx="5638800" cy="2457510"/>
              <a:chOff x="1143000" y="2590800"/>
              <a:chExt cx="5638800" cy="2457510"/>
            </a:xfrm>
          </p:grpSpPr>
          <p:cxnSp>
            <p:nvCxnSpPr>
              <p:cNvPr id="9" name="Straight Connector 8"/>
              <p:cNvCxnSpPr/>
              <p:nvPr/>
            </p:nvCxnSpPr>
            <p:spPr>
              <a:xfrm rot="5400000">
                <a:off x="571500" y="3924300"/>
                <a:ext cx="1905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524000" y="4876800"/>
                <a:ext cx="38862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1143000" y="25908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Baht</a:t>
                </a:r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 flipV="1">
                <a:off x="1524000" y="3200400"/>
                <a:ext cx="3276600" cy="7620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5486400" y="46482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Time</a:t>
                </a: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1514901" y="2961564"/>
                <a:ext cx="3316406" cy="1624084"/>
              </a:xfrm>
              <a:custGeom>
                <a:avLst/>
                <a:gdLst>
                  <a:gd name="connsiteX0" fmla="*/ 0 w 3316406"/>
                  <a:gd name="connsiteY0" fmla="*/ 1624084 h 1624084"/>
                  <a:gd name="connsiteX1" fmla="*/ 1419368 w 3316406"/>
                  <a:gd name="connsiteY1" fmla="*/ 109182 h 1624084"/>
                  <a:gd name="connsiteX2" fmla="*/ 3193577 w 3316406"/>
                  <a:gd name="connsiteY2" fmla="*/ 968991 h 1624084"/>
                  <a:gd name="connsiteX3" fmla="*/ 3193577 w 3316406"/>
                  <a:gd name="connsiteY3" fmla="*/ 968991 h 1624084"/>
                  <a:gd name="connsiteX4" fmla="*/ 3193577 w 3316406"/>
                  <a:gd name="connsiteY4" fmla="*/ 968991 h 1624084"/>
                  <a:gd name="connsiteX5" fmla="*/ 3193577 w 3316406"/>
                  <a:gd name="connsiteY5" fmla="*/ 968991 h 1624084"/>
                  <a:gd name="connsiteX6" fmla="*/ 3316406 w 3316406"/>
                  <a:gd name="connsiteY6" fmla="*/ 1009935 h 162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16406" h="1624084">
                    <a:moveTo>
                      <a:pt x="0" y="1624084"/>
                    </a:moveTo>
                    <a:cubicBezTo>
                      <a:pt x="443552" y="921224"/>
                      <a:pt x="887105" y="218364"/>
                      <a:pt x="1419368" y="109182"/>
                    </a:cubicBezTo>
                    <a:cubicBezTo>
                      <a:pt x="1951631" y="0"/>
                      <a:pt x="3193577" y="968991"/>
                      <a:pt x="3193577" y="968991"/>
                    </a:cubicBez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316406" y="1009935"/>
                    </a:lnTo>
                  </a:path>
                </a:pathLst>
              </a:custGeom>
              <a:ln w="1905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4953000" y="29718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solidFill>
                      <a:srgbClr val="FF0000"/>
                    </a:solidFill>
                  </a:rPr>
                  <a:t>Consumption</a:t>
                </a: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029200" y="38100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solidFill>
                      <a:schemeClr val="accent6"/>
                    </a:solidFill>
                  </a:rPr>
                  <a:t>Income</a:t>
                </a: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>
              <a:off x="3848100" y="3924300"/>
              <a:ext cx="190500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Arrow Connector 35"/>
          <p:cNvCxnSpPr/>
          <p:nvPr/>
        </p:nvCxnSpPr>
        <p:spPr>
          <a:xfrm rot="10800000">
            <a:off x="1676400" y="40386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33600" y="4191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8000"/>
                </a:solidFill>
              </a:rPr>
              <a:t>Saving &lt; 0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rot="5400000">
            <a:off x="2933700" y="29337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276600" y="2590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8000"/>
                </a:solidFill>
              </a:rPr>
              <a:t>Saving &gt; 0</a:t>
            </a:r>
          </a:p>
        </p:txBody>
      </p:sp>
      <p:cxnSp>
        <p:nvCxnSpPr>
          <p:cNvPr id="46" name="Straight Arrow Connector 45"/>
          <p:cNvCxnSpPr/>
          <p:nvPr/>
        </p:nvCxnSpPr>
        <p:spPr>
          <a:xfrm rot="10800000">
            <a:off x="4572000" y="3505200"/>
            <a:ext cx="6096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257800" y="3429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8000"/>
                </a:solidFill>
              </a:rPr>
              <a:t>Saving &lt; 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0" y="5105400"/>
            <a:ext cx="1905000" cy="707886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At young age and retired age</a:t>
            </a:r>
          </a:p>
        </p:txBody>
      </p:sp>
      <p:sp>
        <p:nvSpPr>
          <p:cNvPr id="50" name="Right Arrow 49"/>
          <p:cNvSpPr/>
          <p:nvPr/>
        </p:nvSpPr>
        <p:spPr>
          <a:xfrm>
            <a:off x="1981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2362200" y="52578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Low income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419600" y="52578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Consumption &gt; Income</a:t>
            </a:r>
          </a:p>
        </p:txBody>
      </p:sp>
      <p:sp>
        <p:nvSpPr>
          <p:cNvPr id="54" name="Right Arrow 53"/>
          <p:cNvSpPr/>
          <p:nvPr/>
        </p:nvSpPr>
        <p:spPr>
          <a:xfrm>
            <a:off x="40386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ight Arrow 54"/>
          <p:cNvSpPr/>
          <p:nvPr/>
        </p:nvSpPr>
        <p:spPr>
          <a:xfrm>
            <a:off x="7315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7696200" y="5257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8000"/>
                </a:solidFill>
              </a:rPr>
              <a:t>Saving &lt; 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0" y="5943600"/>
            <a:ext cx="19050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At working age</a:t>
            </a:r>
          </a:p>
        </p:txBody>
      </p:sp>
      <p:sp>
        <p:nvSpPr>
          <p:cNvPr id="58" name="Right Arrow 57"/>
          <p:cNvSpPr/>
          <p:nvPr/>
        </p:nvSpPr>
        <p:spPr>
          <a:xfrm>
            <a:off x="1981200" y="60198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2362200" y="58674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high income</a:t>
            </a:r>
          </a:p>
        </p:txBody>
      </p:sp>
      <p:sp>
        <p:nvSpPr>
          <p:cNvPr id="60" name="Right Arrow 59"/>
          <p:cNvSpPr/>
          <p:nvPr/>
        </p:nvSpPr>
        <p:spPr>
          <a:xfrm>
            <a:off x="40386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4419600" y="58674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Consumption &lt; Income</a:t>
            </a:r>
          </a:p>
        </p:txBody>
      </p:sp>
      <p:sp>
        <p:nvSpPr>
          <p:cNvPr id="62" name="Right Arrow 61"/>
          <p:cNvSpPr/>
          <p:nvPr/>
        </p:nvSpPr>
        <p:spPr>
          <a:xfrm>
            <a:off x="73152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7696200" y="58674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8000"/>
                </a:solidFill>
              </a:rPr>
              <a:t>Saving &gt; 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2" grpId="0" animBg="1"/>
      <p:bldP spid="47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839200" cy="22860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		but depends on present value of lifetime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rgbClr val="FF0000"/>
                </a:solidFill>
              </a:rPr>
              <a:t>Present Value of lifetime Income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1066800" y="22860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  = </a:t>
            </a:r>
            <a:r>
              <a:rPr lang="en-US" sz="2800" dirty="0"/>
              <a:t>number of years you will live from now on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1143000" y="3048000"/>
            <a:ext cx="7239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err="1"/>
              <a:t>Y</a:t>
            </a:r>
            <a:r>
              <a:rPr lang="en-US" sz="2800" baseline="-25000" dirty="0" err="1"/>
              <a:t>t</a:t>
            </a:r>
            <a:r>
              <a:rPr lang="en-US" sz="2800" dirty="0"/>
              <a:t> = income at year t   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1219200" y="3810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r  = real interest rate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838200" y="4572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PV  = present value of lifetime income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304800" y="2286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Let</a:t>
            </a: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371600" cy="45720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chemeClr val="accent2"/>
                </a:solidFill>
              </a:rPr>
              <a:t>Year 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20574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Content Placeholder 2"/>
          <p:cNvSpPr txBox="1">
            <a:spLocks/>
          </p:cNvSpPr>
          <p:nvPr/>
        </p:nvSpPr>
        <p:spPr bwMode="auto">
          <a:xfrm>
            <a:off x="2590800" y="1524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>
                <a:latin typeface="+mn-lt"/>
                <a:cs typeface="Browallia New" pitchFamily="34" charset="-34"/>
              </a:rPr>
              <a:t>Y</a:t>
            </a:r>
            <a:r>
              <a:rPr lang="en-US" sz="2800" baseline="-25000" dirty="0">
                <a:latin typeface="+mn-lt"/>
                <a:cs typeface="Browallia New" pitchFamily="34" charset="-34"/>
              </a:rPr>
              <a:t>0</a:t>
            </a:r>
            <a:endParaRPr lang="en-US" sz="2800" dirty="0">
              <a:latin typeface="+mn-lt"/>
              <a:cs typeface="Browallia New" pitchFamily="34" charset="-34"/>
            </a:endParaRP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2209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1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2057400" y="2362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 bwMode="auto">
          <a:xfrm>
            <a:off x="2590800" y="22098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>
                <a:latin typeface="+mn-lt"/>
                <a:cs typeface="Browallia New" pitchFamily="34" charset="-34"/>
              </a:rPr>
              <a:t>Y</a:t>
            </a:r>
            <a:r>
              <a:rPr lang="en-US" sz="2800" baseline="-25000" dirty="0">
                <a:latin typeface="+mn-lt"/>
                <a:cs typeface="Browallia New" pitchFamily="34" charset="-34"/>
              </a:rPr>
              <a:t>1</a:t>
            </a:r>
            <a:endParaRPr lang="en-US" sz="2800" dirty="0">
              <a:latin typeface="+mn-lt"/>
              <a:cs typeface="Browallia New" pitchFamily="34" charset="-34"/>
            </a:endParaRP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auto">
          <a:xfrm>
            <a:off x="3276600" y="22098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4114800" y="2209800"/>
            <a:ext cx="1828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Y</a:t>
            </a:r>
            <a:r>
              <a:rPr lang="en-US" sz="2800" baseline="-25000" dirty="0"/>
              <a:t>0</a:t>
            </a:r>
            <a:r>
              <a:rPr lang="en-US" sz="2800" dirty="0"/>
              <a:t> + Y</a:t>
            </a:r>
            <a:r>
              <a:rPr lang="en-US" sz="2800" baseline="-25000" dirty="0"/>
              <a:t>0</a:t>
            </a:r>
            <a:r>
              <a:rPr lang="en-US" sz="2800" dirty="0"/>
              <a:t>(r) 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276600" y="28956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 bwMode="auto">
          <a:xfrm>
            <a:off x="4114800" y="2819400"/>
            <a:ext cx="1524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Y</a:t>
            </a:r>
            <a:r>
              <a:rPr lang="en-US" sz="2800" baseline="-25000" dirty="0"/>
              <a:t>0</a:t>
            </a:r>
            <a:r>
              <a:rPr lang="en-US" sz="2800" dirty="0"/>
              <a:t> (1+r) 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2590800" y="3429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Y</a:t>
            </a:r>
            <a:r>
              <a:rPr lang="en-US" sz="2800" baseline="-25000" dirty="0"/>
              <a:t>0</a:t>
            </a: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 bwMode="auto">
          <a:xfrm>
            <a:off x="3276600" y="35052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Rectangle 10"/>
          <p:cNvSpPr>
            <a:spLocks noChangeArrowheads="1"/>
          </p:cNvSpPr>
          <p:nvPr/>
        </p:nvSpPr>
        <p:spPr bwMode="auto">
          <a:xfrm>
            <a:off x="4038600" y="3429000"/>
            <a:ext cx="1371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u="sng" dirty="0">
                <a:cs typeface="Angsana New" pitchFamily="18" charset="-34"/>
              </a:rPr>
              <a:t>   Y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en-US" sz="2800" u="sng" dirty="0">
                <a:cs typeface="Angsana New" pitchFamily="18" charset="-34"/>
              </a:rPr>
              <a:t>__</a:t>
            </a:r>
          </a:p>
          <a:p>
            <a:r>
              <a:rPr lang="en-US" sz="2800" dirty="0">
                <a:cs typeface="Angsana New" pitchFamily="18" charset="-34"/>
              </a:rPr>
              <a:t> (1+r)</a:t>
            </a:r>
            <a:endParaRPr lang="th-TH" sz="2800" baseline="30000" dirty="0">
              <a:cs typeface="Angsana New" pitchFamily="18" charset="-34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rot="5400000" flipH="1" flipV="1">
            <a:off x="2438400" y="4114800"/>
            <a:ext cx="457200" cy="3048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ontent Placeholder 2"/>
          <p:cNvSpPr txBox="1">
            <a:spLocks/>
          </p:cNvSpPr>
          <p:nvPr/>
        </p:nvSpPr>
        <p:spPr bwMode="auto">
          <a:xfrm>
            <a:off x="609600" y="4724400"/>
            <a:ext cx="426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Present Value of </a:t>
            </a:r>
            <a:r>
              <a:rPr lang="en-US" sz="2800" b="1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Y</a:t>
            </a:r>
            <a:r>
              <a:rPr lang="en-US" sz="2800" b="1" kern="0" baseline="-25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1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34" name="Content Placeholder 2"/>
          <p:cNvSpPr txBox="1">
            <a:spLocks/>
          </p:cNvSpPr>
          <p:nvPr/>
        </p:nvSpPr>
        <p:spPr bwMode="auto">
          <a:xfrm>
            <a:off x="4191000" y="47244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Rectangle 10"/>
          <p:cNvSpPr>
            <a:spLocks noChangeArrowheads="1"/>
          </p:cNvSpPr>
          <p:nvPr/>
        </p:nvSpPr>
        <p:spPr bwMode="auto">
          <a:xfrm>
            <a:off x="4648200" y="4648200"/>
            <a:ext cx="1371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u="sng" dirty="0">
                <a:cs typeface="Angsana New" pitchFamily="18" charset="-34"/>
              </a:rPr>
              <a:t>   Y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en-US" sz="2800" u="sng" dirty="0">
                <a:cs typeface="Angsana New" pitchFamily="18" charset="-34"/>
              </a:rPr>
              <a:t>__</a:t>
            </a:r>
          </a:p>
          <a:p>
            <a:r>
              <a:rPr lang="en-US" sz="2800" dirty="0">
                <a:cs typeface="Angsana New" pitchFamily="18" charset="-34"/>
              </a:rPr>
              <a:t> (1+r)</a:t>
            </a:r>
            <a:endParaRPr lang="th-TH" sz="2800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8" grpId="0" animBg="1"/>
      <p:bldP spid="19" grpId="1"/>
      <p:bldP spid="20" grpId="0" build="p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3" grpId="0" build="p"/>
      <p:bldP spid="34" grpId="0"/>
      <p:bldP spid="3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15240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2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19812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 bwMode="auto">
          <a:xfrm>
            <a:off x="2514600" y="1524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>
                <a:latin typeface="+mn-lt"/>
                <a:cs typeface="Browallia New" pitchFamily="34" charset="-34"/>
              </a:rPr>
              <a:t>Y</a:t>
            </a:r>
            <a:r>
              <a:rPr lang="en-US" baseline="-25000" dirty="0">
                <a:latin typeface="+mn-lt"/>
                <a:cs typeface="Browallia New" pitchFamily="34" charset="-34"/>
              </a:rPr>
              <a:t>2</a:t>
            </a:r>
            <a:endParaRPr lang="en-US" dirty="0">
              <a:latin typeface="+mn-lt"/>
              <a:cs typeface="Browallia New" pitchFamily="34" charset="-34"/>
            </a:endParaRP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auto">
          <a:xfrm>
            <a:off x="3276600" y="16002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962400" y="1524000"/>
            <a:ext cx="1828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Y</a:t>
            </a:r>
            <a:r>
              <a:rPr lang="en-US" baseline="-25000" dirty="0"/>
              <a:t>1</a:t>
            </a:r>
            <a:r>
              <a:rPr lang="en-US" dirty="0"/>
              <a:t> + Y</a:t>
            </a:r>
            <a:r>
              <a:rPr lang="en-US" baseline="-25000" dirty="0"/>
              <a:t>1</a:t>
            </a:r>
            <a:r>
              <a:rPr lang="en-US" dirty="0"/>
              <a:t>(r) 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276600" y="20574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 bwMode="auto">
          <a:xfrm>
            <a:off x="3962400" y="2057400"/>
            <a:ext cx="152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Y</a:t>
            </a:r>
            <a:r>
              <a:rPr lang="en-US" baseline="-25000" dirty="0"/>
              <a:t>1</a:t>
            </a:r>
            <a:r>
              <a:rPr lang="en-US" dirty="0"/>
              <a:t> (1+r) 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2590800" y="3657600"/>
            <a:ext cx="68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Y</a:t>
            </a:r>
            <a:r>
              <a:rPr lang="en-US" baseline="-25000" dirty="0"/>
              <a:t>0</a:t>
            </a:r>
            <a:endParaRPr lang="en-US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 bwMode="auto">
          <a:xfrm>
            <a:off x="3276600" y="38100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Rectangle 10"/>
          <p:cNvSpPr>
            <a:spLocks noChangeArrowheads="1"/>
          </p:cNvSpPr>
          <p:nvPr/>
        </p:nvSpPr>
        <p:spPr bwMode="auto">
          <a:xfrm>
            <a:off x="4038600" y="36576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Y</a:t>
            </a:r>
            <a:r>
              <a:rPr lang="en-US" sz="1600" u="sng" dirty="0">
                <a:cs typeface="Angsana New" pitchFamily="18" charset="-34"/>
              </a:rPr>
              <a:t>2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r>
              <a:rPr lang="en-US" baseline="30000" dirty="0">
                <a:cs typeface="Angsana New" pitchFamily="18" charset="-34"/>
              </a:rPr>
              <a:t>2</a:t>
            </a:r>
            <a:endParaRPr lang="th-TH" dirty="0">
              <a:cs typeface="Angsana New" pitchFamily="18" charset="-34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rot="5400000" flipH="1" flipV="1">
            <a:off x="2438400" y="4114800"/>
            <a:ext cx="457200" cy="3048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ontent Placeholder 2"/>
          <p:cNvSpPr txBox="1">
            <a:spLocks/>
          </p:cNvSpPr>
          <p:nvPr/>
        </p:nvSpPr>
        <p:spPr bwMode="auto">
          <a:xfrm>
            <a:off x="609600" y="4724400"/>
            <a:ext cx="426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Present Value of </a:t>
            </a:r>
            <a:r>
              <a:rPr lang="en-US" sz="2800" b="1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Y</a:t>
            </a:r>
            <a:r>
              <a:rPr lang="en-US" sz="2800" b="1" kern="0" baseline="-25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2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34" name="Content Placeholder 2"/>
          <p:cNvSpPr txBox="1">
            <a:spLocks/>
          </p:cNvSpPr>
          <p:nvPr/>
        </p:nvSpPr>
        <p:spPr bwMode="auto">
          <a:xfrm>
            <a:off x="4191000" y="47244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Rectangle 10"/>
          <p:cNvSpPr>
            <a:spLocks noChangeArrowheads="1"/>
          </p:cNvSpPr>
          <p:nvPr/>
        </p:nvSpPr>
        <p:spPr bwMode="auto">
          <a:xfrm>
            <a:off x="4724400" y="4648200"/>
            <a:ext cx="1371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u="sng" dirty="0">
                <a:cs typeface="Angsana New" pitchFamily="18" charset="-34"/>
              </a:rPr>
              <a:t>   Y</a:t>
            </a:r>
            <a:r>
              <a:rPr lang="en-US" sz="1800" u="sng" dirty="0">
                <a:cs typeface="Angsana New" pitchFamily="18" charset="-34"/>
              </a:rPr>
              <a:t>2</a:t>
            </a:r>
            <a:r>
              <a:rPr lang="en-US" sz="2800" u="sng" dirty="0">
                <a:cs typeface="Angsana New" pitchFamily="18" charset="-34"/>
              </a:rPr>
              <a:t>__</a:t>
            </a:r>
          </a:p>
          <a:p>
            <a:r>
              <a:rPr lang="en-US" sz="2800" dirty="0">
                <a:cs typeface="Angsana New" pitchFamily="18" charset="-34"/>
              </a:rPr>
              <a:t> (1+r)</a:t>
            </a:r>
            <a:r>
              <a:rPr lang="en-US" sz="2800" baseline="30000" dirty="0">
                <a:cs typeface="Angsana New" pitchFamily="18" charset="-34"/>
              </a:rPr>
              <a:t>2</a:t>
            </a:r>
            <a:endParaRPr lang="th-TH" sz="2800" baseline="30000" dirty="0">
              <a:cs typeface="Angsana New" pitchFamily="18" charset="-34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 bwMode="auto">
          <a:xfrm>
            <a:off x="3276600" y="25908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 bwMode="auto">
          <a:xfrm>
            <a:off x="3962400" y="25908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Y</a:t>
            </a:r>
            <a:r>
              <a:rPr lang="en-US" baseline="-25000" dirty="0"/>
              <a:t>0</a:t>
            </a:r>
            <a:r>
              <a:rPr lang="en-US" dirty="0"/>
              <a:t> (1+r) (1+r) 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 bwMode="auto">
          <a:xfrm>
            <a:off x="3276600" y="3124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 bwMode="auto">
          <a:xfrm>
            <a:off x="3962400" y="30480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Y</a:t>
            </a:r>
            <a:r>
              <a:rPr lang="en-US" baseline="-25000" dirty="0"/>
              <a:t>0</a:t>
            </a:r>
            <a:r>
              <a:rPr lang="en-US" dirty="0"/>
              <a:t> (1+r)</a:t>
            </a:r>
            <a:r>
              <a:rPr lang="en-US" baseline="30000" dirty="0"/>
              <a:t>2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3" grpId="0" build="p"/>
      <p:bldP spid="34" grpId="0"/>
      <p:bldP spid="35" grpId="0"/>
      <p:bldP spid="32" grpId="0"/>
      <p:bldP spid="36" grpId="0"/>
      <p:bldP spid="37" grpId="0"/>
      <p:bldP spid="3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276600" y="20574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 bwMode="auto">
          <a:xfrm>
            <a:off x="685800" y="160020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Present Value of </a:t>
            </a:r>
            <a:r>
              <a:rPr lang="en-US" sz="2800" b="1" kern="0" noProof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life time income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32" name="Content Placeholder 2"/>
          <p:cNvSpPr txBox="1">
            <a:spLocks/>
          </p:cNvSpPr>
          <p:nvPr/>
        </p:nvSpPr>
        <p:spPr bwMode="auto">
          <a:xfrm>
            <a:off x="1371600" y="2286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18288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kumimoji="0" lang="en-US" i="0" u="none" strike="noStrike" kern="0" cap="none" spc="0" normalizeH="0" baseline="-2500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39" name="Content Placeholder 2"/>
          <p:cNvSpPr txBox="1">
            <a:spLocks/>
          </p:cNvSpPr>
          <p:nvPr/>
        </p:nvSpPr>
        <p:spPr bwMode="auto">
          <a:xfrm>
            <a:off x="32766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 bwMode="auto">
          <a:xfrm>
            <a:off x="36576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lang="en-US" kern="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2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41" name="Content Placeholder 2"/>
          <p:cNvSpPr txBox="1">
            <a:spLocks/>
          </p:cNvSpPr>
          <p:nvPr/>
        </p:nvSpPr>
        <p:spPr bwMode="auto">
          <a:xfrm>
            <a:off x="51054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 bwMode="auto">
          <a:xfrm>
            <a:off x="5486400" y="22860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</a:p>
        </p:txBody>
      </p:sp>
      <p:sp>
        <p:nvSpPr>
          <p:cNvPr id="43" name="Content Placeholder 2"/>
          <p:cNvSpPr txBox="1">
            <a:spLocks/>
          </p:cNvSpPr>
          <p:nvPr/>
        </p:nvSpPr>
        <p:spPr bwMode="auto">
          <a:xfrm>
            <a:off x="64008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 bwMode="auto">
          <a:xfrm>
            <a:off x="68580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</a:t>
            </a:r>
            <a:r>
              <a:rPr kumimoji="0" lang="en-US" i="0" u="none" strike="noStrike" kern="0" cap="none" spc="0" normalizeH="0" baseline="0" noProof="0" dirty="0" err="1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</a:t>
            </a:r>
            <a:r>
              <a:rPr lang="en-US" kern="0" baseline="-25000" noProof="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 bwMode="auto">
          <a:xfrm>
            <a:off x="1371600" y="3124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Rectangle 10"/>
          <p:cNvSpPr>
            <a:spLocks noChangeArrowheads="1"/>
          </p:cNvSpPr>
          <p:nvPr/>
        </p:nvSpPr>
        <p:spPr bwMode="auto">
          <a:xfrm>
            <a:off x="1905000" y="2971800"/>
            <a:ext cx="1143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Y</a:t>
            </a:r>
            <a:r>
              <a:rPr lang="en-US" sz="1600" u="sng" dirty="0">
                <a:cs typeface="Angsana New" pitchFamily="18" charset="-34"/>
              </a:rPr>
              <a:t>1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 bwMode="auto">
          <a:xfrm>
            <a:off x="29718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3352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Y</a:t>
            </a:r>
            <a:r>
              <a:rPr lang="en-US" sz="1600" u="sng" dirty="0">
                <a:cs typeface="Angsana New" pitchFamily="18" charset="-34"/>
              </a:rPr>
              <a:t>2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r>
              <a:rPr lang="en-US" baseline="30000" dirty="0">
                <a:cs typeface="Angsana New" pitchFamily="18" charset="-34"/>
              </a:rPr>
              <a:t>2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0" name="Content Placeholder 2"/>
          <p:cNvSpPr txBox="1">
            <a:spLocks/>
          </p:cNvSpPr>
          <p:nvPr/>
        </p:nvSpPr>
        <p:spPr bwMode="auto">
          <a:xfrm>
            <a:off x="4419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" name="Content Placeholder 2"/>
          <p:cNvSpPr txBox="1">
            <a:spLocks/>
          </p:cNvSpPr>
          <p:nvPr/>
        </p:nvSpPr>
        <p:spPr bwMode="auto">
          <a:xfrm>
            <a:off x="4953000" y="31242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</a:p>
        </p:txBody>
      </p:sp>
      <p:sp>
        <p:nvSpPr>
          <p:cNvPr id="52" name="Content Placeholder 2"/>
          <p:cNvSpPr txBox="1">
            <a:spLocks/>
          </p:cNvSpPr>
          <p:nvPr/>
        </p:nvSpPr>
        <p:spPr bwMode="auto">
          <a:xfrm>
            <a:off x="5943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6400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</a:t>
            </a:r>
            <a:r>
              <a:rPr lang="en-US" u="sng" dirty="0" err="1">
                <a:cs typeface="Angsana New" pitchFamily="18" charset="-34"/>
              </a:rPr>
              <a:t>Y</a:t>
            </a:r>
            <a:r>
              <a:rPr lang="en-US" sz="1600" u="sng" dirty="0" err="1">
                <a:cs typeface="Angsana New" pitchFamily="18" charset="-34"/>
              </a:rPr>
              <a:t>n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r>
              <a:rPr lang="en-US" baseline="30000" dirty="0">
                <a:cs typeface="Angsana New" pitchFamily="18" charset="-34"/>
              </a:rPr>
              <a:t>n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 bwMode="auto">
          <a:xfrm>
            <a:off x="1371600" y="4343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4038599"/>
            <a:ext cx="1524000" cy="1208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2" grpId="0"/>
      <p:bldP spid="30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Present Value of lifetime Income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590800"/>
            <a:ext cx="8616461" cy="762000"/>
          </a:xfrm>
          <a:prstGeom prst="rect">
            <a:avLst/>
          </a:prstGeom>
          <a:noFill/>
        </p:spPr>
      </p:pic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999" y="3657600"/>
            <a:ext cx="5062071" cy="1066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0" y="5105400"/>
            <a:ext cx="93726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Consumption at year t depends on present value of lifetime income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3.2.2 Desired Aggregate Investment </a:t>
            </a:r>
            <a:r>
              <a:rPr lang="en-US" sz="3200" b="1" dirty="0">
                <a:solidFill>
                  <a:srgbClr val="FF0000"/>
                </a:solidFill>
              </a:rPr>
              <a:t>(</a:t>
            </a:r>
            <a:r>
              <a:rPr lang="en-US" sz="3200" b="1" dirty="0">
                <a:solidFill>
                  <a:srgbClr val="FF0000"/>
                </a:solidFill>
                <a:latin typeface="Comic Sans MS" pitchFamily="66" charset="0"/>
              </a:rPr>
              <a:t>I</a:t>
            </a:r>
            <a:r>
              <a:rPr lang="en-US" sz="3200" b="1" dirty="0">
                <a:solidFill>
                  <a:srgbClr val="FF0000"/>
                </a:solidFill>
              </a:rPr>
              <a:t>)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52600"/>
            <a:ext cx="8001000" cy="4191000"/>
          </a:xfrm>
        </p:spPr>
        <p:txBody>
          <a:bodyPr/>
          <a:lstStyle/>
          <a:p>
            <a:r>
              <a:rPr lang="en-US" dirty="0">
                <a:solidFill>
                  <a:srgbClr val="660066"/>
                </a:solidFill>
              </a:rPr>
              <a:t>Desired (Planned) Aggregate Investment (</a:t>
            </a:r>
            <a:r>
              <a:rPr lang="en-US" dirty="0">
                <a:solidFill>
                  <a:srgbClr val="FF0000"/>
                </a:solidFill>
                <a:latin typeface="NSimSun" pitchFamily="49" charset="-122"/>
              </a:rPr>
              <a:t>I</a:t>
            </a:r>
            <a:r>
              <a:rPr lang="en-US" dirty="0">
                <a:solidFill>
                  <a:srgbClr val="660066"/>
                </a:solidFill>
              </a:rPr>
              <a:t>)</a:t>
            </a:r>
          </a:p>
          <a:p>
            <a:r>
              <a:rPr lang="en-US" dirty="0">
                <a:solidFill>
                  <a:srgbClr val="660066"/>
                </a:solidFill>
              </a:rPr>
              <a:t>Desired (Planned) Investment in </a:t>
            </a:r>
            <a:r>
              <a:rPr lang="en-US" dirty="0">
                <a:solidFill>
                  <a:schemeClr val="accent2"/>
                </a:solidFill>
              </a:rPr>
              <a:t>building</a:t>
            </a:r>
            <a:r>
              <a:rPr lang="en-US" dirty="0">
                <a:solidFill>
                  <a:srgbClr val="008000"/>
                </a:solidFill>
              </a:rPr>
              <a:t>, </a:t>
            </a:r>
            <a:r>
              <a:rPr lang="en-US" dirty="0">
                <a:solidFill>
                  <a:schemeClr val="accent2"/>
                </a:solidFill>
              </a:rPr>
              <a:t>machine, inventory investment, and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</a:rPr>
              <a:t>residential investment</a:t>
            </a:r>
            <a:endParaRPr lang="th-TH" sz="3200" dirty="0">
              <a:solidFill>
                <a:schemeClr val="accent2"/>
              </a:solidFill>
            </a:endParaRPr>
          </a:p>
          <a:p>
            <a:r>
              <a:rPr lang="en-US" b="1" dirty="0">
                <a:solidFill>
                  <a:srgbClr val="D60093"/>
                </a:solidFill>
              </a:rPr>
              <a:t>Purchasing bond </a:t>
            </a:r>
            <a:r>
              <a:rPr lang="en-US" dirty="0">
                <a:solidFill>
                  <a:srgbClr val="D60093"/>
                </a:solidFill>
              </a:rPr>
              <a:t>is not included in investment (in this definition) because it does not directly contribute to production of G&amp;S</a:t>
            </a:r>
            <a:endParaRPr lang="th-TH" dirty="0">
              <a:solidFill>
                <a:srgbClr val="D60093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Factors determining investment</a:t>
            </a:r>
            <a:endParaRPr lang="th-TH" b="1" dirty="0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686800" cy="49530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	1) </a:t>
            </a:r>
            <a:r>
              <a:rPr lang="en-US" dirty="0"/>
              <a:t>Real </a:t>
            </a:r>
            <a:r>
              <a:rPr lang="en-US" sz="2400" dirty="0"/>
              <a:t>interest rate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2) </a:t>
            </a:r>
            <a:r>
              <a:rPr lang="en-US" sz="2400" dirty="0"/>
              <a:t>National Income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3) </a:t>
            </a:r>
            <a:r>
              <a:rPr lang="en-US" sz="2400" dirty="0"/>
              <a:t>Changes in technology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4) </a:t>
            </a:r>
            <a:r>
              <a:rPr lang="en-US" sz="2400" dirty="0"/>
              <a:t>Existing level of capital stock 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5) </a:t>
            </a:r>
            <a:r>
              <a:rPr lang="en-US" sz="2400" dirty="0"/>
              <a:t>Government policy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6)</a:t>
            </a:r>
            <a:r>
              <a:rPr lang="en-US" dirty="0"/>
              <a:t> </a:t>
            </a:r>
            <a:r>
              <a:rPr lang="en-US" sz="2400" dirty="0"/>
              <a:t>Economic stability</a:t>
            </a:r>
            <a:endParaRPr lang="th-TH" sz="2400" dirty="0"/>
          </a:p>
        </p:txBody>
      </p:sp>
      <p:grpSp>
        <p:nvGrpSpPr>
          <p:cNvPr id="169998" name="Group 14"/>
          <p:cNvGrpSpPr>
            <a:grpSpLocks/>
          </p:cNvGrpSpPr>
          <p:nvPr/>
        </p:nvGrpSpPr>
        <p:grpSpPr bwMode="auto">
          <a:xfrm>
            <a:off x="4191000" y="1524000"/>
            <a:ext cx="685800" cy="457200"/>
            <a:chOff x="2592" y="1008"/>
            <a:chExt cx="432" cy="288"/>
          </a:xfrm>
        </p:grpSpPr>
        <p:sp>
          <p:nvSpPr>
            <p:cNvPr id="169988" name="Text Box 4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r </a:t>
              </a:r>
            </a:p>
          </p:txBody>
        </p:sp>
        <p:sp>
          <p:nvSpPr>
            <p:cNvPr id="169989" name="Line 5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9992" name="AutoShape 8"/>
          <p:cNvSpPr>
            <a:spLocks noChangeArrowheads="1"/>
          </p:cNvSpPr>
          <p:nvPr/>
        </p:nvSpPr>
        <p:spPr bwMode="auto">
          <a:xfrm>
            <a:off x="5105400" y="1600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9994" name="Text Box 10"/>
          <p:cNvSpPr txBox="1">
            <a:spLocks noChangeArrowheads="1"/>
          </p:cNvSpPr>
          <p:nvPr/>
        </p:nvSpPr>
        <p:spPr bwMode="auto">
          <a:xfrm>
            <a:off x="5791200" y="1524000"/>
            <a:ext cx="6858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Comic Sans MS" pitchFamily="66" charset="0"/>
              </a:rPr>
              <a:t>I</a:t>
            </a:r>
          </a:p>
        </p:txBody>
      </p:sp>
      <p:sp>
        <p:nvSpPr>
          <p:cNvPr id="169996" name="Line 12"/>
          <p:cNvSpPr>
            <a:spLocks noChangeShapeType="1"/>
          </p:cNvSpPr>
          <p:nvPr/>
        </p:nvSpPr>
        <p:spPr bwMode="auto">
          <a:xfrm>
            <a:off x="6248400" y="1524000"/>
            <a:ext cx="0" cy="381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69999" name="Group 15"/>
          <p:cNvGrpSpPr>
            <a:grpSpLocks/>
          </p:cNvGrpSpPr>
          <p:nvPr/>
        </p:nvGrpSpPr>
        <p:grpSpPr bwMode="auto">
          <a:xfrm>
            <a:off x="3733800" y="2209800"/>
            <a:ext cx="685800" cy="457200"/>
            <a:chOff x="2592" y="1008"/>
            <a:chExt cx="432" cy="288"/>
          </a:xfrm>
        </p:grpSpPr>
        <p:sp>
          <p:nvSpPr>
            <p:cNvPr id="170000" name="Text Box 16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Y </a:t>
              </a:r>
            </a:p>
          </p:txBody>
        </p:sp>
        <p:sp>
          <p:nvSpPr>
            <p:cNvPr id="170001" name="Line 17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02" name="Text Box 18"/>
          <p:cNvSpPr txBox="1">
            <a:spLocks noChangeArrowheads="1"/>
          </p:cNvSpPr>
          <p:nvPr/>
        </p:nvSpPr>
        <p:spPr bwMode="auto">
          <a:xfrm>
            <a:off x="5410200" y="2209800"/>
            <a:ext cx="68580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omic Sans MS" pitchFamily="66" charset="0"/>
              </a:rPr>
              <a:t>I</a:t>
            </a:r>
          </a:p>
        </p:txBody>
      </p:sp>
      <p:sp>
        <p:nvSpPr>
          <p:cNvPr id="170003" name="AutoShape 19"/>
          <p:cNvSpPr>
            <a:spLocks noChangeArrowheads="1"/>
          </p:cNvSpPr>
          <p:nvPr/>
        </p:nvSpPr>
        <p:spPr bwMode="auto">
          <a:xfrm>
            <a:off x="4800600" y="2286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9995" name="Line 11"/>
          <p:cNvSpPr>
            <a:spLocks noChangeShapeType="1"/>
          </p:cNvSpPr>
          <p:nvPr/>
        </p:nvSpPr>
        <p:spPr bwMode="auto">
          <a:xfrm flipV="1">
            <a:off x="5867400" y="2286000"/>
            <a:ext cx="0" cy="381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0005" name="Text Box 21"/>
          <p:cNvSpPr txBox="1">
            <a:spLocks noChangeArrowheads="1"/>
          </p:cNvSpPr>
          <p:nvPr/>
        </p:nvSpPr>
        <p:spPr bwMode="auto">
          <a:xfrm>
            <a:off x="4419600" y="2971800"/>
            <a:ext cx="35814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Technology improvement</a:t>
            </a:r>
          </a:p>
        </p:txBody>
      </p:sp>
      <p:sp>
        <p:nvSpPr>
          <p:cNvPr id="170007" name="AutoShape 23"/>
          <p:cNvSpPr>
            <a:spLocks noChangeArrowheads="1"/>
          </p:cNvSpPr>
          <p:nvPr/>
        </p:nvSpPr>
        <p:spPr bwMode="auto">
          <a:xfrm>
            <a:off x="8001000" y="3124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08" name="Text Box 24"/>
          <p:cNvSpPr txBox="1">
            <a:spLocks noChangeArrowheads="1"/>
          </p:cNvSpPr>
          <p:nvPr/>
        </p:nvSpPr>
        <p:spPr bwMode="auto">
          <a:xfrm>
            <a:off x="8458200" y="2971800"/>
            <a:ext cx="68580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Comic Sans MS" pitchFamily="66" charset="0"/>
              </a:rPr>
              <a:t>I</a:t>
            </a:r>
          </a:p>
        </p:txBody>
      </p:sp>
      <p:sp>
        <p:nvSpPr>
          <p:cNvPr id="170009" name="Line 25"/>
          <p:cNvSpPr>
            <a:spLocks noChangeShapeType="1"/>
          </p:cNvSpPr>
          <p:nvPr/>
        </p:nvSpPr>
        <p:spPr bwMode="auto">
          <a:xfrm flipV="1">
            <a:off x="8915400" y="2971800"/>
            <a:ext cx="0" cy="381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0010" name="Text Box 26"/>
          <p:cNvSpPr txBox="1">
            <a:spLocks noChangeArrowheads="1"/>
          </p:cNvSpPr>
          <p:nvPr/>
        </p:nvSpPr>
        <p:spPr bwMode="auto">
          <a:xfrm>
            <a:off x="5257800" y="3581400"/>
            <a:ext cx="2667000" cy="707886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993300"/>
                </a:solidFill>
                <a:cs typeface="Angsana New" pitchFamily="18" charset="-34"/>
              </a:rPr>
              <a:t>High level of existing capital stock</a:t>
            </a:r>
          </a:p>
        </p:txBody>
      </p:sp>
      <p:sp>
        <p:nvSpPr>
          <p:cNvPr id="170011" name="AutoShape 27"/>
          <p:cNvSpPr>
            <a:spLocks noChangeArrowheads="1"/>
          </p:cNvSpPr>
          <p:nvPr/>
        </p:nvSpPr>
        <p:spPr bwMode="auto">
          <a:xfrm>
            <a:off x="8001000" y="38100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12" name="Text Box 28"/>
          <p:cNvSpPr txBox="1">
            <a:spLocks noChangeArrowheads="1"/>
          </p:cNvSpPr>
          <p:nvPr/>
        </p:nvSpPr>
        <p:spPr bwMode="auto">
          <a:xfrm>
            <a:off x="8458200" y="3657600"/>
            <a:ext cx="68580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omic Sans MS" pitchFamily="66" charset="0"/>
              </a:rPr>
              <a:t>I</a:t>
            </a:r>
          </a:p>
        </p:txBody>
      </p:sp>
      <p:sp>
        <p:nvSpPr>
          <p:cNvPr id="170014" name="Line 30"/>
          <p:cNvSpPr>
            <a:spLocks noChangeShapeType="1"/>
          </p:cNvSpPr>
          <p:nvPr/>
        </p:nvSpPr>
        <p:spPr bwMode="auto">
          <a:xfrm>
            <a:off x="8915400" y="3657600"/>
            <a:ext cx="0" cy="381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0019" name="Group 35"/>
          <p:cNvGrpSpPr>
            <a:grpSpLocks/>
          </p:cNvGrpSpPr>
          <p:nvPr/>
        </p:nvGrpSpPr>
        <p:grpSpPr bwMode="auto">
          <a:xfrm>
            <a:off x="4114802" y="4419600"/>
            <a:ext cx="3351205" cy="461963"/>
            <a:chOff x="2400" y="2784"/>
            <a:chExt cx="1000" cy="291"/>
          </a:xfrm>
        </p:grpSpPr>
        <p:sp>
          <p:nvSpPr>
            <p:cNvPr id="170015" name="Text Box 31"/>
            <p:cNvSpPr txBox="1">
              <a:spLocks noChangeArrowheads="1"/>
            </p:cNvSpPr>
            <p:nvPr/>
          </p:nvSpPr>
          <p:spPr bwMode="auto">
            <a:xfrm>
              <a:off x="2400" y="2784"/>
              <a:ext cx="1000" cy="291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rgbClr val="0000FF"/>
                  </a:solidFill>
                  <a:cs typeface="Angsana New" pitchFamily="18" charset="-34"/>
                </a:rPr>
                <a:t>Corporate income tax</a:t>
              </a:r>
              <a:r>
                <a:rPr lang="th-TH" b="1" dirty="0">
                  <a:solidFill>
                    <a:srgbClr val="0000FF"/>
                  </a:solidFill>
                  <a:cs typeface="Angsana New" pitchFamily="18" charset="-34"/>
                </a:rPr>
                <a:t> </a:t>
              </a:r>
              <a:endParaRPr lang="en-US" b="1" dirty="0">
                <a:solidFill>
                  <a:srgbClr val="0000FF"/>
                </a:solidFill>
                <a:cs typeface="Angsana New" pitchFamily="18" charset="-34"/>
              </a:endParaRPr>
            </a:p>
          </p:txBody>
        </p:sp>
        <p:sp>
          <p:nvSpPr>
            <p:cNvPr id="170006" name="Line 22"/>
            <p:cNvSpPr>
              <a:spLocks noChangeShapeType="1"/>
            </p:cNvSpPr>
            <p:nvPr/>
          </p:nvSpPr>
          <p:spPr bwMode="auto">
            <a:xfrm flipV="1">
              <a:off x="3332" y="278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16" name="AutoShape 32"/>
          <p:cNvSpPr>
            <a:spLocks noChangeArrowheads="1"/>
          </p:cNvSpPr>
          <p:nvPr/>
        </p:nvSpPr>
        <p:spPr bwMode="auto">
          <a:xfrm>
            <a:off x="7696200" y="4572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17" name="Text Box 33"/>
          <p:cNvSpPr txBox="1">
            <a:spLocks noChangeArrowheads="1"/>
          </p:cNvSpPr>
          <p:nvPr/>
        </p:nvSpPr>
        <p:spPr bwMode="auto">
          <a:xfrm>
            <a:off x="8305800" y="4419600"/>
            <a:ext cx="6858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Comic Sans MS" pitchFamily="66" charset="0"/>
              </a:rPr>
              <a:t>I</a:t>
            </a:r>
          </a:p>
        </p:txBody>
      </p:sp>
      <p:sp>
        <p:nvSpPr>
          <p:cNvPr id="170018" name="Line 34"/>
          <p:cNvSpPr>
            <a:spLocks noChangeShapeType="1"/>
          </p:cNvSpPr>
          <p:nvPr/>
        </p:nvSpPr>
        <p:spPr bwMode="auto">
          <a:xfrm>
            <a:off x="8686800" y="4419600"/>
            <a:ext cx="0" cy="381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0020" name="Text Box 36"/>
          <p:cNvSpPr txBox="1">
            <a:spLocks noChangeArrowheads="1"/>
          </p:cNvSpPr>
          <p:nvPr/>
        </p:nvSpPr>
        <p:spPr bwMode="auto">
          <a:xfrm>
            <a:off x="4114800" y="5105400"/>
            <a:ext cx="24384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3300"/>
                </a:solidFill>
                <a:cs typeface="Angsana New" pitchFamily="18" charset="-34"/>
              </a:rPr>
              <a:t>Stable economy</a:t>
            </a:r>
          </a:p>
        </p:txBody>
      </p:sp>
      <p:sp>
        <p:nvSpPr>
          <p:cNvPr id="170021" name="AutoShape 37"/>
          <p:cNvSpPr>
            <a:spLocks noChangeArrowheads="1"/>
          </p:cNvSpPr>
          <p:nvPr/>
        </p:nvSpPr>
        <p:spPr bwMode="auto">
          <a:xfrm>
            <a:off x="6705600" y="5257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22" name="Text Box 38"/>
          <p:cNvSpPr txBox="1">
            <a:spLocks noChangeArrowheads="1"/>
          </p:cNvSpPr>
          <p:nvPr/>
        </p:nvSpPr>
        <p:spPr bwMode="auto">
          <a:xfrm>
            <a:off x="7391400" y="5105400"/>
            <a:ext cx="6858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Comic Sans MS" pitchFamily="66" charset="0"/>
              </a:rPr>
              <a:t>I</a:t>
            </a:r>
          </a:p>
        </p:txBody>
      </p:sp>
      <p:sp>
        <p:nvSpPr>
          <p:cNvPr id="170013" name="Line 29"/>
          <p:cNvSpPr>
            <a:spLocks noChangeShapeType="1"/>
          </p:cNvSpPr>
          <p:nvPr/>
        </p:nvSpPr>
        <p:spPr bwMode="auto">
          <a:xfrm flipV="1">
            <a:off x="7848600" y="5105400"/>
            <a:ext cx="0" cy="381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9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0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0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0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70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70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7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70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70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170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170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2" grpId="0" animBg="1"/>
      <p:bldP spid="169994" grpId="0" animBg="1"/>
      <p:bldP spid="169996" grpId="0" animBg="1"/>
      <p:bldP spid="170002" grpId="0" animBg="1"/>
      <p:bldP spid="170003" grpId="0" animBg="1"/>
      <p:bldP spid="169995" grpId="0" animBg="1"/>
      <p:bldP spid="170005" grpId="0" animBg="1"/>
      <p:bldP spid="170007" grpId="0" animBg="1"/>
      <p:bldP spid="170008" grpId="0" animBg="1"/>
      <p:bldP spid="170009" grpId="0" animBg="1"/>
      <p:bldP spid="170010" grpId="0" animBg="1"/>
      <p:bldP spid="170011" grpId="0" animBg="1"/>
      <p:bldP spid="170012" grpId="0" animBg="1"/>
      <p:bldP spid="170014" grpId="0" animBg="1"/>
      <p:bldP spid="170016" grpId="0" animBg="1"/>
      <p:bldP spid="170017" grpId="0" animBg="1"/>
      <p:bldP spid="170018" grpId="0" animBg="1"/>
      <p:bldP spid="170020" grpId="0" animBg="1"/>
      <p:bldP spid="170021" grpId="0" animBg="1"/>
      <p:bldP spid="170022" grpId="0" animBg="1"/>
      <p:bldP spid="1700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447800"/>
            <a:ext cx="7772400" cy="48006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7) </a:t>
            </a:r>
            <a:r>
              <a:rPr lang="en-US" dirty="0"/>
              <a:t>Investment expectation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  <a:r>
              <a:rPr lang="th-TH" b="1" dirty="0"/>
              <a:t>-</a:t>
            </a:r>
          </a:p>
          <a:p>
            <a:pPr>
              <a:buFontTx/>
              <a:buNone/>
            </a:pPr>
            <a:r>
              <a:rPr lang="th-TH" dirty="0"/>
              <a:t>	   -</a:t>
            </a: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dirty="0">
                <a:cs typeface="Angsana New" pitchFamily="18" charset="-34"/>
              </a:rPr>
              <a:t>	</a:t>
            </a:r>
            <a:r>
              <a:rPr lang="en-US" dirty="0">
                <a:cs typeface="Angsana New" pitchFamily="18" charset="-34"/>
              </a:rPr>
              <a:t>   - </a:t>
            </a:r>
            <a:r>
              <a:rPr lang="en-US" dirty="0"/>
              <a:t>  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</a:p>
        </p:txBody>
      </p:sp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4648200" y="2209800"/>
            <a:ext cx="3047999" cy="50323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Expect profit to increase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3" name="AutoShape 5"/>
          <p:cNvSpPr>
            <a:spLocks noChangeArrowheads="1"/>
          </p:cNvSpPr>
          <p:nvPr/>
        </p:nvSpPr>
        <p:spPr bwMode="auto">
          <a:xfrm>
            <a:off x="7696200" y="2286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2667000" y="3657600"/>
            <a:ext cx="39624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Expect corporate income tax to </a:t>
            </a:r>
            <a:r>
              <a:rPr lang="th-TH" sz="2000" b="1" dirty="0">
                <a:solidFill>
                  <a:schemeClr val="accent2"/>
                </a:solidFill>
                <a:cs typeface="Angsana New" pitchFamily="18" charset="-34"/>
              </a:rPr>
              <a:t>↓</a:t>
            </a: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2667000" y="5181600"/>
            <a:ext cx="38862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Expect good economic situation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8" name="Rectangle 10"/>
          <p:cNvSpPr>
            <a:spLocks noChangeArrowheads="1"/>
          </p:cNvSpPr>
          <p:nvPr/>
        </p:nvSpPr>
        <p:spPr bwMode="auto">
          <a:xfrm>
            <a:off x="8305800" y="2209800"/>
            <a:ext cx="609600" cy="5080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dirty="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latin typeface="Comic Sans MS" pitchFamily="66" charset="0"/>
              <a:ea typeface="NSimSun" pitchFamily="49" charset="-122"/>
              <a:cs typeface="Arial" charset="0"/>
            </a:endParaRPr>
          </a:p>
        </p:txBody>
      </p:sp>
      <p:sp>
        <p:nvSpPr>
          <p:cNvPr id="171021" name="Line 13"/>
          <p:cNvSpPr>
            <a:spLocks noChangeShapeType="1"/>
          </p:cNvSpPr>
          <p:nvPr/>
        </p:nvSpPr>
        <p:spPr bwMode="auto">
          <a:xfrm flipV="1">
            <a:off x="8686800" y="2209800"/>
            <a:ext cx="0" cy="381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1022" name="Rectangle 14"/>
          <p:cNvSpPr>
            <a:spLocks noChangeArrowheads="1"/>
          </p:cNvSpPr>
          <p:nvPr/>
        </p:nvSpPr>
        <p:spPr bwMode="auto">
          <a:xfrm>
            <a:off x="2133600" y="2971800"/>
            <a:ext cx="39624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Government policy expectation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71023" name="AutoShape 15"/>
          <p:cNvSpPr>
            <a:spLocks noChangeArrowheads="1"/>
          </p:cNvSpPr>
          <p:nvPr/>
        </p:nvSpPr>
        <p:spPr bwMode="auto">
          <a:xfrm>
            <a:off x="6858000" y="3733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24" name="Rectangle 16"/>
          <p:cNvSpPr>
            <a:spLocks noChangeArrowheads="1"/>
          </p:cNvSpPr>
          <p:nvPr/>
        </p:nvSpPr>
        <p:spPr bwMode="auto">
          <a:xfrm>
            <a:off x="7467600" y="3657600"/>
            <a:ext cx="609600" cy="50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dirty="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latin typeface="Comic Sans MS" pitchFamily="66" charset="0"/>
              <a:ea typeface="NSimSun" pitchFamily="49" charset="-122"/>
              <a:cs typeface="Arial" charset="0"/>
            </a:endParaRPr>
          </a:p>
        </p:txBody>
      </p:sp>
      <p:sp>
        <p:nvSpPr>
          <p:cNvPr id="171025" name="Line 17"/>
          <p:cNvSpPr>
            <a:spLocks noChangeShapeType="1"/>
          </p:cNvSpPr>
          <p:nvPr/>
        </p:nvSpPr>
        <p:spPr bwMode="auto">
          <a:xfrm flipV="1">
            <a:off x="7848600" y="3657600"/>
            <a:ext cx="0" cy="381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1026" name="Rectangle 18"/>
          <p:cNvSpPr>
            <a:spLocks noChangeArrowheads="1"/>
          </p:cNvSpPr>
          <p:nvPr/>
        </p:nvSpPr>
        <p:spPr bwMode="auto">
          <a:xfrm>
            <a:off x="2133600" y="4419600"/>
            <a:ext cx="56388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Economic situation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71027" name="AutoShape 19"/>
          <p:cNvSpPr>
            <a:spLocks noChangeArrowheads="1"/>
          </p:cNvSpPr>
          <p:nvPr/>
        </p:nvSpPr>
        <p:spPr bwMode="auto">
          <a:xfrm>
            <a:off x="6781800" y="5334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28" name="Rectangle 20"/>
          <p:cNvSpPr>
            <a:spLocks noChangeArrowheads="1"/>
          </p:cNvSpPr>
          <p:nvPr/>
        </p:nvSpPr>
        <p:spPr bwMode="auto">
          <a:xfrm>
            <a:off x="7543800" y="5181600"/>
            <a:ext cx="609600" cy="50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dirty="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latin typeface="Comic Sans MS" pitchFamily="66" charset="0"/>
              <a:ea typeface="NSimSun" pitchFamily="49" charset="-122"/>
              <a:cs typeface="Arial" charset="0"/>
            </a:endParaRPr>
          </a:p>
        </p:txBody>
      </p:sp>
      <p:sp>
        <p:nvSpPr>
          <p:cNvPr id="171029" name="Line 21"/>
          <p:cNvSpPr>
            <a:spLocks noChangeShapeType="1"/>
          </p:cNvSpPr>
          <p:nvPr/>
        </p:nvSpPr>
        <p:spPr bwMode="auto">
          <a:xfrm flipV="1">
            <a:off x="7924800" y="5257800"/>
            <a:ext cx="0" cy="381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pPr algn="l"/>
            <a:r>
              <a:rPr lang="en-US" b="1" dirty="0"/>
              <a:t>Factors determining investment</a:t>
            </a:r>
            <a:endParaRPr lang="th-TH" b="1" dirty="0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2133600" y="2209800"/>
            <a:ext cx="2209799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Profit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1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1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7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2" grpId="0" animBg="1"/>
      <p:bldP spid="171013" grpId="0" animBg="1"/>
      <p:bldP spid="171014" grpId="0" animBg="1"/>
      <p:bldP spid="171016" grpId="0" animBg="1"/>
      <p:bldP spid="171018" grpId="0" animBg="1"/>
      <p:bldP spid="171021" grpId="0" animBg="1"/>
      <p:bldP spid="171022" grpId="0" animBg="1"/>
      <p:bldP spid="171023" grpId="0" animBg="1"/>
      <p:bldP spid="171024" grpId="0" animBg="1"/>
      <p:bldP spid="171025" grpId="0" animBg="1"/>
      <p:bldP spid="171026" grpId="0" animBg="1"/>
      <p:bldP spid="171027" grpId="0" animBg="1"/>
      <p:bldP spid="171028" grpId="0" animBg="1"/>
      <p:bldP spid="171029" grpId="0" animBg="1"/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Investment Function</a:t>
            </a:r>
            <a:endParaRPr lang="th-TH" b="1" dirty="0"/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153400" cy="4724400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en-US" sz="2800" dirty="0"/>
              <a:t>Main factors determining investment are </a:t>
            </a:r>
            <a:r>
              <a:rPr lang="en-US" sz="2800" b="1" dirty="0">
                <a:solidFill>
                  <a:srgbClr val="FF3300"/>
                </a:solidFill>
                <a:latin typeface="NSimSun" pitchFamily="49" charset="-122"/>
              </a:rPr>
              <a:t>r</a:t>
            </a:r>
            <a:r>
              <a:rPr lang="en-US" sz="2800" b="1" dirty="0"/>
              <a:t>, </a:t>
            </a:r>
            <a:r>
              <a:rPr lang="en-US" sz="2800" b="1" dirty="0">
                <a:solidFill>
                  <a:srgbClr val="FF3300"/>
                </a:solidFill>
              </a:rPr>
              <a:t>Y</a:t>
            </a:r>
            <a:endParaRPr lang="th-TH" sz="2800" b="1" dirty="0">
              <a:solidFill>
                <a:srgbClr val="FF3300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800" b="1" dirty="0">
                <a:solidFill>
                  <a:srgbClr val="008000"/>
                </a:solidFill>
              </a:rPr>
              <a:t>Investment Function</a:t>
            </a:r>
            <a:endParaRPr lang="th-TH" sz="3200" dirty="0">
              <a:solidFill>
                <a:srgbClr val="008000"/>
              </a:solidFill>
            </a:endParaRPr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2362200" y="3352800"/>
            <a:ext cx="4464050" cy="6477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latin typeface="PMingLiU" pitchFamily="18" charset="-120"/>
                <a:ea typeface="PMingLiU" pitchFamily="18" charset="-120"/>
                <a:cs typeface="Angsana New" pitchFamily="18" charset="-34"/>
              </a:rPr>
              <a:t>  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=  f (</a:t>
            </a:r>
            <a:r>
              <a:rPr lang="en-US" sz="3200" b="1" dirty="0">
                <a:solidFill>
                  <a:srgbClr val="FF0000"/>
                </a:solidFill>
                <a:latin typeface="NSimSun" pitchFamily="49" charset="-122"/>
                <a:ea typeface="PMingLiU" pitchFamily="18" charset="-120"/>
                <a:cs typeface="Angsana New" pitchFamily="18" charset="-34"/>
              </a:rPr>
              <a:t>r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solidFill>
                  <a:srgbClr val="FF0000"/>
                </a:solidFill>
                <a:ea typeface="PMingLiU" pitchFamily="18" charset="-120"/>
                <a:cs typeface="Angsana New" pitchFamily="18" charset="-34"/>
              </a:rPr>
              <a:t>Y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B</a:t>
            </a:r>
            <a:r>
              <a:rPr lang="en-US" sz="3200" baseline="-25000" dirty="0">
                <a:ea typeface="PMingLiU" pitchFamily="18" charset="-120"/>
                <a:cs typeface="Angsana New" pitchFamily="18" charset="-34"/>
              </a:rPr>
              <a:t>1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cs typeface="Angsana New" pitchFamily="18" charset="-34"/>
              </a:rPr>
              <a:t>B</a:t>
            </a:r>
            <a:r>
              <a:rPr lang="en-US" sz="2800" baseline="-25000" dirty="0">
                <a:cs typeface="Angsana New" pitchFamily="18" charset="-34"/>
              </a:rPr>
              <a:t>2</a:t>
            </a:r>
            <a:r>
              <a:rPr lang="en-US" sz="2800" dirty="0">
                <a:cs typeface="Angsana New" pitchFamily="18" charset="-34"/>
              </a:rPr>
              <a:t>,</a:t>
            </a:r>
            <a:r>
              <a:rPr lang="en-US" sz="3200" dirty="0">
                <a:ea typeface="PMingLiU" pitchFamily="18" charset="-120"/>
              </a:rPr>
              <a:t> B</a:t>
            </a:r>
            <a:r>
              <a:rPr lang="en-US" sz="3200" baseline="-25000" dirty="0">
                <a:ea typeface="PMingLiU" pitchFamily="18" charset="-120"/>
              </a:rPr>
              <a:t>3</a:t>
            </a:r>
            <a:r>
              <a:rPr lang="en-US" sz="3200" dirty="0">
                <a:ea typeface="PMingLiU" pitchFamily="18" charset="-120"/>
              </a:rPr>
              <a:t>,...)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Investment and National Income</a:t>
            </a:r>
            <a:endParaRPr lang="th-TH" b="1" dirty="0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371600"/>
            <a:ext cx="8077200" cy="47244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Autonomous Investment ------ </a:t>
            </a:r>
            <a:r>
              <a:rPr lang="en-US" b="1" dirty="0" err="1">
                <a:solidFill>
                  <a:srgbClr val="FF0000"/>
                </a:solidFill>
                <a:latin typeface="NSimSun" pitchFamily="49" charset="-122"/>
                <a:ea typeface="PMingLiU" pitchFamily="18" charset="-120"/>
              </a:rPr>
              <a:t>I</a:t>
            </a:r>
            <a:r>
              <a:rPr lang="en-US" b="1" baseline="-25000" dirty="0" err="1">
                <a:solidFill>
                  <a:srgbClr val="FF0000"/>
                </a:solidFill>
              </a:rPr>
              <a:t>a</a:t>
            </a:r>
            <a:endParaRPr lang="en-US" b="1" dirty="0"/>
          </a:p>
          <a:p>
            <a:pPr>
              <a:buFontTx/>
              <a:buNone/>
            </a:pPr>
            <a:r>
              <a:rPr lang="th-TH" dirty="0"/>
              <a:t>	</a:t>
            </a:r>
            <a:r>
              <a:rPr lang="en-US" sz="2400" dirty="0"/>
              <a:t>Investment that does not depend on national income but depends on other factors, such as </a:t>
            </a:r>
            <a:r>
              <a:rPr lang="en-US" sz="2400" dirty="0">
                <a:solidFill>
                  <a:schemeClr val="accent2"/>
                </a:solidFill>
              </a:rPr>
              <a:t>technology improvement, number of population and interest rate</a:t>
            </a:r>
            <a:r>
              <a:rPr lang="en-US" sz="2400" dirty="0"/>
              <a:t>.</a:t>
            </a:r>
            <a:endParaRPr lang="th-TH" sz="2700" dirty="0"/>
          </a:p>
          <a:p>
            <a:pPr>
              <a:buFontTx/>
              <a:buNone/>
            </a:pPr>
            <a:endParaRPr lang="th-TH" dirty="0"/>
          </a:p>
        </p:txBody>
      </p:sp>
      <p:grpSp>
        <p:nvGrpSpPr>
          <p:cNvPr id="173066" name="Group 10"/>
          <p:cNvGrpSpPr>
            <a:grpSpLocks/>
          </p:cNvGrpSpPr>
          <p:nvPr/>
        </p:nvGrpSpPr>
        <p:grpSpPr bwMode="auto">
          <a:xfrm>
            <a:off x="1905000" y="4343400"/>
            <a:ext cx="3455988" cy="466725"/>
            <a:chOff x="1156" y="2592"/>
            <a:chExt cx="2177" cy="294"/>
          </a:xfrm>
        </p:grpSpPr>
        <p:sp>
          <p:nvSpPr>
            <p:cNvPr id="173063" name="Line 7"/>
            <p:cNvSpPr>
              <a:spLocks noChangeShapeType="1"/>
            </p:cNvSpPr>
            <p:nvPr/>
          </p:nvSpPr>
          <p:spPr bwMode="auto">
            <a:xfrm>
              <a:off x="1156" y="2795"/>
              <a:ext cx="167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3064" name="Rectangle 8"/>
            <p:cNvSpPr>
              <a:spLocks noChangeArrowheads="1"/>
            </p:cNvSpPr>
            <p:nvPr/>
          </p:nvSpPr>
          <p:spPr bwMode="auto">
            <a:xfrm>
              <a:off x="2880" y="2592"/>
              <a:ext cx="453" cy="2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>
                  <a:latin typeface="Comic Sans MS" pitchFamily="66" charset="0"/>
                  <a:ea typeface="NSimSun" pitchFamily="49" charset="-122"/>
                  <a:cs typeface="Angsana New" pitchFamily="18" charset="-34"/>
                </a:rPr>
                <a:t>I</a:t>
              </a:r>
              <a:r>
                <a:rPr lang="en-US" baseline="-25000">
                  <a:latin typeface="Comic Sans MS" pitchFamily="66" charset="0"/>
                  <a:ea typeface="NSimSun" pitchFamily="49" charset="-122"/>
                  <a:cs typeface="Angsana New" pitchFamily="18" charset="-34"/>
                </a:rPr>
                <a:t>a</a:t>
              </a:r>
              <a:endParaRPr lang="th-TH" sz="2000" b="1">
                <a:latin typeface="Comic Sans MS" pitchFamily="66" charset="0"/>
                <a:ea typeface="NSimSun" pitchFamily="49" charset="-122"/>
                <a:cs typeface="Arial" charset="0"/>
              </a:endParaRPr>
            </a:p>
          </p:txBody>
        </p:sp>
      </p:grpSp>
      <p:grpSp>
        <p:nvGrpSpPr>
          <p:cNvPr id="173069" name="Group 13"/>
          <p:cNvGrpSpPr>
            <a:grpSpLocks/>
          </p:cNvGrpSpPr>
          <p:nvPr/>
        </p:nvGrpSpPr>
        <p:grpSpPr bwMode="auto">
          <a:xfrm>
            <a:off x="1371600" y="3429000"/>
            <a:ext cx="4157663" cy="2743200"/>
            <a:chOff x="816" y="1968"/>
            <a:chExt cx="2619" cy="1728"/>
          </a:xfrm>
        </p:grpSpPr>
        <p:grpSp>
          <p:nvGrpSpPr>
            <p:cNvPr id="173067" name="Group 11"/>
            <p:cNvGrpSpPr>
              <a:grpSpLocks/>
            </p:cNvGrpSpPr>
            <p:nvPr/>
          </p:nvGrpSpPr>
          <p:grpSpPr bwMode="auto">
            <a:xfrm>
              <a:off x="816" y="1968"/>
              <a:ext cx="2619" cy="1664"/>
              <a:chOff x="816" y="1968"/>
              <a:chExt cx="2619" cy="1664"/>
            </a:xfrm>
          </p:grpSpPr>
          <p:sp>
            <p:nvSpPr>
              <p:cNvPr id="173060" name="Line 4"/>
              <p:cNvSpPr>
                <a:spLocks noChangeShapeType="1"/>
              </p:cNvSpPr>
              <p:nvPr/>
            </p:nvSpPr>
            <p:spPr bwMode="auto">
              <a:xfrm>
                <a:off x="1152" y="2064"/>
                <a:ext cx="4" cy="141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1" name="Line 5"/>
              <p:cNvSpPr>
                <a:spLocks noChangeShapeType="1"/>
              </p:cNvSpPr>
              <p:nvPr/>
            </p:nvSpPr>
            <p:spPr bwMode="auto">
              <a:xfrm>
                <a:off x="1152" y="3504"/>
                <a:ext cx="190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2" name="Rectangle 6"/>
              <p:cNvSpPr>
                <a:spLocks noChangeArrowheads="1"/>
              </p:cNvSpPr>
              <p:nvPr/>
            </p:nvSpPr>
            <p:spPr bwMode="auto">
              <a:xfrm>
                <a:off x="816" y="1968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Comic Sans MS" pitchFamily="66" charset="0"/>
                    <a:ea typeface="NSimSun" pitchFamily="49" charset="-122"/>
                    <a:cs typeface="Angsana New" pitchFamily="18" charset="-34"/>
                  </a:rPr>
                  <a:t>I</a:t>
                </a:r>
                <a:endParaRPr lang="th-TH" sz="2000" b="1">
                  <a:latin typeface="Comic Sans MS" pitchFamily="66" charset="0"/>
                  <a:ea typeface="NSimSun" pitchFamily="49" charset="-122"/>
                  <a:cs typeface="Arial" charset="0"/>
                </a:endParaRPr>
              </a:p>
            </p:txBody>
          </p:sp>
          <p:sp>
            <p:nvSpPr>
              <p:cNvPr id="173065" name="Rectangle 9"/>
              <p:cNvSpPr>
                <a:spLocks noChangeArrowheads="1"/>
              </p:cNvSpPr>
              <p:nvPr/>
            </p:nvSpPr>
            <p:spPr bwMode="auto">
              <a:xfrm>
                <a:off x="3072" y="3360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b="1">
                    <a:cs typeface="Arial" charset="0"/>
                  </a:rPr>
                  <a:t>Y</a:t>
                </a:r>
                <a:endParaRPr lang="th-TH" b="1">
                  <a:cs typeface="Arial" charset="0"/>
                </a:endParaRPr>
              </a:p>
            </p:txBody>
          </p:sp>
        </p:grpSp>
        <p:sp>
          <p:nvSpPr>
            <p:cNvPr id="173068" name="Text Box 12"/>
            <p:cNvSpPr txBox="1">
              <a:spLocks noChangeArrowheads="1"/>
            </p:cNvSpPr>
            <p:nvPr/>
          </p:nvSpPr>
          <p:spPr bwMode="auto">
            <a:xfrm>
              <a:off x="864" y="3408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cs typeface="Angsana New" pitchFamily="18" charset="-34"/>
                </a:rPr>
                <a:t>0</a:t>
              </a:r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3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696200" cy="4724400"/>
          </a:xfrm>
        </p:spPr>
        <p:txBody>
          <a:bodyPr/>
          <a:lstStyle/>
          <a:p>
            <a:r>
              <a:rPr lang="en-US" sz="3200" dirty="0">
                <a:solidFill>
                  <a:srgbClr val="FF0000"/>
                </a:solidFill>
              </a:rPr>
              <a:t>Induced Investment ---- </a:t>
            </a:r>
            <a:r>
              <a:rPr lang="en-US" sz="2400" dirty="0">
                <a:solidFill>
                  <a:srgbClr val="FF0000"/>
                </a:solidFill>
                <a:latin typeface="Comic Sans MS" pitchFamily="66" charset="0"/>
                <a:ea typeface="PMingLiU" pitchFamily="18" charset="-120"/>
              </a:rPr>
              <a:t>I</a:t>
            </a:r>
            <a:r>
              <a:rPr lang="en-US" sz="2400" baseline="-25000" dirty="0">
                <a:solidFill>
                  <a:srgbClr val="FF0000"/>
                </a:solidFill>
                <a:latin typeface="Comic Sans MS" pitchFamily="66" charset="0"/>
              </a:rPr>
              <a:t>I</a:t>
            </a:r>
            <a:endParaRPr lang="en-US" sz="2400" dirty="0"/>
          </a:p>
          <a:p>
            <a:pPr>
              <a:lnSpc>
                <a:spcPct val="5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dirty="0">
                <a:solidFill>
                  <a:srgbClr val="0000FF"/>
                </a:solidFill>
              </a:rPr>
              <a:t>Investment that depends on national income</a:t>
            </a:r>
            <a:endParaRPr lang="th-TH" dirty="0">
              <a:solidFill>
                <a:srgbClr val="0000FF"/>
              </a:solidFill>
            </a:endParaRPr>
          </a:p>
        </p:txBody>
      </p:sp>
      <p:sp>
        <p:nvSpPr>
          <p:cNvPr id="174086" name="Line 6"/>
          <p:cNvSpPr>
            <a:spLocks noChangeShapeType="1"/>
          </p:cNvSpPr>
          <p:nvPr/>
        </p:nvSpPr>
        <p:spPr bwMode="auto">
          <a:xfrm flipV="1">
            <a:off x="1066800" y="3581400"/>
            <a:ext cx="2303463" cy="172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4107" name="Group 27"/>
          <p:cNvGrpSpPr>
            <a:grpSpLocks/>
          </p:cNvGrpSpPr>
          <p:nvPr/>
        </p:nvGrpSpPr>
        <p:grpSpPr bwMode="auto">
          <a:xfrm>
            <a:off x="609600" y="2895600"/>
            <a:ext cx="4005263" cy="2641600"/>
            <a:chOff x="384" y="1824"/>
            <a:chExt cx="2523" cy="1664"/>
          </a:xfrm>
        </p:grpSpPr>
        <p:sp>
          <p:nvSpPr>
            <p:cNvPr id="174084" name="Line 4"/>
            <p:cNvSpPr>
              <a:spLocks noChangeShapeType="1"/>
            </p:cNvSpPr>
            <p:nvPr/>
          </p:nvSpPr>
          <p:spPr bwMode="auto">
            <a:xfrm>
              <a:off x="672" y="1920"/>
              <a:ext cx="0" cy="14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5" name="Line 5"/>
            <p:cNvSpPr>
              <a:spLocks noChangeShapeType="1"/>
            </p:cNvSpPr>
            <p:nvPr/>
          </p:nvSpPr>
          <p:spPr bwMode="auto">
            <a:xfrm>
              <a:off x="672" y="3360"/>
              <a:ext cx="17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7" name="Rectangle 7"/>
            <p:cNvSpPr>
              <a:spLocks noChangeArrowheads="1"/>
            </p:cNvSpPr>
            <p:nvPr/>
          </p:nvSpPr>
          <p:spPr bwMode="auto">
            <a:xfrm>
              <a:off x="384" y="1824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>
                  <a:latin typeface="Comic Sans MS" pitchFamily="66" charset="0"/>
                  <a:ea typeface="NSimSun" pitchFamily="49" charset="-122"/>
                  <a:cs typeface="Angsana New" pitchFamily="18" charset="-34"/>
                </a:rPr>
                <a:t>I</a:t>
              </a:r>
              <a:endParaRPr lang="th-TH" sz="2000" b="1">
                <a:latin typeface="Comic Sans MS" pitchFamily="66" charset="0"/>
                <a:ea typeface="NSimSun" pitchFamily="49" charset="-122"/>
                <a:cs typeface="Arial" charset="0"/>
              </a:endParaRPr>
            </a:p>
          </p:txBody>
        </p:sp>
        <p:sp>
          <p:nvSpPr>
            <p:cNvPr id="174088" name="Rectangle 8"/>
            <p:cNvSpPr>
              <a:spLocks noChangeArrowheads="1"/>
            </p:cNvSpPr>
            <p:nvPr/>
          </p:nvSpPr>
          <p:spPr bwMode="auto">
            <a:xfrm>
              <a:off x="2544" y="3216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dirty="0">
                  <a:latin typeface="NSimSun" pitchFamily="49" charset="-122"/>
                  <a:ea typeface="NSimSun" pitchFamily="49" charset="-122"/>
                  <a:cs typeface="Angsana New" pitchFamily="18" charset="-34"/>
                </a:rPr>
                <a:t>Y</a:t>
              </a:r>
              <a:endParaRPr lang="th-TH" sz="2000" b="1" dirty="0">
                <a:ea typeface="NSimSun" pitchFamily="49" charset="-122"/>
                <a:cs typeface="Arial" charset="0"/>
              </a:endParaRPr>
            </a:p>
          </p:txBody>
        </p:sp>
      </p:grpSp>
      <p:sp>
        <p:nvSpPr>
          <p:cNvPr id="174089" name="Rectangle 9"/>
          <p:cNvSpPr>
            <a:spLocks noChangeArrowheads="1"/>
          </p:cNvSpPr>
          <p:nvPr/>
        </p:nvSpPr>
        <p:spPr bwMode="auto">
          <a:xfrm>
            <a:off x="2971800" y="3048000"/>
            <a:ext cx="1439863" cy="4318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dY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090" name="Rectangle 10"/>
          <p:cNvSpPr>
            <a:spLocks noChangeArrowheads="1"/>
          </p:cNvSpPr>
          <p:nvPr/>
        </p:nvSpPr>
        <p:spPr bwMode="auto">
          <a:xfrm>
            <a:off x="1066800" y="5562600"/>
            <a:ext cx="647700" cy="43180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1" name="Rectangle 11"/>
          <p:cNvSpPr>
            <a:spLocks noChangeArrowheads="1"/>
          </p:cNvSpPr>
          <p:nvPr/>
        </p:nvSpPr>
        <p:spPr bwMode="auto">
          <a:xfrm>
            <a:off x="2667000" y="5562600"/>
            <a:ext cx="647700" cy="427038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2" name="AutoShape 12"/>
          <p:cNvSpPr>
            <a:spLocks noChangeArrowheads="1"/>
          </p:cNvSpPr>
          <p:nvPr/>
        </p:nvSpPr>
        <p:spPr bwMode="auto">
          <a:xfrm>
            <a:off x="2057400" y="5638800"/>
            <a:ext cx="431800" cy="296863"/>
          </a:xfrm>
          <a:prstGeom prst="rightArrow">
            <a:avLst>
              <a:gd name="adj1" fmla="val 50000"/>
              <a:gd name="adj2" fmla="val 3636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098" name="Line 18"/>
          <p:cNvSpPr>
            <a:spLocks noChangeShapeType="1"/>
          </p:cNvSpPr>
          <p:nvPr/>
        </p:nvSpPr>
        <p:spPr bwMode="auto">
          <a:xfrm>
            <a:off x="5029200" y="3124200"/>
            <a:ext cx="0" cy="2320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099" name="Line 19"/>
          <p:cNvSpPr>
            <a:spLocks noChangeShapeType="1"/>
          </p:cNvSpPr>
          <p:nvPr/>
        </p:nvSpPr>
        <p:spPr bwMode="auto">
          <a:xfrm>
            <a:off x="5029200" y="5410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1" name="Rectangle 21"/>
          <p:cNvSpPr>
            <a:spLocks noChangeArrowheads="1"/>
          </p:cNvSpPr>
          <p:nvPr/>
        </p:nvSpPr>
        <p:spPr bwMode="auto">
          <a:xfrm>
            <a:off x="4572000" y="2971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endParaRPr lang="th-TH" sz="2000" b="1">
              <a:latin typeface="Comic Sans MS" pitchFamily="66" charset="0"/>
              <a:ea typeface="NSimSun" pitchFamily="49" charset="-122"/>
              <a:cs typeface="Arial" charset="0"/>
            </a:endParaRPr>
          </a:p>
        </p:txBody>
      </p:sp>
      <p:sp>
        <p:nvSpPr>
          <p:cNvPr id="174102" name="Rectangle 22"/>
          <p:cNvSpPr>
            <a:spLocks noChangeArrowheads="1"/>
          </p:cNvSpPr>
          <p:nvPr/>
        </p:nvSpPr>
        <p:spPr bwMode="auto">
          <a:xfrm>
            <a:off x="8001000" y="51816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</a:t>
            </a:r>
            <a:endParaRPr lang="th-TH" sz="2000" b="1">
              <a:ea typeface="NSimSun" pitchFamily="49" charset="-122"/>
              <a:cs typeface="Arial" charset="0"/>
            </a:endParaRPr>
          </a:p>
        </p:txBody>
      </p:sp>
      <p:sp>
        <p:nvSpPr>
          <p:cNvPr id="174103" name="Rectangle 23"/>
          <p:cNvSpPr>
            <a:spLocks noChangeArrowheads="1"/>
          </p:cNvSpPr>
          <p:nvPr/>
        </p:nvSpPr>
        <p:spPr bwMode="auto">
          <a:xfrm>
            <a:off x="7239000" y="2971800"/>
            <a:ext cx="1676400" cy="4318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r>
              <a:rPr lang="en-US">
                <a:ea typeface="NSimSun" pitchFamily="49" charset="-122"/>
                <a:cs typeface="Angsana New" pitchFamily="18" charset="-34"/>
              </a:rPr>
              <a:t> +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d</a:t>
            </a:r>
            <a:r>
              <a:rPr lang="en-US">
                <a:ea typeface="NSimSun" pitchFamily="49" charset="-122"/>
                <a:cs typeface="Angsana New" pitchFamily="18" charset="-34"/>
              </a:rPr>
              <a:t>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105" name="Line 25"/>
          <p:cNvSpPr>
            <a:spLocks noChangeShapeType="1"/>
          </p:cNvSpPr>
          <p:nvPr/>
        </p:nvSpPr>
        <p:spPr bwMode="auto">
          <a:xfrm flipV="1">
            <a:off x="5029200" y="3200400"/>
            <a:ext cx="2057400" cy="157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6" name="Rectangle 26"/>
          <p:cNvSpPr>
            <a:spLocks noChangeArrowheads="1"/>
          </p:cNvSpPr>
          <p:nvPr/>
        </p:nvSpPr>
        <p:spPr bwMode="auto">
          <a:xfrm>
            <a:off x="4572000" y="4495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endParaRPr lang="th-TH" baseline="-25000">
              <a:latin typeface="Comic Sans MS" pitchFamily="66" charset="0"/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7620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Investment and National Income</a:t>
            </a:r>
            <a:endParaRPr kumimoji="0" lang="th-TH" sz="36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7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6" grpId="0" animBg="1"/>
      <p:bldP spid="174089" grpId="0" animBg="1"/>
      <p:bldP spid="174090" grpId="0" animBg="1"/>
      <p:bldP spid="174091" grpId="0" animBg="1"/>
      <p:bldP spid="174092" grpId="0" animBg="1"/>
      <p:bldP spid="174098" grpId="0" animBg="1"/>
      <p:bldP spid="174099" grpId="0" animBg="1"/>
      <p:bldP spid="174101" grpId="0"/>
      <p:bldP spid="174102" grpId="0"/>
      <p:bldP spid="174103" grpId="0" animBg="1"/>
      <p:bldP spid="174105" grpId="0" animBg="1"/>
      <p:bldP spid="17410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Move Along </a:t>
            </a:r>
            <a:r>
              <a:rPr lang="en-US" sz="3200" b="1" dirty="0">
                <a:cs typeface="Angsana New" pitchFamily="18" charset="-34"/>
              </a:rPr>
              <a:t>Investment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613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6140" name="Group 12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7614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2" name="Rectangle 14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76143" name="Group 15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76144" name="Line 16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5" name="Rectangle 17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76146" name="Rectangle 18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76147" name="Group 19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76148" name="Line 20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9" name="Rectangle 21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76150" name="Group 22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76151" name="Line 23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52" name="Rectangle 24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76153" name="Rectangle 25"/>
          <p:cNvSpPr>
            <a:spLocks noChangeArrowheads="1"/>
          </p:cNvSpPr>
          <p:nvPr/>
        </p:nvSpPr>
        <p:spPr bwMode="auto">
          <a:xfrm>
            <a:off x="33528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from</a:t>
            </a:r>
            <a:r>
              <a:rPr lang="th-TH" sz="2800" dirty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to</a:t>
            </a:r>
            <a:r>
              <a:rPr lang="th-TH" sz="2800" dirty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6154" name="Rectangle 26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76155" name="AutoShape 27"/>
          <p:cNvSpPr>
            <a:spLocks noChangeArrowheads="1"/>
          </p:cNvSpPr>
          <p:nvPr/>
        </p:nvSpPr>
        <p:spPr bwMode="auto">
          <a:xfrm>
            <a:off x="5943600" y="3352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6161" name="Rectangle 33"/>
          <p:cNvSpPr>
            <a:spLocks noChangeArrowheads="1"/>
          </p:cNvSpPr>
          <p:nvPr/>
        </p:nvSpPr>
        <p:spPr bwMode="auto">
          <a:xfrm>
            <a:off x="3657600" y="1981200"/>
            <a:ext cx="533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latin typeface="Comic Sans MS" pitchFamily="66" charset="0"/>
                <a:cs typeface="Angsana New" pitchFamily="18" charset="-34"/>
              </a:rPr>
              <a:t>I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6180" name="Rectangle 52"/>
          <p:cNvSpPr>
            <a:spLocks noChangeArrowheads="1"/>
          </p:cNvSpPr>
          <p:nvPr/>
        </p:nvSpPr>
        <p:spPr bwMode="auto">
          <a:xfrm>
            <a:off x="64770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from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to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6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46" grpId="0"/>
      <p:bldP spid="176153" grpId="0" animBg="1"/>
      <p:bldP spid="176154" grpId="0"/>
      <p:bldP spid="176155" grpId="0" animBg="1"/>
      <p:bldP spid="17618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Example </a:t>
            </a:r>
            <a:r>
              <a:rPr lang="en-US" sz="2800" b="1" dirty="0">
                <a:solidFill>
                  <a:srgbClr val="FF0000"/>
                </a:solidFill>
              </a:rPr>
              <a:t>Shift </a:t>
            </a:r>
            <a:r>
              <a:rPr lang="en-US" sz="2800" b="1" dirty="0">
                <a:cs typeface="Angsana New" pitchFamily="18" charset="-34"/>
              </a:rPr>
              <a:t>of investment line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177155" name="Line 3"/>
          <p:cNvSpPr>
            <a:spLocks noChangeShapeType="1"/>
          </p:cNvSpPr>
          <p:nvPr/>
        </p:nvSpPr>
        <p:spPr bwMode="auto">
          <a:xfrm flipH="1">
            <a:off x="609600" y="1879600"/>
            <a:ext cx="1588" cy="299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6" name="Line 4"/>
          <p:cNvSpPr>
            <a:spLocks noChangeShapeType="1"/>
          </p:cNvSpPr>
          <p:nvPr/>
        </p:nvSpPr>
        <p:spPr bwMode="auto">
          <a:xfrm>
            <a:off x="609600" y="487680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7" name="Line 5"/>
          <p:cNvSpPr>
            <a:spLocks noChangeShapeType="1"/>
          </p:cNvSpPr>
          <p:nvPr/>
        </p:nvSpPr>
        <p:spPr bwMode="auto">
          <a:xfrm>
            <a:off x="2286000" y="28194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8" name="Line 6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34925" y="2528888"/>
            <a:ext cx="2232025" cy="431800"/>
            <a:chOff x="22" y="1593"/>
            <a:chExt cx="1406" cy="272"/>
          </a:xfrm>
        </p:grpSpPr>
        <p:sp>
          <p:nvSpPr>
            <p:cNvPr id="177160" name="Line 8"/>
            <p:cNvSpPr>
              <a:spLocks noChangeShapeType="1"/>
            </p:cNvSpPr>
            <p:nvPr/>
          </p:nvSpPr>
          <p:spPr bwMode="auto">
            <a:xfrm flipH="1">
              <a:off x="385" y="1774"/>
              <a:ext cx="10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7161" name="Rectangle 9"/>
            <p:cNvSpPr>
              <a:spLocks noChangeArrowheads="1"/>
            </p:cNvSpPr>
            <p:nvPr/>
          </p:nvSpPr>
          <p:spPr bwMode="auto">
            <a:xfrm>
              <a:off x="22" y="1593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34925" y="3608388"/>
            <a:ext cx="2232025" cy="431800"/>
            <a:chOff x="22" y="2273"/>
            <a:chExt cx="1406" cy="272"/>
          </a:xfrm>
        </p:grpSpPr>
        <p:sp>
          <p:nvSpPr>
            <p:cNvPr id="177163" name="Line 11"/>
            <p:cNvSpPr>
              <a:spLocks noChangeShapeType="1"/>
            </p:cNvSpPr>
            <p:nvPr/>
          </p:nvSpPr>
          <p:spPr bwMode="auto">
            <a:xfrm flipH="1">
              <a:off x="385" y="2409"/>
              <a:ext cx="10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7164" name="Rectangle 12"/>
            <p:cNvSpPr>
              <a:spLocks noChangeArrowheads="1"/>
            </p:cNvSpPr>
            <p:nvPr/>
          </p:nvSpPr>
          <p:spPr bwMode="auto">
            <a:xfrm>
              <a:off x="22" y="2273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3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77165" name="Rectangle 13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611188" y="1879600"/>
            <a:ext cx="3743325" cy="1584325"/>
            <a:chOff x="385" y="1184"/>
            <a:chExt cx="2358" cy="998"/>
          </a:xfrm>
        </p:grpSpPr>
        <p:sp>
          <p:nvSpPr>
            <p:cNvPr id="177167" name="Line 15"/>
            <p:cNvSpPr>
              <a:spLocks noChangeShapeType="1"/>
            </p:cNvSpPr>
            <p:nvPr/>
          </p:nvSpPr>
          <p:spPr bwMode="auto">
            <a:xfrm flipV="1">
              <a:off x="385" y="1366"/>
              <a:ext cx="1996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7168" name="Rectangle 16"/>
            <p:cNvSpPr>
              <a:spLocks noChangeArrowheads="1"/>
            </p:cNvSpPr>
            <p:nvPr/>
          </p:nvSpPr>
          <p:spPr bwMode="auto">
            <a:xfrm>
              <a:off x="2381" y="1184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77169" name="Line 1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70" name="Rectangle 18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611188" y="3032125"/>
            <a:ext cx="3816350" cy="1439863"/>
            <a:chOff x="385" y="1910"/>
            <a:chExt cx="2404" cy="907"/>
          </a:xfrm>
        </p:grpSpPr>
        <p:sp>
          <p:nvSpPr>
            <p:cNvPr id="177172" name="Line 20"/>
            <p:cNvSpPr>
              <a:spLocks noChangeShapeType="1"/>
            </p:cNvSpPr>
            <p:nvPr/>
          </p:nvSpPr>
          <p:spPr bwMode="auto">
            <a:xfrm flipV="1">
              <a:off x="385" y="2046"/>
              <a:ext cx="2041" cy="7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7173" name="Rectangle 21"/>
            <p:cNvSpPr>
              <a:spLocks noChangeArrowheads="1"/>
            </p:cNvSpPr>
            <p:nvPr/>
          </p:nvSpPr>
          <p:spPr bwMode="auto">
            <a:xfrm>
              <a:off x="2426" y="1910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3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77174" name="Rectangle 22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5" name="Rectangle 23"/>
          <p:cNvSpPr>
            <a:spLocks noChangeArrowheads="1"/>
          </p:cNvSpPr>
          <p:nvPr/>
        </p:nvSpPr>
        <p:spPr bwMode="auto">
          <a:xfrm>
            <a:off x="2133600" y="50292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6" name="Rectangle 24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7177" name="Rectangle 25"/>
          <p:cNvSpPr>
            <a:spLocks noChangeArrowheads="1"/>
          </p:cNvSpPr>
          <p:nvPr/>
        </p:nvSpPr>
        <p:spPr bwMode="auto">
          <a:xfrm>
            <a:off x="4419600" y="1568450"/>
            <a:ext cx="4495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At level of national income</a:t>
            </a:r>
            <a:r>
              <a:rPr lang="th-TH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78" name="Rectangle 26"/>
          <p:cNvSpPr>
            <a:spLocks noChangeArrowheads="1"/>
          </p:cNvSpPr>
          <p:nvPr/>
        </p:nvSpPr>
        <p:spPr bwMode="auto">
          <a:xfrm>
            <a:off x="4419600" y="2209800"/>
            <a:ext cx="2057400" cy="76944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Improvement in technology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79" name="Rectangle 27"/>
          <p:cNvSpPr>
            <a:spLocks noChangeArrowheads="1"/>
          </p:cNvSpPr>
          <p:nvPr/>
        </p:nvSpPr>
        <p:spPr bwMode="auto">
          <a:xfrm>
            <a:off x="4419600" y="3200400"/>
            <a:ext cx="2438400" cy="200054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Changes in factors except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affecting </a:t>
            </a:r>
            <a:r>
              <a:rPr lang="en-US" sz="2000" dirty="0">
                <a:solidFill>
                  <a:srgbClr val="FF33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</a:t>
            </a:r>
          </a:p>
          <a:p>
            <a:r>
              <a:rPr lang="en-US" sz="2000" dirty="0">
                <a:cs typeface="Angsana New" pitchFamily="18" charset="-34"/>
              </a:rPr>
              <a:t>(</a:t>
            </a:r>
            <a:r>
              <a:rPr lang="en-US" sz="2000" dirty="0" err="1">
                <a:cs typeface="Angsana New" pitchFamily="18" charset="-34"/>
              </a:rPr>
              <a:t>eg</a:t>
            </a:r>
            <a:r>
              <a:rPr lang="en-US" sz="2000" dirty="0">
                <a:cs typeface="Angsana New" pitchFamily="18" charset="-34"/>
              </a:rPr>
              <a:t>. interest rate, technology , population number) </a:t>
            </a:r>
            <a:endParaRPr lang="th-TH" sz="26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80" name="AutoShape 28"/>
          <p:cNvSpPr>
            <a:spLocks noChangeArrowheads="1"/>
          </p:cNvSpPr>
          <p:nvPr/>
        </p:nvSpPr>
        <p:spPr bwMode="auto">
          <a:xfrm>
            <a:off x="6781800" y="2286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7181" name="Rectangle 29"/>
          <p:cNvSpPr>
            <a:spLocks noChangeArrowheads="1"/>
          </p:cNvSpPr>
          <p:nvPr/>
        </p:nvSpPr>
        <p:spPr bwMode="auto">
          <a:xfrm>
            <a:off x="7467600" y="2209800"/>
            <a:ext cx="1219200" cy="904863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b="1" dirty="0">
                <a:solidFill>
                  <a:srgbClr val="CC0000"/>
                </a:solidFill>
                <a:cs typeface="Angsana New" pitchFamily="18" charset="-34"/>
              </a:rPr>
              <a:t>↑</a:t>
            </a:r>
            <a:r>
              <a:rPr lang="th-TH" dirty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from</a:t>
            </a:r>
            <a:endParaRPr lang="en-US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to 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>
                <a:cs typeface="Angsana New" pitchFamily="18" charset="-34"/>
              </a:rPr>
              <a:t>2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77182" name="Rectangle 30"/>
          <p:cNvSpPr>
            <a:spLocks noChangeArrowheads="1"/>
          </p:cNvSpPr>
          <p:nvPr/>
        </p:nvSpPr>
        <p:spPr bwMode="auto">
          <a:xfrm>
            <a:off x="7467600" y="3581400"/>
            <a:ext cx="1447800" cy="519113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th-TH" sz="2800" dirty="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I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shift</a:t>
            </a:r>
            <a:endParaRPr lang="th-TH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83" name="AutoShape 31"/>
          <p:cNvSpPr>
            <a:spLocks noChangeArrowheads="1"/>
          </p:cNvSpPr>
          <p:nvPr/>
        </p:nvSpPr>
        <p:spPr bwMode="auto">
          <a:xfrm>
            <a:off x="7010400" y="3733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78" grpId="0" animBg="1"/>
      <p:bldP spid="177179" grpId="0" animBg="1"/>
      <p:bldP spid="177180" grpId="0" animBg="1"/>
      <p:bldP spid="177181" grpId="0" animBg="1"/>
      <p:bldP spid="177182" grpId="0" animBg="1"/>
      <p:bldP spid="17718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Other matters in investment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924800" cy="47244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/>
              <a:t> Present Value (</a:t>
            </a:r>
            <a:r>
              <a:rPr lang="en-US" b="1" dirty="0">
                <a:solidFill>
                  <a:srgbClr val="FF0000"/>
                </a:solidFill>
              </a:rPr>
              <a:t>PV</a:t>
            </a:r>
            <a:r>
              <a:rPr lang="en-US" dirty="0"/>
              <a:t>) and Net Present Value (</a:t>
            </a:r>
            <a:r>
              <a:rPr lang="en-US" b="1" dirty="0">
                <a:solidFill>
                  <a:srgbClr val="FF0000"/>
                </a:solidFill>
              </a:rPr>
              <a:t>NPV</a:t>
            </a:r>
            <a:r>
              <a:rPr lang="en-US" dirty="0"/>
              <a:t>) of Return on Investment</a:t>
            </a:r>
          </a:p>
          <a:p>
            <a:pPr>
              <a:buNone/>
            </a:pPr>
            <a:endParaRPr lang="en-US" sz="1600" dirty="0"/>
          </a:p>
          <a:p>
            <a:pPr>
              <a:buFont typeface="Wingdings" pitchFamily="2" charset="2"/>
              <a:buChar char="q"/>
            </a:pPr>
            <a:r>
              <a:rPr lang="en-US" dirty="0"/>
              <a:t> Marginal Efficiency of Capital (</a:t>
            </a:r>
            <a:r>
              <a:rPr lang="en-US" b="1" dirty="0">
                <a:solidFill>
                  <a:srgbClr val="FF0000"/>
                </a:solidFill>
              </a:rPr>
              <a:t>MEC</a:t>
            </a:r>
            <a:r>
              <a:rPr lang="en-US" dirty="0"/>
              <a:t>) or </a:t>
            </a:r>
          </a:p>
          <a:p>
            <a:pPr>
              <a:buNone/>
            </a:pPr>
            <a:r>
              <a:rPr lang="en-US" dirty="0"/>
              <a:t>	Internal Rate of Return (</a:t>
            </a:r>
            <a:r>
              <a:rPr lang="en-US" b="1" dirty="0">
                <a:solidFill>
                  <a:srgbClr val="FF0000"/>
                </a:solidFill>
              </a:rPr>
              <a:t>IRR</a:t>
            </a:r>
            <a:r>
              <a:rPr lang="en-US" dirty="0"/>
              <a:t>) of investment</a:t>
            </a:r>
          </a:p>
          <a:p>
            <a:pPr>
              <a:buNone/>
            </a:pPr>
            <a:endParaRPr lang="en-US" sz="1600" dirty="0"/>
          </a:p>
          <a:p>
            <a:pPr>
              <a:buFont typeface="Wingdings" pitchFamily="2" charset="2"/>
              <a:buChar char="q"/>
            </a:pPr>
            <a:r>
              <a:rPr lang="en-US" dirty="0"/>
              <a:t>The Accelerator Principle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PV and NPV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rgbClr val="FF0000"/>
                </a:solidFill>
              </a:rPr>
              <a:t>PV and NPV concept</a:t>
            </a:r>
          </a:p>
          <a:p>
            <a:pPr>
              <a:buNone/>
            </a:pPr>
            <a:r>
              <a:rPr lang="en-US" dirty="0"/>
              <a:t>If     </a:t>
            </a:r>
            <a:r>
              <a:rPr lang="en-US" dirty="0" err="1"/>
              <a:t>R</a:t>
            </a:r>
            <a:r>
              <a:rPr lang="en-US" baseline="-25000" dirty="0" err="1"/>
              <a:t>t</a:t>
            </a:r>
            <a:r>
              <a:rPr lang="en-US" dirty="0"/>
              <a:t>  = Return on Investment at year t</a:t>
            </a:r>
          </a:p>
          <a:p>
            <a:pPr>
              <a:buNone/>
            </a:pPr>
            <a:r>
              <a:rPr lang="en-US" dirty="0"/>
              <a:t>	    r    = Discount rate</a:t>
            </a:r>
          </a:p>
          <a:p>
            <a:pPr>
              <a:buNone/>
            </a:pPr>
            <a:r>
              <a:rPr lang="en-US" dirty="0"/>
              <a:t>       PV = Present Value of Return on Investment</a:t>
            </a:r>
          </a:p>
          <a:p>
            <a:pPr>
              <a:buNone/>
            </a:pPr>
            <a:r>
              <a:rPr lang="en-US" dirty="0"/>
              <a:t>	    n   = Number of years of the investment project</a:t>
            </a:r>
          </a:p>
          <a:p>
            <a:pPr>
              <a:buNone/>
            </a:pPr>
            <a:r>
              <a:rPr lang="en-US" dirty="0"/>
              <a:t>        C  = Cost </a:t>
            </a:r>
            <a:r>
              <a:rPr lang="en-US"/>
              <a:t>of investment</a:t>
            </a:r>
            <a:endParaRPr lang="en-US" dirty="0"/>
          </a:p>
          <a:p>
            <a:pPr>
              <a:buNone/>
            </a:pP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PV and NPV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2895600"/>
            <a:ext cx="1972235" cy="914400"/>
          </a:xfrm>
          <a:prstGeom prst="rect">
            <a:avLst/>
          </a:prstGeom>
          <a:solidFill>
            <a:srgbClr val="CCFF99"/>
          </a:solidFill>
        </p:spPr>
      </p:pic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191000"/>
            <a:ext cx="1981200" cy="421532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177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876800"/>
            <a:ext cx="2667000" cy="919034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1752600"/>
            <a:ext cx="6705600" cy="838200"/>
          </a:xfrm>
          <a:prstGeom prst="rect">
            <a:avLst/>
          </a:prstGeom>
          <a:solidFill>
            <a:srgbClr val="CCFF99"/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PV and NPV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609600"/>
          </a:xfrm>
        </p:spPr>
        <p:txBody>
          <a:bodyPr/>
          <a:lstStyle/>
          <a:p>
            <a:pPr>
              <a:buNone/>
            </a:pPr>
            <a:r>
              <a:rPr lang="en-US" u="sng" dirty="0"/>
              <a:t>Investment Decision</a:t>
            </a:r>
          </a:p>
          <a:p>
            <a:pPr>
              <a:buNone/>
            </a:pPr>
            <a:r>
              <a:rPr lang="en-US" dirty="0"/>
              <a:t>    </a:t>
            </a: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33400" y="23622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219200" y="23622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>
                <a:latin typeface="+mn-lt"/>
              </a:rPr>
              <a:t>NPV &gt; 0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200400" y="2590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2362200"/>
            <a:ext cx="1219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Invest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219200" y="3581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>
                <a:latin typeface="+mn-lt"/>
              </a:rPr>
              <a:t>NPV </a:t>
            </a:r>
            <a:r>
              <a:rPr lang="en-US" sz="2800" kern="0" dirty="0">
                <a:latin typeface="+mn-lt"/>
              </a:rPr>
              <a:t>&lt;</a:t>
            </a:r>
            <a:r>
              <a:rPr lang="en-US" sz="2800" kern="0" noProof="0" dirty="0">
                <a:latin typeface="+mn-lt"/>
              </a:rPr>
              <a:t> 0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200400" y="3733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886200" y="3505200"/>
            <a:ext cx="2362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Not invest	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219200" y="4724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>
                <a:latin typeface="+mn-lt"/>
              </a:rPr>
              <a:t>NPV = 0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4876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886200" y="4800600"/>
            <a:ext cx="4038600" cy="95410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dirty="0"/>
              <a:t>Indifference between invest and not invest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38800" y="23622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Necessary condition for investment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3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MEC </a:t>
            </a:r>
            <a:r>
              <a:rPr lang="en-US" dirty="0"/>
              <a:t>or </a:t>
            </a:r>
            <a:r>
              <a:rPr lang="en-US" dirty="0">
                <a:solidFill>
                  <a:srgbClr val="FF0000"/>
                </a:solidFill>
              </a:rPr>
              <a:t>IRR</a:t>
            </a:r>
            <a:r>
              <a:rPr lang="en-US" dirty="0"/>
              <a:t> is the </a:t>
            </a:r>
            <a:r>
              <a:rPr lang="en-US" dirty="0">
                <a:solidFill>
                  <a:schemeClr val="accent2"/>
                </a:solidFill>
              </a:rPr>
              <a:t>discount rate </a:t>
            </a:r>
            <a:r>
              <a:rPr lang="en-US" dirty="0"/>
              <a:t>that make </a:t>
            </a:r>
            <a:r>
              <a:rPr lang="en-US" dirty="0">
                <a:solidFill>
                  <a:srgbClr val="FF0000"/>
                </a:solidFill>
              </a:rPr>
              <a:t>NPV = 0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Content Placeholder 5"/>
          <p:cNvSpPr txBox="1">
            <a:spLocks/>
          </p:cNvSpPr>
          <p:nvPr/>
        </p:nvSpPr>
        <p:spPr bwMode="auto">
          <a:xfrm>
            <a:off x="228600" y="5638800"/>
            <a:ext cx="8915400" cy="838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call this specific discount rate 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as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internal rate of return 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or 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marginal efficiency of capital 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438400"/>
            <a:ext cx="3567953" cy="914400"/>
          </a:xfrm>
          <a:prstGeom prst="rect">
            <a:avLst/>
          </a:prstGeom>
          <a:noFill/>
        </p:spPr>
      </p:pic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3429000"/>
            <a:ext cx="2054412" cy="838200"/>
          </a:xfrm>
          <a:prstGeom prst="rect">
            <a:avLst/>
          </a:prstGeom>
          <a:noFill/>
        </p:spPr>
      </p:pic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4495800"/>
            <a:ext cx="7156938" cy="68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228600" y="1447800"/>
            <a:ext cx="8915400" cy="434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/>
              <a:t>For example, 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You invest by buying machine at Year 0 = 100 Baht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Suppose your machine last only one year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At year 1, you have a return = 110 </a:t>
            </a:r>
            <a:r>
              <a:rPr lang="en-US" dirty="0" err="1"/>
              <a:t>Bahts</a:t>
            </a:r>
            <a:endParaRPr lang="en-US" dirty="0"/>
          </a:p>
          <a:p>
            <a:pPr>
              <a:buNone/>
            </a:pPr>
            <a:r>
              <a:rPr lang="en-US" dirty="0"/>
              <a:t>Please find IRR or MEC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304800" y="1752600"/>
            <a:ext cx="8077200" cy="4572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sz="2000" dirty="0"/>
              <a:t>MEC or IRR is the discount rate where NPV = 0 or where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Year 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Year 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= 100 Baht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</a:t>
            </a:r>
            <a:r>
              <a:rPr lang="en-US" baseline="-25000" dirty="0"/>
              <a:t>1</a:t>
            </a:r>
            <a:r>
              <a:rPr lang="en-US" dirty="0"/>
              <a:t> = 110 Baht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2286000"/>
            <a:ext cx="5566508" cy="533400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599" y="3505200"/>
            <a:ext cx="1516185" cy="609600"/>
          </a:xfrm>
          <a:prstGeom prst="rect">
            <a:avLst/>
          </a:prstGeom>
          <a:noFill/>
        </p:spPr>
      </p:pic>
      <p:sp>
        <p:nvSpPr>
          <p:cNvPr id="31" name="Content Placeholder 5"/>
          <p:cNvSpPr txBox="1">
            <a:spLocks/>
          </p:cNvSpPr>
          <p:nvPr/>
        </p:nvSpPr>
        <p:spPr bwMode="auto">
          <a:xfrm>
            <a:off x="381000" y="2895600"/>
            <a:ext cx="58674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In this case, time horizon is just one period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5410200"/>
            <a:ext cx="2209800" cy="381000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3505200"/>
            <a:ext cx="1574800" cy="609600"/>
          </a:xfrm>
          <a:prstGeom prst="rect">
            <a:avLst/>
          </a:prstGeom>
          <a:noFill/>
        </p:spPr>
      </p:pic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4267200"/>
            <a:ext cx="2057400" cy="638503"/>
          </a:xfrm>
          <a:prstGeom prst="rect">
            <a:avLst/>
          </a:prstGeom>
          <a:noFill/>
        </p:spPr>
      </p:pic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029200"/>
            <a:ext cx="1219200" cy="353391"/>
          </a:xfrm>
          <a:prstGeom prst="rect">
            <a:avLst/>
          </a:prstGeom>
          <a:noFill/>
        </p:spPr>
      </p:pic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638799"/>
            <a:ext cx="1295400" cy="32795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4495800"/>
            <a:ext cx="2438400" cy="381000"/>
          </a:xfrm>
          <a:prstGeom prst="rect">
            <a:avLst/>
          </a:prstGeom>
          <a:noFill/>
        </p:spPr>
      </p:pic>
      <p:cxnSp>
        <p:nvCxnSpPr>
          <p:cNvPr id="50" name="Curved Connector 49"/>
          <p:cNvCxnSpPr/>
          <p:nvPr/>
        </p:nvCxnSpPr>
        <p:spPr>
          <a:xfrm flipV="1">
            <a:off x="3200400" y="3657600"/>
            <a:ext cx="2057400" cy="1905000"/>
          </a:xfrm>
          <a:prstGeom prst="curvedConnector3">
            <a:avLst>
              <a:gd name="adj1" fmla="val 50000"/>
            </a:avLst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5"/>
          <p:cNvSpPr txBox="1">
            <a:spLocks/>
          </p:cNvSpPr>
          <p:nvPr/>
        </p:nvSpPr>
        <p:spPr bwMode="auto">
          <a:xfrm>
            <a:off x="381000" y="6096000"/>
            <a:ext cx="8382000" cy="762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also call this 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as 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IRR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(Internal Rate of Return) because we use only internal information for our calculation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52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Year 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Year 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= 100 Baht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</a:t>
            </a:r>
            <a:r>
              <a:rPr lang="en-US" baseline="-25000" dirty="0"/>
              <a:t>1</a:t>
            </a:r>
            <a:r>
              <a:rPr lang="en-US" dirty="0"/>
              <a:t> = 110 Baht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09600" y="16002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Think another way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09600" y="2362200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When discount rate = 10%, PV of R</a:t>
            </a:r>
            <a:r>
              <a:rPr lang="en-US" baseline="-25000" dirty="0"/>
              <a:t>1</a:t>
            </a:r>
            <a:r>
              <a:rPr lang="en-US" dirty="0"/>
              <a:t> = ?</a:t>
            </a:r>
          </a:p>
        </p:txBody>
      </p:sp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124200"/>
            <a:ext cx="2133600" cy="609600"/>
          </a:xfrm>
          <a:prstGeom prst="rect">
            <a:avLst/>
          </a:prstGeom>
          <a:noFill/>
        </p:spPr>
      </p:pic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886200"/>
            <a:ext cx="1600200" cy="570368"/>
          </a:xfrm>
          <a:prstGeom prst="rect">
            <a:avLst/>
          </a:prstGeom>
          <a:noFill/>
        </p:spPr>
      </p:pic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7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4724400"/>
            <a:ext cx="1676400" cy="331961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762000" y="525780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can see that when</a:t>
            </a:r>
          </a:p>
        </p:txBody>
      </p:sp>
      <p:pic>
        <p:nvPicPr>
          <p:cNvPr id="54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5334000"/>
            <a:ext cx="1924046" cy="381000"/>
          </a:xfrm>
          <a:prstGeom prst="rect">
            <a:avLst/>
          </a:prstGeom>
          <a:noFill/>
        </p:spPr>
      </p:pic>
      <p:sp>
        <p:nvSpPr>
          <p:cNvPr id="55" name="TextBox 54"/>
          <p:cNvSpPr txBox="1"/>
          <p:nvPr/>
        </p:nvSpPr>
        <p:spPr>
          <a:xfrm>
            <a:off x="6705600" y="52578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= 100 Baht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267200" y="5867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NPV = 0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609600"/>
          </a:xfrm>
        </p:spPr>
        <p:txBody>
          <a:bodyPr/>
          <a:lstStyle/>
          <a:p>
            <a:pPr>
              <a:buNone/>
            </a:pPr>
            <a:r>
              <a:rPr lang="en-US" u="sng" dirty="0"/>
              <a:t>Investment Decision</a:t>
            </a:r>
            <a:r>
              <a:rPr lang="en-US" dirty="0"/>
              <a:t> </a:t>
            </a:r>
            <a:r>
              <a:rPr lang="en-US" sz="2200" dirty="0"/>
              <a:t>(also depends on return on other investment)</a:t>
            </a:r>
            <a:r>
              <a:rPr lang="en-US" sz="2200" u="sng" dirty="0"/>
              <a:t> </a:t>
            </a:r>
          </a:p>
          <a:p>
            <a:pPr>
              <a:buNone/>
            </a:pPr>
            <a:r>
              <a:rPr lang="en-US" dirty="0"/>
              <a:t>    </a:t>
            </a: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57200" y="32766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143000" y="3352800"/>
            <a:ext cx="16764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latin typeface="+mn-lt"/>
              </a:rPr>
              <a:t>MEC &gt; </a:t>
            </a:r>
            <a:r>
              <a:rPr lang="en-US" sz="2800" kern="0" dirty="0" err="1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124200" y="35052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3352800"/>
            <a:ext cx="15240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Invest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42672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kern="0" dirty="0"/>
              <a:t>MEC &lt; </a:t>
            </a:r>
            <a:r>
              <a:rPr lang="en-US" sz="2800" kern="0" dirty="0" err="1"/>
              <a:t>i</a:t>
            </a:r>
            <a:endParaRPr lang="en-US" sz="1000" kern="0" dirty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124200" y="44196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962400" y="4267200"/>
            <a:ext cx="36576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Not invest in this project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143000" y="51054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latin typeface="+mn-lt"/>
              </a:rPr>
              <a:t>MEC = </a:t>
            </a:r>
            <a:r>
              <a:rPr lang="en-US" sz="2800" kern="0" dirty="0" err="1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5257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962400" y="5105400"/>
            <a:ext cx="5029200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Indifference between investment in this project and other projects (or other kinds of investment)</a:t>
            </a:r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381000" y="25146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Investors</a:t>
            </a:r>
            <a:r>
              <a:rPr kumimoji="0" lang="en-US" b="0" i="0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normally compare </a:t>
            </a:r>
            <a:r>
              <a:rPr kumimoji="0" lang="en-US" b="1" i="0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b="0" i="0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with </a:t>
            </a:r>
            <a:r>
              <a:rPr lang="en-US" b="1" kern="0" noProof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kumimoji="0" lang="en-US" b="1" i="0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81000" y="18288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Suppose </a:t>
            </a:r>
            <a:r>
              <a:rPr lang="en-US" kern="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lang="en-US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= interest rate (rate of return) on other investment</a:t>
            </a:r>
            <a:endParaRPr kumimoji="0" lang="en-US" b="0" i="0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en-US" sz="1000" b="0" i="0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715000" y="32766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Sufficient condition for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2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914400" y="19812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914400" y="525780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5791200" y="4953000"/>
            <a:ext cx="243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Investment expenditure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MEC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304800" y="51054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>
            <a:off x="4191000" y="1447800"/>
            <a:ext cx="419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latin typeface="Comic Sans MS" pitchFamily="66" charset="0"/>
                <a:cs typeface="Angsana New" pitchFamily="18" charset="-34"/>
              </a:rPr>
              <a:t>Draw MEC line for one firm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2" name="Line 4"/>
          <p:cNvSpPr>
            <a:spLocks noChangeShapeType="1"/>
          </p:cNvSpPr>
          <p:nvPr/>
        </p:nvSpPr>
        <p:spPr bwMode="auto">
          <a:xfrm>
            <a:off x="914400" y="2362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3" name="Rectangle 34"/>
          <p:cNvSpPr>
            <a:spLocks noChangeArrowheads="1"/>
          </p:cNvSpPr>
          <p:nvPr/>
        </p:nvSpPr>
        <p:spPr bwMode="auto">
          <a:xfrm>
            <a:off x="0" y="2133600"/>
            <a:ext cx="838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1</a:t>
            </a:r>
          </a:p>
        </p:txBody>
      </p:sp>
      <p:sp>
        <p:nvSpPr>
          <p:cNvPr id="34" name="Line 3"/>
          <p:cNvSpPr>
            <a:spLocks noChangeShapeType="1"/>
          </p:cNvSpPr>
          <p:nvPr/>
        </p:nvSpPr>
        <p:spPr bwMode="auto">
          <a:xfrm flipH="1">
            <a:off x="1828800" y="2362200"/>
            <a:ext cx="0" cy="289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5" name="Line 4"/>
          <p:cNvSpPr>
            <a:spLocks noChangeShapeType="1"/>
          </p:cNvSpPr>
          <p:nvPr/>
        </p:nvSpPr>
        <p:spPr bwMode="auto">
          <a:xfrm>
            <a:off x="1828800" y="3048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" name="Line 3"/>
          <p:cNvSpPr>
            <a:spLocks noChangeShapeType="1"/>
          </p:cNvSpPr>
          <p:nvPr/>
        </p:nvSpPr>
        <p:spPr bwMode="auto">
          <a:xfrm flipH="1">
            <a:off x="2590800" y="30480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" name="Rectangle 34"/>
          <p:cNvSpPr>
            <a:spLocks noChangeArrowheads="1"/>
          </p:cNvSpPr>
          <p:nvPr/>
        </p:nvSpPr>
        <p:spPr bwMode="auto">
          <a:xfrm>
            <a:off x="0" y="28194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2</a:t>
            </a:r>
          </a:p>
        </p:txBody>
      </p:sp>
      <p:sp>
        <p:nvSpPr>
          <p:cNvPr id="38" name="Line 4"/>
          <p:cNvSpPr>
            <a:spLocks noChangeShapeType="1"/>
          </p:cNvSpPr>
          <p:nvPr/>
        </p:nvSpPr>
        <p:spPr bwMode="auto">
          <a:xfrm>
            <a:off x="2590800" y="3657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Line 3"/>
          <p:cNvSpPr>
            <a:spLocks noChangeShapeType="1"/>
          </p:cNvSpPr>
          <p:nvPr/>
        </p:nvSpPr>
        <p:spPr bwMode="auto">
          <a:xfrm flipH="1">
            <a:off x="4038600" y="36576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Rectangle 33"/>
          <p:cNvSpPr>
            <a:spLocks noChangeArrowheads="1"/>
          </p:cNvSpPr>
          <p:nvPr/>
        </p:nvSpPr>
        <p:spPr bwMode="auto">
          <a:xfrm>
            <a:off x="4038600" y="19812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>
                <a:latin typeface="Comic Sans MS" pitchFamily="66" charset="0"/>
                <a:cs typeface="Angsana New" pitchFamily="18" charset="-34"/>
              </a:rPr>
              <a:t>1</a:t>
            </a:r>
          </a:p>
        </p:txBody>
      </p:sp>
      <p:sp>
        <p:nvSpPr>
          <p:cNvPr id="42" name="Right Arrow 41"/>
          <p:cNvSpPr/>
          <p:nvPr/>
        </p:nvSpPr>
        <p:spPr>
          <a:xfrm>
            <a:off x="5486400" y="213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33"/>
          <p:cNvSpPr>
            <a:spLocks noChangeArrowheads="1"/>
          </p:cNvSpPr>
          <p:nvPr/>
        </p:nvSpPr>
        <p:spPr bwMode="auto">
          <a:xfrm>
            <a:off x="5867400" y="19812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Only invest in project 1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4" name="Rectangle 33"/>
          <p:cNvSpPr>
            <a:spLocks noChangeArrowheads="1"/>
          </p:cNvSpPr>
          <p:nvPr/>
        </p:nvSpPr>
        <p:spPr bwMode="auto">
          <a:xfrm>
            <a:off x="4038600" y="25908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>
                <a:latin typeface="Comic Sans MS" pitchFamily="66" charset="0"/>
                <a:cs typeface="Angsana New" pitchFamily="18" charset="-34"/>
              </a:rPr>
              <a:t>2</a:t>
            </a:r>
          </a:p>
        </p:txBody>
      </p:sp>
      <p:sp>
        <p:nvSpPr>
          <p:cNvPr id="45" name="Line 4"/>
          <p:cNvSpPr>
            <a:spLocks noChangeShapeType="1"/>
          </p:cNvSpPr>
          <p:nvPr/>
        </p:nvSpPr>
        <p:spPr bwMode="auto">
          <a:xfrm>
            <a:off x="4038600" y="40386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Line 3"/>
          <p:cNvSpPr>
            <a:spLocks noChangeShapeType="1"/>
          </p:cNvSpPr>
          <p:nvPr/>
        </p:nvSpPr>
        <p:spPr bwMode="auto">
          <a:xfrm flipH="1">
            <a:off x="5715000" y="4038600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7" name="Rectangle 34"/>
          <p:cNvSpPr>
            <a:spLocks noChangeArrowheads="1"/>
          </p:cNvSpPr>
          <p:nvPr/>
        </p:nvSpPr>
        <p:spPr bwMode="auto">
          <a:xfrm>
            <a:off x="0" y="3429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3</a:t>
            </a:r>
          </a:p>
        </p:txBody>
      </p:sp>
      <p:sp>
        <p:nvSpPr>
          <p:cNvPr id="48" name="Rectangle 34"/>
          <p:cNvSpPr>
            <a:spLocks noChangeArrowheads="1"/>
          </p:cNvSpPr>
          <p:nvPr/>
        </p:nvSpPr>
        <p:spPr bwMode="auto">
          <a:xfrm>
            <a:off x="0" y="3810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4</a:t>
            </a:r>
          </a:p>
        </p:txBody>
      </p:sp>
      <p:sp>
        <p:nvSpPr>
          <p:cNvPr id="49" name="Rectangle 33"/>
          <p:cNvSpPr>
            <a:spLocks noChangeArrowheads="1"/>
          </p:cNvSpPr>
          <p:nvPr/>
        </p:nvSpPr>
        <p:spPr bwMode="auto">
          <a:xfrm>
            <a:off x="609600" y="4191000"/>
            <a:ext cx="1676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Project 1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0" name="Rectangle 33"/>
          <p:cNvSpPr>
            <a:spLocks noChangeArrowheads="1"/>
          </p:cNvSpPr>
          <p:nvPr/>
        </p:nvSpPr>
        <p:spPr bwMode="auto">
          <a:xfrm>
            <a:off x="1524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2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1" name="Rectangle 33"/>
          <p:cNvSpPr>
            <a:spLocks noChangeArrowheads="1"/>
          </p:cNvSpPr>
          <p:nvPr/>
        </p:nvSpPr>
        <p:spPr bwMode="auto">
          <a:xfrm>
            <a:off x="2667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3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3" name="Rectangle 33"/>
          <p:cNvSpPr>
            <a:spLocks noChangeArrowheads="1"/>
          </p:cNvSpPr>
          <p:nvPr/>
        </p:nvSpPr>
        <p:spPr bwMode="auto">
          <a:xfrm>
            <a:off x="4343400" y="44196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4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55" name="Straight Connector 54"/>
          <p:cNvCxnSpPr>
            <a:stCxn id="32" idx="1"/>
            <a:endCxn id="36" idx="0"/>
          </p:cNvCxnSpPr>
          <p:nvPr/>
        </p:nvCxnSpPr>
        <p:spPr>
          <a:xfrm rot="16200000" flipH="1">
            <a:off x="1866900" y="2324100"/>
            <a:ext cx="685800" cy="762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40" idx="0"/>
          </p:cNvCxnSpPr>
          <p:nvPr/>
        </p:nvCxnSpPr>
        <p:spPr>
          <a:xfrm>
            <a:off x="2590800" y="3048000"/>
            <a:ext cx="1447800" cy="6096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endCxn id="45" idx="1"/>
          </p:cNvCxnSpPr>
          <p:nvPr/>
        </p:nvCxnSpPr>
        <p:spPr>
          <a:xfrm>
            <a:off x="4038600" y="3657600"/>
            <a:ext cx="1676400" cy="381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4400" y="27432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914400" y="34290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34"/>
          <p:cNvSpPr>
            <a:spLocks noChangeArrowheads="1"/>
          </p:cNvSpPr>
          <p:nvPr/>
        </p:nvSpPr>
        <p:spPr bwMode="auto">
          <a:xfrm>
            <a:off x="3200400" y="24384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1</a:t>
            </a: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3276600" y="31242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2</a:t>
            </a:r>
          </a:p>
        </p:txBody>
      </p:sp>
      <p:sp>
        <p:nvSpPr>
          <p:cNvPr id="65" name="Right Arrow 64"/>
          <p:cNvSpPr/>
          <p:nvPr/>
        </p:nvSpPr>
        <p:spPr>
          <a:xfrm>
            <a:off x="5486400" y="2667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33"/>
          <p:cNvSpPr>
            <a:spLocks noChangeArrowheads="1"/>
          </p:cNvSpPr>
          <p:nvPr/>
        </p:nvSpPr>
        <p:spPr bwMode="auto">
          <a:xfrm>
            <a:off x="5867400" y="25908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Invest in project 1 and 2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7" name="Rectangle 34"/>
          <p:cNvSpPr>
            <a:spLocks noChangeArrowheads="1"/>
          </p:cNvSpPr>
          <p:nvPr/>
        </p:nvSpPr>
        <p:spPr bwMode="auto">
          <a:xfrm>
            <a:off x="5181600" y="3352800"/>
            <a:ext cx="16764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MEC line</a:t>
            </a:r>
            <a:endParaRPr lang="en-US" b="1" baseline="-25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5" grpId="0" animBg="1"/>
      <p:bldP spid="66" grpId="0" animBg="1"/>
      <p:bldP spid="6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Accelerator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/>
              <a:t>The principle is based on the idea that 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>
                <a:solidFill>
                  <a:srgbClr val="FF0000"/>
                </a:solidFill>
              </a:rPr>
              <a:t>demand for investment </a:t>
            </a:r>
            <a:r>
              <a:rPr lang="en-US" dirty="0"/>
              <a:t>is the </a:t>
            </a:r>
            <a:r>
              <a:rPr lang="en-US" dirty="0">
                <a:solidFill>
                  <a:schemeClr val="accent6"/>
                </a:solidFill>
              </a:rPr>
              <a:t>derived demand </a:t>
            </a:r>
            <a:r>
              <a:rPr lang="en-US" dirty="0"/>
              <a:t>of </a:t>
            </a:r>
            <a:r>
              <a:rPr lang="en-US" dirty="0">
                <a:solidFill>
                  <a:srgbClr val="FF0000"/>
                </a:solidFill>
              </a:rPr>
              <a:t>demand for output</a:t>
            </a:r>
          </a:p>
          <a:p>
            <a:pPr>
              <a:buNone/>
            </a:pPr>
            <a:r>
              <a:rPr lang="en-US" sz="2400" dirty="0"/>
              <a:t>If     </a:t>
            </a:r>
            <a:r>
              <a:rPr lang="en-US" sz="2400" dirty="0" err="1"/>
              <a:t>K</a:t>
            </a:r>
            <a:r>
              <a:rPr lang="en-US" sz="2400" baseline="30000" dirty="0" err="1"/>
              <a:t>d</a:t>
            </a:r>
            <a:r>
              <a:rPr lang="en-US" sz="2400" baseline="-25000" dirty="0" err="1"/>
              <a:t>t</a:t>
            </a:r>
            <a:r>
              <a:rPr lang="en-US" sz="2400" dirty="0"/>
              <a:t> = Desired capital stock at year t</a:t>
            </a:r>
          </a:p>
          <a:p>
            <a:pPr>
              <a:buNone/>
            </a:pPr>
            <a:r>
              <a:rPr lang="en-US" sz="2400" dirty="0"/>
              <a:t>	    K</a:t>
            </a:r>
            <a:r>
              <a:rPr lang="en-US" sz="2400" baseline="-25000" dirty="0"/>
              <a:t>t</a:t>
            </a:r>
            <a:r>
              <a:rPr lang="en-US" sz="2400" dirty="0"/>
              <a:t>  = Actual capital stock at year t</a:t>
            </a:r>
          </a:p>
          <a:p>
            <a:pPr>
              <a:buNone/>
            </a:pPr>
            <a:r>
              <a:rPr lang="en-US" sz="2400" dirty="0"/>
              <a:t> 	    </a:t>
            </a:r>
            <a:r>
              <a:rPr lang="en-US" sz="2400" dirty="0" err="1"/>
              <a:t>I</a:t>
            </a:r>
            <a:r>
              <a:rPr lang="en-US" sz="2400" baseline="-25000" dirty="0" err="1"/>
              <a:t>n,t</a:t>
            </a:r>
            <a:r>
              <a:rPr lang="en-US" sz="2400" dirty="0"/>
              <a:t> = Net investment at year t</a:t>
            </a:r>
          </a:p>
          <a:p>
            <a:pPr>
              <a:buNone/>
            </a:pPr>
            <a:r>
              <a:rPr lang="en-US" sz="2400" dirty="0"/>
              <a:t>	    </a:t>
            </a:r>
            <a:r>
              <a:rPr lang="en-US" sz="2400" dirty="0" err="1"/>
              <a:t>Y</a:t>
            </a:r>
            <a:r>
              <a:rPr lang="en-US" sz="2400" baseline="-25000" dirty="0" err="1"/>
              <a:t>t</a:t>
            </a:r>
            <a:r>
              <a:rPr lang="en-US" sz="2400" dirty="0"/>
              <a:t>  = </a:t>
            </a:r>
            <a:r>
              <a:rPr lang="en-US" sz="2400"/>
              <a:t>Output at </a:t>
            </a:r>
            <a:r>
              <a:rPr lang="en-US" sz="2400" dirty="0"/>
              <a:t>year t</a:t>
            </a:r>
          </a:p>
          <a:p>
            <a:pPr>
              <a:buNone/>
            </a:pP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685800"/>
          </a:xfrm>
        </p:spPr>
        <p:txBody>
          <a:bodyPr/>
          <a:lstStyle/>
          <a:p>
            <a:r>
              <a:rPr lang="en-US" dirty="0"/>
              <a:t>The Accelerator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u="sng" dirty="0"/>
              <a:t>Assumption</a:t>
            </a:r>
          </a:p>
          <a:p>
            <a:pPr>
              <a:buNone/>
            </a:pPr>
            <a:r>
              <a:rPr lang="en-US" sz="2400" dirty="0"/>
              <a:t>1.</a:t>
            </a:r>
          </a:p>
          <a:p>
            <a:pPr>
              <a:buNone/>
            </a:pPr>
            <a:r>
              <a:rPr lang="en-US" sz="2400" dirty="0"/>
              <a:t>2.</a:t>
            </a:r>
          </a:p>
          <a:p>
            <a:pPr>
              <a:buNone/>
            </a:pPr>
            <a:r>
              <a:rPr lang="en-US" sz="2400" dirty="0"/>
              <a:t>3.</a:t>
            </a:r>
          </a:p>
          <a:p>
            <a:pPr>
              <a:buNone/>
            </a:pPr>
            <a:r>
              <a:rPr lang="en-US" sz="2400" dirty="0"/>
              <a:t>Then, </a:t>
            </a:r>
          </a:p>
          <a:p>
            <a:pPr>
              <a:buNone/>
            </a:pPr>
            <a:r>
              <a:rPr lang="en-US" sz="2400" dirty="0"/>
              <a:t>     </a:t>
            </a: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89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676400"/>
            <a:ext cx="1295400" cy="438764"/>
          </a:xfrm>
          <a:prstGeom prst="rect">
            <a:avLst/>
          </a:prstGeom>
          <a:noFill/>
        </p:spPr>
      </p:pic>
      <p:pic>
        <p:nvPicPr>
          <p:cNvPr id="122888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209800"/>
            <a:ext cx="2743201" cy="429905"/>
          </a:xfrm>
          <a:prstGeom prst="rect">
            <a:avLst/>
          </a:prstGeom>
          <a:noFill/>
        </p:spPr>
      </p:pic>
      <p:pic>
        <p:nvPicPr>
          <p:cNvPr id="12288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819400"/>
            <a:ext cx="2514600" cy="517021"/>
          </a:xfrm>
          <a:prstGeom prst="rect">
            <a:avLst/>
          </a:prstGeom>
          <a:noFill/>
        </p:spPr>
      </p:pic>
      <p:pic>
        <p:nvPicPr>
          <p:cNvPr id="122886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4190999"/>
            <a:ext cx="2514600" cy="467315"/>
          </a:xfrm>
          <a:prstGeom prst="rect">
            <a:avLst/>
          </a:prstGeom>
          <a:noFill/>
        </p:spPr>
      </p:pic>
      <p:pic>
        <p:nvPicPr>
          <p:cNvPr id="12288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5638800"/>
            <a:ext cx="1752600" cy="533400"/>
          </a:xfrm>
          <a:prstGeom prst="rect">
            <a:avLst/>
          </a:prstGeom>
          <a:noFill/>
        </p:spPr>
      </p:pic>
      <p:pic>
        <p:nvPicPr>
          <p:cNvPr id="122883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5333999"/>
            <a:ext cx="1295400" cy="1031033"/>
          </a:xfrm>
          <a:prstGeom prst="rect">
            <a:avLst/>
          </a:prstGeom>
          <a:solidFill>
            <a:srgbClr val="FFFF99"/>
          </a:solidFill>
        </p:spPr>
      </p:pic>
      <p:sp>
        <p:nvSpPr>
          <p:cNvPr id="12289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91" name="Rectangle 11"/>
          <p:cNvSpPr>
            <a:spLocks noChangeArrowheads="1"/>
          </p:cNvSpPr>
          <p:nvPr/>
        </p:nvSpPr>
        <p:spPr bwMode="auto">
          <a:xfrm>
            <a:off x="0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2" name="Rectangle 12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3" name="Rectangle 13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4" name="Rectangle 14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5" name="Rectangle 15"/>
          <p:cNvSpPr>
            <a:spLocks noChangeArrowheads="1"/>
          </p:cNvSpPr>
          <p:nvPr/>
        </p:nvSpPr>
        <p:spPr bwMode="auto">
          <a:xfrm>
            <a:off x="0" y="1466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6" name="Rectangle 16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7" name="Rectangle 17"/>
          <p:cNvSpPr>
            <a:spLocks noChangeArrowheads="1"/>
          </p:cNvSpPr>
          <p:nvPr/>
        </p:nvSpPr>
        <p:spPr bwMode="auto">
          <a:xfrm>
            <a:off x="0" y="2038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3429000"/>
            <a:ext cx="2594262" cy="533400"/>
          </a:xfrm>
          <a:prstGeom prst="rect">
            <a:avLst/>
          </a:prstGeom>
          <a:noFill/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399" y="4953000"/>
            <a:ext cx="2525485" cy="457200"/>
          </a:xfrm>
          <a:prstGeom prst="rect">
            <a:avLst/>
          </a:prstGeom>
          <a:noFill/>
        </p:spPr>
      </p:pic>
      <p:sp>
        <p:nvSpPr>
          <p:cNvPr id="26" name="Right Arrow 25"/>
          <p:cNvSpPr/>
          <p:nvPr/>
        </p:nvSpPr>
        <p:spPr>
          <a:xfrm>
            <a:off x="3733800" y="56388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899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98" name="Picture 1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5334000"/>
            <a:ext cx="960120" cy="533400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22901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4648200" y="1905000"/>
            <a:ext cx="3505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       is the accelerator. </a:t>
            </a:r>
          </a:p>
        </p:txBody>
      </p:sp>
      <p:pic>
        <p:nvPicPr>
          <p:cNvPr id="122900" name="Picture 2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6800" y="1905000"/>
            <a:ext cx="228600" cy="508000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4724400" y="2819400"/>
            <a:ext cx="35052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That is, Y   accelerates net investment to 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rot="5400000" flipH="1" flipV="1">
            <a:off x="6020594" y="3047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 flipH="1" flipV="1">
            <a:off x="7163594" y="3428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2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3" grpId="0" animBg="1"/>
      <p:bldP spid="3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Accelerator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Problems of the Simple Accelerator Model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</a:t>
            </a:r>
            <a:r>
              <a:rPr lang="en-US" sz="2400" dirty="0"/>
              <a:t>Investment may depend on other factors rather than ∆</a:t>
            </a:r>
            <a:r>
              <a:rPr lang="en-US" sz="2400" dirty="0" err="1"/>
              <a:t>Y</a:t>
            </a:r>
            <a:r>
              <a:rPr lang="en-US" sz="2400" baseline="-25000" dirty="0" err="1"/>
              <a:t>t</a:t>
            </a:r>
            <a:r>
              <a:rPr lang="en-US" sz="2400" baseline="-25000" dirty="0"/>
              <a:t> </a:t>
            </a:r>
            <a:r>
              <a:rPr lang="en-US" sz="2400" dirty="0"/>
              <a:t>(such as new technology for new investment opportunity)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/>
              <a:t> If investors think that changes output (or demand for output) is temporary, they may not change level of investment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/>
              <a:t>When </a:t>
            </a:r>
            <a:r>
              <a:rPr lang="en-US" sz="2400" dirty="0" err="1"/>
              <a:t>Y</a:t>
            </a:r>
            <a:r>
              <a:rPr lang="en-US" sz="2400" baseline="-25000" dirty="0" err="1"/>
              <a:t>t</a:t>
            </a:r>
            <a:r>
              <a:rPr lang="en-US" sz="2400" dirty="0"/>
              <a:t> 	 investment may not    because firms may have some excess capacity of capital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rot="5400000" flipH="1" flipV="1">
            <a:off x="2058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5106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3.2.3 </a:t>
            </a:r>
            <a:r>
              <a:rPr lang="th-TH" b="1" dirty="0">
                <a:cs typeface="Angsana New" pitchFamily="18" charset="-34"/>
              </a:rPr>
              <a:t> </a:t>
            </a:r>
            <a:r>
              <a:rPr lang="en-US" b="1" dirty="0">
                <a:cs typeface="Angsana New" pitchFamily="18" charset="-34"/>
              </a:rPr>
              <a:t>Government spending (G)</a:t>
            </a:r>
          </a:p>
        </p:txBody>
      </p:sp>
      <p:sp useBgFill="1"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12" name="Rectangle 20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Factors determining G</a:t>
            </a:r>
            <a:endParaRPr lang="th-TH" b="1" u="sng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Government policy </a:t>
            </a:r>
            <a:endParaRPr lang="th-TH" sz="3200" dirty="0">
              <a:cs typeface="Angsana New" pitchFamily="18" charset="-34"/>
            </a:endParaRPr>
          </a:p>
          <a:p>
            <a:endParaRPr lang="en-US" sz="3200" dirty="0"/>
          </a:p>
        </p:txBody>
      </p:sp>
      <p:sp>
        <p:nvSpPr>
          <p:cNvPr id="136222" name="AutoShape 30"/>
          <p:cNvSpPr>
            <a:spLocks noChangeArrowheads="1"/>
          </p:cNvSpPr>
          <p:nvPr/>
        </p:nvSpPr>
        <p:spPr bwMode="auto">
          <a:xfrm>
            <a:off x="4267200" y="24384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3" name="Text Box 31"/>
          <p:cNvSpPr txBox="1">
            <a:spLocks noChangeArrowheads="1"/>
          </p:cNvSpPr>
          <p:nvPr/>
        </p:nvSpPr>
        <p:spPr bwMode="auto">
          <a:xfrm>
            <a:off x="5029200" y="2286000"/>
            <a:ext cx="25908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9900CC"/>
                </a:solidFill>
                <a:cs typeface="Angsana New" pitchFamily="18" charset="-34"/>
              </a:rPr>
              <a:t>Fiscal Policy</a:t>
            </a:r>
          </a:p>
        </p:txBody>
      </p:sp>
      <p:sp>
        <p:nvSpPr>
          <p:cNvPr id="136224" name="Text Box 32"/>
          <p:cNvSpPr txBox="1">
            <a:spLocks noChangeArrowheads="1"/>
          </p:cNvSpPr>
          <p:nvPr/>
        </p:nvSpPr>
        <p:spPr bwMode="auto">
          <a:xfrm>
            <a:off x="1066800" y="3124200"/>
            <a:ext cx="44958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9900CC"/>
                </a:solidFill>
                <a:cs typeface="Angsana New" pitchFamily="18" charset="-34"/>
              </a:rPr>
              <a:t>Expansion Fiscal Policy</a:t>
            </a:r>
          </a:p>
        </p:txBody>
      </p:sp>
      <p:sp>
        <p:nvSpPr>
          <p:cNvPr id="136225" name="AutoShape 33"/>
          <p:cNvSpPr>
            <a:spLocks noChangeArrowheads="1"/>
          </p:cNvSpPr>
          <p:nvPr/>
        </p:nvSpPr>
        <p:spPr bwMode="auto">
          <a:xfrm>
            <a:off x="5867400" y="32766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6" name="Text Box 34"/>
          <p:cNvSpPr txBox="1">
            <a:spLocks noChangeArrowheads="1"/>
          </p:cNvSpPr>
          <p:nvPr/>
        </p:nvSpPr>
        <p:spPr bwMode="auto">
          <a:xfrm>
            <a:off x="6477000" y="31242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>
                <a:solidFill>
                  <a:schemeClr val="accent2"/>
                </a:solidFill>
                <a:cs typeface="Angsana New" pitchFamily="18" charset="-34"/>
              </a:rPr>
              <a:t>G</a:t>
            </a:r>
          </a:p>
        </p:txBody>
      </p:sp>
      <p:sp>
        <p:nvSpPr>
          <p:cNvPr id="136227" name="Line 35"/>
          <p:cNvSpPr>
            <a:spLocks noChangeShapeType="1"/>
          </p:cNvSpPr>
          <p:nvPr/>
        </p:nvSpPr>
        <p:spPr bwMode="auto">
          <a:xfrm flipV="1">
            <a:off x="7162800" y="3200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28" name="Text Box 36"/>
          <p:cNvSpPr txBox="1">
            <a:spLocks noChangeArrowheads="1"/>
          </p:cNvSpPr>
          <p:nvPr/>
        </p:nvSpPr>
        <p:spPr bwMode="auto">
          <a:xfrm>
            <a:off x="1066800" y="3962400"/>
            <a:ext cx="47244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9900CC"/>
                </a:solidFill>
                <a:cs typeface="Angsana New" pitchFamily="18" charset="-34"/>
              </a:rPr>
              <a:t>Contraction Fiscal Policy</a:t>
            </a:r>
          </a:p>
        </p:txBody>
      </p:sp>
      <p:sp>
        <p:nvSpPr>
          <p:cNvPr id="136229" name="AutoShape 37"/>
          <p:cNvSpPr>
            <a:spLocks noChangeArrowheads="1"/>
          </p:cNvSpPr>
          <p:nvPr/>
        </p:nvSpPr>
        <p:spPr bwMode="auto">
          <a:xfrm>
            <a:off x="6019800" y="41148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30" name="Text Box 38"/>
          <p:cNvSpPr txBox="1">
            <a:spLocks noChangeArrowheads="1"/>
          </p:cNvSpPr>
          <p:nvPr/>
        </p:nvSpPr>
        <p:spPr bwMode="auto">
          <a:xfrm>
            <a:off x="6781800" y="39624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36231" name="Line 39"/>
          <p:cNvSpPr>
            <a:spLocks noChangeShapeType="1"/>
          </p:cNvSpPr>
          <p:nvPr/>
        </p:nvSpPr>
        <p:spPr bwMode="auto">
          <a:xfrm>
            <a:off x="7315200" y="41148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6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6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6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22" grpId="0" animBg="1"/>
      <p:bldP spid="136223" grpId="0" animBg="1"/>
      <p:bldP spid="136224" grpId="0" animBg="1"/>
      <p:bldP spid="136225" grpId="0" animBg="1"/>
      <p:bldP spid="136226" grpId="0" animBg="1"/>
      <p:bldP spid="136227" grpId="0" animBg="1"/>
      <p:bldP spid="136228" grpId="0" animBg="1"/>
      <p:bldP spid="136229" grpId="0" animBg="1"/>
      <p:bldP spid="136230" grpId="0" animBg="1"/>
      <p:bldP spid="13623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781800" cy="838200"/>
          </a:xfrm>
        </p:spPr>
        <p:txBody>
          <a:bodyPr/>
          <a:lstStyle/>
          <a:p>
            <a:pPr algn="l"/>
            <a:r>
              <a:rPr lang="en-US" sz="3200" b="1" u="sng">
                <a:solidFill>
                  <a:srgbClr val="008000"/>
                </a:solidFill>
                <a:cs typeface="Angsana New" pitchFamily="18" charset="-34"/>
              </a:rPr>
              <a:t>Relationship </a:t>
            </a:r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between </a:t>
            </a:r>
            <a:r>
              <a:rPr lang="en-US" sz="3200" b="1" u="sng" dirty="0">
                <a:solidFill>
                  <a:srgbClr val="660033"/>
                </a:solidFill>
                <a:cs typeface="Angsana New" pitchFamily="18" charset="-34"/>
              </a:rPr>
              <a:t>G</a:t>
            </a:r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 and</a:t>
            </a:r>
            <a:r>
              <a:rPr lang="th-TH" sz="3200" b="1" u="sng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3200" b="1" u="sng" dirty="0">
                <a:solidFill>
                  <a:srgbClr val="660033"/>
                </a:solidFill>
                <a:cs typeface="Angsana New" pitchFamily="18" charset="-34"/>
              </a:rPr>
              <a:t>Y</a:t>
            </a:r>
          </a:p>
        </p:txBody>
      </p:sp>
      <p:sp useBgFill="1">
        <p:nvSpPr>
          <p:cNvPr id="141315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4114800" y="1752600"/>
            <a:ext cx="5029200" cy="156966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660033"/>
                </a:solidFill>
                <a:latin typeface="+mn-lt"/>
                <a:cs typeface="Angsana New" pitchFamily="18" charset="-34"/>
              </a:rPr>
              <a:t>Suppose </a:t>
            </a: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G does not depend on current Y </a:t>
            </a:r>
            <a:r>
              <a:rPr lang="en-US" b="1" dirty="0">
                <a:solidFill>
                  <a:srgbClr val="660033"/>
                </a:solidFill>
                <a:latin typeface="+mn-lt"/>
                <a:cs typeface="Angsana New" pitchFamily="18" charset="-34"/>
              </a:rPr>
              <a:t>(since government spending budget needs to be planned in advance)</a:t>
            </a:r>
          </a:p>
        </p:txBody>
      </p:sp>
      <p:sp>
        <p:nvSpPr>
          <p:cNvPr id="141317" name="Line 5"/>
          <p:cNvSpPr>
            <a:spLocks noChangeShapeType="1"/>
          </p:cNvSpPr>
          <p:nvPr/>
        </p:nvSpPr>
        <p:spPr bwMode="auto">
          <a:xfrm>
            <a:off x="7620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8" name="Line 6"/>
          <p:cNvSpPr>
            <a:spLocks noChangeShapeType="1"/>
          </p:cNvSpPr>
          <p:nvPr/>
        </p:nvSpPr>
        <p:spPr bwMode="auto">
          <a:xfrm>
            <a:off x="7620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1320" name="Text Box 8"/>
          <p:cNvSpPr txBox="1">
            <a:spLocks noChangeArrowheads="1"/>
          </p:cNvSpPr>
          <p:nvPr/>
        </p:nvSpPr>
        <p:spPr bwMode="auto">
          <a:xfrm>
            <a:off x="4267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4114800" y="3429000"/>
            <a:ext cx="3505200" cy="579438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Y</a:t>
            </a:r>
          </a:p>
        </p:txBody>
      </p:sp>
      <p:sp>
        <p:nvSpPr>
          <p:cNvPr id="141322" name="Line 10"/>
          <p:cNvSpPr>
            <a:spLocks noChangeShapeType="1"/>
          </p:cNvSpPr>
          <p:nvPr/>
        </p:nvSpPr>
        <p:spPr bwMode="auto">
          <a:xfrm flipV="1">
            <a:off x="5029200" y="3581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23" name="AutoShape 11"/>
          <p:cNvSpPr>
            <a:spLocks noChangeArrowheads="1"/>
          </p:cNvSpPr>
          <p:nvPr/>
        </p:nvSpPr>
        <p:spPr bwMode="auto">
          <a:xfrm>
            <a:off x="5410200" y="3657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1324" name="Text Box 12"/>
          <p:cNvSpPr txBox="1">
            <a:spLocks noChangeArrowheads="1"/>
          </p:cNvSpPr>
          <p:nvPr/>
        </p:nvSpPr>
        <p:spPr bwMode="auto">
          <a:xfrm>
            <a:off x="6096000" y="3429000"/>
            <a:ext cx="144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G = </a:t>
            </a:r>
            <a:r>
              <a:rPr lang="en-US" sz="3200" b="1" dirty="0" err="1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en-US" sz="32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endParaRPr lang="en-US" sz="32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grpSp>
        <p:nvGrpSpPr>
          <p:cNvPr id="141332" name="Group 20"/>
          <p:cNvGrpSpPr>
            <a:grpSpLocks/>
          </p:cNvGrpSpPr>
          <p:nvPr/>
        </p:nvGrpSpPr>
        <p:grpSpPr bwMode="auto">
          <a:xfrm>
            <a:off x="4114800" y="4267200"/>
            <a:ext cx="3505200" cy="579438"/>
            <a:chOff x="2832" y="2688"/>
            <a:chExt cx="2208" cy="365"/>
          </a:xfrm>
        </p:grpSpPr>
        <p:sp>
          <p:nvSpPr>
            <p:cNvPr id="141325" name="Text Box 13"/>
            <p:cNvSpPr txBox="1">
              <a:spLocks noChangeArrowheads="1"/>
            </p:cNvSpPr>
            <p:nvPr/>
          </p:nvSpPr>
          <p:spPr bwMode="auto">
            <a:xfrm>
              <a:off x="2832" y="2688"/>
              <a:ext cx="2208" cy="365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3200" b="1" dirty="0">
                  <a:solidFill>
                    <a:schemeClr val="accent2"/>
                  </a:solidFill>
                  <a:cs typeface="Angsana New" pitchFamily="18" charset="-34"/>
                </a:rPr>
                <a:t> Y </a:t>
              </a:r>
            </a:p>
          </p:txBody>
        </p:sp>
        <p:sp>
          <p:nvSpPr>
            <p:cNvPr id="141326" name="Line 14"/>
            <p:cNvSpPr>
              <a:spLocks noChangeShapeType="1"/>
            </p:cNvSpPr>
            <p:nvPr/>
          </p:nvSpPr>
          <p:spPr bwMode="auto">
            <a:xfrm>
              <a:off x="3408" y="2784"/>
              <a:ext cx="0" cy="192"/>
            </a:xfrm>
            <a:prstGeom prst="line">
              <a:avLst/>
            </a:prstGeom>
            <a:noFill/>
            <a:ln w="38100">
              <a:solidFill>
                <a:srgbClr val="660033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1327" name="AutoShape 15"/>
          <p:cNvSpPr>
            <a:spLocks noChangeArrowheads="1"/>
          </p:cNvSpPr>
          <p:nvPr/>
        </p:nvSpPr>
        <p:spPr bwMode="auto">
          <a:xfrm>
            <a:off x="54102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1328" name="Text Box 16"/>
          <p:cNvSpPr txBox="1">
            <a:spLocks noChangeArrowheads="1"/>
          </p:cNvSpPr>
          <p:nvPr/>
        </p:nvSpPr>
        <p:spPr bwMode="auto">
          <a:xfrm>
            <a:off x="6096000" y="4267200"/>
            <a:ext cx="144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>
                <a:solidFill>
                  <a:schemeClr val="accent2"/>
                </a:solidFill>
                <a:cs typeface="Angsana New" pitchFamily="18" charset="-34"/>
              </a:rPr>
              <a:t>G = G</a:t>
            </a:r>
            <a:r>
              <a:rPr lang="en-US" sz="32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</a:p>
        </p:txBody>
      </p:sp>
      <p:sp>
        <p:nvSpPr>
          <p:cNvPr id="141329" name="Line 17"/>
          <p:cNvSpPr>
            <a:spLocks noChangeShapeType="1"/>
          </p:cNvSpPr>
          <p:nvPr/>
        </p:nvSpPr>
        <p:spPr bwMode="auto">
          <a:xfrm>
            <a:off x="762000" y="4191000"/>
            <a:ext cx="2743200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30" name="Text Box 18"/>
          <p:cNvSpPr txBox="1">
            <a:spLocks noChangeArrowheads="1"/>
          </p:cNvSpPr>
          <p:nvPr/>
        </p:nvSpPr>
        <p:spPr bwMode="auto">
          <a:xfrm>
            <a:off x="3581400" y="38862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th-TH" sz="3200" b="1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1331" name="Text Box 19"/>
          <p:cNvSpPr txBox="1">
            <a:spLocks noChangeArrowheads="1"/>
          </p:cNvSpPr>
          <p:nvPr/>
        </p:nvSpPr>
        <p:spPr bwMode="auto">
          <a:xfrm>
            <a:off x="152400" y="38100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1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1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1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1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1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 animBg="1"/>
      <p:bldP spid="141321" grpId="0" animBg="1"/>
      <p:bldP spid="141322" grpId="0" animBg="1"/>
      <p:bldP spid="141323" grpId="0" animBg="1"/>
      <p:bldP spid="141324" grpId="0"/>
      <p:bldP spid="141327" grpId="0" animBg="1"/>
      <p:bldP spid="141328" grpId="1"/>
      <p:bldP spid="141329" grpId="0" animBg="1"/>
      <p:bldP spid="141330" grpId="0"/>
      <p:bldP spid="141331" grpId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01000" cy="838200"/>
          </a:xfrm>
        </p:spPr>
        <p:txBody>
          <a:bodyPr/>
          <a:lstStyle/>
          <a:p>
            <a:pPr algn="l"/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Shift of government spending curve (G)</a:t>
            </a:r>
          </a:p>
        </p:txBody>
      </p:sp>
      <p:sp useBgFill="1">
        <p:nvSpPr>
          <p:cNvPr id="14233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3733800" y="1752600"/>
            <a:ext cx="5410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start with government spending level </a:t>
            </a:r>
            <a:r>
              <a:rPr lang="en-US" b="1" dirty="0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1</a:t>
            </a:r>
          </a:p>
        </p:txBody>
      </p:sp>
      <p:sp>
        <p:nvSpPr>
          <p:cNvPr id="142341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2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2345" name="Text Box 9"/>
          <p:cNvSpPr txBox="1">
            <a:spLocks noChangeArrowheads="1"/>
          </p:cNvSpPr>
          <p:nvPr/>
        </p:nvSpPr>
        <p:spPr bwMode="auto">
          <a:xfrm>
            <a:off x="3733800" y="2590800"/>
            <a:ext cx="43434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D60093"/>
                </a:solidFill>
                <a:cs typeface="Angsana New" pitchFamily="18" charset="-34"/>
              </a:rPr>
              <a:t>Expansion Fiscal Policy </a:t>
            </a:r>
          </a:p>
        </p:txBody>
      </p:sp>
      <p:sp>
        <p:nvSpPr>
          <p:cNvPr id="142353" name="Line 17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4" name="Text Box 18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2358" name="AutoShape 22"/>
          <p:cNvSpPr>
            <a:spLocks noChangeArrowheads="1"/>
          </p:cNvSpPr>
          <p:nvPr/>
        </p:nvSpPr>
        <p:spPr bwMode="auto">
          <a:xfrm>
            <a:off x="4114800" y="3505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59" name="Text Box 23"/>
          <p:cNvSpPr txBox="1">
            <a:spLocks noChangeArrowheads="1"/>
          </p:cNvSpPr>
          <p:nvPr/>
        </p:nvSpPr>
        <p:spPr bwMode="auto">
          <a:xfrm>
            <a:off x="4800600" y="3352800"/>
            <a:ext cx="29718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shift up to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42360" name="Text Box 24"/>
          <p:cNvSpPr txBox="1">
            <a:spLocks noChangeArrowheads="1"/>
          </p:cNvSpPr>
          <p:nvPr/>
        </p:nvSpPr>
        <p:spPr bwMode="auto">
          <a:xfrm>
            <a:off x="3657600" y="4191000"/>
            <a:ext cx="4572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D60093"/>
                </a:solidFill>
                <a:cs typeface="Angsana New" pitchFamily="18" charset="-34"/>
              </a:rPr>
              <a:t>Contraction Fiscal Policy </a:t>
            </a:r>
          </a:p>
        </p:txBody>
      </p:sp>
      <p:sp>
        <p:nvSpPr>
          <p:cNvPr id="142361" name="AutoShape 25"/>
          <p:cNvSpPr>
            <a:spLocks noChangeArrowheads="1"/>
          </p:cNvSpPr>
          <p:nvPr/>
        </p:nvSpPr>
        <p:spPr bwMode="auto">
          <a:xfrm>
            <a:off x="4191000" y="5029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62" name="Text Box 26"/>
          <p:cNvSpPr txBox="1">
            <a:spLocks noChangeArrowheads="1"/>
          </p:cNvSpPr>
          <p:nvPr/>
        </p:nvSpPr>
        <p:spPr bwMode="auto">
          <a:xfrm>
            <a:off x="4800600" y="4876800"/>
            <a:ext cx="3048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shift down to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 </a:t>
            </a:r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grpSp>
        <p:nvGrpSpPr>
          <p:cNvPr id="142369" name="Group 33"/>
          <p:cNvGrpSpPr>
            <a:grpSpLocks/>
          </p:cNvGrpSpPr>
          <p:nvPr/>
        </p:nvGrpSpPr>
        <p:grpSpPr bwMode="auto">
          <a:xfrm>
            <a:off x="457200" y="2971800"/>
            <a:ext cx="3276600" cy="579438"/>
            <a:chOff x="288" y="1872"/>
            <a:chExt cx="2064" cy="365"/>
          </a:xfrm>
        </p:grpSpPr>
        <p:sp>
          <p:nvSpPr>
            <p:cNvPr id="142365" name="Line 29"/>
            <p:cNvSpPr>
              <a:spLocks noChangeShapeType="1"/>
            </p:cNvSpPr>
            <p:nvPr/>
          </p:nvSpPr>
          <p:spPr bwMode="auto">
            <a:xfrm>
              <a:off x="288" y="2112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6" name="Text Box 30"/>
            <p:cNvSpPr txBox="1">
              <a:spLocks noChangeArrowheads="1"/>
            </p:cNvSpPr>
            <p:nvPr/>
          </p:nvSpPr>
          <p:spPr bwMode="auto">
            <a:xfrm>
              <a:off x="1968" y="1872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2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grpSp>
        <p:nvGrpSpPr>
          <p:cNvPr id="142370" name="Group 34"/>
          <p:cNvGrpSpPr>
            <a:grpSpLocks/>
          </p:cNvGrpSpPr>
          <p:nvPr/>
        </p:nvGrpSpPr>
        <p:grpSpPr bwMode="auto">
          <a:xfrm>
            <a:off x="457200" y="4191000"/>
            <a:ext cx="3276600" cy="579438"/>
            <a:chOff x="288" y="2640"/>
            <a:chExt cx="2064" cy="365"/>
          </a:xfrm>
        </p:grpSpPr>
        <p:sp>
          <p:nvSpPr>
            <p:cNvPr id="142367" name="Line 31"/>
            <p:cNvSpPr>
              <a:spLocks noChangeShapeType="1"/>
            </p:cNvSpPr>
            <p:nvPr/>
          </p:nvSpPr>
          <p:spPr bwMode="auto">
            <a:xfrm>
              <a:off x="288" y="2880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8" name="Text Box 32"/>
            <p:cNvSpPr txBox="1">
              <a:spLocks noChangeArrowheads="1"/>
            </p:cNvSpPr>
            <p:nvPr/>
          </p:nvSpPr>
          <p:spPr bwMode="auto">
            <a:xfrm>
              <a:off x="1968" y="2640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3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sp>
        <p:nvSpPr>
          <p:cNvPr id="23" name="Slide Number Placeholder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0" grpId="0" animBg="1"/>
      <p:bldP spid="142345" grpId="0" animBg="1"/>
      <p:bldP spid="142358" grpId="0" animBg="1"/>
      <p:bldP spid="142359" grpId="0" animBg="1"/>
      <p:bldP spid="142360" grpId="0" animBg="1"/>
      <p:bldP spid="142361" grpId="0" animBg="1"/>
      <p:bldP spid="14236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3.2.4 Net export (X-M)</a:t>
            </a:r>
          </a:p>
        </p:txBody>
      </p:sp>
      <p:sp useBgFill="1">
        <p:nvSpPr>
          <p:cNvPr id="14438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438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r>
              <a:rPr lang="en-US" sz="3600" b="1" u="sng" dirty="0">
                <a:solidFill>
                  <a:srgbClr val="008000"/>
                </a:solidFill>
                <a:effectLst/>
                <a:cs typeface="Angsana New" pitchFamily="18" charset="-34"/>
              </a:rPr>
              <a:t>Factors determining export</a:t>
            </a:r>
            <a:endParaRPr lang="th-TH" sz="3600" b="1" u="sng" dirty="0">
              <a:solidFill>
                <a:srgbClr val="008000"/>
              </a:solidFill>
              <a:effectLst/>
              <a:cs typeface="Angsana New" pitchFamily="18" charset="-34"/>
            </a:endParaRPr>
          </a:p>
          <a:p>
            <a:r>
              <a:rPr lang="en-US" sz="3200" b="1" dirty="0">
                <a:solidFill>
                  <a:srgbClr val="660033"/>
                </a:solidFill>
                <a:effectLst/>
                <a:cs typeface="Angsana New" pitchFamily="18" charset="-34"/>
              </a:rPr>
              <a:t>Government export policy</a:t>
            </a: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chemeClr val="accent2"/>
                </a:solidFill>
                <a:effectLst/>
                <a:cs typeface="Angsana New" pitchFamily="18" charset="-34"/>
              </a:rPr>
              <a:t>Political and economic stability</a:t>
            </a:r>
            <a:endParaRPr lang="th-TH" sz="3200" b="1" dirty="0">
              <a:solidFill>
                <a:schemeClr val="accent2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FF3300"/>
                </a:solidFill>
                <a:effectLst/>
                <a:cs typeface="Angsana New" pitchFamily="18" charset="-34"/>
              </a:rPr>
              <a:t>Price of export G&amp;S (compared with other countries)</a:t>
            </a:r>
            <a:endParaRPr lang="th-TH" sz="3200" b="1" dirty="0">
              <a:solidFill>
                <a:srgbClr val="FF3300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996633"/>
                </a:solidFill>
                <a:effectLst/>
                <a:cs typeface="Angsana New" pitchFamily="18" charset="-34"/>
              </a:rPr>
              <a:t>Demand from foreign market</a:t>
            </a:r>
            <a:endParaRPr lang="en-US" sz="3200" b="1" dirty="0">
              <a:solidFill>
                <a:srgbClr val="996633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Export Curve</a:t>
            </a:r>
          </a:p>
        </p:txBody>
      </p:sp>
      <p:sp useBgFill="1">
        <p:nvSpPr>
          <p:cNvPr id="17920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3505200" y="1905000"/>
            <a:ext cx="3124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independent to</a:t>
            </a:r>
            <a:r>
              <a:rPr lang="th-TH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endParaRPr lang="en-US" sz="2800" b="1" baseline="-25000" dirty="0">
              <a:solidFill>
                <a:srgbClr val="009900"/>
              </a:solidFill>
              <a:cs typeface="Arial" charset="0"/>
            </a:endParaRPr>
          </a:p>
        </p:txBody>
      </p:sp>
      <p:sp>
        <p:nvSpPr>
          <p:cNvPr id="179205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6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7" name="Text Box 7"/>
          <p:cNvSpPr txBox="1">
            <a:spLocks noChangeArrowheads="1"/>
          </p:cNvSpPr>
          <p:nvPr/>
        </p:nvSpPr>
        <p:spPr bwMode="auto">
          <a:xfrm>
            <a:off x="304800" y="16002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X</a:t>
            </a:r>
          </a:p>
        </p:txBody>
      </p:sp>
      <p:sp>
        <p:nvSpPr>
          <p:cNvPr id="179208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79209" name="Text Box 9"/>
          <p:cNvSpPr txBox="1">
            <a:spLocks noChangeArrowheads="1"/>
          </p:cNvSpPr>
          <p:nvPr/>
        </p:nvSpPr>
        <p:spPr bwMode="auto">
          <a:xfrm>
            <a:off x="3810000" y="3276600"/>
            <a:ext cx="2743200" cy="892552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8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Government export promotion </a:t>
            </a:r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policy 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0" name="Line 10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09900"/>
                </a:solidFill>
                <a:cs typeface="Angsana New" pitchFamily="18" charset="-34"/>
              </a:rPr>
              <a:t>X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2" name="AutoShape 12"/>
          <p:cNvSpPr>
            <a:spLocks noChangeArrowheads="1"/>
          </p:cNvSpPr>
          <p:nvPr/>
        </p:nvSpPr>
        <p:spPr bwMode="auto">
          <a:xfrm>
            <a:off x="6629400" y="3657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7086600" y="3429000"/>
            <a:ext cx="2057400" cy="58477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X</a:t>
            </a:r>
            <a:r>
              <a:rPr lang="en-US" sz="32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shift</a:t>
            </a:r>
            <a:r>
              <a:rPr lang="en-US" sz="20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up</a:t>
            </a:r>
            <a:r>
              <a:rPr lang="en-US" sz="32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to</a:t>
            </a:r>
            <a:r>
              <a:rPr lang="th-TH" sz="28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9900"/>
                </a:solidFill>
              </a:rPr>
              <a:t>X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2</a:t>
            </a:r>
          </a:p>
        </p:txBody>
      </p:sp>
      <p:grpSp>
        <p:nvGrpSpPr>
          <p:cNvPr id="179217" name="Group 17"/>
          <p:cNvGrpSpPr>
            <a:grpSpLocks/>
          </p:cNvGrpSpPr>
          <p:nvPr/>
        </p:nvGrpSpPr>
        <p:grpSpPr bwMode="auto">
          <a:xfrm>
            <a:off x="457200" y="2971800"/>
            <a:ext cx="3276600" cy="579438"/>
            <a:chOff x="288" y="1872"/>
            <a:chExt cx="2064" cy="365"/>
          </a:xfrm>
        </p:grpSpPr>
        <p:sp>
          <p:nvSpPr>
            <p:cNvPr id="179218" name="Line 18"/>
            <p:cNvSpPr>
              <a:spLocks noChangeShapeType="1"/>
            </p:cNvSpPr>
            <p:nvPr/>
          </p:nvSpPr>
          <p:spPr bwMode="auto">
            <a:xfrm>
              <a:off x="288" y="2112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9219" name="Text Box 19"/>
            <p:cNvSpPr txBox="1">
              <a:spLocks noChangeArrowheads="1"/>
            </p:cNvSpPr>
            <p:nvPr/>
          </p:nvSpPr>
          <p:spPr bwMode="auto">
            <a:xfrm>
              <a:off x="1968" y="1872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X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2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grpSp>
        <p:nvGrpSpPr>
          <p:cNvPr id="179220" name="Group 20"/>
          <p:cNvGrpSpPr>
            <a:grpSpLocks/>
          </p:cNvGrpSpPr>
          <p:nvPr/>
        </p:nvGrpSpPr>
        <p:grpSpPr bwMode="auto">
          <a:xfrm>
            <a:off x="457200" y="4191000"/>
            <a:ext cx="3276600" cy="579438"/>
            <a:chOff x="288" y="2640"/>
            <a:chExt cx="2064" cy="365"/>
          </a:xfrm>
        </p:grpSpPr>
        <p:sp>
          <p:nvSpPr>
            <p:cNvPr id="179221" name="Line 21"/>
            <p:cNvSpPr>
              <a:spLocks noChangeShapeType="1"/>
            </p:cNvSpPr>
            <p:nvPr/>
          </p:nvSpPr>
          <p:spPr bwMode="auto">
            <a:xfrm>
              <a:off x="288" y="2880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9222" name="Text Box 22"/>
            <p:cNvSpPr txBox="1">
              <a:spLocks noChangeArrowheads="1"/>
            </p:cNvSpPr>
            <p:nvPr/>
          </p:nvSpPr>
          <p:spPr bwMode="auto">
            <a:xfrm>
              <a:off x="1968" y="2640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X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3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781800" y="1905000"/>
            <a:ext cx="2362200" cy="523220"/>
            <a:chOff x="5943600" y="1828800"/>
            <a:chExt cx="2362200" cy="523220"/>
          </a:xfrm>
        </p:grpSpPr>
        <p:sp>
          <p:nvSpPr>
            <p:cNvPr id="179224" name="Text Box 24"/>
            <p:cNvSpPr txBox="1">
              <a:spLocks noChangeArrowheads="1"/>
            </p:cNvSpPr>
            <p:nvPr/>
          </p:nvSpPr>
          <p:spPr bwMode="auto">
            <a:xfrm>
              <a:off x="5943600" y="1828800"/>
              <a:ext cx="2362200" cy="523220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800" b="1" dirty="0">
                  <a:solidFill>
                    <a:schemeClr val="accent2"/>
                  </a:solidFill>
                  <a:cs typeface="Angsana New" pitchFamily="18" charset="-34"/>
                </a:rPr>
                <a:t>Y</a:t>
              </a:r>
              <a:r>
                <a:rPr lang="en-US" sz="2800" b="1" dirty="0">
                  <a:solidFill>
                    <a:schemeClr val="accent2"/>
                  </a:solidFill>
                  <a:cs typeface="Arial" charset="0"/>
                </a:rPr>
                <a:t>∆</a:t>
              </a:r>
              <a:r>
                <a:rPr lang="en-US" sz="2800" b="1" dirty="0">
                  <a:solidFill>
                    <a:schemeClr val="accent2"/>
                  </a:solidFill>
                  <a:cs typeface="Angsana New" pitchFamily="18" charset="-34"/>
                </a:rPr>
                <a:t>      X </a:t>
              </a:r>
              <a:r>
                <a:rPr lang="en-US" sz="2000" dirty="0">
                  <a:solidFill>
                    <a:schemeClr val="accent2"/>
                  </a:solidFill>
                  <a:cs typeface="Angsana New" pitchFamily="18" charset="-34"/>
                </a:rPr>
                <a:t>not</a:t>
              </a:r>
              <a:r>
                <a:rPr lang="th-TH" sz="2800" b="1" dirty="0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r>
                <a:rPr lang="en-US" sz="2800" b="1" dirty="0">
                  <a:solidFill>
                    <a:schemeClr val="accent2"/>
                  </a:solidFill>
                  <a:cs typeface="Arial" charset="0"/>
                </a:rPr>
                <a:t>∆</a:t>
              </a:r>
            </a:p>
          </p:txBody>
        </p:sp>
        <p:sp>
          <p:nvSpPr>
            <p:cNvPr id="179225" name="AutoShape 25"/>
            <p:cNvSpPr>
              <a:spLocks noChangeArrowheads="1"/>
            </p:cNvSpPr>
            <p:nvPr/>
          </p:nvSpPr>
          <p:spPr bwMode="auto">
            <a:xfrm>
              <a:off x="6553200" y="1981200"/>
              <a:ext cx="457200" cy="2286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9227" name="Text Box 27"/>
          <p:cNvSpPr txBox="1">
            <a:spLocks noChangeArrowheads="1"/>
          </p:cNvSpPr>
          <p:nvPr/>
        </p:nvSpPr>
        <p:spPr bwMode="auto">
          <a:xfrm>
            <a:off x="3810000" y="2590800"/>
            <a:ext cx="4038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Start with export level </a:t>
            </a:r>
            <a:r>
              <a:rPr lang="en-US" b="1" dirty="0">
                <a:solidFill>
                  <a:srgbClr val="009900"/>
                </a:solidFill>
              </a:rPr>
              <a:t>X</a:t>
            </a:r>
            <a:r>
              <a:rPr lang="en-US" b="1" baseline="-25000" dirty="0">
                <a:solidFill>
                  <a:srgbClr val="009900"/>
                </a:solidFill>
              </a:rPr>
              <a:t>1</a:t>
            </a:r>
          </a:p>
        </p:txBody>
      </p:sp>
      <p:grpSp>
        <p:nvGrpSpPr>
          <p:cNvPr id="179232" name="Group 32"/>
          <p:cNvGrpSpPr>
            <a:grpSpLocks/>
          </p:cNvGrpSpPr>
          <p:nvPr/>
        </p:nvGrpSpPr>
        <p:grpSpPr bwMode="auto">
          <a:xfrm>
            <a:off x="3810000" y="4343400"/>
            <a:ext cx="2362200" cy="830263"/>
            <a:chOff x="2352" y="2736"/>
            <a:chExt cx="1488" cy="523"/>
          </a:xfrm>
        </p:grpSpPr>
        <p:sp>
          <p:nvSpPr>
            <p:cNvPr id="179228" name="Text Box 28"/>
            <p:cNvSpPr txBox="1">
              <a:spLocks noChangeArrowheads="1"/>
            </p:cNvSpPr>
            <p:nvPr/>
          </p:nvSpPr>
          <p:spPr bwMode="auto">
            <a:xfrm>
              <a:off x="2352" y="2736"/>
              <a:ext cx="1488" cy="523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2800" b="1" dirty="0">
                  <a:solidFill>
                    <a:srgbClr val="660066"/>
                  </a:solidFill>
                  <a:cs typeface="Angsana New" pitchFamily="18" charset="-34"/>
                </a:rPr>
                <a:t> </a:t>
              </a:r>
              <a:r>
                <a:rPr lang="en-US" sz="2000" dirty="0">
                  <a:solidFill>
                    <a:srgbClr val="660066"/>
                  </a:solidFill>
                  <a:cs typeface="Angsana New" pitchFamily="18" charset="-34"/>
                </a:rPr>
                <a:t>Demand from foreign market</a:t>
              </a:r>
              <a:endParaRPr lang="en-US" sz="2000" dirty="0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  <p:sp>
          <p:nvSpPr>
            <p:cNvPr id="179229" name="Line 29"/>
            <p:cNvSpPr>
              <a:spLocks noChangeShapeType="1"/>
            </p:cNvSpPr>
            <p:nvPr/>
          </p:nvSpPr>
          <p:spPr bwMode="auto">
            <a:xfrm>
              <a:off x="3600" y="3024"/>
              <a:ext cx="0" cy="19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9230" name="AutoShape 30"/>
          <p:cNvSpPr>
            <a:spLocks noChangeArrowheads="1"/>
          </p:cNvSpPr>
          <p:nvPr/>
        </p:nvSpPr>
        <p:spPr bwMode="auto">
          <a:xfrm>
            <a:off x="6324600" y="4572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31" name="Text Box 31"/>
          <p:cNvSpPr txBox="1">
            <a:spLocks noChangeArrowheads="1"/>
          </p:cNvSpPr>
          <p:nvPr/>
        </p:nvSpPr>
        <p:spPr bwMode="auto">
          <a:xfrm>
            <a:off x="6781800" y="4419600"/>
            <a:ext cx="2362200" cy="579438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X</a:t>
            </a:r>
            <a:r>
              <a:rPr lang="en-US" sz="32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660066"/>
                </a:solidFill>
              </a:rPr>
              <a:t>shift</a:t>
            </a:r>
            <a:r>
              <a:rPr lang="en-US" sz="2000" b="1" dirty="0">
                <a:solidFill>
                  <a:srgbClr val="660066"/>
                </a:solidFill>
              </a:rPr>
              <a:t> </a:t>
            </a:r>
            <a:r>
              <a:rPr lang="en-US" sz="2000" dirty="0">
                <a:solidFill>
                  <a:srgbClr val="660066"/>
                </a:solidFill>
              </a:rPr>
              <a:t>down to</a:t>
            </a:r>
            <a:r>
              <a:rPr lang="th-TH" sz="20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9900"/>
                </a:solidFill>
              </a:rPr>
              <a:t>X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3</a:t>
            </a:r>
          </a:p>
        </p:txBody>
      </p:sp>
      <p:sp>
        <p:nvSpPr>
          <p:cNvPr id="179233" name="Text Box 33"/>
          <p:cNvSpPr txBox="1">
            <a:spLocks noChangeArrowheads="1"/>
          </p:cNvSpPr>
          <p:nvPr/>
        </p:nvSpPr>
        <p:spPr bwMode="auto">
          <a:xfrm>
            <a:off x="152400" y="5486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0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9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4" grpId="0" animBg="1"/>
      <p:bldP spid="179209" grpId="0" animBg="1"/>
      <p:bldP spid="179210" grpId="0" animBg="1"/>
      <p:bldP spid="179211" grpId="0"/>
      <p:bldP spid="179212" grpId="0" animBg="1"/>
      <p:bldP spid="179213" grpId="0" animBg="1"/>
      <p:bldP spid="179227" grpId="0" animBg="1"/>
      <p:bldP spid="179230" grpId="0" animBg="1"/>
      <p:bldP spid="17923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934200" cy="838200"/>
          </a:xfrm>
        </p:spPr>
        <p:txBody>
          <a:bodyPr/>
          <a:lstStyle/>
          <a:p>
            <a:pPr algn="l"/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Factors determining Import</a:t>
            </a:r>
          </a:p>
        </p:txBody>
      </p:sp>
      <p:sp useBgFill="1">
        <p:nvSpPr>
          <p:cNvPr id="18022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02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991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endParaRPr lang="th-TH" sz="800" b="1" u="sng" dirty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  <a:p>
            <a:r>
              <a:rPr lang="en-US" b="1" dirty="0">
                <a:solidFill>
                  <a:srgbClr val="FF3300"/>
                </a:solidFill>
                <a:effectLst/>
                <a:cs typeface="Angsana New" pitchFamily="18" charset="-34"/>
              </a:rPr>
              <a:t>National Income </a:t>
            </a:r>
            <a:r>
              <a:rPr lang="en-US" b="1" dirty="0">
                <a:solidFill>
                  <a:srgbClr val="FF0000"/>
                </a:solidFill>
                <a:effectLst/>
                <a:cs typeface="Angsana New" pitchFamily="18" charset="-34"/>
              </a:rPr>
              <a:t>(Y)</a:t>
            </a:r>
            <a:endParaRPr lang="th-TH" b="1" dirty="0">
              <a:solidFill>
                <a:srgbClr val="FF0000"/>
              </a:solidFill>
              <a:effectLst/>
              <a:cs typeface="Angsana New" pitchFamily="18" charset="-34"/>
            </a:endParaRPr>
          </a:p>
          <a:p>
            <a:pPr>
              <a:lnSpc>
                <a:spcPct val="70000"/>
              </a:lnSpc>
            </a:pPr>
            <a:r>
              <a:rPr lang="en-US" b="1" dirty="0">
                <a:solidFill>
                  <a:schemeClr val="accent2"/>
                </a:solidFill>
                <a:effectLst/>
                <a:cs typeface="Angsana New" pitchFamily="18" charset="-34"/>
              </a:rPr>
              <a:t>Consumer loan</a:t>
            </a:r>
            <a:endParaRPr lang="th-TH" b="1" dirty="0">
              <a:solidFill>
                <a:schemeClr val="accent2"/>
              </a:solidFill>
              <a:effectLst/>
              <a:cs typeface="Angsana New" pitchFamily="18" charset="-34"/>
            </a:endParaRPr>
          </a:p>
          <a:p>
            <a:pPr>
              <a:lnSpc>
                <a:spcPct val="70000"/>
              </a:lnSpc>
            </a:pPr>
            <a:r>
              <a:rPr lang="en-US" b="1" dirty="0">
                <a:solidFill>
                  <a:srgbClr val="800000"/>
                </a:solidFill>
                <a:effectLst/>
                <a:cs typeface="Angsana New" pitchFamily="18" charset="-34"/>
              </a:rPr>
              <a:t>Price of import G&amp;S (compared to domestic G&amp;S)</a:t>
            </a:r>
          </a:p>
          <a:p>
            <a:pPr>
              <a:lnSpc>
                <a:spcPct val="70000"/>
              </a:lnSpc>
            </a:pPr>
            <a:r>
              <a:rPr lang="en-US" b="1" dirty="0">
                <a:solidFill>
                  <a:srgbClr val="008000"/>
                </a:solidFill>
                <a:effectLst/>
                <a:cs typeface="Angsana New" pitchFamily="18" charset="-34"/>
              </a:rPr>
              <a:t>Consumer taste</a:t>
            </a:r>
            <a:endParaRPr lang="th-TH" b="1" dirty="0">
              <a:solidFill>
                <a:srgbClr val="008000"/>
              </a:solidFill>
              <a:effectLst/>
              <a:cs typeface="Angsana New" pitchFamily="18" charset="-34"/>
            </a:endParaRPr>
          </a:p>
          <a:p>
            <a:pPr>
              <a:lnSpc>
                <a:spcPct val="70000"/>
              </a:lnSpc>
            </a:pPr>
            <a:r>
              <a:rPr lang="en-US" b="1" dirty="0">
                <a:solidFill>
                  <a:srgbClr val="D60093"/>
                </a:solidFill>
                <a:effectLst/>
                <a:cs typeface="Angsana New" pitchFamily="18" charset="-34"/>
              </a:rPr>
              <a:t>Exchange rate expectation</a:t>
            </a:r>
            <a:endParaRPr lang="en-US" b="1" dirty="0">
              <a:solidFill>
                <a:srgbClr val="D60093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0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0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0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02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02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b="1" dirty="0">
                <a:solidFill>
                  <a:srgbClr val="008000"/>
                </a:solidFill>
                <a:cs typeface="Angsana New" pitchFamily="18" charset="-34"/>
              </a:rPr>
              <a:t>Import curve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125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81255" name="Group 7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81256" name="Line 8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57" name="Rectangle 9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81258" name="Group 10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81259" name="Line 11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0" name="Rectangle 1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81261" name="Rectangle 1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81262" name="Group 14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8126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4" name="Rectangle 16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81265" name="Group 17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81266" name="Line 18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7" name="Rectangle 19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81268" name="Rectangle 20"/>
          <p:cNvSpPr>
            <a:spLocks noChangeArrowheads="1"/>
          </p:cNvSpPr>
          <p:nvPr/>
        </p:nvSpPr>
        <p:spPr bwMode="auto">
          <a:xfrm>
            <a:off x="3581400" y="2895600"/>
            <a:ext cx="2438400" cy="830997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m = MPM = </a:t>
            </a:r>
            <a:r>
              <a:rPr lang="en-US" u="sng" dirty="0">
                <a:cs typeface="Arial" charset="0"/>
              </a:rPr>
              <a:t>∆M</a:t>
            </a:r>
            <a:endParaRPr lang="en-US" sz="2000" u="sng" dirty="0">
              <a:cs typeface="Angsana New" pitchFamily="18" charset="-34"/>
            </a:endParaRPr>
          </a:p>
          <a:p>
            <a:r>
              <a:rPr lang="en-US" dirty="0">
                <a:cs typeface="Arial" charset="0"/>
              </a:rPr>
              <a:t>                    ∆Y</a:t>
            </a:r>
            <a:endParaRPr lang="en-US" baseline="-25000" dirty="0">
              <a:cs typeface="Arial" charset="0"/>
            </a:endParaRPr>
          </a:p>
        </p:txBody>
      </p:sp>
      <p:sp>
        <p:nvSpPr>
          <p:cNvPr id="181269" name="Rectangle 21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657600" y="1981200"/>
            <a:ext cx="1905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M = M</a:t>
            </a:r>
            <a:r>
              <a:rPr lang="en-US" baseline="-25000">
                <a:cs typeface="Angsana New" pitchFamily="18" charset="-34"/>
              </a:rPr>
              <a:t>a</a:t>
            </a:r>
            <a:r>
              <a:rPr lang="en-US">
                <a:cs typeface="Angsana New" pitchFamily="18" charset="-34"/>
              </a:rPr>
              <a:t> + mY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4" name="Rectangle 26"/>
          <p:cNvSpPr>
            <a:spLocks noChangeArrowheads="1"/>
          </p:cNvSpPr>
          <p:nvPr/>
        </p:nvSpPr>
        <p:spPr bwMode="auto">
          <a:xfrm>
            <a:off x="6248400" y="2971800"/>
            <a:ext cx="1828800" cy="100647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latin typeface="Comic Sans MS" pitchFamily="66" charset="0"/>
                <a:cs typeface="Angsana New" pitchFamily="18" charset="-34"/>
              </a:rPr>
              <a:t>Marginal Propensity to Import</a:t>
            </a:r>
            <a:endParaRPr lang="th-TH" sz="2000" baseline="-2500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64</a:t>
            </a:fld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1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1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1" grpId="0"/>
      <p:bldP spid="181268" grpId="0" animBg="1"/>
      <p:bldP spid="181269" grpId="0"/>
      <p:bldP spid="18127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Net</a:t>
            </a:r>
            <a:r>
              <a:rPr lang="th-TH" sz="3200" b="1" dirty="0">
                <a:cs typeface="Angsana New" pitchFamily="18" charset="-34"/>
              </a:rPr>
              <a:t> </a:t>
            </a:r>
            <a:r>
              <a:rPr lang="en-US" sz="3200" b="1" dirty="0">
                <a:cs typeface="Angsana New" pitchFamily="18" charset="-34"/>
              </a:rPr>
              <a:t>export (X – M)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83300" name="Line 4"/>
          <p:cNvSpPr>
            <a:spLocks noChangeShapeType="1"/>
          </p:cNvSpPr>
          <p:nvPr/>
        </p:nvSpPr>
        <p:spPr bwMode="auto">
          <a:xfrm>
            <a:off x="2895600" y="22098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08" name="Line 12"/>
          <p:cNvSpPr>
            <a:spLocks noChangeShapeType="1"/>
          </p:cNvSpPr>
          <p:nvPr/>
        </p:nvSpPr>
        <p:spPr bwMode="auto">
          <a:xfrm>
            <a:off x="1752600" y="13716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19" name="Rectangle 23"/>
          <p:cNvSpPr>
            <a:spLocks noChangeArrowheads="1"/>
          </p:cNvSpPr>
          <p:nvPr/>
        </p:nvSpPr>
        <p:spPr bwMode="auto">
          <a:xfrm>
            <a:off x="1066800" y="1066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M, 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2" name="AutoShape 26"/>
          <p:cNvSpPr>
            <a:spLocks/>
          </p:cNvSpPr>
          <p:nvPr/>
        </p:nvSpPr>
        <p:spPr bwMode="auto">
          <a:xfrm>
            <a:off x="1600200" y="21336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24" name="Line 28"/>
          <p:cNvSpPr>
            <a:spLocks noChangeShapeType="1"/>
          </p:cNvSpPr>
          <p:nvPr/>
        </p:nvSpPr>
        <p:spPr bwMode="auto">
          <a:xfrm>
            <a:off x="1752600" y="3124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5" name="Rectangle 29"/>
          <p:cNvSpPr>
            <a:spLocks noChangeArrowheads="1"/>
          </p:cNvSpPr>
          <p:nvPr/>
        </p:nvSpPr>
        <p:spPr bwMode="auto">
          <a:xfrm>
            <a:off x="4572000" y="28194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6" name="Line 30"/>
          <p:cNvSpPr>
            <a:spLocks noChangeShapeType="1"/>
          </p:cNvSpPr>
          <p:nvPr/>
        </p:nvSpPr>
        <p:spPr bwMode="auto">
          <a:xfrm>
            <a:off x="1752600" y="2133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7" name="Rectangle 31"/>
          <p:cNvSpPr>
            <a:spLocks noChangeArrowheads="1"/>
          </p:cNvSpPr>
          <p:nvPr/>
        </p:nvSpPr>
        <p:spPr bwMode="auto">
          <a:xfrm>
            <a:off x="4248150" y="1981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8" name="Line 32"/>
          <p:cNvSpPr>
            <a:spLocks noChangeShapeType="1"/>
          </p:cNvSpPr>
          <p:nvPr/>
        </p:nvSpPr>
        <p:spPr bwMode="auto">
          <a:xfrm flipV="1">
            <a:off x="1752600" y="1524000"/>
            <a:ext cx="22860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9" name="Rectangle 33"/>
          <p:cNvSpPr>
            <a:spLocks noChangeArrowheads="1"/>
          </p:cNvSpPr>
          <p:nvPr/>
        </p:nvSpPr>
        <p:spPr bwMode="auto">
          <a:xfrm>
            <a:off x="4114800" y="1143000"/>
            <a:ext cx="18716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 = M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mY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0" name="Line 34"/>
          <p:cNvSpPr>
            <a:spLocks noChangeShapeType="1"/>
          </p:cNvSpPr>
          <p:nvPr/>
        </p:nvSpPr>
        <p:spPr bwMode="auto">
          <a:xfrm>
            <a:off x="1752600" y="3581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1" name="Line 35"/>
          <p:cNvSpPr>
            <a:spLocks noChangeShapeType="1"/>
          </p:cNvSpPr>
          <p:nvPr/>
        </p:nvSpPr>
        <p:spPr bwMode="auto">
          <a:xfrm>
            <a:off x="1752600" y="47244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2" name="Rectangle 36"/>
          <p:cNvSpPr>
            <a:spLocks noChangeArrowheads="1"/>
          </p:cNvSpPr>
          <p:nvPr/>
        </p:nvSpPr>
        <p:spPr bwMode="auto">
          <a:xfrm>
            <a:off x="1295400" y="2895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3" name="Rectangle 37"/>
          <p:cNvSpPr>
            <a:spLocks noChangeArrowheads="1"/>
          </p:cNvSpPr>
          <p:nvPr/>
        </p:nvSpPr>
        <p:spPr bwMode="auto">
          <a:xfrm>
            <a:off x="1295400" y="4419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4" name="AutoShape 38"/>
          <p:cNvSpPr>
            <a:spLocks/>
          </p:cNvSpPr>
          <p:nvPr/>
        </p:nvSpPr>
        <p:spPr bwMode="auto">
          <a:xfrm>
            <a:off x="1600200" y="41148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36" name="Line 40"/>
          <p:cNvSpPr>
            <a:spLocks noChangeShapeType="1"/>
          </p:cNvSpPr>
          <p:nvPr/>
        </p:nvSpPr>
        <p:spPr bwMode="auto">
          <a:xfrm>
            <a:off x="1752600" y="4114800"/>
            <a:ext cx="24384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8" name="Line 42"/>
          <p:cNvSpPr>
            <a:spLocks noChangeShapeType="1"/>
          </p:cNvSpPr>
          <p:nvPr/>
        </p:nvSpPr>
        <p:spPr bwMode="auto">
          <a:xfrm>
            <a:off x="2209800" y="2133600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9" name="Line 43"/>
          <p:cNvSpPr>
            <a:spLocks noChangeShapeType="1"/>
          </p:cNvSpPr>
          <p:nvPr/>
        </p:nvSpPr>
        <p:spPr bwMode="auto">
          <a:xfrm>
            <a:off x="2209800" y="4343400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0" name="Line 44"/>
          <p:cNvSpPr>
            <a:spLocks noChangeShapeType="1"/>
          </p:cNvSpPr>
          <p:nvPr/>
        </p:nvSpPr>
        <p:spPr bwMode="auto">
          <a:xfrm>
            <a:off x="3810000" y="1638300"/>
            <a:ext cx="0" cy="4953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1" name="Line 45"/>
          <p:cNvSpPr>
            <a:spLocks noChangeShapeType="1"/>
          </p:cNvSpPr>
          <p:nvPr/>
        </p:nvSpPr>
        <p:spPr bwMode="auto">
          <a:xfrm>
            <a:off x="3810000" y="4724400"/>
            <a:ext cx="0" cy="4953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2" name="Rectangle 46"/>
          <p:cNvSpPr>
            <a:spLocks noChangeArrowheads="1"/>
          </p:cNvSpPr>
          <p:nvPr/>
        </p:nvSpPr>
        <p:spPr bwMode="auto">
          <a:xfrm>
            <a:off x="4572000" y="45720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43" name="Rectangle 47"/>
          <p:cNvSpPr>
            <a:spLocks noChangeArrowheads="1"/>
          </p:cNvSpPr>
          <p:nvPr/>
        </p:nvSpPr>
        <p:spPr bwMode="auto">
          <a:xfrm>
            <a:off x="1066800" y="3429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 - M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0" grpId="0" animBg="1"/>
      <p:bldP spid="183334" grpId="0" animBg="1"/>
      <p:bldP spid="183336" grpId="0" animBg="1"/>
      <p:bldP spid="183338" grpId="0" animBg="1"/>
      <p:bldP spid="183339" grpId="0" animBg="1"/>
      <p:bldP spid="183340" grpId="0" animBg="1"/>
      <p:bldP spid="183341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Equation for </a:t>
            </a:r>
            <a:r>
              <a:rPr lang="th-TH" b="1" u="sng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DAE</a:t>
            </a:r>
          </a:p>
        </p:txBody>
      </p:sp>
      <p:sp useBgFill="1">
        <p:nvSpPr>
          <p:cNvPr id="1433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379" name="Text Box 19"/>
          <p:cNvSpPr txBox="1">
            <a:spLocks noChangeArrowheads="1"/>
          </p:cNvSpPr>
          <p:nvPr/>
        </p:nvSpPr>
        <p:spPr bwMode="auto">
          <a:xfrm>
            <a:off x="152400" y="1752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2" name="Text Box 22"/>
          <p:cNvSpPr txBox="1">
            <a:spLocks noChangeArrowheads="1"/>
          </p:cNvSpPr>
          <p:nvPr/>
        </p:nvSpPr>
        <p:spPr bwMode="auto">
          <a:xfrm>
            <a:off x="1295400" y="1752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3" name="Text Box 23"/>
          <p:cNvSpPr txBox="1">
            <a:spLocks noChangeArrowheads="1"/>
          </p:cNvSpPr>
          <p:nvPr/>
        </p:nvSpPr>
        <p:spPr bwMode="auto">
          <a:xfrm>
            <a:off x="1905000" y="1752600"/>
            <a:ext cx="38100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C + I + G + X - M</a:t>
            </a:r>
            <a:endParaRPr lang="en-US" sz="28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4" name="Text Box 24"/>
          <p:cNvSpPr txBox="1">
            <a:spLocks noChangeArrowheads="1"/>
          </p:cNvSpPr>
          <p:nvPr/>
        </p:nvSpPr>
        <p:spPr bwMode="auto">
          <a:xfrm>
            <a:off x="1295400" y="2514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5" name="Text Box 25"/>
          <p:cNvSpPr txBox="1">
            <a:spLocks noChangeArrowheads="1"/>
          </p:cNvSpPr>
          <p:nvPr/>
        </p:nvSpPr>
        <p:spPr bwMode="auto">
          <a:xfrm>
            <a:off x="1828800" y="2514600"/>
            <a:ext cx="71628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  <a:cs typeface="Angsana New" pitchFamily="18" charset="-34"/>
              </a:rPr>
              <a:t>b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) + (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I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d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r>
              <a:rPr lang="en-US" sz="2800" dirty="0"/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– (M</a:t>
            </a:r>
            <a:r>
              <a:rPr lang="en-US" sz="2800" b="1" baseline="-25000" dirty="0">
                <a:solidFill>
                  <a:schemeClr val="accent2"/>
                </a:solidFill>
              </a:rPr>
              <a:t>a</a:t>
            </a:r>
            <a:r>
              <a:rPr lang="en-US" sz="2800" b="1" dirty="0">
                <a:solidFill>
                  <a:schemeClr val="accent2"/>
                </a:solidFill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m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endParaRPr lang="en-US" sz="2800" dirty="0"/>
          </a:p>
        </p:txBody>
      </p:sp>
      <p:sp>
        <p:nvSpPr>
          <p:cNvPr id="143386" name="Text Box 26"/>
          <p:cNvSpPr txBox="1">
            <a:spLocks noChangeArrowheads="1"/>
          </p:cNvSpPr>
          <p:nvPr/>
        </p:nvSpPr>
        <p:spPr bwMode="auto">
          <a:xfrm>
            <a:off x="1295400" y="33528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7" name="Text Box 27"/>
          <p:cNvSpPr txBox="1">
            <a:spLocks noChangeArrowheads="1"/>
          </p:cNvSpPr>
          <p:nvPr/>
        </p:nvSpPr>
        <p:spPr bwMode="auto">
          <a:xfrm>
            <a:off x="1828800" y="33528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</a:t>
            </a:r>
            <a:r>
              <a:rPr lang="en-US" sz="2800" b="1">
                <a:solidFill>
                  <a:schemeClr val="accent2"/>
                </a:solidFill>
              </a:rPr>
              <a:t>Y 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Y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Y</a:t>
            </a:r>
            <a:r>
              <a:rPr lang="en-US" sz="2800" b="1">
                <a:solidFill>
                  <a:srgbClr val="009900"/>
                </a:solidFill>
              </a:rPr>
              <a:t>)</a:t>
            </a:r>
            <a:endParaRPr lang="en-US" sz="2800">
              <a:solidFill>
                <a:srgbClr val="009900"/>
              </a:solidFill>
            </a:endParaRPr>
          </a:p>
        </p:txBody>
      </p:sp>
      <p:sp>
        <p:nvSpPr>
          <p:cNvPr id="143388" name="Text Box 28"/>
          <p:cNvSpPr txBox="1">
            <a:spLocks noChangeArrowheads="1"/>
          </p:cNvSpPr>
          <p:nvPr/>
        </p:nvSpPr>
        <p:spPr bwMode="auto">
          <a:xfrm>
            <a:off x="1295400" y="41910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9" name="Text Box 29"/>
          <p:cNvSpPr txBox="1">
            <a:spLocks noChangeArrowheads="1"/>
          </p:cNvSpPr>
          <p:nvPr/>
        </p:nvSpPr>
        <p:spPr bwMode="auto">
          <a:xfrm>
            <a:off x="1828800" y="41910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 </a:t>
            </a:r>
            <a:r>
              <a:rPr lang="en-US" sz="2800" b="1">
                <a:solidFill>
                  <a:schemeClr val="accent2"/>
                </a:solidFill>
              </a:rPr>
              <a:t>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) Y</a:t>
            </a:r>
            <a:endParaRPr lang="en-US" sz="2800">
              <a:solidFill>
                <a:schemeClr val="accent2"/>
              </a:solidFill>
            </a:endParaRPr>
          </a:p>
        </p:txBody>
      </p:sp>
      <p:sp>
        <p:nvSpPr>
          <p:cNvPr id="143390" name="Line 30"/>
          <p:cNvSpPr>
            <a:spLocks noChangeShapeType="1"/>
          </p:cNvSpPr>
          <p:nvPr/>
        </p:nvSpPr>
        <p:spPr bwMode="auto">
          <a:xfrm flipH="1">
            <a:off x="5562600" y="46482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1" name="Line 31"/>
          <p:cNvSpPr>
            <a:spLocks noChangeShapeType="1"/>
          </p:cNvSpPr>
          <p:nvPr/>
        </p:nvSpPr>
        <p:spPr bwMode="auto">
          <a:xfrm>
            <a:off x="6858000" y="4648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2" name="Line 32"/>
          <p:cNvSpPr>
            <a:spLocks noChangeShapeType="1"/>
          </p:cNvSpPr>
          <p:nvPr/>
        </p:nvSpPr>
        <p:spPr bwMode="auto">
          <a:xfrm>
            <a:off x="7467600" y="4648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3" name="Text Box 33"/>
          <p:cNvSpPr txBox="1">
            <a:spLocks noChangeArrowheads="1"/>
          </p:cNvSpPr>
          <p:nvPr/>
        </p:nvSpPr>
        <p:spPr bwMode="auto">
          <a:xfrm>
            <a:off x="5029200" y="50292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</a:rPr>
              <a:t>MPC</a:t>
            </a:r>
          </a:p>
        </p:txBody>
      </p:sp>
      <p:sp>
        <p:nvSpPr>
          <p:cNvPr id="143394" name="Text Box 34"/>
          <p:cNvSpPr txBox="1">
            <a:spLocks noChangeArrowheads="1"/>
          </p:cNvSpPr>
          <p:nvPr/>
        </p:nvSpPr>
        <p:spPr bwMode="auto">
          <a:xfrm>
            <a:off x="6477000" y="5181600"/>
            <a:ext cx="914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CC0000"/>
                </a:solidFill>
              </a:rPr>
              <a:t>MPI</a:t>
            </a:r>
          </a:p>
        </p:txBody>
      </p:sp>
      <p:sp>
        <p:nvSpPr>
          <p:cNvPr id="143395" name="Text Box 35"/>
          <p:cNvSpPr txBox="1">
            <a:spLocks noChangeArrowheads="1"/>
          </p:cNvSpPr>
          <p:nvPr/>
        </p:nvSpPr>
        <p:spPr bwMode="auto">
          <a:xfrm>
            <a:off x="7696200" y="51816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</a:rPr>
              <a:t>MPM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Suppose T = 0, : Y</a:t>
            </a:r>
            <a:r>
              <a:rPr lang="en-US" sz="1800" baseline="30000" dirty="0"/>
              <a:t>d</a:t>
            </a:r>
            <a:r>
              <a:rPr lang="en-US" sz="1800" dirty="0"/>
              <a:t> = Y – T = 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3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3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3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3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3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3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9" grpId="0"/>
      <p:bldP spid="143382" grpId="0"/>
      <p:bldP spid="143383" grpId="0" animBg="1"/>
      <p:bldP spid="143384" grpId="0"/>
      <p:bldP spid="143385" grpId="0" animBg="1"/>
      <p:bldP spid="143386" grpId="0"/>
      <p:bldP spid="143387" grpId="0" animBg="1"/>
      <p:bldP spid="143388" grpId="0"/>
      <p:bldP spid="143389" grpId="0" animBg="1"/>
      <p:bldP spid="143390" grpId="0" animBg="1"/>
      <p:bldP spid="143391" grpId="0" animBg="1"/>
      <p:bldP spid="143392" grpId="0" animBg="1"/>
      <p:bldP spid="143393" grpId="0"/>
      <p:bldP spid="143394" grpId="0"/>
      <p:bldP spid="143395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229600" cy="762000"/>
          </a:xfrm>
        </p:spPr>
        <p:txBody>
          <a:bodyPr/>
          <a:lstStyle/>
          <a:p>
            <a:pPr algn="l"/>
            <a:r>
              <a:rPr lang="en-US" sz="4000" b="1" dirty="0">
                <a:solidFill>
                  <a:srgbClr val="008000"/>
                </a:solidFill>
                <a:cs typeface="Angsana New" pitchFamily="18" charset="-34"/>
              </a:rPr>
              <a:t>DAE line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4323" name="Line 3"/>
          <p:cNvSpPr>
            <a:spLocks noChangeShapeType="1"/>
          </p:cNvSpPr>
          <p:nvPr/>
        </p:nvSpPr>
        <p:spPr bwMode="auto">
          <a:xfrm flipH="1">
            <a:off x="2971800" y="2057400"/>
            <a:ext cx="1588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4" name="Line 4"/>
          <p:cNvSpPr>
            <a:spLocks noChangeShapeType="1"/>
          </p:cNvSpPr>
          <p:nvPr/>
        </p:nvSpPr>
        <p:spPr bwMode="auto">
          <a:xfrm>
            <a:off x="2971800" y="4800600"/>
            <a:ext cx="39417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6" name="Line 6"/>
          <p:cNvSpPr>
            <a:spLocks noChangeShapeType="1"/>
          </p:cNvSpPr>
          <p:nvPr/>
        </p:nvSpPr>
        <p:spPr bwMode="auto">
          <a:xfrm flipV="1">
            <a:off x="2971800" y="2819400"/>
            <a:ext cx="3124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40" name="Rectangle 20"/>
          <p:cNvSpPr>
            <a:spLocks noChangeArrowheads="1"/>
          </p:cNvSpPr>
          <p:nvPr/>
        </p:nvSpPr>
        <p:spPr bwMode="auto">
          <a:xfrm>
            <a:off x="6096000" y="3124200"/>
            <a:ext cx="27432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slope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= (b + d – m)</a:t>
            </a:r>
            <a:endParaRPr lang="en-US" baseline="-25000" dirty="0">
              <a:cs typeface="Angsana New" pitchFamily="18" charset="-34"/>
            </a:endParaRPr>
          </a:p>
        </p:txBody>
      </p:sp>
      <p:sp>
        <p:nvSpPr>
          <p:cNvPr id="184342" name="Rectangle 22"/>
          <p:cNvSpPr>
            <a:spLocks noChangeArrowheads="1"/>
          </p:cNvSpPr>
          <p:nvPr/>
        </p:nvSpPr>
        <p:spPr bwMode="auto">
          <a:xfrm>
            <a:off x="6096000" y="25146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4" name="Rectangle 24"/>
          <p:cNvSpPr>
            <a:spLocks noChangeArrowheads="1"/>
          </p:cNvSpPr>
          <p:nvPr/>
        </p:nvSpPr>
        <p:spPr bwMode="auto">
          <a:xfrm>
            <a:off x="2438400" y="4800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4346" name="Rectangle 26"/>
          <p:cNvSpPr>
            <a:spLocks noChangeArrowheads="1"/>
          </p:cNvSpPr>
          <p:nvPr/>
        </p:nvSpPr>
        <p:spPr bwMode="auto">
          <a:xfrm>
            <a:off x="2514600" y="16129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7" name="Rectangle 27"/>
          <p:cNvSpPr>
            <a:spLocks noChangeArrowheads="1"/>
          </p:cNvSpPr>
          <p:nvPr/>
        </p:nvSpPr>
        <p:spPr bwMode="auto">
          <a:xfrm>
            <a:off x="533400" y="3733800"/>
            <a:ext cx="2438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/>
              <a:t>a</a:t>
            </a:r>
            <a:r>
              <a:rPr lang="en-US" sz="2000"/>
              <a:t>+ G</a:t>
            </a:r>
            <a:r>
              <a:rPr lang="en-US" sz="2000" baseline="-25000"/>
              <a:t>a</a:t>
            </a:r>
            <a:r>
              <a:rPr lang="en-US" sz="2000"/>
              <a:t>+ X</a:t>
            </a:r>
            <a:r>
              <a:rPr lang="en-US" sz="2000" baseline="-25000"/>
              <a:t>a </a:t>
            </a:r>
            <a:r>
              <a:rPr lang="en-US" sz="2000"/>
              <a:t>- M</a:t>
            </a:r>
            <a:r>
              <a:rPr lang="en-US" sz="2000" baseline="-25000"/>
              <a:t>a</a:t>
            </a:r>
          </a:p>
        </p:txBody>
      </p:sp>
      <p:sp>
        <p:nvSpPr>
          <p:cNvPr id="184348" name="Rectangle 28"/>
          <p:cNvSpPr>
            <a:spLocks noChangeArrowheads="1"/>
          </p:cNvSpPr>
          <p:nvPr/>
        </p:nvSpPr>
        <p:spPr bwMode="auto">
          <a:xfrm>
            <a:off x="7086600" y="44958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0" grpId="0" animBg="1"/>
      <p:bldP spid="18434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305800" cy="1143000"/>
          </a:xfrm>
        </p:spPr>
        <p:txBody>
          <a:bodyPr/>
          <a:lstStyle/>
          <a:p>
            <a:pPr algn="l"/>
            <a:r>
              <a:rPr lang="en-US" b="1" dirty="0"/>
              <a:t>3.3 Equilibrium National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8991600" cy="4724400"/>
          </a:xfrm>
        </p:spPr>
        <p:txBody>
          <a:bodyPr/>
          <a:lstStyle/>
          <a:p>
            <a:pPr>
              <a:buNone/>
            </a:pPr>
            <a:r>
              <a:rPr lang="en-US" sz="3200" b="1" dirty="0">
                <a:solidFill>
                  <a:schemeClr val="accent2"/>
                </a:solidFill>
              </a:rPr>
              <a:t>3.3.1 Definition</a:t>
            </a:r>
          </a:p>
          <a:p>
            <a:r>
              <a:rPr lang="en-US" sz="2600" dirty="0"/>
              <a:t>Equilibrium occurs when there is no tendency for change.  </a:t>
            </a:r>
          </a:p>
          <a:p>
            <a:r>
              <a:rPr lang="en-US" sz="2600" dirty="0">
                <a:cs typeface="Angsana New" pitchFamily="18" charset="-34"/>
              </a:rPr>
              <a:t>In </a:t>
            </a:r>
            <a:r>
              <a:rPr lang="en-US" sz="2600" b="1" dirty="0">
                <a:solidFill>
                  <a:srgbClr val="FF0000"/>
                </a:solidFill>
                <a:cs typeface="Angsana New" pitchFamily="18" charset="-34"/>
              </a:rPr>
              <a:t>good markets </a:t>
            </a:r>
            <a:r>
              <a:rPr lang="en-US" sz="2600" dirty="0">
                <a:cs typeface="Angsana New" pitchFamily="18" charset="-34"/>
              </a:rPr>
              <a:t>equilibrium occurs when </a:t>
            </a:r>
          </a:p>
          <a:p>
            <a:pPr>
              <a:buNone/>
            </a:pPr>
            <a:r>
              <a:rPr lang="en-US" dirty="0">
                <a:cs typeface="Angsana New" pitchFamily="18" charset="-34"/>
              </a:rPr>
              <a:t>	  </a:t>
            </a:r>
            <a:r>
              <a:rPr lang="en-US" sz="2600" b="1" dirty="0">
                <a:solidFill>
                  <a:srgbClr val="008000"/>
                </a:solidFill>
                <a:cs typeface="Angsana New" pitchFamily="18" charset="-34"/>
              </a:rPr>
              <a:t>Aggregate Output = Desired Aggregate Expenditure</a:t>
            </a:r>
          </a:p>
          <a:p>
            <a:pPr>
              <a:buNone/>
            </a:pPr>
            <a:r>
              <a:rPr lang="en-US" sz="2600" dirty="0">
                <a:solidFill>
                  <a:schemeClr val="accent2"/>
                </a:solidFill>
                <a:cs typeface="Angsana New" pitchFamily="18" charset="-34"/>
              </a:rPr>
              <a:t>		                       </a:t>
            </a:r>
            <a:r>
              <a:rPr lang="en-US" sz="2600" b="1" dirty="0">
                <a:solidFill>
                  <a:srgbClr val="FF0000"/>
                </a:solidFill>
                <a:cs typeface="Angsana New" pitchFamily="18" charset="-34"/>
              </a:rPr>
              <a:t>Y  =   DAE</a:t>
            </a:r>
            <a:endParaRPr lang="en-US" sz="2600" b="1" dirty="0">
              <a:solidFill>
                <a:srgbClr val="FF0000"/>
              </a:solidFill>
            </a:endParaRPr>
          </a:p>
          <a:p>
            <a:r>
              <a:rPr lang="en-US" sz="2600" b="1" dirty="0">
                <a:solidFill>
                  <a:srgbClr val="D60093"/>
                </a:solidFill>
              </a:rPr>
              <a:t>Equilibrium income</a:t>
            </a:r>
            <a:r>
              <a:rPr lang="en-US" sz="2600" dirty="0">
                <a:solidFill>
                  <a:srgbClr val="D60093"/>
                </a:solidFill>
              </a:rPr>
              <a:t>, </a:t>
            </a:r>
            <a:r>
              <a:rPr lang="en-US" sz="2600" b="1" dirty="0">
                <a:solidFill>
                  <a:srgbClr val="D60093"/>
                </a:solidFill>
              </a:rPr>
              <a:t>Equilibrium output </a:t>
            </a:r>
            <a:r>
              <a:rPr lang="en-US" sz="2600" dirty="0">
                <a:cs typeface="Angsana New" pitchFamily="18" charset="-34"/>
              </a:rPr>
              <a:t>(</a:t>
            </a:r>
            <a:r>
              <a:rPr lang="en-US" sz="26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6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600" dirty="0">
                <a:cs typeface="Angsana New" pitchFamily="18" charset="-34"/>
              </a:rPr>
              <a:t>)</a:t>
            </a:r>
          </a:p>
          <a:p>
            <a:pPr>
              <a:buNone/>
            </a:pPr>
            <a:r>
              <a:rPr lang="en-US" sz="2600" dirty="0">
                <a:solidFill>
                  <a:schemeClr val="accent2"/>
                </a:solidFill>
                <a:cs typeface="Angsana New" pitchFamily="18" charset="-34"/>
              </a:rPr>
              <a:t>	</a:t>
            </a:r>
            <a:r>
              <a:rPr lang="en-US" sz="2600" dirty="0">
                <a:cs typeface="Angsana New" pitchFamily="18" charset="-34"/>
              </a:rPr>
              <a:t>Level of national income (output) at which Y = DAE</a:t>
            </a:r>
            <a:endParaRPr lang="en-US" sz="26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458200" cy="762000"/>
          </a:xfrm>
        </p:spPr>
        <p:txBody>
          <a:bodyPr/>
          <a:lstStyle/>
          <a:p>
            <a:pPr algn="l"/>
            <a:r>
              <a:rPr lang="en-US" sz="3200" b="1" dirty="0"/>
              <a:t>3.3.2 Determination of equilibrium national income (</a:t>
            </a:r>
            <a:r>
              <a:rPr lang="en-US" sz="3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cs typeface="Angsana New" pitchFamily="18" charset="-34"/>
              </a:rPr>
              <a:t>)</a:t>
            </a:r>
            <a:r>
              <a:rPr lang="en-US" sz="3200" b="1" dirty="0"/>
              <a:t> </a:t>
            </a:r>
            <a:endParaRPr lang="th-TH" sz="3200" b="1" dirty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 marL="1143000" lvl="1" indent="-742950">
              <a:buFont typeface="+mj-lt"/>
              <a:buAutoNum type="arabicPeriod"/>
            </a:pPr>
            <a:endParaRPr lang="en-US" sz="3200" b="1" dirty="0">
              <a:solidFill>
                <a:schemeClr val="accent2"/>
              </a:solidFill>
            </a:endParaRPr>
          </a:p>
          <a:p>
            <a:pPr marL="1143000" lvl="1" indent="-742950">
              <a:buNone/>
            </a:pPr>
            <a:r>
              <a:rPr lang="en-US" sz="3200" b="1" dirty="0">
                <a:solidFill>
                  <a:schemeClr val="accent2"/>
                </a:solidFill>
              </a:rPr>
              <a:t>1.  </a:t>
            </a:r>
            <a:r>
              <a:rPr lang="en-US" sz="3200" b="1" dirty="0">
                <a:solidFill>
                  <a:srgbClr val="D60093"/>
                </a:solidFill>
              </a:rPr>
              <a:t>Y = DAE </a:t>
            </a:r>
            <a:r>
              <a:rPr lang="en-US" sz="3200" b="1" dirty="0">
                <a:solidFill>
                  <a:schemeClr val="accent2"/>
                </a:solidFill>
              </a:rPr>
              <a:t>approach</a:t>
            </a:r>
          </a:p>
          <a:p>
            <a:pPr marL="857250" lvl="1" indent="-457200">
              <a:buNone/>
            </a:pPr>
            <a:endParaRPr lang="en-US" sz="3200" b="1" dirty="0">
              <a:solidFill>
                <a:srgbClr val="800000"/>
              </a:solidFill>
            </a:endParaRPr>
          </a:p>
          <a:p>
            <a:pPr marL="1143000" lvl="1" indent="-742950">
              <a:buNone/>
            </a:pPr>
            <a:r>
              <a:rPr lang="en-US" sz="3200" b="1" dirty="0">
                <a:solidFill>
                  <a:schemeClr val="accent2"/>
                </a:solidFill>
              </a:rPr>
              <a:t>2.  </a:t>
            </a:r>
            <a:r>
              <a:rPr lang="en-US" sz="3200" b="1" dirty="0">
                <a:solidFill>
                  <a:srgbClr val="D60093"/>
                </a:solidFill>
              </a:rPr>
              <a:t>Injection = Leakage </a:t>
            </a:r>
            <a:r>
              <a:rPr lang="en-US" sz="3200" b="1" dirty="0">
                <a:solidFill>
                  <a:schemeClr val="accent2"/>
                </a:solidFill>
              </a:rPr>
              <a:t>approach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914400"/>
          </a:xfrm>
        </p:spPr>
        <p:txBody>
          <a:bodyPr/>
          <a:lstStyle/>
          <a:p>
            <a:pPr algn="l"/>
            <a:r>
              <a:rPr lang="en-US" sz="3200" b="1" dirty="0"/>
              <a:t>3.3.2 a   Find </a:t>
            </a:r>
            <a:r>
              <a:rPr lang="en-US" sz="3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/>
              <a:t>using </a:t>
            </a:r>
            <a:r>
              <a:rPr lang="en-US" sz="3200" b="1" dirty="0">
                <a:solidFill>
                  <a:srgbClr val="008000"/>
                </a:solidFill>
              </a:rPr>
              <a:t>Y = DAE approach</a:t>
            </a:r>
            <a:endParaRPr lang="th-TH" sz="3200" b="1" dirty="0">
              <a:solidFill>
                <a:srgbClr val="008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>
              <a:buFontTx/>
              <a:buNone/>
            </a:pPr>
            <a:endParaRPr lang="th-TH" sz="2400" b="1" dirty="0">
              <a:solidFill>
                <a:srgbClr val="80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52600" y="2286000"/>
            <a:ext cx="4621213" cy="3444875"/>
            <a:chOff x="1104" y="1440"/>
            <a:chExt cx="2911" cy="217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96" y="1680"/>
              <a:ext cx="2448" cy="1824"/>
              <a:chOff x="1296" y="1680"/>
              <a:chExt cx="2448" cy="1824"/>
            </a:xfrm>
          </p:grpSpPr>
          <p:sp>
            <p:nvSpPr>
              <p:cNvPr id="189446" name="Line 6"/>
              <p:cNvSpPr>
                <a:spLocks noChangeShapeType="1"/>
              </p:cNvSpPr>
              <p:nvPr/>
            </p:nvSpPr>
            <p:spPr bwMode="auto">
              <a:xfrm>
                <a:off x="1296" y="1680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447" name="Line 7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9448" name="Rectangle 8"/>
            <p:cNvSpPr>
              <a:spLocks noChangeArrowheads="1"/>
            </p:cNvSpPr>
            <p:nvPr/>
          </p:nvSpPr>
          <p:spPr bwMode="auto">
            <a:xfrm>
              <a:off x="1104" y="1440"/>
              <a:ext cx="44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89449" name="Rectangle 9"/>
            <p:cNvSpPr>
              <a:spLocks noChangeArrowheads="1"/>
            </p:cNvSpPr>
            <p:nvPr/>
          </p:nvSpPr>
          <p:spPr bwMode="auto">
            <a:xfrm>
              <a:off x="3792" y="3360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189450" name="Rectangle 10"/>
          <p:cNvSpPr>
            <a:spLocks noChangeArrowheads="1"/>
          </p:cNvSpPr>
          <p:nvPr/>
        </p:nvSpPr>
        <p:spPr bwMode="auto">
          <a:xfrm>
            <a:off x="1219200" y="3733800"/>
            <a:ext cx="817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DAE</a:t>
            </a:r>
            <a:r>
              <a:rPr lang="en-US" sz="2000" baseline="-25000">
                <a:cs typeface="Angsana New" pitchFamily="18" charset="-34"/>
              </a:rPr>
              <a:t>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9454" name="Line 14"/>
          <p:cNvSpPr>
            <a:spLocks noChangeShapeType="1"/>
          </p:cNvSpPr>
          <p:nvPr/>
        </p:nvSpPr>
        <p:spPr bwMode="auto">
          <a:xfrm flipH="1">
            <a:off x="2036762" y="3915103"/>
            <a:ext cx="1687699" cy="44508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4398272" y="2949310"/>
            <a:ext cx="857250" cy="3198812"/>
            <a:chOff x="2928" y="2160"/>
            <a:chExt cx="540" cy="1644"/>
          </a:xfrm>
        </p:grpSpPr>
        <p:sp>
          <p:nvSpPr>
            <p:cNvPr id="189456" name="Line 16"/>
            <p:cNvSpPr>
              <a:spLocks noChangeShapeType="1"/>
            </p:cNvSpPr>
            <p:nvPr/>
          </p:nvSpPr>
          <p:spPr bwMode="auto">
            <a:xfrm>
              <a:off x="3120" y="2160"/>
              <a:ext cx="0" cy="13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57" name="Rectangle 17"/>
            <p:cNvSpPr>
              <a:spLocks noChangeArrowheads="1"/>
            </p:cNvSpPr>
            <p:nvPr/>
          </p:nvSpPr>
          <p:spPr bwMode="auto">
            <a:xfrm>
              <a:off x="2928" y="3552"/>
              <a:ext cx="540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 &gt;Y</a:t>
              </a:r>
              <a:r>
                <a:rPr lang="en-US" sz="2000" baseline="-25000" dirty="0">
                  <a:cs typeface="Angsana New" pitchFamily="18" charset="-34"/>
                </a:rPr>
                <a:t>E</a:t>
              </a:r>
              <a:endParaRPr lang="th-TH" sz="2000" baseline="-25000" dirty="0">
                <a:cs typeface="Angsana New" pitchFamily="18" charset="-34"/>
              </a:endParaRPr>
            </a:p>
          </p:txBody>
        </p: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2407444" y="4177027"/>
            <a:ext cx="920750" cy="1845871"/>
            <a:chOff x="1872" y="2640"/>
            <a:chExt cx="580" cy="1162"/>
          </a:xfrm>
        </p:grpSpPr>
        <p:sp>
          <p:nvSpPr>
            <p:cNvPr id="189459" name="Line 19"/>
            <p:cNvSpPr>
              <a:spLocks noChangeShapeType="1"/>
            </p:cNvSpPr>
            <p:nvPr/>
          </p:nvSpPr>
          <p:spPr bwMode="auto">
            <a:xfrm>
              <a:off x="2112" y="2640"/>
              <a:ext cx="0" cy="86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0" name="Rectangle 20"/>
            <p:cNvSpPr>
              <a:spLocks noChangeArrowheads="1"/>
            </p:cNvSpPr>
            <p:nvPr/>
          </p:nvSpPr>
          <p:spPr bwMode="auto">
            <a:xfrm>
              <a:off x="1872" y="3552"/>
              <a:ext cx="5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 &lt; Y</a:t>
              </a:r>
              <a:r>
                <a:rPr lang="en-US" sz="2000" baseline="-25000">
                  <a:cs typeface="Angsana New" pitchFamily="18" charset="-34"/>
                </a:rPr>
                <a:t>E</a:t>
              </a:r>
              <a:endParaRPr lang="th-TH" sz="2000" baseline="-25000">
                <a:cs typeface="Angsana New" pitchFamily="18" charset="-34"/>
              </a:endParaRP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2057400" y="2162176"/>
            <a:ext cx="4533900" cy="3400426"/>
            <a:chOff x="1296" y="1362"/>
            <a:chExt cx="2856" cy="2142"/>
          </a:xfrm>
        </p:grpSpPr>
        <p:sp>
          <p:nvSpPr>
            <p:cNvPr id="189462" name="Line 22"/>
            <p:cNvSpPr>
              <a:spLocks noChangeShapeType="1"/>
            </p:cNvSpPr>
            <p:nvPr/>
          </p:nvSpPr>
          <p:spPr bwMode="auto">
            <a:xfrm flipV="1">
              <a:off x="1296" y="1489"/>
              <a:ext cx="2056" cy="2015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3" name="Text Box 23"/>
            <p:cNvSpPr txBox="1">
              <a:spLocks noChangeArrowheads="1"/>
            </p:cNvSpPr>
            <p:nvPr/>
          </p:nvSpPr>
          <p:spPr bwMode="auto">
            <a:xfrm>
              <a:off x="3336" y="1362"/>
              <a:ext cx="8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dirty="0">
                  <a:cs typeface="Angsana New" pitchFamily="18" charset="-34"/>
                </a:rPr>
                <a:t>Y=DAE</a:t>
              </a:r>
              <a:endParaRPr lang="th-TH" sz="1800" dirty="0">
                <a:cs typeface="Angsana New" pitchFamily="18" charset="-34"/>
              </a:endParaRPr>
            </a:p>
          </p:txBody>
        </p:sp>
      </p:grpSp>
      <p:grpSp>
        <p:nvGrpSpPr>
          <p:cNvPr id="8" name="Group 24"/>
          <p:cNvGrpSpPr>
            <a:grpSpLocks/>
          </p:cNvGrpSpPr>
          <p:nvPr/>
        </p:nvGrpSpPr>
        <p:grpSpPr bwMode="auto">
          <a:xfrm>
            <a:off x="2046396" y="3021636"/>
            <a:ext cx="4703752" cy="1371599"/>
            <a:chOff x="1296" y="2233"/>
            <a:chExt cx="2950" cy="551"/>
          </a:xfrm>
        </p:grpSpPr>
        <p:sp>
          <p:nvSpPr>
            <p:cNvPr id="189465" name="Line 25"/>
            <p:cNvSpPr>
              <a:spLocks noChangeShapeType="1"/>
            </p:cNvSpPr>
            <p:nvPr/>
          </p:nvSpPr>
          <p:spPr bwMode="auto">
            <a:xfrm flipV="1">
              <a:off x="1296" y="2352"/>
              <a:ext cx="2400" cy="432"/>
            </a:xfrm>
            <a:prstGeom prst="line">
              <a:avLst/>
            </a:prstGeom>
            <a:noFill/>
            <a:ln w="2222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6" name="Text Box 26"/>
            <p:cNvSpPr txBox="1">
              <a:spLocks noChangeArrowheads="1"/>
            </p:cNvSpPr>
            <p:nvPr/>
          </p:nvSpPr>
          <p:spPr bwMode="auto">
            <a:xfrm>
              <a:off x="3718" y="2233"/>
              <a:ext cx="52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dirty="0">
                  <a:cs typeface="Angsana New" pitchFamily="18" charset="-34"/>
                </a:rPr>
                <a:t>DAE</a:t>
              </a:r>
              <a:endParaRPr lang="th-TH" sz="1800" dirty="0">
                <a:cs typeface="Angsana New" pitchFamily="18" charset="-34"/>
              </a:endParaRPr>
            </a:p>
          </p:txBody>
        </p:sp>
      </p:grpSp>
      <p:grpSp>
        <p:nvGrpSpPr>
          <p:cNvPr id="9" name="Group 27"/>
          <p:cNvGrpSpPr>
            <a:grpSpLocks/>
          </p:cNvGrpSpPr>
          <p:nvPr/>
        </p:nvGrpSpPr>
        <p:grpSpPr bwMode="auto">
          <a:xfrm>
            <a:off x="3591061" y="3961852"/>
            <a:ext cx="533400" cy="2109785"/>
            <a:chOff x="2544" y="2544"/>
            <a:chExt cx="336" cy="1258"/>
          </a:xfrm>
        </p:grpSpPr>
        <p:sp>
          <p:nvSpPr>
            <p:cNvPr id="189468" name="Line 28"/>
            <p:cNvSpPr>
              <a:spLocks noChangeShapeType="1"/>
            </p:cNvSpPr>
            <p:nvPr/>
          </p:nvSpPr>
          <p:spPr bwMode="auto">
            <a:xfrm>
              <a:off x="2640" y="2544"/>
              <a:ext cx="0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9469" name="Text Box 29"/>
            <p:cNvSpPr txBox="1">
              <a:spLocks noChangeArrowheads="1"/>
            </p:cNvSpPr>
            <p:nvPr/>
          </p:nvSpPr>
          <p:spPr bwMode="auto">
            <a:xfrm>
              <a:off x="2544" y="3552"/>
              <a:ext cx="33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E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30" name="Slide Number Placeholder 2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70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468873" y="3490574"/>
            <a:ext cx="304800" cy="457200"/>
            <a:chOff x="2448" y="2256"/>
            <a:chExt cx="192" cy="288"/>
          </a:xfrm>
        </p:grpSpPr>
        <p:sp>
          <p:nvSpPr>
            <p:cNvPr id="189452" name="Oval 12"/>
            <p:cNvSpPr>
              <a:spLocks noChangeArrowheads="1"/>
            </p:cNvSpPr>
            <p:nvPr/>
          </p:nvSpPr>
          <p:spPr bwMode="auto">
            <a:xfrm flipH="1">
              <a:off x="2592" y="24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9453" name="Text Box 13"/>
            <p:cNvSpPr txBox="1">
              <a:spLocks noChangeArrowheads="1"/>
            </p:cNvSpPr>
            <p:nvPr/>
          </p:nvSpPr>
          <p:spPr bwMode="auto">
            <a:xfrm>
              <a:off x="2448" y="2256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dirty="0">
                  <a:cs typeface="Angsana New" pitchFamily="18" charset="-34"/>
                </a:rPr>
                <a:t>E</a:t>
              </a:r>
              <a:endParaRPr lang="th-TH" sz="1800" dirty="0">
                <a:cs typeface="Angsana New" pitchFamily="18" charset="-34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9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9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50" grpId="0"/>
      <p:bldP spid="189454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1336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590800" y="156845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&gt;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568450"/>
            <a:ext cx="3124200" cy="83099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Producers sell their stock of goods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304800" y="25146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Use of factors of production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676400" y="47244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286000" y="47244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Until 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&lt;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1" name="Line 17"/>
          <p:cNvSpPr>
            <a:spLocks noChangeShapeType="1"/>
          </p:cNvSpPr>
          <p:nvPr/>
        </p:nvSpPr>
        <p:spPr bwMode="auto">
          <a:xfrm flipH="1" flipV="1">
            <a:off x="49530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2" name="Line 18"/>
          <p:cNvSpPr>
            <a:spLocks noChangeShapeType="1"/>
          </p:cNvSpPr>
          <p:nvPr/>
        </p:nvSpPr>
        <p:spPr bwMode="auto">
          <a:xfrm flipH="1" flipV="1">
            <a:off x="81534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3" name="Line 19"/>
          <p:cNvSpPr>
            <a:spLocks noChangeShapeType="1"/>
          </p:cNvSpPr>
          <p:nvPr/>
        </p:nvSpPr>
        <p:spPr bwMode="auto">
          <a:xfrm flipH="1" flipV="1">
            <a:off x="2133600" y="48006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71</a:t>
            </a:fld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1981200" y="2590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&lt;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190481" grpId="0" animBg="1"/>
      <p:bldP spid="190482" grpId="0" animBg="1"/>
      <p:bldP spid="190483" grpId="0" animBg="1"/>
      <p:bldP spid="23" grpId="0" animBg="1"/>
      <p:bldP spid="2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2098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7432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&lt;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447800"/>
            <a:ext cx="3352800" cy="83099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Goods sold less than goods produced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228600" y="26670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Use of factor of production 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524000" y="48006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133600" y="48006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Until 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&gt;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838200" y="4876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72</a:t>
            </a:fld>
            <a:endParaRPr lang="en-US"/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 flipH="1" flipV="1">
            <a:off x="1905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4953000" y="27432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80772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1981200" y="4876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228600" y="31242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&gt;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1" grpId="0" animBg="1"/>
      <p:bldP spid="23" grpId="0" animBg="1"/>
      <p:bldP spid="24" grpId="0" animBg="1"/>
      <p:bldP spid="25" grpId="0" animBg="1"/>
      <p:bldP spid="2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286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28956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5486400" y="15240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495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73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dirty="0"/>
              <a:t>Note : </a:t>
            </a:r>
            <a:r>
              <a:rPr lang="en-US" sz="32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endParaRPr lang="th-TH" sz="3200" b="1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24000"/>
            <a:ext cx="7467600" cy="4343400"/>
          </a:xfrm>
        </p:spPr>
        <p:txBody>
          <a:bodyPr/>
          <a:lstStyle/>
          <a:p>
            <a:r>
              <a:rPr lang="en-US" dirty="0">
                <a:effectLst/>
              </a:rPr>
              <a:t>Closed economy, without government </a:t>
            </a:r>
          </a:p>
          <a:p>
            <a:pPr algn="ctr">
              <a:buFontTx/>
              <a:buNone/>
            </a:pPr>
            <a:r>
              <a:rPr lang="en-US" b="1" dirty="0">
                <a:solidFill>
                  <a:schemeClr val="accent2"/>
                </a:solidFill>
              </a:rPr>
              <a:t>DAE = C + I</a:t>
            </a:r>
          </a:p>
          <a:p>
            <a:r>
              <a:rPr lang="en-US" dirty="0"/>
              <a:t>Closed economy, with government</a:t>
            </a:r>
          </a:p>
          <a:p>
            <a:pPr algn="ctr">
              <a:buFontTx/>
              <a:buNone/>
            </a:pPr>
            <a:r>
              <a:rPr lang="en-US" dirty="0"/>
              <a:t> </a:t>
            </a:r>
            <a:r>
              <a:rPr lang="en-US" b="1" dirty="0">
                <a:solidFill>
                  <a:schemeClr val="accent2"/>
                </a:solidFill>
              </a:rPr>
              <a:t>DAE = C + I + G</a:t>
            </a:r>
          </a:p>
          <a:p>
            <a:r>
              <a:rPr lang="en-US" dirty="0"/>
              <a:t>Open economy, with government</a:t>
            </a:r>
          </a:p>
          <a:p>
            <a:pPr algn="ctr">
              <a:buFontTx/>
              <a:buNone/>
            </a:pPr>
            <a:r>
              <a:rPr lang="en-US" b="1" dirty="0">
                <a:solidFill>
                  <a:schemeClr val="accent2"/>
                </a:solidFill>
              </a:rPr>
              <a:t>DAE = C + I + G + </a:t>
            </a:r>
            <a:r>
              <a:rPr lang="th-TH" b="1" dirty="0">
                <a:solidFill>
                  <a:schemeClr val="accent2"/>
                </a:solidFill>
              </a:rPr>
              <a:t>(</a:t>
            </a:r>
            <a:r>
              <a:rPr lang="en-US" b="1" dirty="0">
                <a:solidFill>
                  <a:schemeClr val="accent2"/>
                </a:solidFill>
              </a:rPr>
              <a:t>X - M</a:t>
            </a:r>
            <a:r>
              <a:rPr lang="th-TH" b="1" dirty="0">
                <a:solidFill>
                  <a:schemeClr val="accent2"/>
                </a:solidFill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74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Find equilibrium</a:t>
            </a:r>
            <a:r>
              <a:rPr lang="en-US" sz="2800" b="1" dirty="0">
                <a:cs typeface="Angsana New" pitchFamily="18" charset="-34"/>
              </a:rPr>
              <a:t> national income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94563" name="Text Box 3"/>
          <p:cNvSpPr txBox="1">
            <a:spLocks noChangeArrowheads="1"/>
          </p:cNvSpPr>
          <p:nvPr/>
        </p:nvSpPr>
        <p:spPr bwMode="auto">
          <a:xfrm>
            <a:off x="1752600" y="2438400"/>
            <a:ext cx="18034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/>
              <a:t> </a:t>
            </a:r>
          </a:p>
        </p:txBody>
      </p:sp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609600" y="3200400"/>
            <a:ext cx="3429000" cy="264795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/>
              <a:t>DAE  =  C + I </a:t>
            </a:r>
          </a:p>
          <a:p>
            <a:endParaRPr lang="en-US" dirty="0"/>
          </a:p>
          <a:p>
            <a:r>
              <a:rPr lang="en-US" dirty="0"/>
              <a:t>          =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4724400" y="1828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4572000" y="2590800"/>
            <a:ext cx="4191000" cy="37794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6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</a:p>
          <a:p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     </a:t>
            </a: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Y      =   DAE</a:t>
            </a: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=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(1 - b)Y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</a:p>
          <a:p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</a:t>
            </a:r>
            <a:r>
              <a:rPr lang="en-US" b="1" dirty="0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0000FF"/>
                </a:solidFill>
                <a:cs typeface="Angsana New" pitchFamily="18" charset="-34"/>
              </a:rPr>
              <a:t>E</a:t>
            </a:r>
            <a:r>
              <a:rPr lang="en-US" b="1" dirty="0">
                <a:solidFill>
                  <a:srgbClr val="0000FF"/>
                </a:solidFill>
                <a:cs typeface="Angsana New" pitchFamily="18" charset="-34"/>
              </a:rPr>
              <a:t>    =  </a:t>
            </a:r>
            <a:r>
              <a:rPr lang="en-US" b="1" u="sng" dirty="0">
                <a:solidFill>
                  <a:srgbClr val="0000FF"/>
                </a:solidFill>
                <a:cs typeface="Angsana New" pitchFamily="18" charset="-34"/>
              </a:rPr>
              <a:t>   1     </a:t>
            </a:r>
            <a:r>
              <a:rPr lang="en-US" b="1" dirty="0">
                <a:solidFill>
                  <a:srgbClr val="0000FF"/>
                </a:solidFill>
              </a:rPr>
              <a:t>(C</a:t>
            </a:r>
            <a:r>
              <a:rPr lang="en-US" b="1" baseline="-25000" dirty="0">
                <a:solidFill>
                  <a:srgbClr val="0000FF"/>
                </a:solidFill>
              </a:rPr>
              <a:t>a </a:t>
            </a:r>
            <a:r>
              <a:rPr lang="en-US" b="1" dirty="0">
                <a:solidFill>
                  <a:srgbClr val="0000FF"/>
                </a:solidFill>
              </a:rPr>
              <a:t>+ </a:t>
            </a:r>
            <a:r>
              <a:rPr lang="en-US" b="1" dirty="0" err="1">
                <a:solidFill>
                  <a:srgbClr val="0000FF"/>
                </a:solidFill>
              </a:rPr>
              <a:t>I</a:t>
            </a:r>
            <a:r>
              <a:rPr lang="en-US" b="1" baseline="-25000" dirty="0" err="1">
                <a:solidFill>
                  <a:srgbClr val="0000FF"/>
                </a:solidFill>
              </a:rPr>
              <a:t>a</a:t>
            </a:r>
            <a:r>
              <a:rPr lang="en-US" b="1" dirty="0">
                <a:solidFill>
                  <a:srgbClr val="0000FF"/>
                </a:solidFill>
              </a:rPr>
              <a:t>) </a:t>
            </a:r>
            <a:endParaRPr lang="en-US" b="1" u="sng" dirty="0">
              <a:solidFill>
                <a:srgbClr val="0000FF"/>
              </a:solidFill>
              <a:cs typeface="Angsana New" pitchFamily="18" charset="-34"/>
            </a:endParaRPr>
          </a:p>
          <a:p>
            <a:r>
              <a:rPr lang="en-US" b="1" dirty="0">
                <a:solidFill>
                  <a:srgbClr val="0000FF"/>
                </a:solidFill>
                <a:cs typeface="Angsana New" pitchFamily="18" charset="-34"/>
              </a:rPr>
              <a:t>                1 - b</a:t>
            </a:r>
          </a:p>
          <a:p>
            <a:endParaRPr lang="en-US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75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3716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In closed economy, lets T = 0, : Y</a:t>
            </a:r>
            <a:r>
              <a:rPr lang="en-US" sz="1800" baseline="30000" dirty="0"/>
              <a:t>d</a:t>
            </a:r>
            <a:r>
              <a:rPr lang="en-US" sz="1800" dirty="0"/>
              <a:t> = Y – T = Y 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752600" y="18288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45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45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45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animBg="1"/>
      <p:bldP spid="194565" grpId="0" animBg="1"/>
      <p:bldP spid="10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76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3528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10200" y="3276600"/>
            <a:ext cx="685800" cy="73183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2484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705600" y="3276600"/>
            <a:ext cx="1066800" cy="7016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   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4800" y="5257800"/>
            <a:ext cx="44958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9530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334000" y="5257800"/>
            <a:ext cx="6858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b</a:t>
            </a:r>
            <a:endParaRPr lang="th-TH" sz="2000" dirty="0">
              <a:cs typeface="Arial" charset="0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81000" y="24384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2895600" y="24384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unit</a:t>
            </a:r>
            <a:r>
              <a:rPr lang="en-US" sz="2000" dirty="0">
                <a:cs typeface="Angsana New" pitchFamily="18" charset="-34"/>
              </a:rPr>
              <a:t> 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381000" y="41910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19" name="AutoShape 25"/>
          <p:cNvSpPr>
            <a:spLocks noChangeArrowheads="1"/>
          </p:cNvSpPr>
          <p:nvPr/>
        </p:nvSpPr>
        <p:spPr bwMode="auto">
          <a:xfrm>
            <a:off x="2286000" y="4267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26"/>
          <p:cNvSpPr>
            <a:spLocks noChangeArrowheads="1"/>
          </p:cNvSpPr>
          <p:nvPr/>
        </p:nvSpPr>
        <p:spPr bwMode="auto">
          <a:xfrm>
            <a:off x="2895600" y="41910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unit</a:t>
            </a:r>
            <a:r>
              <a:rPr lang="en-US" sz="2000" dirty="0"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82000" cy="1143000"/>
          </a:xfrm>
        </p:spPr>
        <p:txBody>
          <a:bodyPr/>
          <a:lstStyle/>
          <a:p>
            <a:pPr algn="l"/>
            <a:r>
              <a:rPr lang="en-US" sz="2800" b="1" dirty="0"/>
              <a:t>Find autonomous spending multiplier</a:t>
            </a:r>
            <a:br>
              <a:rPr lang="en-US" sz="2400" dirty="0"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1722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705600" y="5257800"/>
            <a:ext cx="1066800" cy="7016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>
                <a:cs typeface="Angsana New" pitchFamily="18" charset="-34"/>
              </a:rPr>
              <a:t>  1  </a:t>
            </a:r>
            <a:r>
              <a:rPr lang="th-TH" sz="2000" u="sng" dirty="0">
                <a:cs typeface="Angsana New" pitchFamily="18" charset="-34"/>
              </a:rPr>
              <a:t>     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381000" y="1371600"/>
            <a:ext cx="57912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 animBg="1"/>
      <p:bldP spid="2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14800" y="2286000"/>
            <a:ext cx="46482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DAE  =  C +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G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G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30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endParaRPr lang="th-TH" sz="30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838200" y="1600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/>
              <a:t>C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6172200" y="1600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3067050" y="1600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304800" y="22860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876800" y="1600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7467600" y="1600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4" name="Rectangle 10"/>
          <p:cNvSpPr>
            <a:spLocks noChangeArrowheads="1"/>
          </p:cNvSpPr>
          <p:nvPr/>
        </p:nvSpPr>
        <p:spPr bwMode="auto">
          <a:xfrm>
            <a:off x="4114800" y="3886200"/>
            <a:ext cx="4648200" cy="2743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r>
              <a:rPr lang="en-US" sz="2000" b="1" dirty="0">
                <a:solidFill>
                  <a:srgbClr val="008000"/>
                </a:solidFill>
              </a:rPr>
              <a:t>Y  =  DAE</a:t>
            </a:r>
            <a:endParaRPr lang="th-TH" sz="2000" b="1" baseline="-25000" dirty="0">
              <a:solidFill>
                <a:srgbClr val="008000"/>
              </a:solidFill>
            </a:endParaRPr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>
                <a:cs typeface="Angsana New" pitchFamily="18" charset="-34"/>
              </a:rPr>
              <a:t>  (1 - b)Y   =</a:t>
            </a:r>
            <a:r>
              <a:rPr lang="en-US" sz="2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           </a:t>
            </a: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= </a:t>
            </a:r>
            <a:r>
              <a:rPr lang="en-US" sz="2100" b="1" u="sng" dirty="0">
                <a:solidFill>
                  <a:srgbClr val="0000FF"/>
                </a:solidFill>
              </a:rPr>
              <a:t>   1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1 - b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77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Find equilibrium</a:t>
            </a:r>
            <a:r>
              <a:rPr lang="en-US" sz="2800" b="1" dirty="0">
                <a:cs typeface="Angsana New" pitchFamily="18" charset="-34"/>
              </a:rPr>
              <a:t> national income,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55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55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55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55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55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55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55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55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955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78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029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638800" y="2286000"/>
            <a:ext cx="685800" cy="73183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 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553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7239000" y="2286000"/>
            <a:ext cx="1066800" cy="7016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638800" y="3200400"/>
            <a:ext cx="6858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</a:t>
            </a:r>
            <a:r>
              <a:rPr lang="en-US" sz="2000" u="sng" dirty="0">
                <a:cs typeface="Angsana New" pitchFamily="18" charset="-34"/>
              </a:rPr>
              <a:t> </a:t>
            </a:r>
            <a:r>
              <a:rPr lang="th-TH" sz="2000" u="sng" dirty="0">
                <a:cs typeface="Angsana New" pitchFamily="18" charset="-34"/>
              </a:rPr>
              <a:t>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Autonomous spending multiplier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553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7239000" y="32004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  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685800" cy="7016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 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72390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696200" y="4038600"/>
            <a:ext cx="1066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  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0292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5029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638800" y="5029200"/>
            <a:ext cx="8382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- b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79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495800" y="3200400"/>
            <a:ext cx="4648200" cy="15240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C +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+ G</a:t>
            </a:r>
          </a:p>
          <a:p>
            <a:pPr marL="342900" marR="0" lvl="0" indent="-342900" algn="l" defTabSz="914400" rtl="0" eaLnBrk="1" fontAlgn="base" latinLnBrk="0" hangingPunct="1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=  (C</a:t>
            </a:r>
            <a:r>
              <a:rPr kumimoji="0" lang="en-US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–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 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G</a:t>
            </a:r>
            <a:r>
              <a:rPr kumimoji="0" lang="th-TH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</a:p>
          <a:p>
            <a:pPr marL="342900" marR="0" lvl="0" indent="-342900" algn="l" defTabSz="914400" rtl="0" eaLnBrk="1" fontAlgn="base" latinLnBrk="0" hangingPunct="1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=  (C</a:t>
            </a:r>
            <a:r>
              <a:rPr kumimoji="0" lang="en-US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30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1951038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chemeClr val="accent6"/>
                </a:solidFill>
              </a:rPr>
              <a:t>C = C</a:t>
            </a:r>
            <a:r>
              <a:rPr lang="en-US" baseline="-25000" dirty="0">
                <a:solidFill>
                  <a:schemeClr val="accent6"/>
                </a:solidFill>
              </a:rPr>
              <a:t>a</a:t>
            </a:r>
            <a:r>
              <a:rPr lang="en-US" dirty="0">
                <a:solidFill>
                  <a:schemeClr val="accent6"/>
                </a:solidFill>
              </a:rPr>
              <a:t>+ </a:t>
            </a:r>
            <a:r>
              <a:rPr lang="en-US" dirty="0" err="1">
                <a:solidFill>
                  <a:schemeClr val="accent6"/>
                </a:solidFill>
              </a:rPr>
              <a:t>bY</a:t>
            </a:r>
            <a:r>
              <a:rPr lang="en-US" baseline="30000" dirty="0" err="1">
                <a:solidFill>
                  <a:schemeClr val="accent6"/>
                </a:solidFill>
              </a:rPr>
              <a:t>d</a:t>
            </a:r>
            <a:r>
              <a:rPr lang="en-US" baseline="30000" dirty="0">
                <a:solidFill>
                  <a:schemeClr val="accent6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48200" y="1905000"/>
            <a:ext cx="98266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533400" y="2590800"/>
            <a:ext cx="150495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3400" y="32766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3124200" y="1905000"/>
            <a:ext cx="10144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6019800" y="1981200"/>
            <a:ext cx="11160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990600" y="1981200"/>
            <a:ext cx="7162800" cy="457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r>
              <a:rPr lang="en-US" sz="2000" b="1" dirty="0">
                <a:solidFill>
                  <a:srgbClr val="008000"/>
                </a:solidFill>
              </a:rPr>
              <a:t>Y   =  DAE</a:t>
            </a:r>
            <a:endParaRPr lang="th-TH" sz="2000" b="1" baseline="-25000" dirty="0">
              <a:solidFill>
                <a:srgbClr val="008000"/>
              </a:solidFill>
            </a:endParaRPr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>
                <a:cs typeface="Angsana New" pitchFamily="18" charset="-34"/>
              </a:rPr>
              <a:t>  (1 - b)Y   =</a:t>
            </a:r>
            <a:r>
              <a:rPr lang="en-US" sz="2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           </a:t>
            </a: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= </a:t>
            </a:r>
            <a:r>
              <a:rPr lang="en-US" sz="2100" b="1" u="sng" dirty="0">
                <a:solidFill>
                  <a:srgbClr val="0000FF"/>
                </a:solidFill>
              </a:rPr>
              <a:t>   1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1 – b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		     = </a:t>
            </a:r>
            <a:r>
              <a:rPr lang="en-US" sz="2100" b="1" u="sng" dirty="0">
                <a:solidFill>
                  <a:srgbClr val="0000FF"/>
                </a:solidFill>
              </a:rPr>
              <a:t>     1___</a:t>
            </a:r>
            <a:r>
              <a:rPr lang="en-US" sz="2000" b="1" dirty="0">
                <a:solidFill>
                  <a:srgbClr val="0000FF"/>
                </a:solidFill>
              </a:rPr>
              <a:t>[100- 0.6(10) + 40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+ 60]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1 – 0.6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		     = 2.5 (194)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		     = 485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endParaRPr lang="en-US" sz="2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447800" y="1447800"/>
            <a:ext cx="4773118" cy="3901809"/>
            <a:chOff x="1104" y="1728"/>
            <a:chExt cx="2894" cy="1919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1296" y="1920"/>
              <a:ext cx="2448" cy="1584"/>
              <a:chOff x="1296" y="1920"/>
              <a:chExt cx="2448" cy="1584"/>
            </a:xfrm>
          </p:grpSpPr>
          <p:sp>
            <p:nvSpPr>
              <p:cNvPr id="197645" name="Line 13"/>
              <p:cNvSpPr>
                <a:spLocks noChangeShapeType="1"/>
              </p:cNvSpPr>
              <p:nvPr/>
            </p:nvSpPr>
            <p:spPr bwMode="auto">
              <a:xfrm>
                <a:off x="1296" y="1920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46" name="Line 14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647" name="Rectangle 15"/>
            <p:cNvSpPr>
              <a:spLocks noChangeArrowheads="1"/>
            </p:cNvSpPr>
            <p:nvPr/>
          </p:nvSpPr>
          <p:spPr bwMode="auto">
            <a:xfrm>
              <a:off x="1104" y="1728"/>
              <a:ext cx="429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97648" name="Rectangle 16"/>
            <p:cNvSpPr>
              <a:spLocks noChangeArrowheads="1"/>
            </p:cNvSpPr>
            <p:nvPr/>
          </p:nvSpPr>
          <p:spPr bwMode="auto">
            <a:xfrm>
              <a:off x="3784" y="3452"/>
              <a:ext cx="214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</a:t>
              </a:r>
              <a:endParaRPr lang="th-TH" sz="2000" dirty="0">
                <a:cs typeface="Angsana New" pitchFamily="18" charset="-34"/>
              </a:endParaRPr>
            </a:p>
          </p:txBody>
        </p:sp>
      </p:grp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81</a:t>
            </a:fld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>
            <a:stCxn id="197645" idx="1"/>
          </p:cNvCxnSpPr>
          <p:nvPr/>
        </p:nvCxnSpPr>
        <p:spPr>
          <a:xfrm rot="5400000" flipH="1" flipV="1">
            <a:off x="1972308" y="2001961"/>
            <a:ext cx="2849054" cy="32647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029200" y="17526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 = DAE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1752600" y="2743200"/>
            <a:ext cx="3505200" cy="1293168"/>
          </a:xfrm>
          <a:prstGeom prst="line">
            <a:avLst/>
          </a:prstGeom>
          <a:ln w="222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334000" y="243840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DAE = C + I + G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4953000" y="2971800"/>
            <a:ext cx="4191000" cy="13716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(C</a:t>
            </a:r>
            <a:r>
              <a:rPr kumimoji="0" lang="en-US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         = </a:t>
            </a:r>
            <a:r>
              <a:rPr lang="en-US" sz="1800" dirty="0">
                <a:solidFill>
                  <a:srgbClr val="0000FF"/>
                </a:solidFill>
              </a:rPr>
              <a:t>[100- 0.6(10) + 40</a:t>
            </a:r>
            <a:r>
              <a:rPr lang="th-TH" sz="1800" baseline="-25000" dirty="0">
                <a:solidFill>
                  <a:srgbClr val="0000FF"/>
                </a:solidFill>
              </a:rPr>
              <a:t> </a:t>
            </a:r>
            <a:r>
              <a:rPr lang="en-US" sz="1800" dirty="0">
                <a:solidFill>
                  <a:srgbClr val="0000FF"/>
                </a:solidFill>
              </a:rPr>
              <a:t>+ 60]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dirty="0">
                <a:solidFill>
                  <a:srgbClr val="0000FF"/>
                </a:solidFill>
              </a:rPr>
              <a:t>          = 194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endParaRPr kumimoji="0" lang="en-US" sz="1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0" y="3810000"/>
            <a:ext cx="1828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en-US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endParaRPr kumimoji="0" lang="en-US" sz="1800" b="0" i="0" u="none" strike="noStrike" kern="0" cap="none" spc="0" normalizeH="0" baseline="-2500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uLnTx/>
                <a:uFillTx/>
                <a:latin typeface="+mn-lt"/>
                <a:ea typeface="+mn-ea"/>
                <a:cs typeface="+mn-cs"/>
              </a:rPr>
              <a:t>= 194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4953000" y="4419600"/>
            <a:ext cx="34671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1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Slope of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line = b =0.6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rot="5400000">
            <a:off x="2971800" y="4191000"/>
            <a:ext cx="1676400" cy="0"/>
          </a:xfrm>
          <a:prstGeom prst="line">
            <a:avLst/>
          </a:prstGeom>
          <a:ln w="1905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828800" y="3276600"/>
            <a:ext cx="20574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3733800" y="3200400"/>
            <a:ext cx="152400" cy="152400"/>
          </a:xfrm>
          <a:prstGeom prst="ellipse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2438400" y="5638800"/>
            <a:ext cx="464820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1800" dirty="0"/>
              <a:t>Y</a:t>
            </a:r>
            <a:r>
              <a:rPr lang="en-US" sz="1800" baseline="-25000" dirty="0"/>
              <a:t>E</a:t>
            </a:r>
            <a:r>
              <a:rPr lang="en-US" sz="1800" dirty="0"/>
              <a:t>  = </a:t>
            </a:r>
            <a:r>
              <a:rPr lang="en-US" sz="1800" u="sng" dirty="0"/>
              <a:t>   1    </a:t>
            </a:r>
            <a:r>
              <a:rPr lang="en-US" sz="1800" dirty="0"/>
              <a:t>(C</a:t>
            </a:r>
            <a:r>
              <a:rPr lang="en-US" sz="1800" baseline="-25000" dirty="0"/>
              <a:t>a</a:t>
            </a:r>
            <a:r>
              <a:rPr lang="en-US" sz="1800" dirty="0"/>
              <a:t>- </a:t>
            </a:r>
            <a:r>
              <a:rPr lang="en-US" sz="1800" dirty="0" err="1"/>
              <a:t>bT</a:t>
            </a:r>
            <a:r>
              <a:rPr lang="en-US" sz="1800" baseline="-25000" dirty="0" err="1"/>
              <a:t>a</a:t>
            </a:r>
            <a:r>
              <a:rPr lang="en-US" sz="1800" dirty="0"/>
              <a:t>+ </a:t>
            </a:r>
            <a:r>
              <a:rPr lang="en-US" sz="1800" dirty="0" err="1"/>
              <a:t>I</a:t>
            </a:r>
            <a:r>
              <a:rPr lang="en-US" sz="1800" baseline="-25000" dirty="0" err="1"/>
              <a:t>a</a:t>
            </a:r>
            <a:r>
              <a:rPr lang="th-TH" sz="1800" baseline="-25000" dirty="0"/>
              <a:t> </a:t>
            </a:r>
            <a:r>
              <a:rPr lang="en-US" sz="1800" dirty="0"/>
              <a:t>+ </a:t>
            </a:r>
            <a:r>
              <a:rPr lang="en-US" sz="1800" dirty="0" err="1"/>
              <a:t>G</a:t>
            </a:r>
            <a:r>
              <a:rPr lang="en-US" sz="1800" baseline="-25000" dirty="0" err="1"/>
              <a:t>a</a:t>
            </a:r>
            <a:r>
              <a:rPr lang="en-US" sz="1800" dirty="0"/>
              <a:t>) = 485 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1800" dirty="0"/>
              <a:t>          1 – b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581400" y="5181600"/>
            <a:ext cx="53340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1800" dirty="0"/>
              <a:t>Y</a:t>
            </a:r>
            <a:r>
              <a:rPr lang="en-US" sz="1800" baseline="-25000" dirty="0"/>
              <a:t>E</a:t>
            </a:r>
            <a:endParaRPr lang="en-US" sz="1800" dirty="0"/>
          </a:p>
        </p:txBody>
      </p:sp>
      <p:sp>
        <p:nvSpPr>
          <p:cNvPr id="38" name="TextBox 37"/>
          <p:cNvSpPr txBox="1"/>
          <p:nvPr/>
        </p:nvSpPr>
        <p:spPr>
          <a:xfrm>
            <a:off x="304800" y="3124201"/>
            <a:ext cx="144780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1800" dirty="0"/>
              <a:t>DAE</a:t>
            </a:r>
            <a:r>
              <a:rPr lang="en-US" sz="1800" baseline="-25000" dirty="0"/>
              <a:t>E</a:t>
            </a:r>
            <a:r>
              <a:rPr lang="en-US" sz="1800" dirty="0"/>
              <a:t>= 485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/>
      <p:bldP spid="37" grpId="0"/>
      <p:bldP spid="38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82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2004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76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257800" y="3048000"/>
            <a:ext cx="685800" cy="73183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 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019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400800" y="3048000"/>
            <a:ext cx="914400" cy="7016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– </a:t>
            </a:r>
            <a:r>
              <a:rPr lang="en-US" sz="2000" dirty="0">
                <a:cs typeface="Angsana New" pitchFamily="18" charset="-34"/>
              </a:rPr>
              <a:t>0.6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962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76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257800" y="3962400"/>
            <a:ext cx="6858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</a:t>
            </a:r>
            <a:r>
              <a:rPr lang="en-US" sz="2000" u="sng" dirty="0">
                <a:cs typeface="Angsana New" pitchFamily="18" charset="-34"/>
              </a:rPr>
              <a:t> </a:t>
            </a:r>
            <a:r>
              <a:rPr lang="th-TH" sz="2000" u="sng" dirty="0">
                <a:cs typeface="Angsana New" pitchFamily="18" charset="-34"/>
              </a:rPr>
              <a:t>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000" b="1" dirty="0">
                <a:solidFill>
                  <a:srgbClr val="C00000"/>
                </a:solidFill>
              </a:rPr>
              <a:t>Numerical Example</a:t>
            </a:r>
            <a:br>
              <a:rPr lang="en-US" sz="2000" b="1" dirty="0"/>
            </a:br>
            <a:r>
              <a:rPr lang="en-US" sz="2000" b="1" dirty="0"/>
              <a:t>Autonomous spending multiplier</a:t>
            </a:r>
            <a:r>
              <a:rPr lang="en-US" sz="2000" dirty="0">
                <a:cs typeface="Angsana New" pitchFamily="18" charset="-34"/>
              </a:rPr>
              <a:t>, </a:t>
            </a:r>
            <a:r>
              <a:rPr lang="en-US" sz="20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2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0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019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4600" y="3962400"/>
            <a:ext cx="9906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>
                <a:cs typeface="Angsana New" pitchFamily="18" charset="-34"/>
              </a:rPr>
              <a:t> 1</a:t>
            </a:r>
            <a:r>
              <a:rPr lang="th-TH" sz="20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  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– </a:t>
            </a:r>
            <a:r>
              <a:rPr lang="en-US" sz="2000" dirty="0">
                <a:cs typeface="Angsana New" pitchFamily="18" charset="-34"/>
              </a:rPr>
              <a:t>0.6</a:t>
            </a:r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3400" y="2133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800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6388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943600" y="4800600"/>
            <a:ext cx="685800" cy="7016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 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66294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010400" y="4800600"/>
            <a:ext cx="990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  .</a:t>
            </a:r>
          </a:p>
          <a:p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– </a:t>
            </a:r>
            <a:r>
              <a:rPr lang="en-US" sz="2000" dirty="0">
                <a:cs typeface="Angsana New" pitchFamily="18" charset="-34"/>
              </a:rPr>
              <a:t>0.6</a:t>
            </a:r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638800"/>
            <a:ext cx="4343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48006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181600" y="5638800"/>
            <a:ext cx="8382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- b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Box 15"/>
          <p:cNvSpPr txBox="1">
            <a:spLocks noChangeArrowheads="1"/>
          </p:cNvSpPr>
          <p:nvPr/>
        </p:nvSpPr>
        <p:spPr bwMode="auto">
          <a:xfrm>
            <a:off x="7467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7848600" y="3200400"/>
            <a:ext cx="685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2.5</a:t>
            </a:r>
            <a:endParaRPr lang="th-TH" sz="2000" dirty="0">
              <a:cs typeface="Arial" charset="0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7391400" y="4114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7" name="Rectangle 16"/>
          <p:cNvSpPr>
            <a:spLocks noChangeArrowheads="1"/>
          </p:cNvSpPr>
          <p:nvPr/>
        </p:nvSpPr>
        <p:spPr bwMode="auto">
          <a:xfrm>
            <a:off x="7772400" y="4114800"/>
            <a:ext cx="6858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2.5</a:t>
            </a:r>
            <a:endParaRPr lang="th-TH" sz="2000" dirty="0">
              <a:cs typeface="Arial" charset="0"/>
            </a:endParaRPr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8001000" y="4876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8458200" y="4876800"/>
            <a:ext cx="6858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2.5</a:t>
            </a:r>
            <a:endParaRPr lang="th-TH" sz="2000" dirty="0">
              <a:cs typeface="Arial" charset="0"/>
            </a:endParaRP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60960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6477000" y="5638800"/>
            <a:ext cx="1219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- 0.6  </a:t>
            </a:r>
            <a:r>
              <a:rPr lang="th-TH" sz="2000" u="sng" dirty="0">
                <a:cs typeface="Angsana New" pitchFamily="18" charset="-34"/>
              </a:rPr>
              <a:t>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–</a:t>
            </a:r>
            <a:r>
              <a:rPr lang="en-US" sz="2000" dirty="0">
                <a:cs typeface="Angsana New" pitchFamily="18" charset="-34"/>
              </a:rPr>
              <a:t> 0.6</a:t>
            </a:r>
            <a:endParaRPr lang="th-TH" sz="2000" dirty="0">
              <a:cs typeface="Arial" charset="0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76962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3" name="Rectangle 19"/>
          <p:cNvSpPr>
            <a:spLocks noChangeArrowheads="1"/>
          </p:cNvSpPr>
          <p:nvPr/>
        </p:nvSpPr>
        <p:spPr bwMode="auto">
          <a:xfrm>
            <a:off x="8077200" y="5638800"/>
            <a:ext cx="8382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-1.5 </a:t>
            </a:r>
            <a:endParaRPr lang="th-TH" sz="2000" dirty="0">
              <a:cs typeface="Arial" charset="0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533400" y="1524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648200" y="1524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3124200" y="1524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6019800" y="15240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76600" y="2362200"/>
            <a:ext cx="56388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DAE  = C + I + G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b-m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1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endParaRPr lang="th-TH" sz="11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0" y="1219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5029200" y="1219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2133600" y="1219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4" name="Rectangle 6"/>
          <p:cNvSpPr>
            <a:spLocks noChangeArrowheads="1"/>
          </p:cNvSpPr>
          <p:nvPr/>
        </p:nvSpPr>
        <p:spPr bwMode="auto">
          <a:xfrm>
            <a:off x="0" y="5181600"/>
            <a:ext cx="3200400" cy="1219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X-M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3810000" y="1219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6172200" y="1219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0" y="1828800"/>
            <a:ext cx="1090613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8" name="Text Box 10"/>
          <p:cNvSpPr txBox="1">
            <a:spLocks noChangeArrowheads="1"/>
          </p:cNvSpPr>
          <p:nvPr/>
        </p:nvSpPr>
        <p:spPr bwMode="auto">
          <a:xfrm>
            <a:off x="1295400" y="1828800"/>
            <a:ext cx="1785938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M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21" name="Rectangle 13"/>
          <p:cNvSpPr>
            <a:spLocks noChangeArrowheads="1"/>
          </p:cNvSpPr>
          <p:nvPr/>
        </p:nvSpPr>
        <p:spPr bwMode="auto">
          <a:xfrm>
            <a:off x="3276600" y="4114800"/>
            <a:ext cx="5638800" cy="2133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600" b="1" dirty="0">
                <a:solidFill>
                  <a:srgbClr val="CC0000"/>
                </a:solidFill>
                <a:cs typeface="Angsana New" pitchFamily="18" charset="-34"/>
              </a:rPr>
              <a:t>At equilibrium</a:t>
            </a:r>
            <a:r>
              <a:rPr lang="th-TH" sz="2600" b="1" dirty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600" b="1" dirty="0">
                <a:solidFill>
                  <a:srgbClr val="CC0000"/>
                </a:solidFill>
              </a:rPr>
              <a:t> </a:t>
            </a:r>
            <a:r>
              <a:rPr lang="en-US" sz="2000" b="1" dirty="0">
                <a:solidFill>
                  <a:srgbClr val="008000"/>
                </a:solidFill>
              </a:rPr>
              <a:t>Y =  DAE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G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(1-b+m) Y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  <a:endParaRPr lang="en-US" sz="2100" dirty="0"/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 = </a:t>
            </a:r>
            <a:r>
              <a:rPr lang="en-US" sz="2100" b="1" u="sng" dirty="0">
                <a:solidFill>
                  <a:srgbClr val="0000FF"/>
                </a:solidFill>
              </a:rPr>
              <a:t>      1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M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83</a:t>
            </a:fld>
            <a:endParaRPr lang="en-US"/>
          </a:p>
        </p:txBody>
      </p: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Find equilibrium</a:t>
            </a:r>
            <a:r>
              <a:rPr lang="en-US" sz="2800" b="1" dirty="0">
                <a:cs typeface="Angsana New" pitchFamily="18" charset="-34"/>
              </a:rPr>
              <a:t> national income,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2362200"/>
            <a:ext cx="3200400" cy="2590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sz="2000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84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2192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>
                <a:cs typeface="Angsana New" pitchFamily="18" charset="-34"/>
              </a:rPr>
              <a:t>      </a:t>
            </a:r>
            <a:r>
              <a:rPr lang="en-US" sz="2000" u="sng">
                <a:cs typeface="Angsana New" pitchFamily="18" charset="-34"/>
              </a:rPr>
              <a:t>1     </a:t>
            </a:r>
            <a:r>
              <a:rPr lang="th-TH" sz="2000" u="sng">
                <a:cs typeface="Angsana New" pitchFamily="18" charset="-34"/>
              </a:rPr>
              <a:t>  .</a:t>
            </a:r>
          </a:p>
          <a:p>
            <a:pPr algn="ctr"/>
            <a:r>
              <a:rPr lang="en-US" sz="2000">
                <a:cs typeface="Angsana New" pitchFamily="18" charset="-34"/>
              </a:rPr>
              <a:t>1</a:t>
            </a:r>
            <a:r>
              <a:rPr lang="th-TH" sz="2000">
                <a:cs typeface="Angsana New" pitchFamily="18" charset="-34"/>
              </a:rPr>
              <a:t> –</a:t>
            </a:r>
            <a:r>
              <a:rPr lang="en-US" sz="200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486400" y="3200400"/>
            <a:ext cx="13716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>
                <a:cs typeface="Angsana New" pitchFamily="18" charset="-34"/>
              </a:rPr>
              <a:t>        1</a:t>
            </a:r>
            <a:r>
              <a:rPr lang="th-TH" sz="2000" u="sng">
                <a:cs typeface="Angsana New" pitchFamily="18" charset="-34"/>
              </a:rPr>
              <a:t> </a:t>
            </a:r>
            <a:r>
              <a:rPr lang="en-US" sz="2000" u="sng">
                <a:cs typeface="Angsana New" pitchFamily="18" charset="-34"/>
              </a:rPr>
              <a:t>     </a:t>
            </a:r>
            <a:r>
              <a:rPr lang="th-TH" sz="2000" u="sng">
                <a:cs typeface="Angsana New" pitchFamily="18" charset="-34"/>
              </a:rPr>
              <a:t> .</a:t>
            </a:r>
          </a:p>
          <a:p>
            <a:pPr algn="ctr"/>
            <a:r>
              <a:rPr lang="en-US" sz="2000">
                <a:cs typeface="Angsana New" pitchFamily="18" charset="-34"/>
              </a:rPr>
              <a:t>1</a:t>
            </a:r>
            <a:r>
              <a:rPr lang="th-TH" sz="2000">
                <a:cs typeface="Angsana New" pitchFamily="18" charset="-34"/>
              </a:rPr>
              <a:t> –</a:t>
            </a:r>
            <a:r>
              <a:rPr lang="en-US" sz="200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Autonomous spending multiplier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   1    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/>
              <a:t> + </a:t>
            </a:r>
            <a:r>
              <a:rPr lang="en-US" sz="2000" dirty="0" err="1"/>
              <a:t>X</a:t>
            </a:r>
            <a:r>
              <a:rPr lang="en-US" sz="2000" baseline="-25000" dirty="0" err="1"/>
              <a:t>a</a:t>
            </a:r>
            <a:r>
              <a:rPr lang="en-US" sz="2000" dirty="0"/>
              <a:t> - M</a:t>
            </a:r>
            <a:r>
              <a:rPr lang="en-US" sz="2000" baseline="-25000" dirty="0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 + m)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1371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>
                <a:cs typeface="Angsana New" pitchFamily="18" charset="-34"/>
              </a:rPr>
              <a:t>        1      </a:t>
            </a:r>
            <a:r>
              <a:rPr lang="th-TH" sz="2000" u="sng">
                <a:cs typeface="Angsana New" pitchFamily="18" charset="-34"/>
              </a:rPr>
              <a:t>  .</a:t>
            </a:r>
          </a:p>
          <a:p>
            <a:pPr algn="ctr"/>
            <a:r>
              <a:rPr lang="en-US" sz="2000">
                <a:cs typeface="Angsana New" pitchFamily="18" charset="-34"/>
              </a:rPr>
              <a:t>1</a:t>
            </a:r>
            <a:r>
              <a:rPr lang="th-TH" sz="2000">
                <a:cs typeface="Angsana New" pitchFamily="18" charset="-34"/>
              </a:rPr>
              <a:t> –</a:t>
            </a:r>
            <a:r>
              <a:rPr lang="en-US" sz="200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48006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Export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4800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3" name="Text Box 15"/>
          <p:cNvSpPr txBox="1">
            <a:spLocks noChangeArrowheads="1"/>
          </p:cNvSpPr>
          <p:nvPr/>
        </p:nvSpPr>
        <p:spPr bwMode="auto">
          <a:xfrm>
            <a:off x="6781800" y="2286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7162800" y="2286000"/>
            <a:ext cx="19812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>
                <a:cs typeface="Angsana New" pitchFamily="18" charset="-34"/>
              </a:rPr>
              <a:t>   </a:t>
            </a:r>
            <a:r>
              <a:rPr lang="en-US" sz="2000" u="sng">
                <a:cs typeface="Angsana New" pitchFamily="18" charset="-34"/>
              </a:rPr>
              <a:t>  </a:t>
            </a:r>
            <a:r>
              <a:rPr lang="th-TH" sz="2000" u="sng">
                <a:cs typeface="Angsana New" pitchFamily="18" charset="-34"/>
              </a:rPr>
              <a:t>  </a:t>
            </a:r>
            <a:r>
              <a:rPr lang="en-US" sz="2000" u="sng">
                <a:cs typeface="Angsana New" pitchFamily="18" charset="-34"/>
              </a:rPr>
              <a:t>       1</a:t>
            </a:r>
            <a:r>
              <a:rPr lang="th-TH" sz="2000" u="sng">
                <a:cs typeface="Angsana New" pitchFamily="18" charset="-34"/>
              </a:rPr>
              <a:t> </a:t>
            </a:r>
            <a:r>
              <a:rPr lang="en-US" sz="2000" u="sng">
                <a:cs typeface="Angsana New" pitchFamily="18" charset="-34"/>
              </a:rPr>
              <a:t>       </a:t>
            </a:r>
            <a:r>
              <a:rPr lang="th-TH" sz="2000" u="sng">
                <a:cs typeface="Angsana New" pitchFamily="18" charset="-34"/>
              </a:rPr>
              <a:t> </a:t>
            </a:r>
            <a:r>
              <a:rPr lang="en-US" sz="2000" u="sng">
                <a:cs typeface="Angsana New" pitchFamily="18" charset="-34"/>
              </a:rPr>
              <a:t>  </a:t>
            </a:r>
            <a:r>
              <a:rPr lang="th-TH" sz="2000" u="sng">
                <a:cs typeface="Angsana New" pitchFamily="18" charset="-34"/>
              </a:rPr>
              <a:t>   .</a:t>
            </a:r>
          </a:p>
          <a:p>
            <a:r>
              <a:rPr lang="en-US" sz="2000">
                <a:cs typeface="Angsana New" pitchFamily="18" charset="-34"/>
              </a:rPr>
              <a:t>1</a:t>
            </a:r>
            <a:r>
              <a:rPr lang="th-TH" sz="2000">
                <a:cs typeface="Angsana New" pitchFamily="18" charset="-34"/>
              </a:rPr>
              <a:t> – </a:t>
            </a:r>
            <a:r>
              <a:rPr lang="en-US" sz="2000">
                <a:cs typeface="Angsana New" pitchFamily="18" charset="-34"/>
              </a:rPr>
              <a:t>MPC + MPM</a:t>
            </a:r>
            <a:endParaRPr lang="th-TH" sz="2000" dirty="0">
              <a:cs typeface="Arial" charset="0"/>
            </a:endParaRP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5486400" y="4800600"/>
            <a:ext cx="13716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u="sng">
                <a:cs typeface="Angsana New" pitchFamily="18" charset="-34"/>
              </a:rPr>
              <a:t>        1      </a:t>
            </a:r>
            <a:r>
              <a:rPr lang="th-TH" sz="2000" u="sng">
                <a:cs typeface="Angsana New" pitchFamily="18" charset="-34"/>
              </a:rPr>
              <a:t>  .</a:t>
            </a:r>
          </a:p>
          <a:p>
            <a:pPr algn="ctr"/>
            <a:r>
              <a:rPr lang="en-US" sz="2000">
                <a:cs typeface="Angsana New" pitchFamily="18" charset="-34"/>
              </a:rPr>
              <a:t>1</a:t>
            </a:r>
            <a:r>
              <a:rPr lang="th-TH" sz="2000">
                <a:cs typeface="Angsana New" pitchFamily="18" charset="-34"/>
              </a:rPr>
              <a:t> –</a:t>
            </a:r>
            <a:r>
              <a:rPr lang="en-US" sz="200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14" grpId="0" animBg="1"/>
      <p:bldP spid="21" grpId="0" animBg="1"/>
      <p:bldP spid="23" grpId="0" animBg="1"/>
      <p:bldP spid="26" grpId="0"/>
      <p:bldP spid="27" grpId="0" animBg="1"/>
      <p:bldP spid="30" grpId="0" animBg="1"/>
      <p:bldP spid="31" grpId="0"/>
      <p:bldP spid="33" grpId="0"/>
      <p:bldP spid="34" grpId="0" animBg="1"/>
      <p:bldP spid="37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85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114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Tax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006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6764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    </a:t>
            </a:r>
            <a:r>
              <a:rPr lang="en-US" sz="2000" u="sng" dirty="0">
                <a:cs typeface="Angsana New" pitchFamily="18" charset="-34"/>
              </a:rPr>
              <a:t>- b      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–</a:t>
            </a:r>
            <a:r>
              <a:rPr lang="en-US" sz="2000" dirty="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429000"/>
            <a:ext cx="4038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Import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00600" y="3429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Autonomous spending multiplier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   1    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/>
              <a:t> + </a:t>
            </a:r>
            <a:r>
              <a:rPr lang="en-US" sz="2000" dirty="0" err="1"/>
              <a:t>X</a:t>
            </a:r>
            <a:r>
              <a:rPr lang="en-US" sz="2000" baseline="-25000" dirty="0" err="1"/>
              <a:t>a</a:t>
            </a:r>
            <a:r>
              <a:rPr lang="en-US" sz="2000" dirty="0"/>
              <a:t> - M</a:t>
            </a:r>
            <a:r>
              <a:rPr lang="en-US" sz="2000" baseline="-25000" dirty="0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 + m)</a:t>
            </a:r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>
            <a:off x="5486400" y="3429000"/>
            <a:ext cx="1676400" cy="7386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    </a:t>
            </a:r>
            <a:r>
              <a:rPr lang="en-US" sz="2000" u="sng" dirty="0">
                <a:cs typeface="Angsana New" pitchFamily="18" charset="-34"/>
              </a:rPr>
              <a:t>- 1      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–</a:t>
            </a:r>
            <a:r>
              <a:rPr lang="en-US" sz="2000" dirty="0">
                <a:cs typeface="Angsana New" pitchFamily="18" charset="-34"/>
              </a:rPr>
              <a:t> b + m</a:t>
            </a:r>
            <a:endParaRPr lang="th-TH" sz="2000" dirty="0">
              <a:cs typeface="Arial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21" grpId="0" animBg="1"/>
      <p:bldP spid="39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80 + 0.4Y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 (Homework #4)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M = 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352800" y="1600200"/>
            <a:ext cx="5105400" cy="461665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3352800" y="3200400"/>
            <a:ext cx="5486400" cy="120032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352800" y="4572000"/>
            <a:ext cx="5486400" cy="156966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105400" cy="830997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Note Y</a:t>
            </a:r>
            <a:r>
              <a:rPr lang="en-US" baseline="30000" dirty="0"/>
              <a:t>d</a:t>
            </a:r>
            <a:r>
              <a:rPr lang="en-US" dirty="0"/>
              <a:t>=Y-T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3200400" cy="11430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Balanced budget multiplier </a:t>
            </a:r>
            <a:endParaRPr lang="th-TH" sz="2800" b="1" dirty="0">
              <a:cs typeface="Angsana New" pitchFamily="18" charset="-34"/>
            </a:endParaRPr>
          </a:p>
        </p:txBody>
      </p:sp>
      <p:sp useBgFill="1">
        <p:nvSpPr>
          <p:cNvPr id="2201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1143000" y="2514600"/>
            <a:ext cx="5334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1752600" y="2514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209800" y="2438400"/>
            <a:ext cx="2362200" cy="685800"/>
            <a:chOff x="1488" y="768"/>
            <a:chExt cx="1488" cy="432"/>
          </a:xfrm>
        </p:grpSpPr>
        <p:sp>
          <p:nvSpPr>
            <p:cNvPr id="220167" name="Rectangle 7"/>
            <p:cNvSpPr>
              <a:spLocks noChangeArrowheads="1"/>
            </p:cNvSpPr>
            <p:nvPr/>
          </p:nvSpPr>
          <p:spPr bwMode="auto">
            <a:xfrm>
              <a:off x="1488" y="768"/>
              <a:ext cx="1488" cy="420"/>
            </a:xfrm>
            <a:prstGeom prst="rect">
              <a:avLst/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rIns="18000" bIns="10800">
              <a:spAutoFit/>
            </a:bodyPr>
            <a:lstStyle/>
            <a:p>
              <a:r>
                <a:rPr lang="en-US" sz="2000" u="sng" dirty="0">
                  <a:cs typeface="Angsana New" pitchFamily="18" charset="-34"/>
                </a:rPr>
                <a:t>  1   </a:t>
              </a:r>
              <a:r>
                <a:rPr lang="el-GR" sz="2000" dirty="0">
                  <a:cs typeface="Angsana New" pitchFamily="18" charset="-34"/>
                </a:rPr>
                <a:t>Δ</a:t>
              </a:r>
              <a:r>
                <a:rPr lang="en-US" sz="2000" dirty="0">
                  <a:cs typeface="Angsana New" pitchFamily="18" charset="-34"/>
                </a:rPr>
                <a:t>G +  </a:t>
              </a:r>
              <a:r>
                <a:rPr lang="en-US" sz="2000" u="sng" dirty="0">
                  <a:cs typeface="Angsana New" pitchFamily="18" charset="-34"/>
                </a:rPr>
                <a:t>  -b   </a:t>
              </a:r>
              <a:r>
                <a:rPr lang="el-GR" sz="2000" dirty="0">
                  <a:latin typeface="Angsana New" pitchFamily="18" charset="-34"/>
                  <a:cs typeface="Angsana New" pitchFamily="18" charset="-34"/>
                </a:rPr>
                <a:t>Δ</a:t>
              </a:r>
              <a:r>
                <a:rPr lang="en-US" sz="2000" dirty="0"/>
                <a:t>T</a:t>
              </a:r>
              <a:r>
                <a:rPr lang="en-US" sz="2000" u="sng" dirty="0"/>
                <a:t> </a:t>
              </a:r>
              <a:endParaRPr lang="en-US" sz="2000" u="sng" dirty="0">
                <a:cs typeface="Angsana New" pitchFamily="18" charset="-34"/>
              </a:endParaRPr>
            </a:p>
            <a:p>
              <a:r>
                <a:rPr lang="en-US" sz="2000" dirty="0">
                  <a:cs typeface="Angsana New" pitchFamily="18" charset="-34"/>
                </a:rPr>
                <a:t>1 - b</a:t>
              </a:r>
              <a:r>
                <a:rPr lang="th-TH" sz="2000" dirty="0">
                  <a:cs typeface="Angsana New" pitchFamily="18" charset="-34"/>
                </a:rPr>
                <a:t>	   </a:t>
              </a:r>
              <a:r>
                <a:rPr lang="en-US" sz="2000" dirty="0">
                  <a:cs typeface="Angsana New" pitchFamily="18" charset="-34"/>
                </a:rPr>
                <a:t> 1 - b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220168" name="AutoShape 8"/>
            <p:cNvSpPr>
              <a:spLocks noChangeArrowheads="1"/>
            </p:cNvSpPr>
            <p:nvPr/>
          </p:nvSpPr>
          <p:spPr bwMode="auto">
            <a:xfrm>
              <a:off x="2256" y="768"/>
              <a:ext cx="384" cy="432"/>
            </a:xfrm>
            <a:prstGeom prst="bracketPair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4953000" y="3276600"/>
            <a:ext cx="1219200" cy="39687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T 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0" name="Rectangle 10"/>
          <p:cNvSpPr>
            <a:spLocks noChangeArrowheads="1"/>
          </p:cNvSpPr>
          <p:nvPr/>
        </p:nvSpPr>
        <p:spPr bwMode="auto">
          <a:xfrm>
            <a:off x="2286000" y="4114800"/>
            <a:ext cx="1371600" cy="66675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1 - b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</a:t>
            </a:r>
          </a:p>
          <a:p>
            <a:r>
              <a:rPr lang="en-US" sz="2000" dirty="0">
                <a:cs typeface="Angsana New" pitchFamily="18" charset="-34"/>
              </a:rPr>
              <a:t>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 flipV="1">
            <a:off x="1752600" y="3276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2" name="Text Box 12"/>
          <p:cNvSpPr txBox="1">
            <a:spLocks noChangeArrowheads="1"/>
          </p:cNvSpPr>
          <p:nvPr/>
        </p:nvSpPr>
        <p:spPr bwMode="auto">
          <a:xfrm>
            <a:off x="1828800" y="4191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3" name="Rectangle 13"/>
          <p:cNvSpPr>
            <a:spLocks noChangeArrowheads="1"/>
          </p:cNvSpPr>
          <p:nvPr/>
        </p:nvSpPr>
        <p:spPr bwMode="auto">
          <a:xfrm>
            <a:off x="0" y="5486400"/>
            <a:ext cx="66294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sz="2200" dirty="0">
                <a:latin typeface="+mn-lt"/>
                <a:cs typeface="Angsana New" pitchFamily="18" charset="-34"/>
              </a:rPr>
              <a:t>Therefore; when</a:t>
            </a:r>
            <a:r>
              <a:rPr lang="th-TH" sz="2200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G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Baht and T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Baht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220174" name="Rectangle 14"/>
          <p:cNvSpPr>
            <a:spLocks noChangeArrowheads="1"/>
          </p:cNvSpPr>
          <p:nvPr/>
        </p:nvSpPr>
        <p:spPr bwMode="auto">
          <a:xfrm>
            <a:off x="1371600" y="4953000"/>
            <a:ext cx="19050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= </a:t>
            </a:r>
            <a:r>
              <a:rPr lang="el-GR" sz="2000" dirty="0"/>
              <a:t>Δ</a:t>
            </a:r>
            <a:r>
              <a:rPr lang="en-US" sz="2000" dirty="0"/>
              <a:t>T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6" name="AutoShape 16"/>
          <p:cNvSpPr>
            <a:spLocks noChangeArrowheads="1"/>
          </p:cNvSpPr>
          <p:nvPr/>
        </p:nvSpPr>
        <p:spPr bwMode="auto">
          <a:xfrm>
            <a:off x="6248400" y="175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77" name="Rectangle 17"/>
          <p:cNvSpPr>
            <a:spLocks noChangeArrowheads="1"/>
          </p:cNvSpPr>
          <p:nvPr/>
        </p:nvSpPr>
        <p:spPr bwMode="auto">
          <a:xfrm>
            <a:off x="7162800" y="5486400"/>
            <a:ext cx="19812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Y </a:t>
            </a:r>
            <a:r>
              <a:rPr lang="en-US" sz="2200" dirty="0"/>
              <a:t>↑ </a:t>
            </a: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1,000</a:t>
            </a:r>
            <a:r>
              <a:rPr lang="en-US" sz="2200" dirty="0">
                <a:cs typeface="Angsana New" pitchFamily="18" charset="-34"/>
              </a:rPr>
              <a:t> Baht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220188" name="Text Box 28"/>
          <p:cNvSpPr txBox="1">
            <a:spLocks noChangeArrowheads="1"/>
          </p:cNvSpPr>
          <p:nvPr/>
        </p:nvSpPr>
        <p:spPr bwMode="auto">
          <a:xfrm>
            <a:off x="4572000" y="3276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2209800" y="3200400"/>
            <a:ext cx="2362200" cy="685800"/>
            <a:chOff x="1488" y="1344"/>
            <a:chExt cx="1488" cy="432"/>
          </a:xfrm>
        </p:grpSpPr>
        <p:sp>
          <p:nvSpPr>
            <p:cNvPr id="220190" name="Rectangle 30"/>
            <p:cNvSpPr>
              <a:spLocks noChangeArrowheads="1"/>
            </p:cNvSpPr>
            <p:nvPr/>
          </p:nvSpPr>
          <p:spPr bwMode="auto">
            <a:xfrm>
              <a:off x="1488" y="1344"/>
              <a:ext cx="1488" cy="424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 rIns="18000" bIns="10800">
              <a:spAutoFit/>
            </a:bodyPr>
            <a:lstStyle/>
            <a:p>
              <a:r>
                <a:rPr lang="en-US" sz="2000" u="sng" dirty="0">
                  <a:cs typeface="Angsana New" pitchFamily="18" charset="-34"/>
                </a:rPr>
                <a:t>  1   </a:t>
              </a:r>
              <a:r>
                <a:rPr lang="el-GR" sz="2000" dirty="0">
                  <a:cs typeface="Angsana New" pitchFamily="18" charset="-34"/>
                </a:rPr>
                <a:t>Δ</a:t>
              </a:r>
              <a:r>
                <a:rPr lang="en-US" sz="2000" dirty="0">
                  <a:cs typeface="Angsana New" pitchFamily="18" charset="-34"/>
                </a:rPr>
                <a:t>G + </a:t>
              </a:r>
              <a:r>
                <a:rPr lang="en-US" sz="2000" u="sng" dirty="0">
                  <a:cs typeface="Angsana New" pitchFamily="18" charset="-34"/>
                </a:rPr>
                <a:t>  -b    </a:t>
              </a:r>
              <a:r>
                <a:rPr lang="el-GR" sz="2000" dirty="0">
                  <a:latin typeface="Angsana New" pitchFamily="18" charset="-34"/>
                  <a:cs typeface="Angsana New" pitchFamily="18" charset="-34"/>
                </a:rPr>
                <a:t>Δ</a:t>
              </a:r>
              <a:r>
                <a:rPr lang="en-US" sz="2000" dirty="0"/>
                <a:t>G</a:t>
              </a:r>
              <a:r>
                <a:rPr lang="en-US" sz="2000" u="sng" dirty="0"/>
                <a:t> </a:t>
              </a:r>
              <a:endParaRPr lang="en-US" sz="2000" u="sng" dirty="0">
                <a:cs typeface="Angsana New" pitchFamily="18" charset="-34"/>
              </a:endParaRPr>
            </a:p>
            <a:p>
              <a:r>
                <a:rPr lang="en-US" sz="2000" dirty="0">
                  <a:cs typeface="Angsana New" pitchFamily="18" charset="-34"/>
                </a:rPr>
                <a:t>1 - b</a:t>
              </a:r>
              <a:r>
                <a:rPr lang="th-TH" sz="2000" dirty="0">
                  <a:cs typeface="Angsana New" pitchFamily="18" charset="-34"/>
                </a:rPr>
                <a:t>	   </a:t>
              </a:r>
              <a:r>
                <a:rPr lang="en-US" sz="2000" dirty="0">
                  <a:cs typeface="Angsana New" pitchFamily="18" charset="-34"/>
                </a:rPr>
                <a:t> 1 - b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220191" name="AutoShape 31"/>
            <p:cNvSpPr>
              <a:spLocks noChangeArrowheads="1"/>
            </p:cNvSpPr>
            <p:nvPr/>
          </p:nvSpPr>
          <p:spPr bwMode="auto">
            <a:xfrm>
              <a:off x="2256" y="1344"/>
              <a:ext cx="384" cy="432"/>
            </a:xfrm>
            <a:prstGeom prst="bracketPair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0192" name="Rectangle 32"/>
          <p:cNvSpPr>
            <a:spLocks noChangeArrowheads="1"/>
          </p:cNvSpPr>
          <p:nvPr/>
        </p:nvSpPr>
        <p:spPr bwMode="auto">
          <a:xfrm>
            <a:off x="3276600" y="228600"/>
            <a:ext cx="29718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 If </a:t>
            </a:r>
            <a:r>
              <a:rPr lang="en-US" sz="2000" dirty="0" err="1">
                <a:cs typeface="Angsana New" pitchFamily="18" charset="-34"/>
              </a:rPr>
              <a:t>G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multiplier</a:t>
            </a:r>
            <a:r>
              <a:rPr lang="en-US" sz="2000" baseline="-25000" dirty="0">
                <a:cs typeface="Angsana New" pitchFamily="18" charset="-34"/>
              </a:rPr>
              <a:t> 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1  .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          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93" name="Rectangle 33"/>
          <p:cNvSpPr>
            <a:spLocks noChangeArrowheads="1"/>
          </p:cNvSpPr>
          <p:nvPr/>
        </p:nvSpPr>
        <p:spPr bwMode="auto">
          <a:xfrm>
            <a:off x="6400800" y="228600"/>
            <a:ext cx="27432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If T</a:t>
            </a:r>
            <a:r>
              <a:rPr lang="en-US" sz="2000" baseline="-25000" dirty="0">
                <a:cs typeface="Angsana New" pitchFamily="18" charset="-34"/>
              </a:rPr>
              <a:t>a  </a:t>
            </a:r>
            <a:r>
              <a:rPr lang="en-US" sz="2000" dirty="0">
                <a:cs typeface="Angsana New" pitchFamily="18" charset="-34"/>
              </a:rPr>
              <a:t>multiplier 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- b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       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87</a:t>
            </a:fld>
            <a:endParaRPr lang="en-US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381000" y="1600200"/>
            <a:ext cx="5715000" cy="39114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when</a:t>
            </a:r>
            <a:r>
              <a:rPr lang="th-TH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G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Baht and T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Baht 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858000" y="1600200"/>
            <a:ext cx="1295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dirty="0">
                <a:cs typeface="Angsana New" pitchFamily="18" charset="-34"/>
              </a:rPr>
              <a:t>Δ</a:t>
            </a:r>
            <a:r>
              <a:rPr lang="en-US" dirty="0">
                <a:cs typeface="Angsana New" pitchFamily="18" charset="-34"/>
              </a:rPr>
              <a:t>Y = ?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67056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 animBg="1"/>
      <p:bldP spid="220165" grpId="0"/>
      <p:bldP spid="220165" grpId="1"/>
      <p:bldP spid="220169" grpId="0" animBg="1"/>
      <p:bldP spid="220170" grpId="0" animBg="1"/>
      <p:bldP spid="220171" grpId="0"/>
      <p:bldP spid="220172" grpId="0"/>
      <p:bldP spid="220173" grpId="0" animBg="1"/>
      <p:bldP spid="220174" grpId="0" animBg="1"/>
      <p:bldP spid="220176" grpId="0" animBg="1"/>
      <p:bldP spid="220177" grpId="0" animBg="1"/>
      <p:bldP spid="220188" grpId="0"/>
      <p:bldP spid="220192" grpId="0" animBg="1"/>
      <p:bldP spid="220193" grpId="0" animBg="1"/>
      <p:bldP spid="25" grpId="0" animBg="1"/>
      <p:bldP spid="26" grpId="0" animBg="1"/>
      <p:bldP spid="27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3.3.2 b </a:t>
            </a:r>
            <a:r>
              <a:rPr lang="en-US" sz="3200" b="1" dirty="0"/>
              <a:t>Find </a:t>
            </a:r>
            <a:r>
              <a:rPr lang="en-US" sz="3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/>
              <a:t>using </a:t>
            </a:r>
            <a:br>
              <a:rPr lang="en-US" sz="3200" b="1" dirty="0"/>
            </a:br>
            <a:r>
              <a:rPr lang="en-US" sz="3200" b="1" dirty="0">
                <a:solidFill>
                  <a:srgbClr val="008000"/>
                </a:solidFill>
              </a:rPr>
              <a:t>injection = leakage approach</a:t>
            </a:r>
            <a:endParaRPr lang="th-TH" sz="3200" b="1" dirty="0">
              <a:solidFill>
                <a:srgbClr val="008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1219200" cy="457200"/>
          </a:xfrm>
          <a:solidFill>
            <a:srgbClr val="FFFF66"/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200" dirty="0">
                <a:solidFill>
                  <a:schemeClr val="accent2"/>
                </a:solidFill>
                <a:effectLst/>
              </a:rPr>
              <a:t>From</a:t>
            </a:r>
            <a:endParaRPr lang="th-TH" sz="3200" dirty="0">
              <a:solidFill>
                <a:schemeClr val="accent2"/>
              </a:solidFill>
              <a:effectLst/>
            </a:endParaRP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0" y="2590800"/>
            <a:ext cx="44958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Desired Aggregate Expenditure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4876800" y="2590800"/>
            <a:ext cx="42672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Actual Aggregate Expenditure </a:t>
            </a: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2971800" y="15240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DAE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5029200" y="1524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</a:p>
        </p:txBody>
      </p:sp>
      <p:sp>
        <p:nvSpPr>
          <p:cNvPr id="199688" name="Text Box 8"/>
          <p:cNvSpPr txBox="1">
            <a:spLocks noChangeArrowheads="1"/>
          </p:cNvSpPr>
          <p:nvPr/>
        </p:nvSpPr>
        <p:spPr bwMode="auto">
          <a:xfrm>
            <a:off x="4648200" y="5791200"/>
            <a:ext cx="4495800" cy="427038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Source of income = Use of Income</a:t>
            </a:r>
          </a:p>
        </p:txBody>
      </p:sp>
      <p:sp>
        <p:nvSpPr>
          <p:cNvPr id="199690" name="Text Box 10"/>
          <p:cNvSpPr txBox="1">
            <a:spLocks noChangeArrowheads="1"/>
          </p:cNvSpPr>
          <p:nvPr/>
        </p:nvSpPr>
        <p:spPr bwMode="auto">
          <a:xfrm>
            <a:off x="42672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=</a:t>
            </a:r>
          </a:p>
        </p:txBody>
      </p:sp>
      <p:sp>
        <p:nvSpPr>
          <p:cNvPr id="199691" name="Line 11"/>
          <p:cNvSpPr>
            <a:spLocks noChangeShapeType="1"/>
          </p:cNvSpPr>
          <p:nvPr/>
        </p:nvSpPr>
        <p:spPr bwMode="auto">
          <a:xfrm flipH="1">
            <a:off x="2819400" y="1981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9692" name="Line 12"/>
          <p:cNvSpPr>
            <a:spLocks noChangeShapeType="1"/>
          </p:cNvSpPr>
          <p:nvPr/>
        </p:nvSpPr>
        <p:spPr bwMode="auto">
          <a:xfrm>
            <a:off x="5257800" y="19050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88</a:t>
            </a:fld>
            <a:endParaRPr lang="en-US"/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76800" y="4572000"/>
            <a:ext cx="42672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If we choose income approach, it can be measured from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source of income </a:t>
            </a:r>
            <a:r>
              <a:rPr lang="en-US" sz="2000" dirty="0">
                <a:cs typeface="Angsana New" pitchFamily="18" charset="-34"/>
              </a:rPr>
              <a:t>or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876800" y="3200400"/>
            <a:ext cx="3429000" cy="1200329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Can be measured by Product, Expenditure, or Income Approaches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57200" y="3200400"/>
            <a:ext cx="3352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measured by Expenditure approach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 animBg="1"/>
      <p:bldP spid="199685" grpId="0" animBg="1"/>
      <p:bldP spid="199686" grpId="0"/>
      <p:bldP spid="199687" grpId="0"/>
      <p:bldP spid="199688" grpId="0" animBg="1"/>
      <p:bldP spid="199690" grpId="0"/>
      <p:bldP spid="199691" grpId="0" animBg="1"/>
      <p:bldP spid="199692" grpId="0" animBg="1"/>
      <p:bldP spid="14" grpId="0" animBg="1"/>
      <p:bldP spid="15" grpId="0" animBg="1"/>
      <p:bldP spid="16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Line 2"/>
          <p:cNvSpPr>
            <a:spLocks noChangeShapeType="1"/>
          </p:cNvSpPr>
          <p:nvPr/>
        </p:nvSpPr>
        <p:spPr bwMode="auto">
          <a:xfrm flipH="1">
            <a:off x="2362200" y="2667000"/>
            <a:ext cx="457200" cy="609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0708" name="Text Box 4"/>
          <p:cNvSpPr txBox="1">
            <a:spLocks noChangeArrowheads="1"/>
          </p:cNvSpPr>
          <p:nvPr/>
        </p:nvSpPr>
        <p:spPr bwMode="auto">
          <a:xfrm>
            <a:off x="2362200" y="2667000"/>
            <a:ext cx="1066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C + I</a:t>
            </a:r>
          </a:p>
        </p:txBody>
      </p:sp>
      <p:sp>
        <p:nvSpPr>
          <p:cNvPr id="200709" name="Text Box 5"/>
          <p:cNvSpPr txBox="1">
            <a:spLocks noChangeArrowheads="1"/>
          </p:cNvSpPr>
          <p:nvPr/>
        </p:nvSpPr>
        <p:spPr bwMode="auto">
          <a:xfrm>
            <a:off x="5791200" y="4419600"/>
            <a:ext cx="1676400" cy="52322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Leakage</a:t>
            </a:r>
          </a:p>
        </p:txBody>
      </p:sp>
      <p:sp>
        <p:nvSpPr>
          <p:cNvPr id="200710" name="Text Box 6"/>
          <p:cNvSpPr txBox="1">
            <a:spLocks noChangeArrowheads="1"/>
          </p:cNvSpPr>
          <p:nvPr/>
        </p:nvSpPr>
        <p:spPr bwMode="auto">
          <a:xfrm>
            <a:off x="1676400" y="4495800"/>
            <a:ext cx="16764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00FF"/>
                </a:solidFill>
                <a:cs typeface="Angsana New" pitchFamily="18" charset="-34"/>
              </a:rPr>
              <a:t>Injection</a:t>
            </a:r>
          </a:p>
        </p:txBody>
      </p:sp>
      <p:sp>
        <p:nvSpPr>
          <p:cNvPr id="200711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0712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0713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0714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15" name="Line 11"/>
          <p:cNvSpPr>
            <a:spLocks noChangeShapeType="1"/>
          </p:cNvSpPr>
          <p:nvPr/>
        </p:nvSpPr>
        <p:spPr bwMode="auto">
          <a:xfrm flipH="1">
            <a:off x="2438400" y="3886200"/>
            <a:ext cx="4572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0716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0717" name="Text Box 13"/>
          <p:cNvSpPr txBox="1">
            <a:spLocks noChangeArrowheads="1"/>
          </p:cNvSpPr>
          <p:nvPr/>
        </p:nvSpPr>
        <p:spPr bwMode="auto">
          <a:xfrm>
            <a:off x="4876800" y="2667000"/>
            <a:ext cx="1371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C + S</a:t>
            </a:r>
          </a:p>
        </p:txBody>
      </p:sp>
      <p:sp>
        <p:nvSpPr>
          <p:cNvPr id="200718" name="Text Box 14"/>
          <p:cNvSpPr txBox="1">
            <a:spLocks noChangeArrowheads="1"/>
          </p:cNvSpPr>
          <p:nvPr/>
        </p:nvSpPr>
        <p:spPr bwMode="auto">
          <a:xfrm>
            <a:off x="4038600" y="2667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19" name="Text Box 15"/>
          <p:cNvSpPr txBox="1">
            <a:spLocks noChangeArrowheads="1"/>
          </p:cNvSpPr>
          <p:nvPr/>
        </p:nvSpPr>
        <p:spPr bwMode="auto">
          <a:xfrm>
            <a:off x="2971800" y="3429000"/>
            <a:ext cx="381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I</a:t>
            </a:r>
          </a:p>
        </p:txBody>
      </p:sp>
      <p:sp>
        <p:nvSpPr>
          <p:cNvPr id="200720" name="Text Box 16"/>
          <p:cNvSpPr txBox="1">
            <a:spLocks noChangeArrowheads="1"/>
          </p:cNvSpPr>
          <p:nvPr/>
        </p:nvSpPr>
        <p:spPr bwMode="auto">
          <a:xfrm>
            <a:off x="4038600" y="3429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21" name="Text Box 17"/>
          <p:cNvSpPr txBox="1">
            <a:spLocks noChangeArrowheads="1"/>
          </p:cNvSpPr>
          <p:nvPr/>
        </p:nvSpPr>
        <p:spPr bwMode="auto">
          <a:xfrm>
            <a:off x="5029200" y="34290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S </a:t>
            </a:r>
          </a:p>
        </p:txBody>
      </p:sp>
      <p:sp>
        <p:nvSpPr>
          <p:cNvPr id="200722" name="Line 18"/>
          <p:cNvSpPr>
            <a:spLocks noChangeShapeType="1"/>
          </p:cNvSpPr>
          <p:nvPr/>
        </p:nvSpPr>
        <p:spPr bwMode="auto">
          <a:xfrm flipH="1">
            <a:off x="4876800" y="2590800"/>
            <a:ext cx="457200" cy="685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0723" name="Line 19"/>
          <p:cNvSpPr>
            <a:spLocks noChangeShapeType="1"/>
          </p:cNvSpPr>
          <p:nvPr/>
        </p:nvSpPr>
        <p:spPr bwMode="auto">
          <a:xfrm>
            <a:off x="5562600" y="3886200"/>
            <a:ext cx="5334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89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0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0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0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0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0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0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0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0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0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0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0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 animBg="1"/>
      <p:bldP spid="200708" grpId="0"/>
      <p:bldP spid="200709" grpId="0" animBg="1"/>
      <p:bldP spid="200710" grpId="0" animBg="1"/>
      <p:bldP spid="200711" grpId="0"/>
      <p:bldP spid="200712" grpId="0"/>
      <p:bldP spid="200713" grpId="0" animBg="1"/>
      <p:bldP spid="200714" grpId="0"/>
      <p:bldP spid="200715" grpId="0" animBg="1"/>
      <p:bldP spid="200716" grpId="0" animBg="1"/>
      <p:bldP spid="200717" grpId="0"/>
      <p:bldP spid="200718" grpId="0"/>
      <p:bldP spid="200719" grpId="0"/>
      <p:bldP spid="200720" grpId="0"/>
      <p:bldP spid="200721" grpId="0"/>
      <p:bldP spid="200722" grpId="0" animBg="1"/>
      <p:bldP spid="200723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Line 2"/>
          <p:cNvSpPr>
            <a:spLocks noChangeShapeType="1"/>
          </p:cNvSpPr>
          <p:nvPr/>
        </p:nvSpPr>
        <p:spPr bwMode="auto">
          <a:xfrm flipH="1">
            <a:off x="1676400" y="2590800"/>
            <a:ext cx="457200" cy="609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1732" name="Text Box 4"/>
          <p:cNvSpPr txBox="1">
            <a:spLocks noChangeArrowheads="1"/>
          </p:cNvSpPr>
          <p:nvPr/>
        </p:nvSpPr>
        <p:spPr bwMode="auto">
          <a:xfrm>
            <a:off x="1676400" y="2590800"/>
            <a:ext cx="1981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>
                <a:cs typeface="Angsana New" pitchFamily="18" charset="-34"/>
              </a:rPr>
              <a:t>C + I + G</a:t>
            </a:r>
          </a:p>
        </p:txBody>
      </p:sp>
      <p:sp>
        <p:nvSpPr>
          <p:cNvPr id="201733" name="Text Box 5"/>
          <p:cNvSpPr txBox="1">
            <a:spLocks noChangeArrowheads="1"/>
          </p:cNvSpPr>
          <p:nvPr/>
        </p:nvSpPr>
        <p:spPr bwMode="auto">
          <a:xfrm>
            <a:off x="5791200" y="4648200"/>
            <a:ext cx="1676400" cy="52322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Leakage</a:t>
            </a: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1524000" y="4648200"/>
            <a:ext cx="16764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00FF"/>
                </a:solidFill>
                <a:cs typeface="Angsana New" pitchFamily="18" charset="-34"/>
              </a:rPr>
              <a:t>Injection</a:t>
            </a:r>
          </a:p>
        </p:txBody>
      </p:sp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1736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39" name="Line 11"/>
          <p:cNvSpPr>
            <a:spLocks noChangeShapeType="1"/>
          </p:cNvSpPr>
          <p:nvPr/>
        </p:nvSpPr>
        <p:spPr bwMode="auto">
          <a:xfrm flipH="1">
            <a:off x="2362200" y="4038600"/>
            <a:ext cx="4572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1740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1741" name="Text Box 13"/>
          <p:cNvSpPr txBox="1">
            <a:spLocks noChangeArrowheads="1"/>
          </p:cNvSpPr>
          <p:nvPr/>
        </p:nvSpPr>
        <p:spPr bwMode="auto">
          <a:xfrm>
            <a:off x="5029200" y="2590800"/>
            <a:ext cx="2362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>
                <a:cs typeface="Angsana New" pitchFamily="18" charset="-34"/>
              </a:rPr>
              <a:t>C + S + T </a:t>
            </a:r>
          </a:p>
        </p:txBody>
      </p:sp>
      <p:sp>
        <p:nvSpPr>
          <p:cNvPr id="201742" name="Text Box 14"/>
          <p:cNvSpPr txBox="1">
            <a:spLocks noChangeArrowheads="1"/>
          </p:cNvSpPr>
          <p:nvPr/>
        </p:nvSpPr>
        <p:spPr bwMode="auto">
          <a:xfrm>
            <a:off x="4038600" y="2667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43" name="Text Box 15"/>
          <p:cNvSpPr txBox="1">
            <a:spLocks noChangeArrowheads="1"/>
          </p:cNvSpPr>
          <p:nvPr/>
        </p:nvSpPr>
        <p:spPr bwMode="auto">
          <a:xfrm>
            <a:off x="2438400" y="3429000"/>
            <a:ext cx="1143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I + G</a:t>
            </a:r>
          </a:p>
        </p:txBody>
      </p:sp>
      <p:sp>
        <p:nvSpPr>
          <p:cNvPr id="201744" name="Text Box 16"/>
          <p:cNvSpPr txBox="1">
            <a:spLocks noChangeArrowheads="1"/>
          </p:cNvSpPr>
          <p:nvPr/>
        </p:nvSpPr>
        <p:spPr bwMode="auto">
          <a:xfrm>
            <a:off x="4038600" y="3429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45" name="Text Box 17"/>
          <p:cNvSpPr txBox="1">
            <a:spLocks noChangeArrowheads="1"/>
          </p:cNvSpPr>
          <p:nvPr/>
        </p:nvSpPr>
        <p:spPr bwMode="auto">
          <a:xfrm>
            <a:off x="4953000" y="3429000"/>
            <a:ext cx="1371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>
                <a:cs typeface="Angsana New" pitchFamily="18" charset="-34"/>
              </a:rPr>
              <a:t>S + T</a:t>
            </a:r>
          </a:p>
        </p:txBody>
      </p:sp>
      <p:sp>
        <p:nvSpPr>
          <p:cNvPr id="201746" name="Line 18"/>
          <p:cNvSpPr>
            <a:spLocks noChangeShapeType="1"/>
          </p:cNvSpPr>
          <p:nvPr/>
        </p:nvSpPr>
        <p:spPr bwMode="auto">
          <a:xfrm flipH="1">
            <a:off x="5029200" y="2514600"/>
            <a:ext cx="457200" cy="685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1747" name="Line 19"/>
          <p:cNvSpPr>
            <a:spLocks noChangeShapeType="1"/>
          </p:cNvSpPr>
          <p:nvPr/>
        </p:nvSpPr>
        <p:spPr bwMode="auto">
          <a:xfrm>
            <a:off x="5638800" y="4038600"/>
            <a:ext cx="5334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1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1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1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1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1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1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1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1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0" grpId="0" animBg="1"/>
      <p:bldP spid="201732" grpId="0"/>
      <p:bldP spid="201733" grpId="0" animBg="1"/>
      <p:bldP spid="201734" grpId="0" animBg="1"/>
      <p:bldP spid="201735" grpId="0"/>
      <p:bldP spid="201736" grpId="0"/>
      <p:bldP spid="201737" grpId="0" animBg="1"/>
      <p:bldP spid="201738" grpId="0"/>
      <p:bldP spid="201739" grpId="0" animBg="1"/>
      <p:bldP spid="201740" grpId="0" animBg="1"/>
      <p:bldP spid="201741" grpId="0"/>
      <p:bldP spid="201742" grpId="0"/>
      <p:bldP spid="201743" grpId="0"/>
      <p:bldP spid="201744" grpId="0"/>
      <p:bldP spid="201745" grpId="0"/>
      <p:bldP spid="201746" grpId="0" animBg="1"/>
      <p:bldP spid="201747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Line 2"/>
          <p:cNvSpPr>
            <a:spLocks noChangeShapeType="1"/>
          </p:cNvSpPr>
          <p:nvPr/>
        </p:nvSpPr>
        <p:spPr bwMode="auto">
          <a:xfrm flipH="1">
            <a:off x="609600" y="2514600"/>
            <a:ext cx="457200" cy="609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2756" name="Text Box 4"/>
          <p:cNvSpPr txBox="1">
            <a:spLocks noChangeArrowheads="1"/>
          </p:cNvSpPr>
          <p:nvPr/>
        </p:nvSpPr>
        <p:spPr bwMode="auto">
          <a:xfrm>
            <a:off x="533400" y="2590800"/>
            <a:ext cx="3429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>
                <a:cs typeface="Angsana New" pitchFamily="18" charset="-34"/>
              </a:rPr>
              <a:t>C + I + G</a:t>
            </a:r>
            <a:r>
              <a:rPr lang="th-TH" sz="3200" dirty="0">
                <a:cs typeface="Angsana New" pitchFamily="18" charset="-34"/>
              </a:rPr>
              <a:t> </a:t>
            </a:r>
            <a:r>
              <a:rPr lang="en-US" sz="3200" dirty="0">
                <a:cs typeface="Angsana New" pitchFamily="18" charset="-34"/>
              </a:rPr>
              <a:t>+ X - M</a:t>
            </a:r>
          </a:p>
        </p:txBody>
      </p:sp>
      <p:sp>
        <p:nvSpPr>
          <p:cNvPr id="202757" name="Text Box 5"/>
          <p:cNvSpPr txBox="1">
            <a:spLocks noChangeArrowheads="1"/>
          </p:cNvSpPr>
          <p:nvPr/>
        </p:nvSpPr>
        <p:spPr bwMode="auto">
          <a:xfrm>
            <a:off x="5867400" y="4572000"/>
            <a:ext cx="1676400" cy="52322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Leakage</a:t>
            </a:r>
          </a:p>
        </p:txBody>
      </p:sp>
      <p:sp>
        <p:nvSpPr>
          <p:cNvPr id="202758" name="Text Box 6"/>
          <p:cNvSpPr txBox="1">
            <a:spLocks noChangeArrowheads="1"/>
          </p:cNvSpPr>
          <p:nvPr/>
        </p:nvSpPr>
        <p:spPr bwMode="auto">
          <a:xfrm>
            <a:off x="1600200" y="4572000"/>
            <a:ext cx="17526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00FF"/>
                </a:solidFill>
                <a:cs typeface="Angsana New" pitchFamily="18" charset="-34"/>
              </a:rPr>
              <a:t>Injection</a:t>
            </a:r>
          </a:p>
        </p:txBody>
      </p:sp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DAE</a:t>
            </a:r>
          </a:p>
        </p:txBody>
      </p: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3" name="Line 11"/>
          <p:cNvSpPr>
            <a:spLocks noChangeShapeType="1"/>
          </p:cNvSpPr>
          <p:nvPr/>
        </p:nvSpPr>
        <p:spPr bwMode="auto">
          <a:xfrm flipH="1">
            <a:off x="2362200" y="4038600"/>
            <a:ext cx="4572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2764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2765" name="Text Box 13"/>
          <p:cNvSpPr txBox="1">
            <a:spLocks noChangeArrowheads="1"/>
          </p:cNvSpPr>
          <p:nvPr/>
        </p:nvSpPr>
        <p:spPr bwMode="auto">
          <a:xfrm>
            <a:off x="4724400" y="2590800"/>
            <a:ext cx="228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>
                <a:cs typeface="Angsana New" pitchFamily="18" charset="-34"/>
              </a:rPr>
              <a:t>C + S + T </a:t>
            </a:r>
          </a:p>
        </p:txBody>
      </p:sp>
      <p:sp>
        <p:nvSpPr>
          <p:cNvPr id="202766" name="Text Box 14"/>
          <p:cNvSpPr txBox="1">
            <a:spLocks noChangeArrowheads="1"/>
          </p:cNvSpPr>
          <p:nvPr/>
        </p:nvSpPr>
        <p:spPr bwMode="auto">
          <a:xfrm>
            <a:off x="4038600" y="2667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7" name="Text Box 15"/>
          <p:cNvSpPr txBox="1">
            <a:spLocks noChangeArrowheads="1"/>
          </p:cNvSpPr>
          <p:nvPr/>
        </p:nvSpPr>
        <p:spPr bwMode="auto">
          <a:xfrm>
            <a:off x="1981200" y="3429000"/>
            <a:ext cx="1905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cs typeface="Angsana New" pitchFamily="18" charset="-34"/>
              </a:rPr>
              <a:t>I + G + X</a:t>
            </a:r>
          </a:p>
        </p:txBody>
      </p:sp>
      <p:sp>
        <p:nvSpPr>
          <p:cNvPr id="202768" name="Text Box 16"/>
          <p:cNvSpPr txBox="1">
            <a:spLocks noChangeArrowheads="1"/>
          </p:cNvSpPr>
          <p:nvPr/>
        </p:nvSpPr>
        <p:spPr bwMode="auto">
          <a:xfrm>
            <a:off x="4038600" y="34290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9" name="Text Box 17"/>
          <p:cNvSpPr txBox="1">
            <a:spLocks noChangeArrowheads="1"/>
          </p:cNvSpPr>
          <p:nvPr/>
        </p:nvSpPr>
        <p:spPr bwMode="auto">
          <a:xfrm>
            <a:off x="4724400" y="3429000"/>
            <a:ext cx="2209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>
                <a:cs typeface="Angsana New" pitchFamily="18" charset="-34"/>
              </a:rPr>
              <a:t>S + T + M</a:t>
            </a:r>
          </a:p>
        </p:txBody>
      </p:sp>
      <p:sp>
        <p:nvSpPr>
          <p:cNvPr id="202770" name="Line 18"/>
          <p:cNvSpPr>
            <a:spLocks noChangeShapeType="1"/>
          </p:cNvSpPr>
          <p:nvPr/>
        </p:nvSpPr>
        <p:spPr bwMode="auto">
          <a:xfrm flipH="1">
            <a:off x="4724400" y="2514600"/>
            <a:ext cx="457200" cy="685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2771" name="Line 19"/>
          <p:cNvSpPr>
            <a:spLocks noChangeShapeType="1"/>
          </p:cNvSpPr>
          <p:nvPr/>
        </p:nvSpPr>
        <p:spPr bwMode="auto">
          <a:xfrm>
            <a:off x="5638800" y="4038600"/>
            <a:ext cx="533400" cy="457200"/>
          </a:xfrm>
          <a:prstGeom prst="line">
            <a:avLst/>
          </a:prstGeom>
          <a:noFill/>
          <a:ln w="31750">
            <a:solidFill>
              <a:srgbClr val="80008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91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2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2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2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2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2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2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2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2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2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2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2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2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4" grpId="0" animBg="1"/>
      <p:bldP spid="202756" grpId="0"/>
      <p:bldP spid="202757" grpId="0" animBg="1"/>
      <p:bldP spid="202758" grpId="0" animBg="1"/>
      <p:bldP spid="202759" grpId="0"/>
      <p:bldP spid="202760" grpId="0"/>
      <p:bldP spid="202761" grpId="0" animBg="1"/>
      <p:bldP spid="202762" grpId="0"/>
      <p:bldP spid="202763" grpId="0" animBg="1"/>
      <p:bldP spid="202764" grpId="0" animBg="1"/>
      <p:bldP spid="202765" grpId="0"/>
      <p:bldP spid="202766" grpId="0"/>
      <p:bldP spid="202767" grpId="0"/>
      <p:bldP spid="202768" grpId="0"/>
      <p:bldP spid="202769" grpId="0"/>
      <p:bldP spid="202770" grpId="0" animBg="1"/>
      <p:bldP spid="202771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0" y="1214422"/>
            <a:ext cx="2143140" cy="5000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92" y="3071810"/>
            <a:ext cx="1928826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58" y="3071810"/>
            <a:ext cx="1428760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64" y="3071810"/>
            <a:ext cx="3133748" cy="500066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68" y="5357826"/>
            <a:ext cx="2143140" cy="5000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0" y="2786058"/>
            <a:ext cx="127160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Saving (S)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57290" y="2786058"/>
            <a:ext cx="178595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Investment (I)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2" name="Curved Down Arrow 21"/>
          <p:cNvSpPr/>
          <p:nvPr/>
        </p:nvSpPr>
        <p:spPr>
          <a:xfrm>
            <a:off x="1000100" y="2428868"/>
            <a:ext cx="7072362" cy="500066"/>
          </a:xfrm>
          <a:prstGeom prst="curvedDownArrow">
            <a:avLst>
              <a:gd name="adj1" fmla="val 0"/>
              <a:gd name="adj2" fmla="val 50000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71736" y="2071678"/>
            <a:ext cx="414340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Wage, Rent, Interest, Profit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4" name="Curved Down Arrow 23"/>
          <p:cNvSpPr/>
          <p:nvPr/>
        </p:nvSpPr>
        <p:spPr>
          <a:xfrm rot="10800000">
            <a:off x="928662" y="3714752"/>
            <a:ext cx="7072362" cy="500066"/>
          </a:xfrm>
          <a:prstGeom prst="curvedDownArrow">
            <a:avLst>
              <a:gd name="adj1" fmla="val 0"/>
              <a:gd name="adj2" fmla="val 50000"/>
              <a:gd name="adj3" fmla="val 33311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214546" y="4214818"/>
            <a:ext cx="471490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Payment for Goods &amp;Service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36" name="Curved Connector 35"/>
          <p:cNvCxnSpPr/>
          <p:nvPr/>
        </p:nvCxnSpPr>
        <p:spPr>
          <a:xfrm rot="5400000">
            <a:off x="-32" y="2285198"/>
            <a:ext cx="157163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85786" y="150017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-178627" y="4607727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Curved Connector 43"/>
          <p:cNvCxnSpPr/>
          <p:nvPr/>
        </p:nvCxnSpPr>
        <p:spPr>
          <a:xfrm>
            <a:off x="785786" y="5572140"/>
            <a:ext cx="271305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Curved Connector 53"/>
          <p:cNvCxnSpPr/>
          <p:nvPr/>
        </p:nvCxnSpPr>
        <p:spPr>
          <a:xfrm rot="5400000" flipH="1" flipV="1">
            <a:off x="-535818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71472" y="5784866"/>
            <a:ext cx="292895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1428728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7224" y="5929330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 rot="5400000">
            <a:off x="7250130" y="4606933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Curved Connector 64"/>
          <p:cNvCxnSpPr/>
          <p:nvPr/>
        </p:nvCxnSpPr>
        <p:spPr>
          <a:xfrm rot="10800000" flipV="1">
            <a:off x="5786446" y="5572140"/>
            <a:ext cx="2428892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786446" y="578645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Curved Connector 70"/>
          <p:cNvCxnSpPr/>
          <p:nvPr/>
        </p:nvCxnSpPr>
        <p:spPr>
          <a:xfrm rot="5400000" flipH="1" flipV="1">
            <a:off x="7322363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6143636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74" name="Curved Connector 73"/>
          <p:cNvCxnSpPr/>
          <p:nvPr/>
        </p:nvCxnSpPr>
        <p:spPr>
          <a:xfrm rot="10800000" flipV="1">
            <a:off x="5643570" y="1500173"/>
            <a:ext cx="2643206" cy="9525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5400000">
            <a:off x="7500958" y="2285992"/>
            <a:ext cx="157163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6019800" y="1066800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Import (M)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357290" y="1071546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ea typeface="Cambria Math" pitchFamily="18" charset="0"/>
                <a:cs typeface="Andalus" pitchFamily="18" charset="-78"/>
              </a:rPr>
              <a:t>Export (X)</a:t>
            </a:r>
            <a:endParaRPr lang="th-TH" sz="2000" dirty="0">
              <a:latin typeface="Franklin Gothic Medium" pitchFamily="34" charset="0"/>
              <a:ea typeface="Cambria Math" pitchFamily="18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858016" y="357166"/>
            <a:ext cx="1714512" cy="357190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28" y="357166"/>
            <a:ext cx="1643074" cy="357190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85" name="Plus 84"/>
          <p:cNvSpPr/>
          <p:nvPr/>
        </p:nvSpPr>
        <p:spPr>
          <a:xfrm>
            <a:off x="2714612" y="1071546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86" name="Minus 85"/>
          <p:cNvSpPr/>
          <p:nvPr/>
        </p:nvSpPr>
        <p:spPr>
          <a:xfrm>
            <a:off x="7500958" y="1000108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3" name="Plus 92"/>
          <p:cNvSpPr/>
          <p:nvPr/>
        </p:nvSpPr>
        <p:spPr>
          <a:xfrm>
            <a:off x="428596" y="285728"/>
            <a:ext cx="642942" cy="571504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22" y="285728"/>
            <a:ext cx="714380" cy="571504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9" name="Plus 98"/>
          <p:cNvSpPr/>
          <p:nvPr/>
        </p:nvSpPr>
        <p:spPr>
          <a:xfrm>
            <a:off x="7572396" y="592933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0" name="Plus 99"/>
          <p:cNvSpPr/>
          <p:nvPr/>
        </p:nvSpPr>
        <p:spPr>
          <a:xfrm>
            <a:off x="2786050" y="6000768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1" name="Plus 100"/>
          <p:cNvSpPr/>
          <p:nvPr/>
        </p:nvSpPr>
        <p:spPr>
          <a:xfrm>
            <a:off x="3000364" y="271462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3" name="Minus 102"/>
          <p:cNvSpPr/>
          <p:nvPr/>
        </p:nvSpPr>
        <p:spPr>
          <a:xfrm>
            <a:off x="7286644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4" name="Minus 103"/>
          <p:cNvSpPr/>
          <p:nvPr/>
        </p:nvSpPr>
        <p:spPr>
          <a:xfrm>
            <a:off x="2571736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5" name="Minus 104"/>
          <p:cNvSpPr/>
          <p:nvPr/>
        </p:nvSpPr>
        <p:spPr>
          <a:xfrm>
            <a:off x="7143768" y="2714620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5786446" y="6000768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107" name="Curved Connector 106"/>
          <p:cNvCxnSpPr/>
          <p:nvPr/>
        </p:nvCxnSpPr>
        <p:spPr>
          <a:xfrm rot="10800000">
            <a:off x="6224598" y="3355974"/>
            <a:ext cx="633418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1" name="Curved Connector 110"/>
          <p:cNvCxnSpPr/>
          <p:nvPr/>
        </p:nvCxnSpPr>
        <p:spPr>
          <a:xfrm rot="10800000">
            <a:off x="1928796" y="3357562"/>
            <a:ext cx="928693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2971800"/>
            <a:ext cx="3352800" cy="3276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  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–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C</a:t>
            </a:r>
          </a:p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  Y - C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4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en-US" sz="24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685800" y="1752600"/>
            <a:ext cx="32766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>
                <a:latin typeface="Times New Roman" pitchFamily="18" charset="0"/>
              </a:rPr>
              <a:t>d</a:t>
            </a:r>
            <a:r>
              <a:rPr lang="en-US" dirty="0">
                <a:latin typeface="Times New Roman" pitchFamily="18" charset="0"/>
              </a:rPr>
              <a:t> = </a:t>
            </a:r>
            <a:r>
              <a:rPr lang="en-US" dirty="0"/>
              <a:t>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dirty="0">
                <a:latin typeface="Times New Roman" pitchFamily="18" charset="0"/>
              </a:rPr>
              <a:t> 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203780" name="Text Box 4"/>
          <p:cNvSpPr txBox="1">
            <a:spLocks noChangeArrowheads="1"/>
          </p:cNvSpPr>
          <p:nvPr/>
        </p:nvSpPr>
        <p:spPr bwMode="auto">
          <a:xfrm>
            <a:off x="685800" y="22860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81" name="Rectangle 5"/>
          <p:cNvSpPr>
            <a:spLocks noChangeArrowheads="1"/>
          </p:cNvSpPr>
          <p:nvPr/>
        </p:nvSpPr>
        <p:spPr bwMode="auto">
          <a:xfrm>
            <a:off x="4724400" y="1600200"/>
            <a:ext cx="4114800" cy="434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lnSpc>
                <a:spcPct val="7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r>
              <a:rPr lang="en-US" dirty="0">
                <a:cs typeface="Angsana New" pitchFamily="18" charset="-34"/>
              </a:rPr>
              <a:t>I  =  S</a:t>
            </a:r>
            <a:endParaRPr lang="th-TH" dirty="0"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8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en-US" b="1" dirty="0">
                <a:solidFill>
                  <a:srgbClr val="0000FF"/>
                </a:solidFill>
              </a:rPr>
              <a:t>Y</a:t>
            </a:r>
            <a:r>
              <a:rPr lang="en-US" b="1" baseline="-25000" dirty="0">
                <a:solidFill>
                  <a:srgbClr val="0000FF"/>
                </a:solidFill>
              </a:rPr>
              <a:t>E</a:t>
            </a:r>
            <a:r>
              <a:rPr lang="en-US" sz="2800" b="1" baseline="-25000" dirty="0">
                <a:solidFill>
                  <a:srgbClr val="0000FF"/>
                </a:solidFill>
              </a:rPr>
              <a:t>  </a:t>
            </a:r>
            <a:r>
              <a:rPr lang="en-US" b="1" dirty="0">
                <a:solidFill>
                  <a:srgbClr val="0000FF"/>
                </a:solidFill>
              </a:rPr>
              <a:t>=</a:t>
            </a:r>
            <a:r>
              <a:rPr lang="th-TH" b="1" dirty="0">
                <a:solidFill>
                  <a:srgbClr val="0000FF"/>
                </a:solidFill>
              </a:rPr>
              <a:t> 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u="sng" dirty="0">
                <a:solidFill>
                  <a:srgbClr val="0000FF"/>
                </a:solidFill>
              </a:rPr>
              <a:t>   1    </a:t>
            </a:r>
            <a:r>
              <a:rPr lang="en-US" b="1" dirty="0">
                <a:solidFill>
                  <a:srgbClr val="0000FF"/>
                </a:solidFill>
              </a:rPr>
              <a:t> (C</a:t>
            </a:r>
            <a:r>
              <a:rPr lang="en-US" b="1" baseline="-25000" dirty="0">
                <a:solidFill>
                  <a:srgbClr val="0000FF"/>
                </a:solidFill>
              </a:rPr>
              <a:t>a </a:t>
            </a:r>
            <a:r>
              <a:rPr lang="en-US" b="1" dirty="0">
                <a:solidFill>
                  <a:srgbClr val="0000FF"/>
                </a:solidFill>
              </a:rPr>
              <a:t>+ </a:t>
            </a:r>
            <a:r>
              <a:rPr lang="en-US" b="1" baseline="-25000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I</a:t>
            </a:r>
            <a:r>
              <a:rPr lang="en-US" b="1" baseline="-25000" dirty="0" err="1">
                <a:solidFill>
                  <a:srgbClr val="0000FF"/>
                </a:solidFill>
              </a:rPr>
              <a:t>a</a:t>
            </a:r>
            <a:r>
              <a:rPr lang="en-US" b="1" dirty="0">
                <a:solidFill>
                  <a:srgbClr val="0000FF"/>
                </a:solidFill>
              </a:rPr>
              <a:t>)</a:t>
            </a:r>
            <a:endParaRPr lang="th-TH" b="1" dirty="0">
              <a:solidFill>
                <a:srgbClr val="0000FF"/>
              </a:solidFill>
            </a:endParaRP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baseline="-25000" dirty="0">
                <a:solidFill>
                  <a:srgbClr val="0000FF"/>
                </a:solidFill>
              </a:rPr>
              <a:t>                           </a:t>
            </a:r>
            <a:r>
              <a:rPr lang="en-US" b="1" dirty="0">
                <a:solidFill>
                  <a:srgbClr val="0000FF"/>
                </a:solidFill>
              </a:rPr>
              <a:t>1 - b</a:t>
            </a:r>
            <a:endParaRPr lang="th-TH" b="1" baseline="-25000" dirty="0">
              <a:solidFill>
                <a:srgbClr val="0000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93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Suppose T = 0, : Y</a:t>
            </a:r>
            <a:r>
              <a:rPr lang="en-US" sz="1800" baseline="30000" dirty="0"/>
              <a:t>d</a:t>
            </a:r>
            <a:r>
              <a:rPr lang="en-US" sz="1800" dirty="0"/>
              <a:t> = Y – T = 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3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37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3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37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37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37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37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37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37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3" name="Line 3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4" name="Line 4"/>
          <p:cNvSpPr>
            <a:spLocks noChangeShapeType="1"/>
          </p:cNvSpPr>
          <p:nvPr/>
        </p:nvSpPr>
        <p:spPr bwMode="auto">
          <a:xfrm flipV="1">
            <a:off x="1828800" y="2362200"/>
            <a:ext cx="3962400" cy="2362200"/>
          </a:xfrm>
          <a:prstGeom prst="line">
            <a:avLst/>
          </a:prstGeom>
          <a:noFill/>
          <a:ln w="22225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54102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06" name="Rectangle 6"/>
          <p:cNvSpPr>
            <a:spLocks noChangeArrowheads="1"/>
          </p:cNvSpPr>
          <p:nvPr/>
        </p:nvSpPr>
        <p:spPr bwMode="auto">
          <a:xfrm>
            <a:off x="4572000" y="3810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Y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04807" name="Rectangle 7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I,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08" name="Rectangle 8"/>
          <p:cNvSpPr>
            <a:spLocks noChangeArrowheads="1"/>
          </p:cNvSpPr>
          <p:nvPr/>
        </p:nvSpPr>
        <p:spPr bwMode="auto">
          <a:xfrm>
            <a:off x="5562600" y="19812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S = - C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 + (1-b)Y</a:t>
            </a:r>
          </a:p>
        </p:txBody>
      </p:sp>
      <p:sp>
        <p:nvSpPr>
          <p:cNvPr id="204809" name="Rectangle 9"/>
          <p:cNvSpPr>
            <a:spLocks noChangeArrowheads="1"/>
          </p:cNvSpPr>
          <p:nvPr/>
        </p:nvSpPr>
        <p:spPr bwMode="auto">
          <a:xfrm>
            <a:off x="990600" y="4648200"/>
            <a:ext cx="903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– C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en-US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04810" name="Rectangle 1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11" name="Line 11"/>
          <p:cNvSpPr>
            <a:spLocks noChangeShapeType="1"/>
          </p:cNvSpPr>
          <p:nvPr/>
        </p:nvSpPr>
        <p:spPr bwMode="auto">
          <a:xfrm>
            <a:off x="1828800" y="2971800"/>
            <a:ext cx="3886200" cy="0"/>
          </a:xfrm>
          <a:prstGeom prst="line">
            <a:avLst/>
          </a:prstGeom>
          <a:noFill/>
          <a:ln w="22225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12" name="Rectangle 12"/>
          <p:cNvSpPr>
            <a:spLocks noChangeArrowheads="1"/>
          </p:cNvSpPr>
          <p:nvPr/>
        </p:nvSpPr>
        <p:spPr bwMode="auto">
          <a:xfrm>
            <a:off x="5791200" y="28194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I = I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</a:t>
            </a:r>
          </a:p>
        </p:txBody>
      </p:sp>
      <p:sp>
        <p:nvSpPr>
          <p:cNvPr id="204813" name="Line 13"/>
          <p:cNvSpPr>
            <a:spLocks noChangeShapeType="1"/>
          </p:cNvSpPr>
          <p:nvPr/>
        </p:nvSpPr>
        <p:spPr bwMode="auto">
          <a:xfrm>
            <a:off x="4800600" y="2971800"/>
            <a:ext cx="0" cy="7620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15" name="Rectangle 15"/>
          <p:cNvSpPr>
            <a:spLocks noChangeArrowheads="1"/>
          </p:cNvSpPr>
          <p:nvPr/>
        </p:nvSpPr>
        <p:spPr bwMode="auto">
          <a:xfrm>
            <a:off x="4419600" y="2590800"/>
            <a:ext cx="7048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94</a:t>
            </a:fld>
            <a:endParaRPr lang="en-US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15400" cy="1295400"/>
          </a:xfrm>
        </p:spPr>
        <p:txBody>
          <a:bodyPr/>
          <a:lstStyle/>
          <a:p>
            <a:r>
              <a:rPr lang="en-US" sz="2800" b="1" dirty="0">
                <a:solidFill>
                  <a:schemeClr val="accent2"/>
                </a:solidFill>
              </a:rPr>
              <a:t>Explain</a:t>
            </a:r>
            <a:r>
              <a:rPr lang="en-US" sz="2800" b="1" dirty="0"/>
              <a:t> </a:t>
            </a:r>
            <a:r>
              <a:rPr lang="en-US" sz="2800" b="1" dirty="0">
                <a:solidFill>
                  <a:schemeClr val="accent2"/>
                </a:solidFill>
              </a:rPr>
              <a:t>adjustment to equilibrium</a:t>
            </a:r>
            <a:br>
              <a:rPr lang="en-US" sz="2800" b="1" dirty="0">
                <a:solidFill>
                  <a:schemeClr val="accent2"/>
                </a:solidFill>
              </a:rPr>
            </a:br>
            <a:r>
              <a:rPr lang="en-US" sz="2800" b="1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2590800" y="4419600"/>
            <a:ext cx="51816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Explanation similar to Y = DAE approach</a:t>
            </a: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2286000" y="50292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When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&gt; S </a:t>
            </a:r>
            <a:r>
              <a:rPr lang="en-US" sz="2200" dirty="0">
                <a:cs typeface="Angsana New" pitchFamily="18" charset="-34"/>
              </a:rPr>
              <a:t>(injection &gt; leakage)</a:t>
            </a:r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auto">
          <a:xfrm>
            <a:off x="6553200" y="5105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7010400" y="50292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DAE &gt; Y</a:t>
            </a: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286000" y="55626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When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&lt; S </a:t>
            </a:r>
            <a:r>
              <a:rPr lang="en-US" sz="2200" dirty="0">
                <a:cs typeface="Angsana New" pitchFamily="18" charset="-34"/>
              </a:rPr>
              <a:t>(injection &lt; leakage)</a:t>
            </a: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auto">
          <a:xfrm>
            <a:off x="6553200" y="5638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7010400" y="55626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DAE &lt; 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4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4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4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4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04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04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04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4" grpId="0" animBg="1"/>
      <p:bldP spid="204806" grpId="0"/>
      <p:bldP spid="204808" grpId="0"/>
      <p:bldP spid="204809" grpId="0"/>
      <p:bldP spid="204811" grpId="0" animBg="1"/>
      <p:bldP spid="204812" grpId="0"/>
      <p:bldP spid="204813" grpId="0" animBg="1"/>
      <p:bldP spid="204815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95400" y="17526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648200" y="1600200"/>
            <a:ext cx="14478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rgbClr val="CC0000"/>
                </a:solidFill>
                <a:cs typeface="Angsana New" pitchFamily="18" charset="-34"/>
              </a:rPr>
              <a:t>DAE &gt; Y</a:t>
            </a:r>
            <a:r>
              <a:rPr lang="th-TH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629400" y="1447800"/>
            <a:ext cx="19812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cs typeface="Angsana New" pitchFamily="18" charset="-34"/>
              </a:rPr>
              <a:t>Producers sell their stock of goods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304800" y="25146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Use of factors of production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676400" y="47244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286000" y="47244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Until 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0668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&lt;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617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1" name="Line 17"/>
          <p:cNvSpPr>
            <a:spLocks noChangeShapeType="1"/>
          </p:cNvSpPr>
          <p:nvPr/>
        </p:nvSpPr>
        <p:spPr bwMode="auto">
          <a:xfrm flipH="1" flipV="1">
            <a:off x="49530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2" name="Line 18"/>
          <p:cNvSpPr>
            <a:spLocks noChangeShapeType="1"/>
          </p:cNvSpPr>
          <p:nvPr/>
        </p:nvSpPr>
        <p:spPr bwMode="auto">
          <a:xfrm flipH="1" flipV="1">
            <a:off x="81534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3" name="Line 19"/>
          <p:cNvSpPr>
            <a:spLocks noChangeShapeType="1"/>
          </p:cNvSpPr>
          <p:nvPr/>
        </p:nvSpPr>
        <p:spPr bwMode="auto">
          <a:xfrm flipH="1" flipV="1">
            <a:off x="2133600" y="48006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95</a:t>
            </a:fld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1981200" y="2590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&lt;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17526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&gt; S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(injection &gt; leakage)</a:t>
            </a:r>
          </a:p>
        </p:txBody>
      </p:sp>
      <p:sp>
        <p:nvSpPr>
          <p:cNvPr id="28" name="AutoShape 2"/>
          <p:cNvSpPr>
            <a:spLocks noChangeArrowheads="1"/>
          </p:cNvSpPr>
          <p:nvPr/>
        </p:nvSpPr>
        <p:spPr bwMode="auto">
          <a:xfrm>
            <a:off x="41910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190481" grpId="0" animBg="1"/>
      <p:bldP spid="190482" grpId="0" animBg="1"/>
      <p:bldP spid="190483" grpId="0" animBg="1"/>
      <p:bldP spid="23" grpId="0" animBg="1"/>
      <p:bldP spid="24" grpId="0" animBg="1"/>
      <p:bldP spid="26" grpId="0" animBg="1"/>
      <p:bldP spid="28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19200" y="1752600"/>
            <a:ext cx="2286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572000" y="1600200"/>
            <a:ext cx="1295400" cy="4308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DAE &lt; Y</a:t>
            </a:r>
            <a:r>
              <a:rPr lang="th-TH" sz="2200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477000" y="1371600"/>
            <a:ext cx="22098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cs typeface="Angsana New" pitchFamily="18" charset="-34"/>
              </a:rPr>
              <a:t>Goods sold less than goods produced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228600" y="26670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Use of factor of production 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524000" y="48006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133600" y="48006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Until 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9906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&gt;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5943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96</a:t>
            </a:fld>
            <a:endParaRPr lang="en-US"/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 flipH="1" flipV="1">
            <a:off x="1905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4953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80772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1981200" y="4876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228600" y="31242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&gt;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15240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&lt; S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(injection &lt; leakage)</a:t>
            </a:r>
          </a:p>
        </p:txBody>
      </p:sp>
      <p:sp>
        <p:nvSpPr>
          <p:cNvPr id="29" name="AutoShape 2"/>
          <p:cNvSpPr>
            <a:spLocks noChangeArrowheads="1"/>
          </p:cNvSpPr>
          <p:nvPr/>
        </p:nvSpPr>
        <p:spPr bwMode="auto">
          <a:xfrm>
            <a:off x="40386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7" grpId="0" animBg="1"/>
      <p:bldP spid="190478" grpId="0" animBg="1"/>
      <p:bldP spid="190479" grpId="0" animBg="1"/>
      <p:bldP spid="19048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3124200" y="15240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2514600" y="28956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1295400" y="3276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97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5791200" y="1371600"/>
            <a:ext cx="3048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I = S </a:t>
            </a:r>
          </a:p>
          <a:p>
            <a:pPr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(injection = leakage)</a:t>
            </a:r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auto">
          <a:xfrm>
            <a:off x="5181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  <p:bldP spid="10" grpId="0" animBg="1"/>
      <p:bldP spid="11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86200" y="1371600"/>
            <a:ext cx="4876800" cy="5181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S   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th-TH" sz="2400" baseline="30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-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C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4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4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4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2400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>
              <a:buFontTx/>
              <a:buNone/>
            </a:pP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lang="th-TH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4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th-TH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27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198483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205828" name="Text Box 4"/>
          <p:cNvSpPr txBox="1">
            <a:spLocks noChangeArrowheads="1"/>
          </p:cNvSpPr>
          <p:nvPr/>
        </p:nvSpPr>
        <p:spPr bwMode="auto">
          <a:xfrm>
            <a:off x="685800" y="3352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685800" y="22098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685800" y="2743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205831" name="Text Box 7"/>
          <p:cNvSpPr txBox="1">
            <a:spLocks noChangeArrowheads="1"/>
          </p:cNvSpPr>
          <p:nvPr/>
        </p:nvSpPr>
        <p:spPr bwMode="auto">
          <a:xfrm>
            <a:off x="685800" y="39624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98</a:t>
            </a:fld>
            <a:endParaRPr lang="en-US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5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5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5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39624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533400" y="2209800"/>
            <a:ext cx="79248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 equilibrium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+ T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G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+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   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(1-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   =   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</a:t>
            </a:r>
            <a:r>
              <a:rPr lang="en-US" sz="2000" b="1" dirty="0">
                <a:solidFill>
                  <a:srgbClr val="0000FF"/>
                </a:solidFill>
              </a:rPr>
              <a:t>Y</a:t>
            </a:r>
            <a:r>
              <a:rPr lang="en-US" sz="2000" b="1" baseline="-25000" dirty="0">
                <a:solidFill>
                  <a:srgbClr val="0000FF"/>
                </a:solidFill>
              </a:rPr>
              <a:t>E </a:t>
            </a:r>
            <a:r>
              <a:rPr lang="en-US" sz="2000" b="1" dirty="0">
                <a:solidFill>
                  <a:srgbClr val="0000FF"/>
                </a:solidFill>
              </a:rPr>
              <a:t>  =    </a:t>
            </a:r>
            <a:r>
              <a:rPr lang="en-US" sz="2000" b="1" u="sng" dirty="0">
                <a:solidFill>
                  <a:srgbClr val="0000FF"/>
                </a:solidFill>
              </a:rPr>
              <a:t>   1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 </a:t>
            </a:r>
            <a:r>
              <a:rPr lang="en-US" sz="2000" b="1" dirty="0" err="1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                                1 - b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533400" y="5943600"/>
            <a:ext cx="3886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/>
              <a:t>S 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4800600" y="5943600"/>
            <a:ext cx="25146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>
                <a:latin typeface="Comic Sans MS" pitchFamily="66" charset="0"/>
              </a:rPr>
              <a:t>  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/>
              <a:t> + G  </a:t>
            </a:r>
            <a:r>
              <a:rPr lang="th-TH" sz="2000" baseline="-25000">
                <a:cs typeface="Angsana New" pitchFamily="18" charset="-34"/>
              </a:rPr>
              <a:t> </a:t>
            </a:r>
            <a:r>
              <a:rPr lang="en-US" sz="2000"/>
              <a:t>=</a:t>
            </a:r>
            <a:r>
              <a:rPr lang="th-TH" sz="2000"/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99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6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6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6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6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6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animBg="1"/>
      <p:bldP spid="206854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2954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2954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200400" y="12954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172200" y="12954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Injection = Leakage approach</a:t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57200" y="1905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C</a:t>
            </a:r>
            <a:r>
              <a:rPr lang="en-US" baseline="-25000" dirty="0"/>
              <a:t>a</a:t>
            </a:r>
            <a:r>
              <a:rPr lang="en-US" dirty="0"/>
              <a:t> + </a:t>
            </a:r>
            <a:r>
              <a:rPr lang="en-US"/>
              <a:t>bY</a:t>
            </a:r>
            <a:r>
              <a:rPr lang="en-US" baseline="3000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200400" y="1905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/>
              <a:t> T</a:t>
            </a:r>
            <a:r>
              <a:rPr lang="en-US" baseline="-25000" dirty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572000" y="1905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/>
              <a:t> </a:t>
            </a:r>
            <a:r>
              <a:rPr lang="en-US" dirty="0" err="1">
                <a:latin typeface="Comic Sans MS" pitchFamily="66" charset="0"/>
              </a:rPr>
              <a:t>I</a:t>
            </a:r>
            <a:r>
              <a:rPr lang="en-US" baseline="-25000" dirty="0" err="1">
                <a:latin typeface="Comic Sans MS" pitchFamily="66" charset="0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6172200" y="1905000"/>
            <a:ext cx="112562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/>
              <a:t>G</a:t>
            </a:r>
            <a:r>
              <a:rPr lang="en-US" baseline="-25000" dirty="0" err="1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57200" y="2590800"/>
            <a:ext cx="2408238" cy="120032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Follows the step of previous two slides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124200" y="2667000"/>
            <a:ext cx="5791200" cy="228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Y</a:t>
            </a:r>
            <a:r>
              <a:rPr lang="en-US" sz="2000" b="1" baseline="-25000" dirty="0">
                <a:solidFill>
                  <a:srgbClr val="0000FF"/>
                </a:solidFill>
              </a:rPr>
              <a:t>E </a:t>
            </a:r>
            <a:r>
              <a:rPr lang="en-US" sz="2000" b="1" dirty="0">
                <a:solidFill>
                  <a:srgbClr val="0000FF"/>
                </a:solidFill>
              </a:rPr>
              <a:t>    =    </a:t>
            </a:r>
            <a:r>
              <a:rPr lang="en-US" sz="2000" b="1" u="sng" dirty="0">
                <a:solidFill>
                  <a:srgbClr val="0000FF"/>
                </a:solidFill>
              </a:rPr>
              <a:t>   1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 </a:t>
            </a:r>
            <a:r>
              <a:rPr lang="en-US" sz="2000" b="1" dirty="0" err="1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1 - b</a:t>
            </a:r>
            <a:endParaRPr lang="th-TH" sz="2000" b="1" dirty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=    </a:t>
            </a:r>
            <a:r>
              <a:rPr lang="en-US" sz="2000" b="1" u="sng" dirty="0">
                <a:solidFill>
                  <a:srgbClr val="0000FF"/>
                </a:solidFill>
              </a:rPr>
              <a:t>     1 __ </a:t>
            </a:r>
            <a:r>
              <a:rPr lang="en-US" sz="2000" b="1" dirty="0">
                <a:solidFill>
                  <a:srgbClr val="0000FF"/>
                </a:solidFill>
              </a:rPr>
              <a:t>[100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0.6(10) + </a:t>
            </a:r>
            <a:r>
              <a:rPr lang="en-US" sz="2000" b="1" dirty="0">
                <a:solidFill>
                  <a:srgbClr val="0000FF"/>
                </a:solidFill>
                <a:latin typeface="Comic Sans MS" pitchFamily="66" charset="0"/>
              </a:rPr>
              <a:t>40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60) = 485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1 – 0.6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endParaRPr lang="th-TH" sz="2000" b="1" dirty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228600" y="5105400"/>
            <a:ext cx="42672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/>
              <a:t>S 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/>
              <a:t>              = -100 + 0.6(10) + (1-0.6)Y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/>
              <a:t>              =  - 94 + 0.4 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029200" y="5105400"/>
            <a:ext cx="25146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40 + 60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3" name="Line 3"/>
          <p:cNvSpPr>
            <a:spLocks noChangeShapeType="1"/>
          </p:cNvSpPr>
          <p:nvPr/>
        </p:nvSpPr>
        <p:spPr bwMode="auto">
          <a:xfrm>
            <a:off x="1828800" y="4038600"/>
            <a:ext cx="594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77724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762000" y="1447800"/>
            <a:ext cx="25146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I + G , S + T 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9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101</a:t>
            </a:fld>
            <a:endParaRPr lang="en-US" dirty="0"/>
          </a:p>
        </p:txBody>
      </p:sp>
      <p:sp>
        <p:nvSpPr>
          <p:cNvPr id="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Injection = Leakage approach</a:t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828800" y="2667000"/>
            <a:ext cx="3962400" cy="2133600"/>
          </a:xfrm>
          <a:prstGeom prst="line">
            <a:avLst/>
          </a:prstGeom>
          <a:ln w="2222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019800" y="2057400"/>
            <a:ext cx="3124200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>
                <a:solidFill>
                  <a:schemeClr val="accent6"/>
                </a:solidFill>
              </a:rPr>
              <a:t>S + T  </a:t>
            </a:r>
            <a:r>
              <a:rPr lang="th-TH" sz="1800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=</a:t>
            </a:r>
            <a:r>
              <a:rPr lang="th-TH" sz="1800" b="1" dirty="0">
                <a:solidFill>
                  <a:schemeClr val="accent6"/>
                </a:solidFill>
              </a:rPr>
              <a:t> </a:t>
            </a:r>
            <a:r>
              <a:rPr lang="en-US" sz="1800" b="1" baseline="-25000" dirty="0">
                <a:solidFill>
                  <a:schemeClr val="accent6"/>
                </a:solidFill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- C</a:t>
            </a:r>
            <a:r>
              <a:rPr lang="en-US" sz="1800" b="1" baseline="-25000" dirty="0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 </a:t>
            </a:r>
            <a:r>
              <a:rPr lang="en-US" sz="1800" b="1" dirty="0" err="1">
                <a:solidFill>
                  <a:schemeClr val="accent6"/>
                </a:solidFill>
              </a:rPr>
              <a:t>bT</a:t>
            </a:r>
            <a:r>
              <a:rPr lang="en-US" sz="1800" b="1" baseline="-25000" dirty="0" err="1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</a:t>
            </a:r>
            <a:r>
              <a:rPr lang="th-TH" sz="1800" b="1" dirty="0">
                <a:solidFill>
                  <a:schemeClr val="accent6"/>
                </a:solidFill>
              </a:rPr>
              <a:t> (</a:t>
            </a:r>
            <a:r>
              <a:rPr lang="en-US" sz="1800" b="1" dirty="0">
                <a:solidFill>
                  <a:schemeClr val="accent6"/>
                </a:solidFill>
              </a:rPr>
              <a:t>1-</a:t>
            </a:r>
            <a:r>
              <a:rPr lang="th-TH" sz="1800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b</a:t>
            </a:r>
            <a:r>
              <a:rPr lang="th-TH" sz="1800" b="1" dirty="0">
                <a:solidFill>
                  <a:schemeClr val="accent6"/>
                </a:solidFill>
              </a:rPr>
              <a:t>)</a:t>
            </a:r>
            <a:r>
              <a:rPr lang="en-US" sz="1800" b="1" dirty="0">
                <a:solidFill>
                  <a:schemeClr val="accent6"/>
                </a:solidFill>
              </a:rPr>
              <a:t>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>
                <a:solidFill>
                  <a:schemeClr val="accent6"/>
                </a:solidFill>
              </a:rPr>
              <a:t>           =  - 94 + 0.4 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5400000" flipH="1" flipV="1">
            <a:off x="5562600" y="57912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0" y="4572000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>
                <a:solidFill>
                  <a:schemeClr val="accent6"/>
                </a:solidFill>
              </a:rPr>
              <a:t>- C</a:t>
            </a:r>
            <a:r>
              <a:rPr lang="en-US" sz="1800" b="1" baseline="-25000" dirty="0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 </a:t>
            </a:r>
            <a:r>
              <a:rPr lang="en-US" sz="1800" b="1" dirty="0" err="1">
                <a:solidFill>
                  <a:schemeClr val="accent6"/>
                </a:solidFill>
              </a:rPr>
              <a:t>bT</a:t>
            </a:r>
            <a:r>
              <a:rPr lang="en-US" sz="1800" b="1" baseline="-25000" dirty="0" err="1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= -94</a:t>
            </a:r>
            <a:endParaRPr lang="en-US" sz="2000" b="1" dirty="0">
              <a:solidFill>
                <a:schemeClr val="accent6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1828800" y="3352800"/>
            <a:ext cx="4114800" cy="0"/>
          </a:xfrm>
          <a:prstGeom prst="line">
            <a:avLst/>
          </a:prstGeom>
          <a:ln w="2222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6019800" y="3048000"/>
            <a:ext cx="2514600" cy="914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b="1" dirty="0">
                <a:solidFill>
                  <a:srgbClr val="003300"/>
                </a:solidFill>
                <a:latin typeface="Comic Sans MS" pitchFamily="66" charset="0"/>
              </a:rPr>
              <a:t>   </a:t>
            </a:r>
            <a:r>
              <a:rPr lang="en-US" sz="1800" b="1" dirty="0">
                <a:solidFill>
                  <a:srgbClr val="008000"/>
                </a:solidFill>
                <a:latin typeface="Comic Sans MS" pitchFamily="66" charset="0"/>
              </a:rPr>
              <a:t>I</a:t>
            </a:r>
            <a:r>
              <a:rPr lang="en-US" sz="1800" b="1" dirty="0">
                <a:solidFill>
                  <a:srgbClr val="008000"/>
                </a:solidFill>
              </a:rPr>
              <a:t> + G  </a:t>
            </a:r>
            <a:r>
              <a:rPr lang="th-TH" sz="1800" b="1" baseline="-250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008000"/>
                </a:solidFill>
              </a:rPr>
              <a:t>=</a:t>
            </a:r>
            <a:r>
              <a:rPr lang="th-TH" sz="1800" b="1" dirty="0">
                <a:solidFill>
                  <a:srgbClr val="008000"/>
                </a:solidFill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1800" b="1" baseline="-25000" dirty="0">
              <a:solidFill>
                <a:srgbClr val="008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= 100            </a:t>
            </a:r>
          </a:p>
        </p:txBody>
      </p:sp>
      <p:sp>
        <p:nvSpPr>
          <p:cNvPr id="33" name="Rectangle 6"/>
          <p:cNvSpPr>
            <a:spLocks noChangeArrowheads="1"/>
          </p:cNvSpPr>
          <p:nvPr/>
        </p:nvSpPr>
        <p:spPr bwMode="auto">
          <a:xfrm>
            <a:off x="228600" y="31242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1" grpId="0"/>
      <p:bldP spid="29" grpId="0" animBg="1"/>
      <p:bldP spid="33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40386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200" dirty="0">
                <a:effectLst/>
              </a:rPr>
              <a:t>   S </a:t>
            </a:r>
            <a:r>
              <a:rPr lang="th-TH" sz="2200" baseline="-250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=</a:t>
            </a:r>
            <a:r>
              <a:rPr lang="th-TH" sz="2200" dirty="0">
                <a:effectLst/>
              </a:rPr>
              <a:t> </a:t>
            </a:r>
            <a:r>
              <a:rPr lang="en-US" sz="2200" baseline="-25000" dirty="0">
                <a:effectLst/>
              </a:rPr>
              <a:t> </a:t>
            </a:r>
            <a:r>
              <a:rPr lang="en-US" sz="2200" dirty="0">
                <a:effectLst/>
              </a:rPr>
              <a:t>- C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- </a:t>
            </a:r>
            <a:r>
              <a:rPr lang="th-TH" sz="2200" dirty="0">
                <a:effectLst/>
              </a:rPr>
              <a:t>(</a:t>
            </a:r>
            <a:r>
              <a:rPr lang="en-US" sz="2200" dirty="0">
                <a:effectLst/>
              </a:rPr>
              <a:t>1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T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+</a:t>
            </a:r>
            <a:r>
              <a:rPr lang="th-TH" sz="2200" dirty="0">
                <a:effectLst/>
              </a:rPr>
              <a:t> (</a:t>
            </a:r>
            <a:r>
              <a:rPr lang="en-US" sz="2200" dirty="0">
                <a:effectLst/>
              </a:rPr>
              <a:t>1-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 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Y</a:t>
            </a:r>
            <a:endParaRPr lang="th-TH" sz="2200" dirty="0">
              <a:effectLst/>
            </a:endParaRPr>
          </a:p>
        </p:txBody>
      </p:sp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0" y="2209800"/>
            <a:ext cx="91440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+ T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+ M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G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X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+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   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(1-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+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    =  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</a:t>
            </a:r>
            <a:r>
              <a:rPr lang="en-US" sz="2000" b="1" dirty="0">
                <a:solidFill>
                  <a:srgbClr val="0000FF"/>
                </a:solidFill>
              </a:rPr>
              <a:t>Y</a:t>
            </a:r>
            <a:r>
              <a:rPr lang="en-US" sz="2000" b="1" baseline="-25000" dirty="0">
                <a:solidFill>
                  <a:srgbClr val="0000FF"/>
                </a:solidFill>
              </a:rPr>
              <a:t>E </a:t>
            </a:r>
            <a:r>
              <a:rPr lang="en-US" sz="2000" b="1" dirty="0">
                <a:solidFill>
                  <a:srgbClr val="0000FF"/>
                </a:solidFill>
              </a:rPr>
              <a:t>    =   </a:t>
            </a:r>
            <a:r>
              <a:rPr lang="en-US" sz="2000" b="1" u="sng" dirty="0">
                <a:solidFill>
                  <a:srgbClr val="0000FF"/>
                </a:solidFill>
              </a:rPr>
              <a:t>       1 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 </a:t>
            </a:r>
            <a:r>
              <a:rPr lang="en-US" sz="2000" b="1" dirty="0" err="1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– M</a:t>
            </a:r>
            <a:r>
              <a:rPr lang="en-US" sz="2000" b="1" baseline="-25000" dirty="0">
                <a:solidFill>
                  <a:srgbClr val="0000FF"/>
                </a:solidFill>
              </a:rPr>
              <a:t>a 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                             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8901" name="Text Box 5"/>
          <p:cNvSpPr txBox="1">
            <a:spLocks noChangeArrowheads="1"/>
          </p:cNvSpPr>
          <p:nvPr/>
        </p:nvSpPr>
        <p:spPr bwMode="auto">
          <a:xfrm>
            <a:off x="6324600" y="1524000"/>
            <a:ext cx="981075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7485062" y="1524000"/>
            <a:ext cx="1658938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3" name="Rectangle 7"/>
          <p:cNvSpPr>
            <a:spLocks noChangeArrowheads="1"/>
          </p:cNvSpPr>
          <p:nvPr/>
        </p:nvSpPr>
        <p:spPr bwMode="auto">
          <a:xfrm>
            <a:off x="152400" y="6019800"/>
            <a:ext cx="5410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/>
              <a:t>S + T + M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 M</a:t>
            </a:r>
            <a:r>
              <a:rPr lang="en-US" sz="2000" baseline="-25000" dirty="0"/>
              <a:t>a </a:t>
            </a:r>
            <a:r>
              <a:rPr lang="en-US" sz="2000" dirty="0"/>
              <a:t>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 + m 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4" name="Rectangle 8"/>
          <p:cNvSpPr>
            <a:spLocks noChangeArrowheads="1"/>
          </p:cNvSpPr>
          <p:nvPr/>
        </p:nvSpPr>
        <p:spPr bwMode="auto">
          <a:xfrm>
            <a:off x="5638800" y="6019800"/>
            <a:ext cx="33528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+ X  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102</a:t>
            </a:fld>
            <a:endParaRPr lang="en-US"/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191000" y="1524000"/>
            <a:ext cx="768159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105400" y="1524000"/>
            <a:ext cx="1050288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8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8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8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8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8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3" grpId="0" animBg="1"/>
      <p:bldP spid="208904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80 + 0.4Y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103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 (Homework #5)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M = 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352800" y="1371600"/>
            <a:ext cx="54102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 </a:t>
            </a:r>
          </a:p>
          <a:p>
            <a:pPr marL="457200" indent="-457200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using injection = leakage approach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819400"/>
            <a:ext cx="54864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3352800" y="3657600"/>
            <a:ext cx="5486400" cy="1015663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791200" cy="40011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Note Y</a:t>
            </a:r>
            <a:r>
              <a:rPr lang="en-US" baseline="30000" dirty="0"/>
              <a:t>d</a:t>
            </a:r>
            <a:r>
              <a:rPr lang="en-US" dirty="0"/>
              <a:t>=Y-T</a:t>
            </a: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3352800" y="4800600"/>
            <a:ext cx="5486400" cy="132343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5. From question 1 and 2, if current income equals to 700 Baht (Not at the equilibrium income, what would be the adjustment process? Explain.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0668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3.3.3 Changes in equilibrium and adjustment to new equilibrium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210947" name="Text Box 3"/>
          <p:cNvSpPr txBox="1">
            <a:spLocks noChangeArrowheads="1"/>
          </p:cNvSpPr>
          <p:nvPr/>
        </p:nvSpPr>
        <p:spPr bwMode="auto">
          <a:xfrm>
            <a:off x="5181600" y="25908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6324600" y="2590800"/>
            <a:ext cx="28194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C + </a:t>
            </a:r>
            <a:r>
              <a:rPr lang="en-US" b="1" dirty="0">
                <a:solidFill>
                  <a:schemeClr val="accent2"/>
                </a:solidFill>
                <a:latin typeface="NSimSun" pitchFamily="49" charset="-122"/>
              </a:rPr>
              <a:t>I</a:t>
            </a:r>
            <a:r>
              <a:rPr lang="en-US" b="1" dirty="0">
                <a:solidFill>
                  <a:schemeClr val="accent2"/>
                </a:solidFill>
              </a:rPr>
              <a:t> + G + (X - M)</a:t>
            </a: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5943600" y="2590800"/>
            <a:ext cx="457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3200400"/>
            <a:ext cx="39624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If</a:t>
            </a:r>
            <a:r>
              <a:rPr lang="th-TH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A50021"/>
                </a:solidFill>
              </a:rPr>
              <a:t>C </a:t>
            </a:r>
            <a:r>
              <a:rPr lang="en-US" sz="2000" b="1" dirty="0">
                <a:solidFill>
                  <a:schemeClr val="accent2"/>
                </a:solidFill>
              </a:rPr>
              <a:t>or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rgbClr val="A50021"/>
                </a:solidFill>
                <a:latin typeface="NSimSun" pitchFamily="49" charset="-122"/>
              </a:rPr>
              <a:t>I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chemeClr val="accent2"/>
                </a:solidFill>
              </a:rPr>
              <a:t>or</a:t>
            </a:r>
            <a:r>
              <a:rPr lang="en-US" sz="2000" b="1" dirty="0">
                <a:solidFill>
                  <a:srgbClr val="A50021"/>
                </a:solidFill>
              </a:rPr>
              <a:t> G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or </a:t>
            </a:r>
            <a:r>
              <a:rPr lang="en-US" sz="2000" b="1" dirty="0">
                <a:solidFill>
                  <a:srgbClr val="A50021"/>
                </a:solidFill>
              </a:rPr>
              <a:t>X - M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change</a:t>
            </a:r>
            <a:endParaRPr lang="en-US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0951" name="AutoShape 7"/>
          <p:cNvSpPr>
            <a:spLocks noChangeArrowheads="1"/>
          </p:cNvSpPr>
          <p:nvPr/>
        </p:nvSpPr>
        <p:spPr bwMode="auto">
          <a:xfrm>
            <a:off x="70104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52" name="Rectangle 8"/>
          <p:cNvSpPr>
            <a:spLocks noChangeArrowheads="1"/>
          </p:cNvSpPr>
          <p:nvPr/>
        </p:nvSpPr>
        <p:spPr bwMode="auto">
          <a:xfrm>
            <a:off x="5791200" y="4267200"/>
            <a:ext cx="10668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>
                <a:solidFill>
                  <a:srgbClr val="A50021"/>
                </a:solidFill>
                <a:cs typeface="Angsana New" pitchFamily="18" charset="-34"/>
              </a:rPr>
              <a:t>DAE</a:t>
            </a:r>
            <a:r>
              <a:rPr lang="el-GR" b="1" dirty="0">
                <a:solidFill>
                  <a:srgbClr val="A50021"/>
                </a:solidFill>
                <a:cs typeface="Angsana New" pitchFamily="18" charset="-34"/>
              </a:rPr>
              <a:t>Δ</a:t>
            </a:r>
            <a:endParaRPr lang="th-TH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53" name="Rectangle 9"/>
          <p:cNvSpPr>
            <a:spLocks noChangeArrowheads="1"/>
          </p:cNvSpPr>
          <p:nvPr/>
        </p:nvSpPr>
        <p:spPr bwMode="auto">
          <a:xfrm>
            <a:off x="7620000" y="4267200"/>
            <a:ext cx="15240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>
                <a:cs typeface="Angsana New" pitchFamily="18" charset="-34"/>
              </a:rPr>
              <a:t>DAE shift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4" name="Rectangle 10"/>
          <p:cNvSpPr>
            <a:spLocks noChangeArrowheads="1"/>
          </p:cNvSpPr>
          <p:nvPr/>
        </p:nvSpPr>
        <p:spPr bwMode="auto">
          <a:xfrm>
            <a:off x="5791200" y="4953000"/>
            <a:ext cx="3352800" cy="132343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Changes in any factor (rather than Y) that affect  DAE will result in a </a:t>
            </a:r>
          </a:p>
          <a:p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shift of DAE</a:t>
            </a:r>
          </a:p>
        </p:txBody>
      </p:sp>
      <p:sp>
        <p:nvSpPr>
          <p:cNvPr id="210956" name="Line 12"/>
          <p:cNvSpPr>
            <a:spLocks noChangeShapeType="1"/>
          </p:cNvSpPr>
          <p:nvPr/>
        </p:nvSpPr>
        <p:spPr bwMode="auto">
          <a:xfrm flipV="1">
            <a:off x="1447800" y="4419600"/>
            <a:ext cx="27432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57" name="Rectangle 13"/>
          <p:cNvSpPr>
            <a:spLocks noChangeArrowheads="1"/>
          </p:cNvSpPr>
          <p:nvPr/>
        </p:nvSpPr>
        <p:spPr bwMode="auto">
          <a:xfrm>
            <a:off x="4229100" y="4191000"/>
            <a:ext cx="11811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cs typeface="Angsana New" pitchFamily="18" charset="-34"/>
              </a:rPr>
              <a:t>S+T+M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10958" name="Rectangle 14"/>
          <p:cNvSpPr>
            <a:spLocks noChangeArrowheads="1"/>
          </p:cNvSpPr>
          <p:nvPr/>
        </p:nvSpPr>
        <p:spPr bwMode="auto">
          <a:xfrm>
            <a:off x="1905000" y="39624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1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59" name="Rectangle 15"/>
          <p:cNvSpPr>
            <a:spLocks noChangeArrowheads="1"/>
          </p:cNvSpPr>
          <p:nvPr/>
        </p:nvSpPr>
        <p:spPr bwMode="auto">
          <a:xfrm>
            <a:off x="2895600" y="38862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2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60" name="Line 16"/>
          <p:cNvSpPr>
            <a:spLocks noChangeShapeType="1"/>
          </p:cNvSpPr>
          <p:nvPr/>
        </p:nvSpPr>
        <p:spPr bwMode="auto">
          <a:xfrm>
            <a:off x="2057400" y="3124200"/>
            <a:ext cx="0" cy="2895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1" name="Line 17"/>
          <p:cNvSpPr>
            <a:spLocks noChangeShapeType="1"/>
          </p:cNvSpPr>
          <p:nvPr/>
        </p:nvSpPr>
        <p:spPr bwMode="auto">
          <a:xfrm>
            <a:off x="3124200" y="2057400"/>
            <a:ext cx="0" cy="3962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2" name="Rectangle 18"/>
          <p:cNvSpPr>
            <a:spLocks noChangeArrowheads="1"/>
          </p:cNvSpPr>
          <p:nvPr/>
        </p:nvSpPr>
        <p:spPr bwMode="auto">
          <a:xfrm>
            <a:off x="1905000" y="6096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63" name="Rectangle 19"/>
          <p:cNvSpPr>
            <a:spLocks noChangeArrowheads="1"/>
          </p:cNvSpPr>
          <p:nvPr/>
        </p:nvSpPr>
        <p:spPr bwMode="auto">
          <a:xfrm>
            <a:off x="2971800" y="60198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2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64" name="Line 20"/>
          <p:cNvSpPr>
            <a:spLocks noChangeShapeType="1"/>
          </p:cNvSpPr>
          <p:nvPr/>
        </p:nvSpPr>
        <p:spPr bwMode="auto">
          <a:xfrm>
            <a:off x="1219200" y="5105400"/>
            <a:ext cx="3048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5" name="Rectangle 21"/>
          <p:cNvSpPr>
            <a:spLocks noChangeArrowheads="1"/>
          </p:cNvSpPr>
          <p:nvPr/>
        </p:nvSpPr>
        <p:spPr bwMode="auto">
          <a:xfrm>
            <a:off x="4343400" y="4876800"/>
            <a:ext cx="1219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solidFill>
                  <a:schemeClr val="accent2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+</a:t>
            </a:r>
            <a:r>
              <a:rPr lang="en-US" sz="2000" b="1" dirty="0">
                <a:solidFill>
                  <a:schemeClr val="accent2"/>
                </a:solidFill>
                <a:latin typeface="Comic Sans MS" pitchFamily="66" charset="0"/>
                <a:cs typeface="Angsana New" pitchFamily="18" charset="-34"/>
              </a:rPr>
              <a:t> G</a:t>
            </a:r>
            <a:r>
              <a:rPr lang="en-US" sz="2000" b="1" baseline="-25000" dirty="0">
                <a:solidFill>
                  <a:schemeClr val="accent2"/>
                </a:solidFill>
                <a:cs typeface="Angsana New" pitchFamily="18" charset="-34"/>
              </a:rPr>
              <a:t>1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+</a:t>
            </a:r>
            <a:r>
              <a:rPr lang="en-US" sz="2000" b="1" dirty="0">
                <a:solidFill>
                  <a:schemeClr val="accent2"/>
                </a:solidFill>
                <a:latin typeface="Comic Sans MS" pitchFamily="66" charset="0"/>
                <a:cs typeface="Angsana New" pitchFamily="18" charset="-34"/>
              </a:rPr>
              <a:t> X</a:t>
            </a:r>
            <a:r>
              <a:rPr lang="en-US" sz="2000" b="1" baseline="-25000" dirty="0">
                <a:solidFill>
                  <a:schemeClr val="accent2"/>
                </a:solidFill>
                <a:cs typeface="Angsana New" pitchFamily="18" charset="-34"/>
              </a:rPr>
              <a:t>1</a:t>
            </a:r>
            <a:endParaRPr lang="en-US" sz="2000" b="1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66" name="Line 22"/>
          <p:cNvSpPr>
            <a:spLocks noChangeShapeType="1"/>
          </p:cNvSpPr>
          <p:nvPr/>
        </p:nvSpPr>
        <p:spPr bwMode="auto">
          <a:xfrm>
            <a:off x="1219200" y="5791200"/>
            <a:ext cx="3048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7" name="Rectangle 23"/>
          <p:cNvSpPr>
            <a:spLocks noChangeArrowheads="1"/>
          </p:cNvSpPr>
          <p:nvPr/>
        </p:nvSpPr>
        <p:spPr bwMode="auto">
          <a:xfrm>
            <a:off x="4114800" y="5562600"/>
            <a:ext cx="1600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r>
              <a:rPr lang="en-US" sz="2000" b="1" dirty="0">
                <a:cs typeface="Angsana New" pitchFamily="18" charset="-34"/>
              </a:rPr>
              <a:t>+ </a:t>
            </a: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G</a:t>
            </a:r>
            <a:r>
              <a:rPr lang="en-US" sz="2000" b="1" baseline="-25000" dirty="0">
                <a:cs typeface="Angsana New" pitchFamily="18" charset="-34"/>
              </a:rPr>
              <a:t>1 </a:t>
            </a:r>
            <a:r>
              <a:rPr lang="en-US" sz="2000" b="1" dirty="0">
                <a:cs typeface="Angsana New" pitchFamily="18" charset="-34"/>
              </a:rPr>
              <a:t>+</a:t>
            </a: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sz="2000" b="1" baseline="-25000" dirty="0">
                <a:cs typeface="Angsana New" pitchFamily="18" charset="-34"/>
              </a:rPr>
              <a:t>1 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69" name="Rectangle 25"/>
          <p:cNvSpPr>
            <a:spLocks noChangeArrowheads="1"/>
          </p:cNvSpPr>
          <p:nvPr/>
        </p:nvSpPr>
        <p:spPr bwMode="auto">
          <a:xfrm>
            <a:off x="3352800" y="5257800"/>
            <a:ext cx="1676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20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I=1000</a:t>
            </a:r>
            <a:endParaRPr lang="th-TH" sz="2000" b="1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211007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211008" name="Group 64"/>
          <p:cNvGrpSpPr>
            <a:grpSpLocks/>
          </p:cNvGrpSpPr>
          <p:nvPr/>
        </p:nvGrpSpPr>
        <p:grpSpPr bwMode="auto">
          <a:xfrm>
            <a:off x="1143000" y="4191000"/>
            <a:ext cx="3657600" cy="2438400"/>
            <a:chOff x="720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20" y="3792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648200" y="60198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0" y="4038600"/>
            <a:ext cx="1143000" cy="646331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>
                <a:latin typeface="Comic Sans MS" pitchFamily="66" charset="0"/>
                <a:cs typeface="Angsana New" pitchFamily="18" charset="-34"/>
              </a:rPr>
              <a:t>I+G+X</a:t>
            </a:r>
            <a:r>
              <a:rPr lang="en-US" sz="1800" b="1" dirty="0"/>
              <a:t>, S+T+M</a:t>
            </a:r>
          </a:p>
        </p:txBody>
      </p:sp>
      <p:sp>
        <p:nvSpPr>
          <p:cNvPr id="210981" name="Rectangle 37"/>
          <p:cNvSpPr>
            <a:spLocks noChangeArrowheads="1"/>
          </p:cNvSpPr>
          <p:nvPr/>
        </p:nvSpPr>
        <p:spPr bwMode="auto">
          <a:xfrm>
            <a:off x="4191000" y="1431925"/>
            <a:ext cx="3429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="1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r>
              <a:rPr lang="en-US" sz="2000" b="1" dirty="0"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= </a:t>
            </a:r>
            <a:r>
              <a:rPr lang="en-US" sz="2000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2000" b="1" baseline="-25000" dirty="0">
                <a:solidFill>
                  <a:schemeClr val="accent6"/>
                </a:solidFill>
                <a:cs typeface="Angsana New" pitchFamily="18" charset="-34"/>
              </a:rPr>
              <a:t>1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sz="2000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>
                <a:solidFill>
                  <a:schemeClr val="accent6"/>
                </a:solidFill>
                <a:cs typeface="Angsana New" pitchFamily="18" charset="-34"/>
              </a:rPr>
              <a:t>2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sz="2000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G</a:t>
            </a:r>
            <a:r>
              <a:rPr lang="en-US" sz="2000" b="1" baseline="-25000" dirty="0">
                <a:solidFill>
                  <a:schemeClr val="accent6"/>
                </a:solidFill>
                <a:cs typeface="Angsana New" pitchFamily="18" charset="-34"/>
              </a:rPr>
              <a:t>1 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+</a:t>
            </a:r>
            <a:r>
              <a:rPr lang="en-US" sz="2000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sz="2000" b="1" baseline="-25000" dirty="0">
                <a:solidFill>
                  <a:schemeClr val="accent6"/>
                </a:solidFill>
                <a:cs typeface="Angsana New" pitchFamily="18" charset="-34"/>
              </a:rPr>
              <a:t>1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 - </a:t>
            </a:r>
            <a:r>
              <a:rPr lang="en-US" sz="2000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M</a:t>
            </a:r>
            <a:r>
              <a:rPr lang="en-US" sz="2000" b="1" baseline="-25000" dirty="0">
                <a:solidFill>
                  <a:schemeClr val="accent6"/>
                </a:solidFill>
                <a:cs typeface="Angsana New" pitchFamily="18" charset="-34"/>
              </a:rPr>
              <a:t>1 </a:t>
            </a:r>
            <a:endParaRPr lang="th-TH" sz="2000" b="1" baseline="-25000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210983" name="Line 39"/>
          <p:cNvSpPr>
            <a:spLocks noChangeShapeType="1"/>
          </p:cNvSpPr>
          <p:nvPr/>
        </p:nvSpPr>
        <p:spPr bwMode="auto">
          <a:xfrm flipV="1">
            <a:off x="1219200" y="23622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84" name="Rectangle 40"/>
          <p:cNvSpPr>
            <a:spLocks noChangeArrowheads="1"/>
          </p:cNvSpPr>
          <p:nvPr/>
        </p:nvSpPr>
        <p:spPr bwMode="auto">
          <a:xfrm>
            <a:off x="4191000" y="2133600"/>
            <a:ext cx="3276600" cy="60529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000" b="1" dirty="0">
                <a:cs typeface="Angsana New" pitchFamily="18" charset="-34"/>
              </a:rPr>
              <a:t>DAE</a:t>
            </a:r>
            <a:r>
              <a:rPr lang="en-US" sz="2000" b="1" baseline="-25000" dirty="0">
                <a:cs typeface="Angsana New" pitchFamily="18" charset="-34"/>
              </a:rPr>
              <a:t>1 </a:t>
            </a:r>
            <a:r>
              <a:rPr lang="en-US" sz="2000" b="1" dirty="0">
                <a:cs typeface="Angsana New" pitchFamily="18" charset="-34"/>
              </a:rPr>
              <a:t>= </a:t>
            </a: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r>
              <a:rPr lang="en-US" sz="2000" b="1" dirty="0">
                <a:cs typeface="Angsana New" pitchFamily="18" charset="-34"/>
              </a:rPr>
              <a:t>+ </a:t>
            </a: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r>
              <a:rPr lang="en-US" sz="2000" b="1" dirty="0">
                <a:cs typeface="Angsana New" pitchFamily="18" charset="-34"/>
              </a:rPr>
              <a:t>+ </a:t>
            </a: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G</a:t>
            </a:r>
            <a:r>
              <a:rPr lang="en-US" sz="2000" b="1" baseline="-25000" dirty="0">
                <a:cs typeface="Angsana New" pitchFamily="18" charset="-34"/>
              </a:rPr>
              <a:t>1 </a:t>
            </a:r>
            <a:r>
              <a:rPr lang="en-US" sz="2000" b="1" dirty="0">
                <a:cs typeface="Angsana New" pitchFamily="18" charset="-34"/>
              </a:rPr>
              <a:t>+</a:t>
            </a: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r>
              <a:rPr lang="en-US" sz="2000" b="1" dirty="0">
                <a:cs typeface="Angsana New" pitchFamily="18" charset="-34"/>
              </a:rPr>
              <a:t> - </a:t>
            </a: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M</a:t>
            </a:r>
            <a:r>
              <a:rPr lang="en-US" sz="2000" b="1" baseline="-25000" dirty="0">
                <a:cs typeface="Angsana New" pitchFamily="18" charset="-34"/>
              </a:rPr>
              <a:t>1 </a:t>
            </a:r>
            <a:endParaRPr lang="en-US" sz="2000" b="1" baseline="30000" dirty="0">
              <a:cs typeface="Angsana New" pitchFamily="18" charset="-34"/>
            </a:endParaRPr>
          </a:p>
          <a:p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210986" name="Rectangle 42"/>
          <p:cNvSpPr>
            <a:spLocks noChangeArrowheads="1"/>
          </p:cNvSpPr>
          <p:nvPr/>
        </p:nvSpPr>
        <p:spPr bwMode="auto">
          <a:xfrm>
            <a:off x="2819400" y="1431925"/>
            <a:ext cx="1219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sz="2000" b="1" dirty="0">
                <a:solidFill>
                  <a:srgbClr val="A50021"/>
                </a:solidFill>
                <a:cs typeface="Angsana New" pitchFamily="18" charset="-34"/>
              </a:rPr>
              <a:t>Y = DAE</a:t>
            </a:r>
            <a:endParaRPr lang="th-TH" sz="2000" b="1" baseline="-25000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87" name="Rectangle 43"/>
          <p:cNvSpPr>
            <a:spLocks noChangeArrowheads="1"/>
          </p:cNvSpPr>
          <p:nvPr/>
        </p:nvSpPr>
        <p:spPr bwMode="auto">
          <a:xfrm>
            <a:off x="2057400" y="3048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E</a:t>
            </a:r>
            <a:r>
              <a:rPr lang="en-US" sz="2000" b="1" baseline="-25000">
                <a:cs typeface="Angsana New" pitchFamily="18" charset="-34"/>
              </a:rPr>
              <a:t>1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88" name="Rectangle 44"/>
          <p:cNvSpPr>
            <a:spLocks noChangeArrowheads="1"/>
          </p:cNvSpPr>
          <p:nvPr/>
        </p:nvSpPr>
        <p:spPr bwMode="auto">
          <a:xfrm>
            <a:off x="3124200" y="19812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="1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89" name="AutoShape 45"/>
          <p:cNvSpPr>
            <a:spLocks noChangeArrowheads="1"/>
          </p:cNvSpPr>
          <p:nvPr/>
        </p:nvSpPr>
        <p:spPr bwMode="auto">
          <a:xfrm>
            <a:off x="6248400" y="3810000"/>
            <a:ext cx="2286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10990" name="AutoShape 46"/>
          <p:cNvSpPr>
            <a:spLocks/>
          </p:cNvSpPr>
          <p:nvPr/>
        </p:nvSpPr>
        <p:spPr bwMode="auto">
          <a:xfrm>
            <a:off x="3276600" y="5105400"/>
            <a:ext cx="76200" cy="685800"/>
          </a:xfrm>
          <a:prstGeom prst="rightBrace">
            <a:avLst>
              <a:gd name="adj1" fmla="val 75000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93" name="Line 49"/>
          <p:cNvSpPr>
            <a:spLocks noChangeShapeType="1"/>
          </p:cNvSpPr>
          <p:nvPr/>
        </p:nvSpPr>
        <p:spPr bwMode="auto">
          <a:xfrm flipV="1">
            <a:off x="1219200" y="1676400"/>
            <a:ext cx="3048000" cy="9906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4" name="Text Box 50"/>
          <p:cNvSpPr txBox="1">
            <a:spLocks noChangeArrowheads="1"/>
          </p:cNvSpPr>
          <p:nvPr/>
        </p:nvSpPr>
        <p:spPr bwMode="auto">
          <a:xfrm>
            <a:off x="685800" y="2590800"/>
            <a:ext cx="1295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sz="18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18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I=1000</a:t>
            </a:r>
            <a:endParaRPr lang="th-TH" sz="1800" b="1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210995" name="Line 51"/>
          <p:cNvSpPr>
            <a:spLocks noChangeShapeType="1"/>
          </p:cNvSpPr>
          <p:nvPr/>
        </p:nvSpPr>
        <p:spPr bwMode="auto">
          <a:xfrm flipV="1">
            <a:off x="1219200" y="1828800"/>
            <a:ext cx="21336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104</a:t>
            </a:fld>
            <a:endParaRPr lang="en-US"/>
          </a:p>
        </p:txBody>
      </p:sp>
      <p:sp>
        <p:nvSpPr>
          <p:cNvPr id="60" name="Left Brace 59"/>
          <p:cNvSpPr/>
          <p:nvPr/>
        </p:nvSpPr>
        <p:spPr>
          <a:xfrm>
            <a:off x="1905000" y="2438400"/>
            <a:ext cx="152400" cy="609600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ight Brace 61"/>
          <p:cNvSpPr/>
          <p:nvPr/>
        </p:nvSpPr>
        <p:spPr>
          <a:xfrm>
            <a:off x="2514600" y="3581400"/>
            <a:ext cx="228600" cy="990600"/>
          </a:xfrm>
          <a:prstGeom prst="rightBrace">
            <a:avLst/>
          </a:prstGeom>
          <a:ln w="19050">
            <a:solidFill>
              <a:srgbClr val="660066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25"/>
          <p:cNvSpPr>
            <a:spLocks noChangeArrowheads="1"/>
          </p:cNvSpPr>
          <p:nvPr/>
        </p:nvSpPr>
        <p:spPr bwMode="auto">
          <a:xfrm>
            <a:off x="2133600" y="4191000"/>
            <a:ext cx="1143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sz="20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20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0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= ?</a:t>
            </a:r>
            <a:endParaRPr lang="th-TH" sz="2000" b="1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0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0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0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0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0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0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0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0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0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1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10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1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1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1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10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1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1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210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 animBg="1"/>
      <p:bldP spid="210948" grpId="0" animBg="1"/>
      <p:bldP spid="210949" grpId="0" animBg="1"/>
      <p:bldP spid="210950" grpId="0" animBg="1"/>
      <p:bldP spid="210951" grpId="0" animBg="1"/>
      <p:bldP spid="210952" grpId="0" animBg="1"/>
      <p:bldP spid="210953" grpId="0" animBg="1"/>
      <p:bldP spid="210954" grpId="0" animBg="1"/>
      <p:bldP spid="210956" grpId="0" animBg="1"/>
      <p:bldP spid="210957" grpId="0"/>
      <p:bldP spid="210958" grpId="0"/>
      <p:bldP spid="210960" grpId="0" animBg="1"/>
      <p:bldP spid="210962" grpId="0"/>
      <p:bldP spid="210964" grpId="0" animBg="1"/>
      <p:bldP spid="210966" grpId="0" animBg="1"/>
      <p:bldP spid="210967" grpId="0"/>
      <p:bldP spid="210974" grpId="0"/>
      <p:bldP spid="210975" grpId="0"/>
      <p:bldP spid="210979" grpId="0"/>
      <p:bldP spid="210980" grpId="0"/>
      <p:bldP spid="210981" grpId="0"/>
      <p:bldP spid="210983" grpId="0" animBg="1"/>
      <p:bldP spid="210984" grpId="0"/>
      <p:bldP spid="210986" grpId="0"/>
      <p:bldP spid="210987" grpId="0"/>
      <p:bldP spid="210988" grpId="0"/>
      <p:bldP spid="210989" grpId="0" animBg="1"/>
      <p:bldP spid="210990" grpId="0" animBg="1"/>
      <p:bldP spid="210993" grpId="0" animBg="1"/>
      <p:bldP spid="210994" grpId="0"/>
      <p:bldP spid="210995" grpId="0" animBg="1"/>
      <p:bldP spid="60" grpId="0" animBg="1"/>
      <p:bldP spid="62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Text Box 3"/>
          <p:cNvSpPr txBox="1">
            <a:spLocks noChangeArrowheads="1"/>
          </p:cNvSpPr>
          <p:nvPr/>
        </p:nvSpPr>
        <p:spPr bwMode="auto">
          <a:xfrm>
            <a:off x="152400" y="15240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If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SimSun" pitchFamily="49" charset="-122"/>
              </a:rPr>
              <a:t>I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1972" name="AutoShape 4"/>
          <p:cNvSpPr>
            <a:spLocks noChangeArrowheads="1"/>
          </p:cNvSpPr>
          <p:nvPr/>
        </p:nvSpPr>
        <p:spPr bwMode="auto">
          <a:xfrm>
            <a:off x="1143000" y="16764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3" name="Rectangle 5"/>
          <p:cNvSpPr>
            <a:spLocks noChangeArrowheads="1"/>
          </p:cNvSpPr>
          <p:nvPr/>
        </p:nvSpPr>
        <p:spPr bwMode="auto">
          <a:xfrm>
            <a:off x="1752600" y="1371600"/>
            <a:ext cx="2209800" cy="110799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>
                <a:latin typeface="+mn-lt"/>
                <a:cs typeface="Angsana New" pitchFamily="18" charset="-34"/>
              </a:rPr>
              <a:t>DAE </a:t>
            </a:r>
            <a:r>
              <a:rPr lang="en-US" sz="22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shift</a:t>
            </a:r>
            <a:r>
              <a:rPr lang="th-TH" sz="2200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 to the left from DAE</a:t>
            </a:r>
            <a:r>
              <a:rPr lang="en-US" sz="2200" baseline="-25000" dirty="0">
                <a:latin typeface="+mn-lt"/>
                <a:cs typeface="Angsana New" pitchFamily="18" charset="-34"/>
              </a:rPr>
              <a:t>1</a:t>
            </a:r>
            <a:r>
              <a:rPr lang="th-TH" sz="2200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to </a:t>
            </a:r>
            <a:r>
              <a:rPr lang="en-US" sz="2200" b="1" dirty="0">
                <a:solidFill>
                  <a:srgbClr val="FF0000"/>
                </a:solidFill>
                <a:latin typeface="+mn-lt"/>
              </a:rPr>
              <a:t>DAE</a:t>
            </a:r>
            <a:r>
              <a:rPr lang="en-US" sz="2200" b="1" baseline="-25000" dirty="0">
                <a:solidFill>
                  <a:srgbClr val="FF0000"/>
                </a:solidFill>
                <a:latin typeface="+mn-lt"/>
              </a:rPr>
              <a:t>2</a:t>
            </a:r>
            <a:endParaRPr lang="th-TH" sz="2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11974" name="AutoShape 6"/>
          <p:cNvSpPr>
            <a:spLocks noChangeArrowheads="1"/>
          </p:cNvSpPr>
          <p:nvPr/>
        </p:nvSpPr>
        <p:spPr bwMode="auto">
          <a:xfrm>
            <a:off x="41910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5" name="Rectangle 7"/>
          <p:cNvSpPr>
            <a:spLocks noChangeArrowheads="1"/>
          </p:cNvSpPr>
          <p:nvPr/>
        </p:nvSpPr>
        <p:spPr bwMode="auto">
          <a:xfrm>
            <a:off x="4800600" y="1447800"/>
            <a:ext cx="18288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Equilibrium </a:t>
            </a:r>
            <a:r>
              <a:rPr lang="el-GR" sz="2200" dirty="0">
                <a:cs typeface="Angsana New" pitchFamily="18" charset="-34"/>
              </a:rPr>
              <a:t>Δ</a:t>
            </a:r>
            <a:r>
              <a:rPr lang="en-US" sz="2200" dirty="0">
                <a:cs typeface="Angsana New" pitchFamily="18" charset="-34"/>
              </a:rPr>
              <a:t> from E</a:t>
            </a:r>
            <a:r>
              <a:rPr lang="en-US" sz="2200" baseline="-25000" dirty="0">
                <a:cs typeface="Angsana New" pitchFamily="18" charset="-34"/>
              </a:rPr>
              <a:t>1 </a:t>
            </a:r>
            <a:r>
              <a:rPr lang="en-US" sz="2200" dirty="0">
                <a:cs typeface="Angsana New" pitchFamily="18" charset="-34"/>
              </a:rPr>
              <a:t>to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6" name="AutoShape 8"/>
          <p:cNvSpPr>
            <a:spLocks noChangeArrowheads="1"/>
          </p:cNvSpPr>
          <p:nvPr/>
        </p:nvSpPr>
        <p:spPr bwMode="auto">
          <a:xfrm>
            <a:off x="67056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7" name="Rectangle 9"/>
          <p:cNvSpPr>
            <a:spLocks noChangeArrowheads="1"/>
          </p:cNvSpPr>
          <p:nvPr/>
        </p:nvSpPr>
        <p:spPr bwMode="auto">
          <a:xfrm>
            <a:off x="7239000" y="1447800"/>
            <a:ext cx="1371600" cy="837152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200" dirty="0">
                <a:cs typeface="Angsana New" pitchFamily="18" charset="-34"/>
              </a:rPr>
              <a:t>Y</a:t>
            </a:r>
            <a:r>
              <a:rPr lang="th-TH" sz="2200" dirty="0">
                <a:cs typeface="Angsana New" pitchFamily="18" charset="-34"/>
              </a:rPr>
              <a:t>↑ </a:t>
            </a:r>
            <a:r>
              <a:rPr lang="en-US" sz="2200" dirty="0">
                <a:cs typeface="Angsana New" pitchFamily="18" charset="-34"/>
              </a:rPr>
              <a:t>from</a:t>
            </a:r>
          </a:p>
          <a:p>
            <a:pPr algn="ctr"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Y</a:t>
            </a:r>
            <a:r>
              <a:rPr lang="en-US" sz="2200" baseline="-25000" dirty="0">
                <a:cs typeface="Angsana New" pitchFamily="18" charset="-34"/>
              </a:rPr>
              <a:t>1</a:t>
            </a:r>
            <a:r>
              <a:rPr lang="en-US" sz="2200" dirty="0">
                <a:cs typeface="Angsana New" pitchFamily="18" charset="-34"/>
              </a:rPr>
              <a:t> to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8" name="Rectangle 10"/>
          <p:cNvSpPr>
            <a:spLocks noChangeArrowheads="1"/>
          </p:cNvSpPr>
          <p:nvPr/>
        </p:nvSpPr>
        <p:spPr bwMode="auto">
          <a:xfrm>
            <a:off x="0" y="2667000"/>
            <a:ext cx="1752600" cy="70788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when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DAE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to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th-TH" sz="20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9" name="Rectangle 11"/>
          <p:cNvSpPr>
            <a:spLocks noChangeArrowheads="1"/>
          </p:cNvSpPr>
          <p:nvPr/>
        </p:nvSpPr>
        <p:spPr bwMode="auto">
          <a:xfrm>
            <a:off x="2286000" y="2743200"/>
            <a:ext cx="12954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>
                <a:cs typeface="Angsana New" pitchFamily="18" charset="-34"/>
              </a:rPr>
              <a:t>at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chemeClr val="accent2"/>
                </a:solidFill>
                <a:cs typeface="Angsana New" pitchFamily="18" charset="-34"/>
              </a:rPr>
              <a:t> =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 Y</a:t>
            </a:r>
            <a:r>
              <a:rPr lang="en-US" sz="2200" b="1" baseline="-25000" dirty="0">
                <a:solidFill>
                  <a:schemeClr val="accent2"/>
                </a:solidFill>
                <a:cs typeface="Angsana New" pitchFamily="18" charset="-34"/>
              </a:rPr>
              <a:t>1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1980" name="Rectangle 12"/>
          <p:cNvSpPr>
            <a:spLocks noChangeArrowheads="1"/>
          </p:cNvSpPr>
          <p:nvPr/>
        </p:nvSpPr>
        <p:spPr bwMode="auto">
          <a:xfrm>
            <a:off x="4267200" y="2743200"/>
            <a:ext cx="26670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Injection &gt; Leakage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211981" name="Rectangle 13"/>
          <p:cNvSpPr>
            <a:spLocks noChangeArrowheads="1"/>
          </p:cNvSpPr>
          <p:nvPr/>
        </p:nvSpPr>
        <p:spPr bwMode="auto">
          <a:xfrm>
            <a:off x="7620000" y="2743200"/>
            <a:ext cx="12192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DAE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>
                <a:cs typeface="Arial" charset="0"/>
              </a:rPr>
              <a:t>&gt;Y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11982" name="Rectangle 14"/>
          <p:cNvSpPr>
            <a:spLocks noChangeArrowheads="1"/>
          </p:cNvSpPr>
          <p:nvPr/>
        </p:nvSpPr>
        <p:spPr bwMode="auto">
          <a:xfrm>
            <a:off x="2133600" y="3505200"/>
            <a:ext cx="1600200" cy="11079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Producer sells their inventory 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211983" name="Rectangle 15"/>
          <p:cNvSpPr>
            <a:spLocks noChangeArrowheads="1"/>
          </p:cNvSpPr>
          <p:nvPr/>
        </p:nvSpPr>
        <p:spPr bwMode="auto">
          <a:xfrm>
            <a:off x="4648200" y="3581400"/>
            <a:ext cx="1600200" cy="488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inventory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th-TH" sz="2600" dirty="0">
                <a:cs typeface="Angsana New" pitchFamily="18" charset="-34"/>
              </a:rPr>
              <a:t>↓</a:t>
            </a:r>
            <a:endParaRPr lang="th-TH" sz="2600" dirty="0">
              <a:cs typeface="Arial" charset="0"/>
            </a:endParaRPr>
          </a:p>
        </p:txBody>
      </p:sp>
      <p:sp>
        <p:nvSpPr>
          <p:cNvPr id="211984" name="Rectangle 16"/>
          <p:cNvSpPr>
            <a:spLocks noChangeArrowheads="1"/>
          </p:cNvSpPr>
          <p:nvPr/>
        </p:nvSpPr>
        <p:spPr bwMode="auto">
          <a:xfrm>
            <a:off x="6858000" y="3505200"/>
            <a:ext cx="1905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production</a:t>
            </a:r>
            <a:r>
              <a:rPr lang="th-TH" sz="2600" dirty="0">
                <a:cs typeface="Angsana New" pitchFamily="18" charset="-34"/>
              </a:rPr>
              <a:t> ↑</a:t>
            </a:r>
            <a:endParaRPr lang="th-TH" sz="2600" dirty="0">
              <a:cs typeface="Arial" charset="0"/>
            </a:endParaRPr>
          </a:p>
        </p:txBody>
      </p:sp>
      <p:sp>
        <p:nvSpPr>
          <p:cNvPr id="211985" name="Rectangle 17"/>
          <p:cNvSpPr>
            <a:spLocks noChangeArrowheads="1"/>
          </p:cNvSpPr>
          <p:nvPr/>
        </p:nvSpPr>
        <p:spPr bwMode="auto">
          <a:xfrm>
            <a:off x="5486400" y="4419600"/>
            <a:ext cx="3429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Use of factor of production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600" dirty="0">
                <a:cs typeface="Angsana New" pitchFamily="18" charset="-34"/>
              </a:rPr>
              <a:t>↑</a:t>
            </a:r>
            <a:endParaRPr lang="th-TH" sz="2600" dirty="0">
              <a:cs typeface="Arial" charset="0"/>
            </a:endParaRPr>
          </a:p>
        </p:txBody>
      </p:sp>
      <p:sp>
        <p:nvSpPr>
          <p:cNvPr id="211986" name="Rectangle 18"/>
          <p:cNvSpPr>
            <a:spLocks noChangeArrowheads="1"/>
          </p:cNvSpPr>
          <p:nvPr/>
        </p:nvSpPr>
        <p:spPr bwMode="auto">
          <a:xfrm>
            <a:off x="5867400" y="5486400"/>
            <a:ext cx="3048000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National income (Y)</a:t>
            </a:r>
            <a:r>
              <a:rPr lang="th-TH" sz="2200" dirty="0">
                <a:cs typeface="Angsana New" pitchFamily="18" charset="-34"/>
              </a:rPr>
              <a:t> ↑ </a:t>
            </a:r>
            <a:r>
              <a:rPr lang="en-US" sz="2200" dirty="0">
                <a:cs typeface="Angsana New" pitchFamily="18" charset="-34"/>
              </a:rPr>
              <a:t>until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 = DAE</a:t>
            </a:r>
            <a:endParaRPr lang="th-TH" sz="22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211987" name="AutoShape 19"/>
          <p:cNvSpPr>
            <a:spLocks noChangeArrowheads="1"/>
          </p:cNvSpPr>
          <p:nvPr/>
        </p:nvSpPr>
        <p:spPr bwMode="auto">
          <a:xfrm>
            <a:off x="70866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8" name="AutoShape 20"/>
          <p:cNvSpPr>
            <a:spLocks noChangeArrowheads="1"/>
          </p:cNvSpPr>
          <p:nvPr/>
        </p:nvSpPr>
        <p:spPr bwMode="auto">
          <a:xfrm>
            <a:off x="7543800" y="40386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9" name="AutoShape 21"/>
          <p:cNvSpPr>
            <a:spLocks noChangeArrowheads="1"/>
          </p:cNvSpPr>
          <p:nvPr/>
        </p:nvSpPr>
        <p:spPr bwMode="auto">
          <a:xfrm>
            <a:off x="7620000" y="510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0" name="Rectangle 22"/>
          <p:cNvSpPr>
            <a:spLocks noChangeArrowheads="1"/>
          </p:cNvSpPr>
          <p:nvPr/>
        </p:nvSpPr>
        <p:spPr bwMode="auto">
          <a:xfrm>
            <a:off x="304800" y="3657600"/>
            <a:ext cx="1219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DAE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rial" charset="0"/>
              </a:rPr>
              <a:t>&gt;Y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11991" name="AutoShape 23"/>
          <p:cNvSpPr>
            <a:spLocks noChangeArrowheads="1"/>
          </p:cNvSpPr>
          <p:nvPr/>
        </p:nvSpPr>
        <p:spPr bwMode="auto">
          <a:xfrm>
            <a:off x="1600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2" name="AutoShape 24"/>
          <p:cNvSpPr>
            <a:spLocks noChangeArrowheads="1"/>
          </p:cNvSpPr>
          <p:nvPr/>
        </p:nvSpPr>
        <p:spPr bwMode="auto">
          <a:xfrm>
            <a:off x="3886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3" name="AutoShape 25"/>
          <p:cNvSpPr>
            <a:spLocks noChangeArrowheads="1"/>
          </p:cNvSpPr>
          <p:nvPr/>
        </p:nvSpPr>
        <p:spPr bwMode="auto">
          <a:xfrm>
            <a:off x="63246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4" name="Rectangle 26"/>
          <p:cNvSpPr>
            <a:spLocks noChangeArrowheads="1"/>
          </p:cNvSpPr>
          <p:nvPr/>
        </p:nvSpPr>
        <p:spPr bwMode="auto">
          <a:xfrm>
            <a:off x="228600" y="5105400"/>
            <a:ext cx="19050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when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DAE </a:t>
            </a:r>
            <a:r>
              <a:rPr lang="el-GR" sz="2200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  <a:p>
            <a:r>
              <a:rPr lang="en-US" sz="2200" dirty="0" err="1">
                <a:cs typeface="Angsana New" pitchFamily="18" charset="-34"/>
              </a:rPr>
              <a:t>eg</a:t>
            </a:r>
            <a:r>
              <a:rPr lang="en-US" sz="2200" dirty="0">
                <a:cs typeface="Angsana New" pitchFamily="18" charset="-34"/>
              </a:rPr>
              <a:t>.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from </a:t>
            </a:r>
            <a:r>
              <a:rPr lang="en-US" sz="22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l-GR" sz="22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Δ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endParaRPr lang="el-GR" sz="2200" dirty="0">
              <a:solidFill>
                <a:schemeClr val="accent2"/>
              </a:solidFill>
            </a:endParaRPr>
          </a:p>
        </p:txBody>
      </p:sp>
      <p:sp>
        <p:nvSpPr>
          <p:cNvPr id="211995" name="AutoShape 27"/>
          <p:cNvSpPr>
            <a:spLocks noChangeArrowheads="1"/>
          </p:cNvSpPr>
          <p:nvPr/>
        </p:nvSpPr>
        <p:spPr bwMode="auto">
          <a:xfrm>
            <a:off x="2133600" y="5410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6" name="Rectangle 28"/>
          <p:cNvSpPr>
            <a:spLocks noChangeArrowheads="1"/>
          </p:cNvSpPr>
          <p:nvPr/>
        </p:nvSpPr>
        <p:spPr bwMode="auto">
          <a:xfrm>
            <a:off x="2590800" y="4953000"/>
            <a:ext cx="2743200" cy="11387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l-GR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200" dirty="0">
                <a:solidFill>
                  <a:schemeClr val="accent2"/>
                </a:solidFill>
                <a:cs typeface="Angsana New" pitchFamily="18" charset="-34"/>
              </a:rPr>
              <a:t>for </a:t>
            </a:r>
            <a:r>
              <a:rPr lang="en-US" sz="2200" dirty="0">
                <a:cs typeface="Angsana New" pitchFamily="18" charset="-34"/>
              </a:rPr>
              <a:t>how much ?</a:t>
            </a:r>
          </a:p>
          <a:p>
            <a:r>
              <a:rPr lang="en-US" sz="2200" dirty="0">
                <a:cs typeface="Angsana New" pitchFamily="18" charset="-34"/>
              </a:rPr>
              <a:t>Calculate from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multiplier</a:t>
            </a:r>
          </a:p>
        </p:txBody>
      </p:sp>
      <p:sp>
        <p:nvSpPr>
          <p:cNvPr id="211997" name="Rectangle 29"/>
          <p:cNvSpPr>
            <a:spLocks noChangeArrowheads="1"/>
          </p:cNvSpPr>
          <p:nvPr/>
        </p:nvSpPr>
        <p:spPr bwMode="auto">
          <a:xfrm>
            <a:off x="0" y="4724400"/>
            <a:ext cx="5410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211998" name="Rectangle 30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9" name="AutoShape 31"/>
          <p:cNvSpPr>
            <a:spLocks noChangeArrowheads="1"/>
          </p:cNvSpPr>
          <p:nvPr/>
        </p:nvSpPr>
        <p:spPr bwMode="auto">
          <a:xfrm>
            <a:off x="3733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2000" name="AutoShape 32"/>
          <p:cNvSpPr>
            <a:spLocks noChangeArrowheads="1"/>
          </p:cNvSpPr>
          <p:nvPr/>
        </p:nvSpPr>
        <p:spPr bwMode="auto">
          <a:xfrm>
            <a:off x="1828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105</a:t>
            </a:fld>
            <a:endParaRPr lang="en-US"/>
          </a:p>
        </p:txBody>
      </p:sp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 animBg="1"/>
      <p:bldP spid="211972" grpId="0" animBg="1"/>
      <p:bldP spid="211973" grpId="0" animBg="1"/>
      <p:bldP spid="211974" grpId="0" animBg="1"/>
      <p:bldP spid="211975" grpId="0" animBg="1"/>
      <p:bldP spid="211976" grpId="0" animBg="1"/>
      <p:bldP spid="211977" grpId="0" animBg="1"/>
      <p:bldP spid="211978" grpId="0" animBg="1"/>
      <p:bldP spid="211979" grpId="0" animBg="1"/>
      <p:bldP spid="211980" grpId="0" animBg="1"/>
      <p:bldP spid="211981" grpId="0" animBg="1"/>
      <p:bldP spid="211982" grpId="0" animBg="1"/>
      <p:bldP spid="211983" grpId="0" animBg="1"/>
      <p:bldP spid="211984" grpId="0" animBg="1"/>
      <p:bldP spid="211985" grpId="0" animBg="1"/>
      <p:bldP spid="211986" grpId="0" animBg="1"/>
      <p:bldP spid="211987" grpId="0" animBg="1"/>
      <p:bldP spid="211988" grpId="0" animBg="1"/>
      <p:bldP spid="211989" grpId="0" animBg="1"/>
      <p:bldP spid="211990" grpId="0" animBg="1"/>
      <p:bldP spid="211991" grpId="0" animBg="1"/>
      <p:bldP spid="211992" grpId="0" animBg="1"/>
      <p:bldP spid="211993" grpId="0" animBg="1"/>
      <p:bldP spid="211994" grpId="0" animBg="1"/>
      <p:bldP spid="211995" grpId="0" animBg="1"/>
      <p:bldP spid="211996" grpId="0" animBg="1"/>
      <p:bldP spid="211997" grpId="0" animBg="1"/>
      <p:bldP spid="211999" grpId="0" animBg="1"/>
      <p:bldP spid="212000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2743200"/>
            <a:ext cx="39624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200" dirty="0">
                <a:solidFill>
                  <a:srgbClr val="002060"/>
                </a:solidFill>
                <a:cs typeface="Angsana New" pitchFamily="18" charset="-34"/>
              </a:rPr>
              <a:t>In the case of closed economy, </a:t>
            </a:r>
          </a:p>
          <a:p>
            <a:r>
              <a:rPr lang="en-US" sz="2200" dirty="0">
                <a:solidFill>
                  <a:srgbClr val="002060"/>
                </a:solidFill>
                <a:cs typeface="Angsana New" pitchFamily="18" charset="-34"/>
              </a:rPr>
              <a:t>without government</a:t>
            </a:r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0956" name="Line 12"/>
          <p:cNvSpPr>
            <a:spLocks noChangeShapeType="1"/>
          </p:cNvSpPr>
          <p:nvPr/>
        </p:nvSpPr>
        <p:spPr bwMode="auto">
          <a:xfrm flipV="1">
            <a:off x="1447800" y="4419600"/>
            <a:ext cx="2743200" cy="1752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57" name="Rectangle 13"/>
          <p:cNvSpPr>
            <a:spLocks noChangeArrowheads="1"/>
          </p:cNvSpPr>
          <p:nvPr/>
        </p:nvSpPr>
        <p:spPr bwMode="auto">
          <a:xfrm>
            <a:off x="4229100" y="4191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>
                <a:cs typeface="Angsana New" pitchFamily="18" charset="-34"/>
              </a:rPr>
              <a:t>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0958" name="Rectangle 14"/>
          <p:cNvSpPr>
            <a:spLocks noChangeArrowheads="1"/>
          </p:cNvSpPr>
          <p:nvPr/>
        </p:nvSpPr>
        <p:spPr bwMode="auto">
          <a:xfrm>
            <a:off x="1905000" y="39624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59" name="Rectangle 15"/>
          <p:cNvSpPr>
            <a:spLocks noChangeArrowheads="1"/>
          </p:cNvSpPr>
          <p:nvPr/>
        </p:nvSpPr>
        <p:spPr bwMode="auto">
          <a:xfrm>
            <a:off x="2895600" y="38862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2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60" name="Line 16"/>
          <p:cNvSpPr>
            <a:spLocks noChangeShapeType="1"/>
          </p:cNvSpPr>
          <p:nvPr/>
        </p:nvSpPr>
        <p:spPr bwMode="auto">
          <a:xfrm>
            <a:off x="2057400" y="3124200"/>
            <a:ext cx="0" cy="2819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1" name="Line 17"/>
          <p:cNvSpPr>
            <a:spLocks noChangeShapeType="1"/>
          </p:cNvSpPr>
          <p:nvPr/>
        </p:nvSpPr>
        <p:spPr bwMode="auto">
          <a:xfrm>
            <a:off x="3124200" y="2057400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2" name="Rectangle 18"/>
          <p:cNvSpPr>
            <a:spLocks noChangeArrowheads="1"/>
          </p:cNvSpPr>
          <p:nvPr/>
        </p:nvSpPr>
        <p:spPr bwMode="auto">
          <a:xfrm>
            <a:off x="1905000" y="60198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1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63" name="Rectangle 19"/>
          <p:cNvSpPr>
            <a:spLocks noChangeArrowheads="1"/>
          </p:cNvSpPr>
          <p:nvPr/>
        </p:nvSpPr>
        <p:spPr bwMode="auto">
          <a:xfrm>
            <a:off x="2971800" y="59436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2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64" name="Line 20"/>
          <p:cNvSpPr>
            <a:spLocks noChangeShapeType="1"/>
          </p:cNvSpPr>
          <p:nvPr/>
        </p:nvSpPr>
        <p:spPr bwMode="auto">
          <a:xfrm>
            <a:off x="1219200" y="5105400"/>
            <a:ext cx="3048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5" name="Rectangle 21"/>
          <p:cNvSpPr>
            <a:spLocks noChangeArrowheads="1"/>
          </p:cNvSpPr>
          <p:nvPr/>
        </p:nvSpPr>
        <p:spPr bwMode="auto">
          <a:xfrm>
            <a:off x="4191000" y="48768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chemeClr val="accent2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="1" baseline="30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66" name="Line 22"/>
          <p:cNvSpPr>
            <a:spLocks noChangeShapeType="1"/>
          </p:cNvSpPr>
          <p:nvPr/>
        </p:nvSpPr>
        <p:spPr bwMode="auto">
          <a:xfrm>
            <a:off x="1219200" y="5791200"/>
            <a:ext cx="3048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67" name="Rectangle 23"/>
          <p:cNvSpPr>
            <a:spLocks noChangeArrowheads="1"/>
          </p:cNvSpPr>
          <p:nvPr/>
        </p:nvSpPr>
        <p:spPr bwMode="auto">
          <a:xfrm>
            <a:off x="4191000" y="5562600"/>
            <a:ext cx="45720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69" name="Rectangle 25"/>
          <p:cNvSpPr>
            <a:spLocks noChangeArrowheads="1"/>
          </p:cNvSpPr>
          <p:nvPr/>
        </p:nvSpPr>
        <p:spPr bwMode="auto">
          <a:xfrm>
            <a:off x="3352800" y="5334000"/>
            <a:ext cx="1676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b="1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2000" b="1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I=1000</a:t>
            </a:r>
            <a:endParaRPr lang="th-TH" sz="2000" b="1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 useBgFill="1">
        <p:nvSpPr>
          <p:cNvPr id="210971" name="Rectangle 27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3" name="Group 64"/>
          <p:cNvGrpSpPr>
            <a:grpSpLocks/>
          </p:cNvGrpSpPr>
          <p:nvPr/>
        </p:nvGrpSpPr>
        <p:grpSpPr bwMode="auto">
          <a:xfrm>
            <a:off x="1219200" y="4191000"/>
            <a:ext cx="3657600" cy="2438400"/>
            <a:chOff x="768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68" y="3744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876800" y="57150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533400" y="4038600"/>
            <a:ext cx="6858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1800" b="1"/>
              <a:t>, S</a:t>
            </a:r>
          </a:p>
        </p:txBody>
      </p:sp>
      <p:sp>
        <p:nvSpPr>
          <p:cNvPr id="210981" name="Rectangle 37"/>
          <p:cNvSpPr>
            <a:spLocks noChangeArrowheads="1"/>
          </p:cNvSpPr>
          <p:nvPr/>
        </p:nvSpPr>
        <p:spPr bwMode="auto">
          <a:xfrm>
            <a:off x="4191000" y="1431925"/>
            <a:ext cx="2514600" cy="60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="1" baseline="-25000" dirty="0">
                <a:solidFill>
                  <a:schemeClr val="accent2"/>
                </a:solidFill>
                <a:cs typeface="Angsana New" pitchFamily="18" charset="-34"/>
              </a:rPr>
              <a:t>2 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=  </a:t>
            </a:r>
            <a:r>
              <a:rPr lang="en-US" sz="2000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2000" b="1" baseline="-25000" dirty="0">
                <a:solidFill>
                  <a:schemeClr val="accent6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sz="2000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>
                <a:solidFill>
                  <a:schemeClr val="accent6"/>
                </a:solidFill>
                <a:cs typeface="Angsana New" pitchFamily="18" charset="-34"/>
              </a:rPr>
              <a:t>2</a:t>
            </a:r>
            <a:endParaRPr lang="en-US" sz="2000" b="1" baseline="30000" dirty="0">
              <a:solidFill>
                <a:schemeClr val="accent6"/>
              </a:solidFill>
              <a:cs typeface="Angsana New" pitchFamily="18" charset="-34"/>
            </a:endParaRPr>
          </a:p>
          <a:p>
            <a:endParaRPr lang="th-TH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83" name="Line 39"/>
          <p:cNvSpPr>
            <a:spLocks noChangeShapeType="1"/>
          </p:cNvSpPr>
          <p:nvPr/>
        </p:nvSpPr>
        <p:spPr bwMode="auto">
          <a:xfrm flipV="1">
            <a:off x="1219200" y="23622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84" name="Rectangle 40"/>
          <p:cNvSpPr>
            <a:spLocks noChangeArrowheads="1"/>
          </p:cNvSpPr>
          <p:nvPr/>
        </p:nvSpPr>
        <p:spPr bwMode="auto">
          <a:xfrm>
            <a:off x="4191000" y="2133600"/>
            <a:ext cx="1981200" cy="40011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 b="1" dirty="0">
                <a:cs typeface="Angsana New" pitchFamily="18" charset="-34"/>
              </a:rPr>
              <a:t>DAE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r>
              <a:rPr lang="en-US" sz="2000" b="1" dirty="0">
                <a:cs typeface="Angsana New" pitchFamily="18" charset="-34"/>
              </a:rPr>
              <a:t> =  </a:t>
            </a: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r>
              <a:rPr lang="en-US" sz="2000" b="1" baseline="30000" dirty="0">
                <a:cs typeface="Angsana New" pitchFamily="18" charset="-34"/>
              </a:rPr>
              <a:t> </a:t>
            </a:r>
            <a:r>
              <a:rPr lang="en-US" sz="2000" b="1" dirty="0">
                <a:cs typeface="Angsana New" pitchFamily="18" charset="-34"/>
              </a:rPr>
              <a:t>+ </a:t>
            </a:r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>
                <a:cs typeface="Angsana New" pitchFamily="18" charset="-34"/>
              </a:rPr>
              <a:t>1</a:t>
            </a:r>
            <a:endParaRPr lang="en-US" sz="2000" b="1" baseline="30000" dirty="0">
              <a:cs typeface="Angsana New" pitchFamily="18" charset="-34"/>
            </a:endParaRPr>
          </a:p>
        </p:txBody>
      </p:sp>
      <p:sp>
        <p:nvSpPr>
          <p:cNvPr id="210986" name="Rectangle 42"/>
          <p:cNvSpPr>
            <a:spLocks noChangeArrowheads="1"/>
          </p:cNvSpPr>
          <p:nvPr/>
        </p:nvSpPr>
        <p:spPr bwMode="auto">
          <a:xfrm>
            <a:off x="2819400" y="1431925"/>
            <a:ext cx="1219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sz="2000" b="1">
                <a:solidFill>
                  <a:srgbClr val="A50021"/>
                </a:solidFill>
                <a:cs typeface="Angsana New" pitchFamily="18" charset="-34"/>
              </a:rPr>
              <a:t>Y = DAE</a:t>
            </a:r>
            <a:endParaRPr lang="th-TH" sz="2000" b="1" baseline="-2500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87" name="Rectangle 43"/>
          <p:cNvSpPr>
            <a:spLocks noChangeArrowheads="1"/>
          </p:cNvSpPr>
          <p:nvPr/>
        </p:nvSpPr>
        <p:spPr bwMode="auto">
          <a:xfrm>
            <a:off x="2057400" y="3048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cs typeface="Angsana New" pitchFamily="18" charset="-34"/>
              </a:rPr>
              <a:t>E</a:t>
            </a:r>
            <a:r>
              <a:rPr lang="en-US" sz="2000" b="1" baseline="-25000">
                <a:cs typeface="Angsana New" pitchFamily="18" charset="-34"/>
              </a:rPr>
              <a:t>1</a:t>
            </a:r>
            <a:endParaRPr lang="en-US" sz="2000" b="1" baseline="30000">
              <a:cs typeface="Angsana New" pitchFamily="18" charset="-34"/>
            </a:endParaRPr>
          </a:p>
        </p:txBody>
      </p:sp>
      <p:sp>
        <p:nvSpPr>
          <p:cNvPr id="210988" name="Rectangle 44"/>
          <p:cNvSpPr>
            <a:spLocks noChangeArrowheads="1"/>
          </p:cNvSpPr>
          <p:nvPr/>
        </p:nvSpPr>
        <p:spPr bwMode="auto">
          <a:xfrm>
            <a:off x="3124200" y="19812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-2500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="1" baseline="30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90" name="AutoShape 46"/>
          <p:cNvSpPr>
            <a:spLocks/>
          </p:cNvSpPr>
          <p:nvPr/>
        </p:nvSpPr>
        <p:spPr bwMode="auto">
          <a:xfrm>
            <a:off x="3276600" y="5105400"/>
            <a:ext cx="76200" cy="685800"/>
          </a:xfrm>
          <a:prstGeom prst="rightBrace">
            <a:avLst>
              <a:gd name="adj1" fmla="val 75000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93" name="Line 49"/>
          <p:cNvSpPr>
            <a:spLocks noChangeShapeType="1"/>
          </p:cNvSpPr>
          <p:nvPr/>
        </p:nvSpPr>
        <p:spPr bwMode="auto">
          <a:xfrm flipV="1">
            <a:off x="1219200" y="1676400"/>
            <a:ext cx="3048000" cy="9906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4" name="Text Box 50"/>
          <p:cNvSpPr txBox="1">
            <a:spLocks noChangeArrowheads="1"/>
          </p:cNvSpPr>
          <p:nvPr/>
        </p:nvSpPr>
        <p:spPr bwMode="auto">
          <a:xfrm>
            <a:off x="1143000" y="27432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</a:rPr>
              <a:t>1000</a:t>
            </a:r>
          </a:p>
        </p:txBody>
      </p:sp>
      <p:sp>
        <p:nvSpPr>
          <p:cNvPr id="210995" name="Line 51"/>
          <p:cNvSpPr>
            <a:spLocks noChangeShapeType="1"/>
          </p:cNvSpPr>
          <p:nvPr/>
        </p:nvSpPr>
        <p:spPr bwMode="auto">
          <a:xfrm flipV="1">
            <a:off x="1219200" y="1828800"/>
            <a:ext cx="21336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7" name="Line 53"/>
          <p:cNvSpPr>
            <a:spLocks noChangeShapeType="1"/>
          </p:cNvSpPr>
          <p:nvPr/>
        </p:nvSpPr>
        <p:spPr bwMode="auto">
          <a:xfrm>
            <a:off x="2057400" y="2438400"/>
            <a:ext cx="685800" cy="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8" name="Line 54"/>
          <p:cNvSpPr>
            <a:spLocks noChangeShapeType="1"/>
          </p:cNvSpPr>
          <p:nvPr/>
        </p:nvSpPr>
        <p:spPr bwMode="auto">
          <a:xfrm flipV="1">
            <a:off x="2743200" y="2209800"/>
            <a:ext cx="0" cy="22860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0999" name="AutoShape 55"/>
          <p:cNvSpPr>
            <a:spLocks/>
          </p:cNvSpPr>
          <p:nvPr/>
        </p:nvSpPr>
        <p:spPr bwMode="auto">
          <a:xfrm rot="10800000">
            <a:off x="1828800" y="2438400"/>
            <a:ext cx="76200" cy="685800"/>
          </a:xfrm>
          <a:prstGeom prst="rightBrace">
            <a:avLst>
              <a:gd name="adj1" fmla="val 75000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000" name="Line 56"/>
          <p:cNvSpPr>
            <a:spLocks noChangeShapeType="1"/>
          </p:cNvSpPr>
          <p:nvPr/>
        </p:nvSpPr>
        <p:spPr bwMode="auto">
          <a:xfrm flipV="1">
            <a:off x="2057400" y="2438400"/>
            <a:ext cx="0" cy="60960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1001" name="Line 57"/>
          <p:cNvSpPr>
            <a:spLocks noChangeShapeType="1"/>
          </p:cNvSpPr>
          <p:nvPr/>
        </p:nvSpPr>
        <p:spPr bwMode="auto">
          <a:xfrm>
            <a:off x="2743200" y="2209800"/>
            <a:ext cx="228600" cy="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1002" name="Line 58"/>
          <p:cNvSpPr>
            <a:spLocks noChangeShapeType="1"/>
          </p:cNvSpPr>
          <p:nvPr/>
        </p:nvSpPr>
        <p:spPr bwMode="auto">
          <a:xfrm>
            <a:off x="2971800" y="2133600"/>
            <a:ext cx="0" cy="7620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1003" name="AutoShape 59"/>
          <p:cNvSpPr>
            <a:spLocks/>
          </p:cNvSpPr>
          <p:nvPr/>
        </p:nvSpPr>
        <p:spPr bwMode="auto">
          <a:xfrm rot="10800000">
            <a:off x="2590800" y="2209800"/>
            <a:ext cx="76200" cy="228600"/>
          </a:xfrm>
          <a:prstGeom prst="rightBrace">
            <a:avLst>
              <a:gd name="adj1" fmla="val 25000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004" name="Text Box 60"/>
          <p:cNvSpPr txBox="1">
            <a:spLocks noChangeArrowheads="1"/>
          </p:cNvSpPr>
          <p:nvPr/>
        </p:nvSpPr>
        <p:spPr bwMode="auto">
          <a:xfrm>
            <a:off x="1981200" y="21336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solidFill>
                  <a:srgbClr val="FF0000"/>
                </a:solidFill>
              </a:rPr>
              <a:t>600</a:t>
            </a:r>
          </a:p>
        </p:txBody>
      </p:sp>
      <p:sp>
        <p:nvSpPr>
          <p:cNvPr id="211005" name="AutoShape 61"/>
          <p:cNvSpPr>
            <a:spLocks/>
          </p:cNvSpPr>
          <p:nvPr/>
        </p:nvSpPr>
        <p:spPr bwMode="auto">
          <a:xfrm rot="10800000">
            <a:off x="2743200" y="2057400"/>
            <a:ext cx="152400" cy="152400"/>
          </a:xfrm>
          <a:prstGeom prst="rightBrace">
            <a:avLst>
              <a:gd name="adj1" fmla="val 8333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006" name="Text Box 62"/>
          <p:cNvSpPr txBox="1">
            <a:spLocks noChangeArrowheads="1"/>
          </p:cNvSpPr>
          <p:nvPr/>
        </p:nvSpPr>
        <p:spPr bwMode="auto">
          <a:xfrm>
            <a:off x="2209800" y="18288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solidFill>
                  <a:srgbClr val="FF0000"/>
                </a:solidFill>
              </a:rPr>
              <a:t>360</a:t>
            </a:r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61" name="Text Box 6"/>
          <p:cNvSpPr txBox="1">
            <a:spLocks noChangeArrowheads="1"/>
          </p:cNvSpPr>
          <p:nvPr/>
        </p:nvSpPr>
        <p:spPr bwMode="auto">
          <a:xfrm>
            <a:off x="5181600" y="37338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Y  = DAE</a:t>
            </a: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= C+ I</a:t>
            </a: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5181600" y="50292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Injection = Leakage</a:t>
            </a: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I       =      S</a:t>
            </a:r>
          </a:p>
        </p:txBody>
      </p:sp>
      <p:sp>
        <p:nvSpPr>
          <p:cNvPr id="63" name="Right Brace 62"/>
          <p:cNvSpPr/>
          <p:nvPr/>
        </p:nvSpPr>
        <p:spPr>
          <a:xfrm>
            <a:off x="2514600" y="3581400"/>
            <a:ext cx="228600" cy="990600"/>
          </a:xfrm>
          <a:prstGeom prst="rightBrace">
            <a:avLst/>
          </a:prstGeom>
          <a:ln w="19050">
            <a:solidFill>
              <a:srgbClr val="660066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25"/>
          <p:cNvSpPr>
            <a:spLocks noChangeArrowheads="1"/>
          </p:cNvSpPr>
          <p:nvPr/>
        </p:nvSpPr>
        <p:spPr bwMode="auto">
          <a:xfrm>
            <a:off x="2133600" y="4191000"/>
            <a:ext cx="1143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sz="20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Δ</a:t>
            </a:r>
            <a:r>
              <a:rPr lang="en-US" sz="20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0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= ?</a:t>
            </a:r>
            <a:endParaRPr lang="th-TH" sz="2000" b="1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0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0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0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0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09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0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1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1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1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10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10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11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10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210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211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211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211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211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211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211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56" grpId="0" animBg="1"/>
      <p:bldP spid="210957" grpId="0"/>
      <p:bldP spid="210958" grpId="0"/>
      <p:bldP spid="210960" grpId="0" animBg="1"/>
      <p:bldP spid="210961" grpId="0" animBg="1"/>
      <p:bldP spid="210962" grpId="0"/>
      <p:bldP spid="210963" grpId="0"/>
      <p:bldP spid="210964" grpId="0" animBg="1"/>
      <p:bldP spid="210966" grpId="0" animBg="1"/>
      <p:bldP spid="210967" grpId="0"/>
      <p:bldP spid="210974" grpId="0"/>
      <p:bldP spid="210975" grpId="0"/>
      <p:bldP spid="210979" grpId="0"/>
      <p:bldP spid="210980" grpId="0"/>
      <p:bldP spid="210981" grpId="0"/>
      <p:bldP spid="210983" grpId="0" animBg="1"/>
      <p:bldP spid="210984" grpId="0"/>
      <p:bldP spid="210986" grpId="0" animBg="1"/>
      <p:bldP spid="210987" grpId="0"/>
      <p:bldP spid="210988" grpId="0"/>
      <p:bldP spid="210990" grpId="0" animBg="1"/>
      <p:bldP spid="210993" grpId="0" animBg="1"/>
      <p:bldP spid="210994" grpId="0"/>
      <p:bldP spid="210995" grpId="0" animBg="1"/>
      <p:bldP spid="210997" grpId="0" animBg="1"/>
      <p:bldP spid="210998" grpId="0" animBg="1"/>
      <p:bldP spid="210999" grpId="0" animBg="1"/>
      <p:bldP spid="211000" grpId="0" animBg="1"/>
      <p:bldP spid="211001" grpId="0" animBg="1"/>
      <p:bldP spid="211002" grpId="0" animBg="1"/>
      <p:bldP spid="211003" grpId="0" animBg="1"/>
      <p:bldP spid="211005" grpId="0" animBg="1"/>
      <p:bldP spid="211006" grpId="0"/>
      <p:bldP spid="63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0" y="1371600"/>
            <a:ext cx="1371600" cy="67710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For example </a:t>
            </a:r>
          </a:p>
          <a:p>
            <a:pPr algn="ctr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endParaRPr lang="en-US" sz="1800" b="1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1676400" y="1447800"/>
            <a:ext cx="9144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↑↑</a:t>
            </a:r>
          </a:p>
        </p:txBody>
      </p:sp>
      <p:sp>
        <p:nvSpPr>
          <p:cNvPr id="212998" name="Rectangle 6"/>
          <p:cNvSpPr>
            <a:spLocks noChangeArrowheads="1"/>
          </p:cNvSpPr>
          <p:nvPr/>
        </p:nvSpPr>
        <p:spPr bwMode="auto">
          <a:xfrm>
            <a:off x="29718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Y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2999" name="Rectangle 7"/>
          <p:cNvSpPr>
            <a:spLocks noChangeArrowheads="1"/>
          </p:cNvSpPr>
          <p:nvPr/>
        </p:nvSpPr>
        <p:spPr bwMode="auto">
          <a:xfrm>
            <a:off x="38100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C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0" name="Rectangle 8"/>
          <p:cNvSpPr>
            <a:spLocks noChangeArrowheads="1"/>
          </p:cNvSpPr>
          <p:nvPr/>
        </p:nvSpPr>
        <p:spPr bwMode="auto">
          <a:xfrm>
            <a:off x="38100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S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1" name="Rectangle 9"/>
          <p:cNvSpPr>
            <a:spLocks noChangeArrowheads="1"/>
          </p:cNvSpPr>
          <p:nvPr/>
        </p:nvSpPr>
        <p:spPr bwMode="auto">
          <a:xfrm>
            <a:off x="59436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Y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2" name="Rectangle 10"/>
          <p:cNvSpPr>
            <a:spLocks noChangeArrowheads="1"/>
          </p:cNvSpPr>
          <p:nvPr/>
        </p:nvSpPr>
        <p:spPr bwMode="auto">
          <a:xfrm>
            <a:off x="67818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C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3" name="Rectangle 11"/>
          <p:cNvSpPr>
            <a:spLocks noChangeArrowheads="1"/>
          </p:cNvSpPr>
          <p:nvPr/>
        </p:nvSpPr>
        <p:spPr bwMode="auto">
          <a:xfrm>
            <a:off x="67818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S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3004" name="Text Box 12"/>
          <p:cNvSpPr txBox="1">
            <a:spLocks noChangeArrowheads="1"/>
          </p:cNvSpPr>
          <p:nvPr/>
        </p:nvSpPr>
        <p:spPr bwMode="auto">
          <a:xfrm>
            <a:off x="4724400" y="1447800"/>
            <a:ext cx="8382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DAE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7620000" y="1524000"/>
            <a:ext cx="6858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 dirty="0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6" name="Line 14"/>
          <p:cNvSpPr>
            <a:spLocks noChangeShapeType="1"/>
          </p:cNvSpPr>
          <p:nvPr/>
        </p:nvSpPr>
        <p:spPr bwMode="auto">
          <a:xfrm>
            <a:off x="13716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7" name="Line 15"/>
          <p:cNvSpPr>
            <a:spLocks noChangeShapeType="1"/>
          </p:cNvSpPr>
          <p:nvPr/>
        </p:nvSpPr>
        <p:spPr bwMode="auto">
          <a:xfrm>
            <a:off x="26670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8" name="Line 16"/>
          <p:cNvSpPr>
            <a:spLocks noChangeShapeType="1"/>
          </p:cNvSpPr>
          <p:nvPr/>
        </p:nvSpPr>
        <p:spPr bwMode="auto">
          <a:xfrm>
            <a:off x="8382000" y="1752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9" name="Line 17"/>
          <p:cNvSpPr>
            <a:spLocks noChangeShapeType="1"/>
          </p:cNvSpPr>
          <p:nvPr/>
        </p:nvSpPr>
        <p:spPr bwMode="auto">
          <a:xfrm>
            <a:off x="73152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0" name="Line 18"/>
          <p:cNvSpPr>
            <a:spLocks noChangeShapeType="1"/>
          </p:cNvSpPr>
          <p:nvPr/>
        </p:nvSpPr>
        <p:spPr bwMode="auto">
          <a:xfrm>
            <a:off x="4343400" y="1676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1" name="Line 19"/>
          <p:cNvSpPr>
            <a:spLocks noChangeShapeType="1"/>
          </p:cNvSpPr>
          <p:nvPr/>
        </p:nvSpPr>
        <p:spPr bwMode="auto">
          <a:xfrm>
            <a:off x="56388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2" name="Text Box 20"/>
          <p:cNvSpPr txBox="1">
            <a:spLocks noChangeArrowheads="1"/>
          </p:cNvSpPr>
          <p:nvPr/>
        </p:nvSpPr>
        <p:spPr bwMode="auto">
          <a:xfrm>
            <a:off x="457200" y="2286000"/>
            <a:ext cx="1066800" cy="40011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0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</a:p>
        </p:txBody>
      </p:sp>
      <p:sp>
        <p:nvSpPr>
          <p:cNvPr id="213013" name="AutoShape 21"/>
          <p:cNvSpPr>
            <a:spLocks noChangeArrowheads="1"/>
          </p:cNvSpPr>
          <p:nvPr/>
        </p:nvSpPr>
        <p:spPr bwMode="auto">
          <a:xfrm>
            <a:off x="1600200" y="2362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4" name="Rectangle 22"/>
          <p:cNvSpPr>
            <a:spLocks noChangeArrowheads="1"/>
          </p:cNvSpPr>
          <p:nvPr/>
        </p:nvSpPr>
        <p:spPr bwMode="auto">
          <a:xfrm>
            <a:off x="2209800" y="2362200"/>
            <a:ext cx="5791200" cy="40011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54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 </a:t>
            </a:r>
            <a:r>
              <a:rPr lang="th-TH" sz="2000" dirty="0">
                <a:cs typeface="Angsana New" pitchFamily="18" charset="-34"/>
              </a:rPr>
              <a:t>↑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for how much depends on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MPC</a:t>
            </a:r>
            <a:r>
              <a:rPr lang="en-US" sz="2000" dirty="0">
                <a:latin typeface="+mn-lt"/>
                <a:cs typeface="Angsana New" pitchFamily="18" charset="-34"/>
              </a:rPr>
              <a:t> and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MPS</a:t>
            </a:r>
            <a:endParaRPr lang="th-TH" sz="2000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15" name="Rectangle 23"/>
          <p:cNvSpPr>
            <a:spLocks noChangeArrowheads="1"/>
          </p:cNvSpPr>
          <p:nvPr/>
        </p:nvSpPr>
        <p:spPr bwMode="auto">
          <a:xfrm>
            <a:off x="152400" y="2819400"/>
            <a:ext cx="3733800" cy="369332"/>
          </a:xfrm>
          <a:prstGeom prst="rect">
            <a:avLst/>
          </a:prstGeom>
          <a:solidFill>
            <a:srgbClr val="CC99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If</a:t>
            </a:r>
            <a:r>
              <a:rPr lang="th-TH" sz="1800" dirty="0">
                <a:cs typeface="Angsana New" pitchFamily="18" charset="-34"/>
              </a:rPr>
              <a:t>  </a:t>
            </a:r>
            <a:r>
              <a:rPr lang="en-US" sz="1800" dirty="0">
                <a:cs typeface="Angsana New" pitchFamily="18" charset="-34"/>
              </a:rPr>
              <a:t>MPC = 0.6,  MPS = 0.4</a:t>
            </a:r>
            <a:endParaRPr lang="th-TH" sz="1800" dirty="0">
              <a:cs typeface="Angsana New" pitchFamily="18" charset="-34"/>
            </a:endParaRPr>
          </a:p>
        </p:txBody>
      </p:sp>
      <p:sp>
        <p:nvSpPr>
          <p:cNvPr id="213016" name="Text Box 24"/>
          <p:cNvSpPr txBox="1">
            <a:spLocks noChangeArrowheads="1"/>
          </p:cNvSpPr>
          <p:nvPr/>
        </p:nvSpPr>
        <p:spPr bwMode="auto">
          <a:xfrm>
            <a:off x="0" y="3352800"/>
            <a:ext cx="1752600" cy="98488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If</a:t>
            </a:r>
            <a:r>
              <a:rPr lang="en-US" sz="2200" b="1" dirty="0">
                <a:cs typeface="Angsana New" pitchFamily="18" charset="-34"/>
              </a:rPr>
              <a:t> </a:t>
            </a:r>
            <a:r>
              <a:rPr lang="th-TH" sz="2000" b="1" dirty="0">
                <a:cs typeface="Angsana New" pitchFamily="18" charset="-34"/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A50021"/>
                </a:solidFill>
                <a:ea typeface="Batang" pitchFamily="18" charset="-127"/>
                <a:cs typeface="Angsana New" pitchFamily="18" charset="-34"/>
              </a:rPr>
              <a:t>1,000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rial" charset="0"/>
              </a:rPr>
              <a:t> </a:t>
            </a:r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million Baht to built a factory</a:t>
            </a:r>
          </a:p>
        </p:txBody>
      </p:sp>
      <p:sp>
        <p:nvSpPr>
          <p:cNvPr id="213017" name="AutoShape 25"/>
          <p:cNvSpPr>
            <a:spLocks noChangeArrowheads="1"/>
          </p:cNvSpPr>
          <p:nvPr/>
        </p:nvSpPr>
        <p:spPr bwMode="auto">
          <a:xfrm>
            <a:off x="1828800" y="3733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8" name="Text Box 26"/>
          <p:cNvSpPr txBox="1">
            <a:spLocks noChangeArrowheads="1"/>
          </p:cNvSpPr>
          <p:nvPr/>
        </p:nvSpPr>
        <p:spPr bwMode="auto">
          <a:xfrm>
            <a:off x="2209800" y="3352800"/>
            <a:ext cx="1371600" cy="92333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Pay to construction contractor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9" name="Text Box 27"/>
          <p:cNvSpPr txBox="1">
            <a:spLocks noChangeArrowheads="1"/>
          </p:cNvSpPr>
          <p:nvPr/>
        </p:nvSpPr>
        <p:spPr bwMode="auto">
          <a:xfrm>
            <a:off x="4038600" y="3124200"/>
            <a:ext cx="2133600" cy="175432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Contractor pays owner’s of factor of production including profits for contractor as an entrepreneur compensation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 useBgFill="1">
        <p:nvSpPr>
          <p:cNvPr id="213020" name="Rectangle 2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3505200" y="1676400"/>
            <a:ext cx="228600" cy="381000"/>
            <a:chOff x="2208" y="1200"/>
            <a:chExt cx="144" cy="240"/>
          </a:xfrm>
        </p:grpSpPr>
        <p:sp>
          <p:nvSpPr>
            <p:cNvPr id="213023" name="Line 31"/>
            <p:cNvSpPr>
              <a:spLocks noChangeShapeType="1"/>
            </p:cNvSpPr>
            <p:nvPr/>
          </p:nvSpPr>
          <p:spPr bwMode="auto">
            <a:xfrm>
              <a:off x="2208" y="1200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4" name="Line 32"/>
            <p:cNvSpPr>
              <a:spLocks noChangeShapeType="1"/>
            </p:cNvSpPr>
            <p:nvPr/>
          </p:nvSpPr>
          <p:spPr bwMode="auto">
            <a:xfrm>
              <a:off x="2208" y="1200"/>
              <a:ext cx="14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6400800" y="1752600"/>
            <a:ext cx="304800" cy="381000"/>
            <a:chOff x="4080" y="1248"/>
            <a:chExt cx="192" cy="240"/>
          </a:xfrm>
        </p:grpSpPr>
        <p:sp>
          <p:nvSpPr>
            <p:cNvPr id="213026" name="Line 34"/>
            <p:cNvSpPr>
              <a:spLocks noChangeShapeType="1"/>
            </p:cNvSpPr>
            <p:nvPr/>
          </p:nvSpPr>
          <p:spPr bwMode="auto">
            <a:xfrm>
              <a:off x="4080" y="1248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7" name="Line 35"/>
            <p:cNvSpPr>
              <a:spLocks noChangeShapeType="1"/>
            </p:cNvSpPr>
            <p:nvPr/>
          </p:nvSpPr>
          <p:spPr bwMode="auto">
            <a:xfrm>
              <a:off x="4080" y="1248"/>
              <a:ext cx="192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3028" name="AutoShape 36"/>
          <p:cNvSpPr>
            <a:spLocks noChangeArrowheads="1"/>
          </p:cNvSpPr>
          <p:nvPr/>
        </p:nvSpPr>
        <p:spPr bwMode="auto">
          <a:xfrm>
            <a:off x="36576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29" name="AutoShape 37"/>
          <p:cNvSpPr>
            <a:spLocks noChangeArrowheads="1"/>
          </p:cNvSpPr>
          <p:nvPr/>
        </p:nvSpPr>
        <p:spPr bwMode="auto">
          <a:xfrm>
            <a:off x="7620000" y="44958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0" name="Text Box 38"/>
          <p:cNvSpPr txBox="1">
            <a:spLocks noChangeArrowheads="1"/>
          </p:cNvSpPr>
          <p:nvPr/>
        </p:nvSpPr>
        <p:spPr bwMode="auto">
          <a:xfrm>
            <a:off x="6629400" y="2971800"/>
            <a:ext cx="2057400" cy="1477328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1</a:t>
            </a:r>
            <a:r>
              <a:rPr lang="en-US" sz="1800" b="1" baseline="30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</a:t>
            </a:r>
            <a:r>
              <a:rPr lang="en-US" sz="18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round </a:t>
            </a:r>
            <a:r>
              <a:rPr lang="en-US" sz="1800" dirty="0">
                <a:latin typeface="+mn-lt"/>
                <a:cs typeface="Angsana New" pitchFamily="18" charset="-34"/>
              </a:rPr>
              <a:t>income of all owner of factor of production altogether will</a:t>
            </a:r>
            <a:r>
              <a:rPr lang="en-US" sz="1800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1800" dirty="0">
                <a:latin typeface="+mn-lt"/>
                <a:cs typeface="Angsana New" pitchFamily="18" charset="-34"/>
              </a:rPr>
              <a:t>↑</a:t>
            </a:r>
            <a:r>
              <a:rPr lang="en-US" sz="1800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  <a:endParaRPr lang="th-TH" sz="1800" dirty="0">
              <a:latin typeface="+mn-lt"/>
              <a:cs typeface="Angsana New" pitchFamily="18" charset="-34"/>
            </a:endParaRPr>
          </a:p>
          <a:p>
            <a:pPr algn="ctr"/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1,000</a:t>
            </a:r>
            <a:r>
              <a:rPr lang="th-TH" sz="1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million Baht</a:t>
            </a:r>
            <a:endParaRPr lang="th-TH" sz="18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31" name="AutoShape 39"/>
          <p:cNvSpPr>
            <a:spLocks noChangeArrowheads="1"/>
          </p:cNvSpPr>
          <p:nvPr/>
        </p:nvSpPr>
        <p:spPr bwMode="auto">
          <a:xfrm>
            <a:off x="62484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2" name="Text Box 40"/>
          <p:cNvSpPr txBox="1">
            <a:spLocks noChangeArrowheads="1"/>
          </p:cNvSpPr>
          <p:nvPr/>
        </p:nvSpPr>
        <p:spPr bwMode="auto">
          <a:xfrm>
            <a:off x="6934200" y="5029200"/>
            <a:ext cx="19050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latin typeface="+mn-lt"/>
                <a:cs typeface="Angsana New" pitchFamily="18" charset="-34"/>
              </a:rPr>
              <a:t>They will spend only 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60%</a:t>
            </a:r>
            <a:r>
              <a:rPr lang="th-TH" sz="1800" dirty="0">
                <a:latin typeface="+mn-lt"/>
                <a:ea typeface="Batang" pitchFamily="18" charset="-127"/>
                <a:cs typeface="Angsana New" pitchFamily="18" charset="-34"/>
              </a:rPr>
              <a:t> </a:t>
            </a:r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of the increased income and saving ↑</a:t>
            </a:r>
            <a:r>
              <a:rPr lang="th-TH" sz="1800" dirty="0">
                <a:latin typeface="+mn-lt"/>
                <a:ea typeface="Batang" pitchFamily="18" charset="-127"/>
                <a:cs typeface="Angsana New" pitchFamily="18" charset="-34"/>
              </a:rPr>
              <a:t>  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40%</a:t>
            </a:r>
          </a:p>
        </p:txBody>
      </p:sp>
      <p:sp>
        <p:nvSpPr>
          <p:cNvPr id="213033" name="AutoShape 41"/>
          <p:cNvSpPr>
            <a:spLocks noChangeArrowheads="1"/>
          </p:cNvSpPr>
          <p:nvPr/>
        </p:nvSpPr>
        <p:spPr bwMode="auto">
          <a:xfrm flipH="1">
            <a:off x="65532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4" name="Text Box 42"/>
          <p:cNvSpPr txBox="1">
            <a:spLocks noChangeArrowheads="1"/>
          </p:cNvSpPr>
          <p:nvPr/>
        </p:nvSpPr>
        <p:spPr bwMode="auto">
          <a:xfrm>
            <a:off x="3886200" y="5029200"/>
            <a:ext cx="2590800" cy="92333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1800" dirty="0">
                <a:latin typeface="+mn-lt"/>
                <a:cs typeface="Angsana New" pitchFamily="18" charset="-34"/>
              </a:rPr>
              <a:t>Income of another group will be </a:t>
            </a:r>
            <a:r>
              <a:rPr lang="en-US" sz="1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1000 x 0.6 = 600</a:t>
            </a:r>
            <a:r>
              <a:rPr lang="en-US" sz="1800" dirty="0">
                <a:latin typeface="+mn-lt"/>
                <a:cs typeface="Angsana New" pitchFamily="18" charset="-34"/>
              </a:rPr>
              <a:t> million 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5" name="AutoShape 43"/>
          <p:cNvSpPr>
            <a:spLocks noChangeArrowheads="1"/>
          </p:cNvSpPr>
          <p:nvPr/>
        </p:nvSpPr>
        <p:spPr bwMode="auto">
          <a:xfrm flipH="1">
            <a:off x="34290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6" name="AutoShape 44"/>
          <p:cNvSpPr>
            <a:spLocks noChangeArrowheads="1"/>
          </p:cNvSpPr>
          <p:nvPr/>
        </p:nvSpPr>
        <p:spPr bwMode="auto">
          <a:xfrm flipH="1">
            <a:off x="152400" y="54102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7" name="Text Box 45"/>
          <p:cNvSpPr txBox="1">
            <a:spLocks noChangeArrowheads="1"/>
          </p:cNvSpPr>
          <p:nvPr/>
        </p:nvSpPr>
        <p:spPr bwMode="auto">
          <a:xfrm>
            <a:off x="609600" y="4724400"/>
            <a:ext cx="27432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1800" dirty="0">
                <a:cs typeface="Angsana New" pitchFamily="18" charset="-34"/>
              </a:rPr>
              <a:t>These people will spend </a:t>
            </a:r>
            <a:r>
              <a:rPr lang="en-US" sz="18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60%</a:t>
            </a:r>
            <a:r>
              <a:rPr lang="th-TH" sz="18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 </a:t>
            </a:r>
            <a:r>
              <a:rPr lang="en-US" sz="1800" dirty="0">
                <a:ea typeface="Batang" pitchFamily="18" charset="-127"/>
                <a:cs typeface="Angsana New" pitchFamily="18" charset="-34"/>
              </a:rPr>
              <a:t>and save</a:t>
            </a:r>
            <a:r>
              <a:rPr lang="th-TH" sz="1800" b="1" dirty="0">
                <a:ea typeface="Batang" pitchFamily="18" charset="-127"/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40%</a:t>
            </a:r>
            <a:r>
              <a:rPr lang="en-US" sz="1800" b="1" dirty="0">
                <a:solidFill>
                  <a:srgbClr val="A50021"/>
                </a:solidFill>
                <a:ea typeface="Batang" pitchFamily="18" charset="-127"/>
                <a:cs typeface="Angsana New" pitchFamily="18" charset="-34"/>
              </a:rPr>
              <a:t> </a:t>
            </a:r>
            <a:r>
              <a:rPr lang="en-US" sz="1800" dirty="0">
                <a:ea typeface="Batang" pitchFamily="18" charset="-127"/>
                <a:cs typeface="Angsana New" pitchFamily="18" charset="-34"/>
              </a:rPr>
              <a:t>next group of people will get</a:t>
            </a:r>
            <a:endParaRPr lang="en-US" dirty="0">
              <a:cs typeface="Angsana New" pitchFamily="18" charset="-34"/>
            </a:endParaRPr>
          </a:p>
          <a:p>
            <a:r>
              <a:rPr lang="en-US" sz="1800" b="1" dirty="0"/>
              <a:t>=</a:t>
            </a:r>
            <a:r>
              <a:rPr lang="th-TH" b="1" dirty="0">
                <a:solidFill>
                  <a:srgbClr val="A50021"/>
                </a:solidFill>
              </a:rPr>
              <a:t> 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(1000x0.6)x0.6</a:t>
            </a:r>
          </a:p>
          <a:p>
            <a:r>
              <a:rPr lang="en-US" sz="1800" b="1" dirty="0">
                <a:cs typeface="Angsana New" pitchFamily="18" charset="-34"/>
              </a:rPr>
              <a:t>= 1000x(0.6)</a:t>
            </a:r>
            <a:r>
              <a:rPr lang="en-US" sz="1800" b="1" baseline="30000" dirty="0">
                <a:cs typeface="Angsana New" pitchFamily="18" charset="-34"/>
              </a:rPr>
              <a:t>2</a:t>
            </a:r>
            <a:endParaRPr lang="en-US" sz="1800" b="1" dirty="0">
              <a:cs typeface="Angsana New" pitchFamily="18" charset="-34"/>
            </a:endParaRPr>
          </a:p>
          <a:p>
            <a:r>
              <a:rPr lang="en-US" sz="1800" b="1" dirty="0">
                <a:cs typeface="Angsana New" pitchFamily="18" charset="-34"/>
              </a:rPr>
              <a:t>= 360</a:t>
            </a:r>
            <a:r>
              <a:rPr lang="th-TH" b="1" dirty="0">
                <a:cs typeface="Angsana New" pitchFamily="18" charset="-34"/>
              </a:rPr>
              <a:t> </a:t>
            </a:r>
            <a:r>
              <a:rPr lang="en-US" sz="1800" dirty="0">
                <a:cs typeface="Angsana New" pitchFamily="18" charset="-34"/>
              </a:rPr>
              <a:t>million Baht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213038" name="Text Box 46"/>
          <p:cNvSpPr txBox="1">
            <a:spLocks noChangeArrowheads="1"/>
          </p:cNvSpPr>
          <p:nvPr/>
        </p:nvSpPr>
        <p:spPr bwMode="auto">
          <a:xfrm>
            <a:off x="3886200" y="5943600"/>
            <a:ext cx="2590800" cy="369332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b="1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2</a:t>
            </a:r>
            <a:r>
              <a:rPr lang="en-US" sz="1800" b="1" baseline="30000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nd</a:t>
            </a:r>
            <a:r>
              <a:rPr lang="en-US" sz="1800" b="1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 round</a:t>
            </a:r>
            <a:endParaRPr lang="en-US" sz="1800" b="1" dirty="0">
              <a:solidFill>
                <a:srgbClr val="0000FF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9" name="Text Box 47"/>
          <p:cNvSpPr txBox="1">
            <a:spLocks noChangeArrowheads="1"/>
          </p:cNvSpPr>
          <p:nvPr/>
        </p:nvSpPr>
        <p:spPr bwMode="auto">
          <a:xfrm>
            <a:off x="2133600" y="5943600"/>
            <a:ext cx="1295400" cy="369332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3</a:t>
            </a:r>
            <a:r>
              <a:rPr lang="en-US" sz="1800" b="1" baseline="30000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rd</a:t>
            </a:r>
            <a:r>
              <a:rPr lang="en-US" sz="1800" b="1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 round</a:t>
            </a:r>
          </a:p>
        </p:txBody>
      </p:sp>
      <p:sp>
        <p:nvSpPr>
          <p:cNvPr id="48" name="Slide Number Placeholder 4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107</a:t>
            </a:fld>
            <a:endParaRPr lang="en-US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0" y="152400"/>
            <a:ext cx="1828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Multiplier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(revisit)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Angsana New" pitchFamily="18" charset="-34"/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752600" y="0"/>
            <a:ext cx="7391400" cy="12926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9900CC"/>
                </a:solidFill>
                <a:cs typeface="Angsana New" pitchFamily="18" charset="-34"/>
              </a:rPr>
              <a:t>Ratio between changes in income compared to changes in autonomous spending 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9900CC"/>
                </a:solidFill>
                <a:cs typeface="Angsana New" pitchFamily="18" charset="-34"/>
              </a:rPr>
              <a:t>(Case of closed economy without government)</a:t>
            </a: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7467600" y="457201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/>
              <a:t>C  = C</a:t>
            </a:r>
            <a:r>
              <a:rPr lang="en-US" sz="2000" baseline="-25000" dirty="0"/>
              <a:t>a</a:t>
            </a:r>
            <a:r>
              <a:rPr lang="en-US" sz="2000" dirty="0"/>
              <a:t>+ </a:t>
            </a:r>
            <a:r>
              <a:rPr lang="en-US" sz="2000" dirty="0" err="1"/>
              <a:t>bY</a:t>
            </a:r>
            <a:r>
              <a:rPr lang="en-US" sz="2000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7467600" y="914400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/>
              <a:t>I  =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en-US" sz="2000" baseline="30000" dirty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1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1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1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1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1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1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1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1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21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1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21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21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21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21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21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21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21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21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21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21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500"/>
                                        <p:tgtEl>
                                          <p:spTgt spid="213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500"/>
                                        <p:tgtEl>
                                          <p:spTgt spid="21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6" grpId="0" animBg="1"/>
      <p:bldP spid="212997" grpId="0" build="allAtOnce" animBg="1"/>
      <p:bldP spid="212998" grpId="0" animBg="1"/>
      <p:bldP spid="212999" grpId="0" animBg="1"/>
      <p:bldP spid="213000" grpId="0" animBg="1"/>
      <p:bldP spid="213001" grpId="0" animBg="1"/>
      <p:bldP spid="213002" grpId="0" animBg="1"/>
      <p:bldP spid="213003" grpId="0" animBg="1"/>
      <p:bldP spid="213004" grpId="0" animBg="1"/>
      <p:bldP spid="213005" grpId="0" animBg="1"/>
      <p:bldP spid="213006" grpId="0" animBg="1"/>
      <p:bldP spid="213007" grpId="0" animBg="1"/>
      <p:bldP spid="213008" grpId="0" animBg="1"/>
      <p:bldP spid="213009" grpId="0" animBg="1"/>
      <p:bldP spid="213010" grpId="0" animBg="1"/>
      <p:bldP spid="213011" grpId="0" animBg="1"/>
      <p:bldP spid="213012" grpId="0" animBg="1"/>
      <p:bldP spid="213013" grpId="0" animBg="1"/>
      <p:bldP spid="213014" grpId="0" animBg="1"/>
      <p:bldP spid="213015" grpId="0" animBg="1"/>
      <p:bldP spid="213016" grpId="0" animBg="1"/>
      <p:bldP spid="213017" grpId="0" animBg="1"/>
      <p:bldP spid="213018" grpId="0" animBg="1"/>
      <p:bldP spid="213019" grpId="0" animBg="1"/>
      <p:bldP spid="213028" grpId="0" animBg="1"/>
      <p:bldP spid="213029" grpId="0" animBg="1"/>
      <p:bldP spid="213030" grpId="0" animBg="1"/>
      <p:bldP spid="213031" grpId="0" animBg="1"/>
      <p:bldP spid="213032" grpId="0" animBg="1"/>
      <p:bldP spid="213033" grpId="0" animBg="1"/>
      <p:bldP spid="213034" grpId="0" animBg="1"/>
      <p:bldP spid="213035" grpId="0" animBg="1"/>
      <p:bldP spid="213036" grpId="0" animBg="1"/>
      <p:bldP spid="213037" grpId="0" animBg="1"/>
      <p:bldP spid="213038" grpId="0" animBg="1"/>
      <p:bldP spid="213039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cs typeface="Angsana New" pitchFamily="18" charset="-34"/>
              </a:rPr>
              <a:t>Multiplier (revisit)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401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228600" y="1600200"/>
            <a:ext cx="1295400" cy="104644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</a:t>
            </a:r>
            <a:r>
              <a:rPr lang="en-US" sz="2200" b="1" dirty="0">
                <a:latin typeface="+mn-lt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↑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 </a:t>
            </a:r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</a:p>
        </p:txBody>
      </p:sp>
      <p:sp>
        <p:nvSpPr>
          <p:cNvPr id="214021" name="Rectangle 5"/>
          <p:cNvSpPr>
            <a:spLocks noChangeArrowheads="1"/>
          </p:cNvSpPr>
          <p:nvPr/>
        </p:nvSpPr>
        <p:spPr bwMode="auto">
          <a:xfrm>
            <a:off x="2895600" y="18288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+ 1000(0.6) + 1000(0.6)(0.6) + 1000</a:t>
            </a:r>
            <a:r>
              <a:rPr lang="en-US" sz="1600"/>
              <a:t>(0.6)(0.6)(0.6) + …</a:t>
            </a:r>
          </a:p>
        </p:txBody>
      </p:sp>
      <p:sp>
        <p:nvSpPr>
          <p:cNvPr id="214022" name="AutoShape 6"/>
          <p:cNvSpPr>
            <a:spLocks noChangeArrowheads="1"/>
          </p:cNvSpPr>
          <p:nvPr/>
        </p:nvSpPr>
        <p:spPr bwMode="auto">
          <a:xfrm>
            <a:off x="1828800" y="190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3" name="Rectangle 7"/>
          <p:cNvSpPr>
            <a:spLocks noChangeArrowheads="1"/>
          </p:cNvSpPr>
          <p:nvPr/>
        </p:nvSpPr>
        <p:spPr bwMode="auto">
          <a:xfrm>
            <a:off x="2286000" y="18288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>
                <a:cs typeface="Angsana New" pitchFamily="18" charset="-34"/>
              </a:rPr>
              <a:t>Y </a:t>
            </a:r>
            <a:r>
              <a:rPr lang="th-TH" sz="1800" b="1">
                <a:cs typeface="Angsana New" pitchFamily="18" charset="-34"/>
              </a:rPr>
              <a:t>↑</a:t>
            </a:r>
          </a:p>
        </p:txBody>
      </p:sp>
      <p:sp>
        <p:nvSpPr>
          <p:cNvPr id="214024" name="Rectangle 8"/>
          <p:cNvSpPr>
            <a:spLocks noChangeArrowheads="1"/>
          </p:cNvSpPr>
          <p:nvPr/>
        </p:nvSpPr>
        <p:spPr bwMode="auto">
          <a:xfrm>
            <a:off x="2895600" y="24384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+ 1000(0.6) + 1000(0.6)</a:t>
            </a:r>
            <a:r>
              <a:rPr lang="en-US" sz="1600" baseline="30000">
                <a:cs typeface="Angsana New" pitchFamily="18" charset="-34"/>
              </a:rPr>
              <a:t>2</a:t>
            </a:r>
            <a:r>
              <a:rPr lang="en-US" sz="1600">
                <a:cs typeface="Angsana New" pitchFamily="18" charset="-34"/>
              </a:rPr>
              <a:t> + 1000</a:t>
            </a:r>
            <a:r>
              <a:rPr lang="en-US" sz="1600"/>
              <a:t>(0.6)</a:t>
            </a:r>
            <a:r>
              <a:rPr lang="en-US" sz="1600" baseline="30000"/>
              <a:t>3</a:t>
            </a:r>
            <a:r>
              <a:rPr lang="en-US" sz="1600"/>
              <a:t> + …</a:t>
            </a:r>
          </a:p>
        </p:txBody>
      </p:sp>
      <p:sp>
        <p:nvSpPr>
          <p:cNvPr id="214025" name="Rectangle 9"/>
          <p:cNvSpPr>
            <a:spLocks noChangeArrowheads="1"/>
          </p:cNvSpPr>
          <p:nvPr/>
        </p:nvSpPr>
        <p:spPr bwMode="auto">
          <a:xfrm>
            <a:off x="2895600" y="30480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1,000(1 + 0.6 + 0.6</a:t>
            </a:r>
            <a:r>
              <a:rPr lang="en-US" sz="1600" baseline="30000">
                <a:cs typeface="Angsana New" pitchFamily="18" charset="-34"/>
              </a:rPr>
              <a:t>2</a:t>
            </a:r>
            <a:r>
              <a:rPr lang="en-US" sz="1600">
                <a:cs typeface="Angsana New" pitchFamily="18" charset="-34"/>
              </a:rPr>
              <a:t> + </a:t>
            </a:r>
            <a:r>
              <a:rPr lang="en-US" sz="1600"/>
              <a:t>0.6</a:t>
            </a:r>
            <a:r>
              <a:rPr lang="en-US" sz="1600" baseline="30000"/>
              <a:t>3</a:t>
            </a:r>
            <a:r>
              <a:rPr lang="en-US" sz="1600"/>
              <a:t> + …)</a:t>
            </a:r>
          </a:p>
        </p:txBody>
      </p:sp>
      <p:sp>
        <p:nvSpPr>
          <p:cNvPr id="214026" name="Rectangle 10"/>
          <p:cNvSpPr>
            <a:spLocks noChangeArrowheads="1"/>
          </p:cNvSpPr>
          <p:nvPr/>
        </p:nvSpPr>
        <p:spPr bwMode="auto">
          <a:xfrm>
            <a:off x="28956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x </a:t>
            </a:r>
            <a:r>
              <a:rPr lang="en-US" sz="1600" u="sng">
                <a:cs typeface="Angsana New" pitchFamily="18" charset="-34"/>
              </a:rPr>
              <a:t>    1  .</a:t>
            </a:r>
          </a:p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                1-0.6</a:t>
            </a:r>
            <a:endParaRPr lang="en-US" sz="1600"/>
          </a:p>
        </p:txBody>
      </p:sp>
      <p:sp>
        <p:nvSpPr>
          <p:cNvPr id="214027" name="Rectangle 11"/>
          <p:cNvSpPr>
            <a:spLocks noChangeArrowheads="1"/>
          </p:cNvSpPr>
          <p:nvPr/>
        </p:nvSpPr>
        <p:spPr bwMode="auto">
          <a:xfrm>
            <a:off x="47244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1,000 x </a:t>
            </a:r>
            <a:r>
              <a:rPr lang="en-US" sz="1600" u="sng" dirty="0">
                <a:cs typeface="Angsana New" pitchFamily="18" charset="-34"/>
              </a:rPr>
              <a:t> 1  .  </a:t>
            </a:r>
          </a:p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                0.4</a:t>
            </a:r>
            <a:endParaRPr lang="en-US" sz="1600" dirty="0"/>
          </a:p>
        </p:txBody>
      </p:sp>
      <p:sp>
        <p:nvSpPr>
          <p:cNvPr id="214028" name="Rectangle 12"/>
          <p:cNvSpPr>
            <a:spLocks noChangeArrowheads="1"/>
          </p:cNvSpPr>
          <p:nvPr/>
        </p:nvSpPr>
        <p:spPr bwMode="auto">
          <a:xfrm>
            <a:off x="6400800" y="3581400"/>
            <a:ext cx="25146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= 2,500 million Baht</a:t>
            </a:r>
            <a:endParaRPr lang="th-TH" sz="1800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14029" name="Text Box 13"/>
          <p:cNvSpPr txBox="1">
            <a:spLocks noChangeArrowheads="1"/>
          </p:cNvSpPr>
          <p:nvPr/>
        </p:nvSpPr>
        <p:spPr bwMode="auto">
          <a:xfrm>
            <a:off x="228600" y="4267200"/>
            <a:ext cx="137160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 </a:t>
            </a:r>
            <a:endParaRPr lang="th-TH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</a:p>
        </p:txBody>
      </p:sp>
      <p:sp>
        <p:nvSpPr>
          <p:cNvPr id="214030" name="AutoShape 14"/>
          <p:cNvSpPr>
            <a:spLocks noChangeArrowheads="1"/>
          </p:cNvSpPr>
          <p:nvPr/>
        </p:nvSpPr>
        <p:spPr bwMode="auto">
          <a:xfrm>
            <a:off x="1676400" y="4572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1" name="Rectangle 15"/>
          <p:cNvSpPr>
            <a:spLocks noChangeArrowheads="1"/>
          </p:cNvSpPr>
          <p:nvPr/>
        </p:nvSpPr>
        <p:spPr bwMode="auto">
          <a:xfrm>
            <a:off x="2133600" y="44196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>
                <a:cs typeface="Angsana New" pitchFamily="18" charset="-34"/>
              </a:rPr>
              <a:t>Y </a:t>
            </a:r>
            <a:r>
              <a:rPr lang="th-TH" sz="1800" b="1">
                <a:cs typeface="Angsana New" pitchFamily="18" charset="-34"/>
              </a:rPr>
              <a:t>↑</a:t>
            </a:r>
          </a:p>
        </p:txBody>
      </p:sp>
      <p:sp>
        <p:nvSpPr>
          <p:cNvPr id="214032" name="Rectangle 16"/>
          <p:cNvSpPr>
            <a:spLocks noChangeArrowheads="1"/>
          </p:cNvSpPr>
          <p:nvPr/>
        </p:nvSpPr>
        <p:spPr bwMode="auto">
          <a:xfrm>
            <a:off x="2743200" y="4419600"/>
            <a:ext cx="1600200" cy="5334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1,000 x </a:t>
            </a:r>
            <a:r>
              <a:rPr lang="en-US" sz="1600" u="sng" dirty="0">
                <a:cs typeface="Angsana New" pitchFamily="18" charset="-34"/>
              </a:rPr>
              <a:t>  </a:t>
            </a:r>
            <a:r>
              <a:rPr lang="en-US" sz="1600" b="1" u="sng" dirty="0">
                <a:solidFill>
                  <a:srgbClr val="A50021"/>
                </a:solidFill>
                <a:cs typeface="Angsana New" pitchFamily="18" charset="-34"/>
              </a:rPr>
              <a:t>1    .  </a:t>
            </a:r>
          </a:p>
          <a:p>
            <a:pPr>
              <a:spcBef>
                <a:spcPct val="20000"/>
              </a:spcBef>
            </a:pPr>
            <a:r>
              <a:rPr lang="en-US" sz="1600" b="1" dirty="0">
                <a:solidFill>
                  <a:srgbClr val="A50021"/>
                </a:solidFill>
                <a:cs typeface="Angsana New" pitchFamily="18" charset="-34"/>
              </a:rPr>
              <a:t>               1-0.6</a:t>
            </a:r>
            <a:endParaRPr lang="en-US" sz="1600" b="1" dirty="0">
              <a:solidFill>
                <a:srgbClr val="A50021"/>
              </a:solidFill>
            </a:endParaRPr>
          </a:p>
        </p:txBody>
      </p:sp>
      <p:sp>
        <p:nvSpPr>
          <p:cNvPr id="214033" name="Oval 17"/>
          <p:cNvSpPr>
            <a:spLocks noChangeArrowheads="1"/>
          </p:cNvSpPr>
          <p:nvPr/>
        </p:nvSpPr>
        <p:spPr bwMode="auto">
          <a:xfrm>
            <a:off x="3581400" y="4343400"/>
            <a:ext cx="763588" cy="687388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4" name="Rectangle 18"/>
          <p:cNvSpPr>
            <a:spLocks noChangeArrowheads="1"/>
          </p:cNvSpPr>
          <p:nvPr/>
        </p:nvSpPr>
        <p:spPr bwMode="auto">
          <a:xfrm>
            <a:off x="1676400" y="5181600"/>
            <a:ext cx="2362200" cy="7620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=</a:t>
            </a:r>
            <a:r>
              <a:rPr lang="en-US" sz="2000" b="1" u="sng" dirty="0">
                <a:solidFill>
                  <a:srgbClr val="A50021"/>
                </a:solidFill>
                <a:cs typeface="Angsana New" pitchFamily="18" charset="-34"/>
              </a:rPr>
              <a:t>   </a:t>
            </a:r>
            <a:r>
              <a:rPr lang="en-US" sz="2000" b="1" u="sng" dirty="0">
                <a:solidFill>
                  <a:srgbClr val="A50021"/>
                </a:solidFill>
              </a:rPr>
              <a:t>1      </a:t>
            </a:r>
            <a:r>
              <a:rPr lang="en-US" sz="2000" dirty="0"/>
              <a:t>  </a:t>
            </a:r>
            <a:r>
              <a:rPr lang="en-US" sz="2000" dirty="0">
                <a:cs typeface="Arial" charset="0"/>
              </a:rPr>
              <a:t>×</a:t>
            </a:r>
            <a:r>
              <a:rPr lang="en-US" sz="2000" dirty="0"/>
              <a:t>  </a:t>
            </a:r>
            <a:r>
              <a:rPr lang="el-GR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en-US" sz="2000" b="1" dirty="0">
                <a:latin typeface="NSimSun" pitchFamily="49" charset="-122"/>
              </a:rPr>
              <a:t>I</a:t>
            </a:r>
          </a:p>
          <a:p>
            <a:r>
              <a:rPr lang="en-US" sz="2000" dirty="0"/>
              <a:t>         </a:t>
            </a:r>
            <a:r>
              <a:rPr lang="en-US" sz="2000" b="1" dirty="0">
                <a:solidFill>
                  <a:srgbClr val="A50021"/>
                </a:solidFill>
              </a:rPr>
              <a:t>1-0.6</a:t>
            </a:r>
            <a:endParaRPr lang="th-TH" sz="20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36" name="AutoShape 20"/>
          <p:cNvSpPr>
            <a:spLocks noChangeArrowheads="1"/>
          </p:cNvSpPr>
          <p:nvPr/>
        </p:nvSpPr>
        <p:spPr bwMode="auto">
          <a:xfrm>
            <a:off x="4191000" y="5029200"/>
            <a:ext cx="1905000" cy="457200"/>
          </a:xfrm>
          <a:prstGeom prst="cloudCallout">
            <a:avLst>
              <a:gd name="adj1" fmla="val 40866"/>
              <a:gd name="adj2" fmla="val 6597"/>
            </a:avLst>
          </a:prstGeom>
          <a:solidFill>
            <a:srgbClr val="CC99FF"/>
          </a:solidFill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tIns="10800"/>
          <a:lstStyle/>
          <a:p>
            <a:pPr algn="ctr"/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multiplier</a:t>
            </a:r>
            <a:endParaRPr lang="th-TH" sz="1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4037" name="Oval 21"/>
          <p:cNvSpPr>
            <a:spLocks noChangeArrowheads="1"/>
          </p:cNvSpPr>
          <p:nvPr/>
        </p:nvSpPr>
        <p:spPr bwMode="auto">
          <a:xfrm>
            <a:off x="2209800" y="5105400"/>
            <a:ext cx="838200" cy="914400"/>
          </a:xfrm>
          <a:prstGeom prst="ellips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8" name="AutoShape 22"/>
          <p:cNvSpPr>
            <a:spLocks noChangeArrowheads="1"/>
          </p:cNvSpPr>
          <p:nvPr/>
        </p:nvSpPr>
        <p:spPr bwMode="auto">
          <a:xfrm>
            <a:off x="1905000" y="5867400"/>
            <a:ext cx="381000" cy="533400"/>
          </a:xfrm>
          <a:prstGeom prst="curvedRightArrow">
            <a:avLst>
              <a:gd name="adj1" fmla="val 28000"/>
              <a:gd name="adj2" fmla="val 56000"/>
              <a:gd name="adj3" fmla="val 33333"/>
            </a:avLst>
          </a:prstGeom>
          <a:solidFill>
            <a:srgbClr val="00FF00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9" name="AutoShape 23"/>
          <p:cNvSpPr>
            <a:spLocks noChangeArrowheads="1"/>
          </p:cNvSpPr>
          <p:nvPr/>
        </p:nvSpPr>
        <p:spPr bwMode="auto">
          <a:xfrm>
            <a:off x="2286000" y="6172200"/>
            <a:ext cx="3124200" cy="3810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 dirty="0">
                <a:solidFill>
                  <a:srgbClr val="008000"/>
                </a:solidFill>
                <a:cs typeface="Angsana New" pitchFamily="18" charset="-34"/>
              </a:rPr>
              <a:t>Investment multiplier</a:t>
            </a:r>
            <a:endParaRPr lang="th-TH" sz="2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14040" name="Text Box 24"/>
          <p:cNvSpPr txBox="1">
            <a:spLocks noChangeArrowheads="1"/>
          </p:cNvSpPr>
          <p:nvPr/>
        </p:nvSpPr>
        <p:spPr bwMode="auto">
          <a:xfrm>
            <a:off x="5562600" y="4495800"/>
            <a:ext cx="1219200" cy="42703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b="1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dirty="0">
                <a:latin typeface="+mn-lt"/>
                <a:ea typeface="Batang" pitchFamily="18" charset="-127"/>
                <a:cs typeface="Arial" charset="0"/>
              </a:rPr>
              <a:t>1 unit</a:t>
            </a:r>
            <a:endParaRPr lang="en-US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41" name="AutoShape 25"/>
          <p:cNvSpPr>
            <a:spLocks noChangeArrowheads="1"/>
          </p:cNvSpPr>
          <p:nvPr/>
        </p:nvSpPr>
        <p:spPr bwMode="auto">
          <a:xfrm>
            <a:off x="6781800" y="46482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42" name="Rectangle 26"/>
          <p:cNvSpPr>
            <a:spLocks noChangeArrowheads="1"/>
          </p:cNvSpPr>
          <p:nvPr/>
        </p:nvSpPr>
        <p:spPr bwMode="auto">
          <a:xfrm>
            <a:off x="7239000" y="4495800"/>
            <a:ext cx="175260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b="1" dirty="0">
                <a:cs typeface="Angsana New" pitchFamily="18" charset="-34"/>
              </a:rPr>
              <a:t>Y</a:t>
            </a:r>
            <a:r>
              <a:rPr lang="th-TH" sz="1800" b="1" dirty="0">
                <a:cs typeface="Angsana New" pitchFamily="18" charset="-34"/>
              </a:rPr>
              <a:t>↑</a:t>
            </a:r>
            <a:r>
              <a:rPr lang="en-US" sz="1800" b="1" dirty="0">
                <a:cs typeface="Angsana New" pitchFamily="18" charset="-34"/>
              </a:rPr>
              <a:t> </a:t>
            </a:r>
            <a:r>
              <a:rPr lang="en-US" sz="1600" b="1" dirty="0">
                <a:cs typeface="Angsana New" pitchFamily="18" charset="-34"/>
              </a:rPr>
              <a:t>=</a:t>
            </a:r>
            <a:r>
              <a:rPr lang="en-US" sz="1600" dirty="0">
                <a:cs typeface="Angsana New" pitchFamily="18" charset="-34"/>
              </a:rPr>
              <a:t> </a:t>
            </a:r>
            <a:r>
              <a:rPr lang="en-US" sz="1600" dirty="0">
                <a:solidFill>
                  <a:srgbClr val="A50021"/>
                </a:solidFill>
                <a:cs typeface="Angsana New" pitchFamily="18" charset="-34"/>
              </a:rPr>
              <a:t> </a:t>
            </a:r>
            <a:r>
              <a:rPr lang="en-US" sz="1600" u="sng" dirty="0">
                <a:solidFill>
                  <a:srgbClr val="A50021"/>
                </a:solidFill>
                <a:cs typeface="Angsana New" pitchFamily="18" charset="-34"/>
              </a:rPr>
              <a:t>   </a:t>
            </a:r>
            <a:r>
              <a:rPr lang="en-US" sz="1600" b="1" u="sng" dirty="0">
                <a:solidFill>
                  <a:srgbClr val="A50021"/>
                </a:solidFill>
                <a:cs typeface="Angsana New" pitchFamily="18" charset="-34"/>
              </a:rPr>
              <a:t>1   _</a:t>
            </a:r>
            <a:r>
              <a:rPr lang="en-US" sz="1600" dirty="0">
                <a:cs typeface="Angsana New" pitchFamily="18" charset="-34"/>
              </a:rPr>
              <a:t> </a:t>
            </a:r>
            <a:r>
              <a:rPr lang="th-TH" sz="1600" dirty="0">
                <a:cs typeface="Angsana New" pitchFamily="18" charset="-34"/>
              </a:rPr>
              <a:t> </a:t>
            </a:r>
            <a:r>
              <a:rPr lang="en-US" sz="2200" dirty="0">
                <a:cs typeface="Angsana New" pitchFamily="18" charset="-34"/>
              </a:rPr>
              <a:t>unit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          </a:t>
            </a:r>
            <a:r>
              <a:rPr lang="en-US" sz="1600" b="1" dirty="0">
                <a:solidFill>
                  <a:srgbClr val="A50021"/>
                </a:solidFill>
                <a:cs typeface="Angsana New" pitchFamily="18" charset="-34"/>
              </a:rPr>
              <a:t>1 - 0.6</a:t>
            </a:r>
          </a:p>
        </p:txBody>
      </p:sp>
      <p:sp>
        <p:nvSpPr>
          <p:cNvPr id="214043" name="Text Box 27"/>
          <p:cNvSpPr txBox="1">
            <a:spLocks noChangeArrowheads="1"/>
          </p:cNvSpPr>
          <p:nvPr/>
        </p:nvSpPr>
        <p:spPr bwMode="auto">
          <a:xfrm>
            <a:off x="5181600" y="4419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108</a:t>
            </a:fld>
            <a:endParaRPr lang="en-US"/>
          </a:p>
        </p:txBody>
      </p:sp>
      <p:sp>
        <p:nvSpPr>
          <p:cNvPr id="30" name="Curved Down Arrow 29"/>
          <p:cNvSpPr/>
          <p:nvPr/>
        </p:nvSpPr>
        <p:spPr>
          <a:xfrm>
            <a:off x="4419600" y="4495800"/>
            <a:ext cx="609600" cy="609600"/>
          </a:xfrm>
          <a:prstGeom prst="curvedDownArrow">
            <a:avLst/>
          </a:prstGeom>
          <a:scene3d>
            <a:camera prst="orthographicFront">
              <a:rot lat="900000" lon="300000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4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4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4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4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4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4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4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4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0" grpId="0" animBg="1"/>
      <p:bldP spid="214021" grpId="0" animBg="1"/>
      <p:bldP spid="214022" grpId="0" animBg="1"/>
      <p:bldP spid="214023" grpId="0" animBg="1"/>
      <p:bldP spid="214024" grpId="0" animBg="1"/>
      <p:bldP spid="214025" grpId="0" animBg="1"/>
      <p:bldP spid="214026" grpId="0" animBg="1"/>
      <p:bldP spid="214027" grpId="0" animBg="1"/>
      <p:bldP spid="214028" grpId="0" animBg="1"/>
      <p:bldP spid="214029" grpId="0" animBg="1"/>
      <p:bldP spid="214030" grpId="0" animBg="1"/>
      <p:bldP spid="214031" grpId="0" animBg="1"/>
      <p:bldP spid="214032" grpId="0" animBg="1"/>
      <p:bldP spid="214033" grpId="0" animBg="1"/>
      <p:bldP spid="214034" grpId="0" animBg="1"/>
      <p:bldP spid="214036" grpId="0" animBg="1"/>
      <p:bldP spid="214037" grpId="0" animBg="1"/>
      <p:bldP spid="214038" grpId="0" animBg="1"/>
      <p:bldP spid="214039" grpId="0" animBg="1"/>
      <p:bldP spid="214040" grpId="0" animBg="1"/>
      <p:bldP spid="214041" grpId="0" animBg="1"/>
      <p:bldP spid="214042" grpId="0" animBg="1"/>
      <p:bldP spid="214043" grpId="0"/>
      <p:bldP spid="30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cs typeface="Angsana New" pitchFamily="18" charset="-34"/>
              </a:rPr>
              <a:t>Multiplier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457200" y="1524000"/>
            <a:ext cx="327660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>
                <a:solidFill>
                  <a:srgbClr val="A50021"/>
                </a:solidFill>
                <a:cs typeface="Angsana New" pitchFamily="18" charset="-34"/>
              </a:rPr>
              <a:t>Investment  multiplier</a:t>
            </a:r>
            <a:endParaRPr lang="th-TH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3962400" y="1524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6" name="Rectangle 6"/>
          <p:cNvSpPr>
            <a:spLocks noChangeArrowheads="1"/>
          </p:cNvSpPr>
          <p:nvPr/>
        </p:nvSpPr>
        <p:spPr bwMode="auto">
          <a:xfrm>
            <a:off x="4724400" y="1447800"/>
            <a:ext cx="12192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200" u="sng" dirty="0">
                <a:cs typeface="Angsana New" pitchFamily="18" charset="-34"/>
              </a:rPr>
              <a:t>  </a:t>
            </a:r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 </a:t>
            </a:r>
            <a:r>
              <a:rPr lang="en-US" sz="2200" u="sng" dirty="0">
                <a:cs typeface="Angsana New" pitchFamily="18" charset="-34"/>
              </a:rPr>
              <a:t>  </a:t>
            </a:r>
            <a:r>
              <a:rPr lang="th-TH" sz="2200" u="sng" dirty="0">
                <a:cs typeface="Angsana New" pitchFamily="18" charset="-34"/>
              </a:rPr>
              <a:t>  .</a:t>
            </a:r>
          </a:p>
          <a:p>
            <a:r>
              <a:rPr lang="en-US" sz="2200" dirty="0">
                <a:cs typeface="Angsana New" pitchFamily="18" charset="-34"/>
              </a:rPr>
              <a:t>1</a:t>
            </a:r>
            <a:r>
              <a:rPr lang="th-TH" sz="2200" dirty="0">
                <a:cs typeface="Angsana New" pitchFamily="18" charset="-34"/>
              </a:rPr>
              <a:t> - </a:t>
            </a:r>
            <a:r>
              <a:rPr lang="en-US" sz="2200" dirty="0">
                <a:cs typeface="Angsana New" pitchFamily="18" charset="-34"/>
              </a:rPr>
              <a:t>MPC</a:t>
            </a:r>
            <a:endParaRPr lang="th-TH" sz="2200" dirty="0">
              <a:cs typeface="Arial" charset="0"/>
            </a:endParaRPr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6248400" y="15240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8" name="Rectangle 8"/>
          <p:cNvSpPr>
            <a:spLocks noChangeArrowheads="1"/>
          </p:cNvSpPr>
          <p:nvPr/>
        </p:nvSpPr>
        <p:spPr bwMode="auto">
          <a:xfrm>
            <a:off x="6767015" y="1401170"/>
            <a:ext cx="7620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.</a:t>
            </a:r>
            <a:r>
              <a:rPr lang="en-US" sz="2200" u="sng" dirty="0">
                <a:cs typeface="Angsana New" pitchFamily="18" charset="-34"/>
              </a:rPr>
              <a:t> 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MPS</a:t>
            </a:r>
            <a:endParaRPr lang="th-TH" sz="2200" dirty="0">
              <a:cs typeface="Arial" charset="0"/>
            </a:endParaRPr>
          </a:p>
        </p:txBody>
      </p:sp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1066800" y="2895600"/>
            <a:ext cx="1295400" cy="53654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cs typeface="Angsana New" pitchFamily="18" charset="-34"/>
              </a:rPr>
              <a:t>∴</a:t>
            </a:r>
            <a:r>
              <a:rPr lang="th-TH" sz="2000" dirty="0"/>
              <a:t> </a:t>
            </a:r>
            <a:r>
              <a:rPr lang="en-US" dirty="0">
                <a:ea typeface="Batang" pitchFamily="18" charset="-127"/>
                <a:cs typeface="Angsana New" pitchFamily="18" charset="-34"/>
              </a:rPr>
              <a:t>MPC</a:t>
            </a:r>
            <a:r>
              <a:rPr lang="en-US" dirty="0">
                <a:ea typeface="Batang" pitchFamily="18" charset="-127"/>
                <a:cs typeface="Arial" charset="0"/>
              </a:rPr>
              <a:t>↑</a:t>
            </a:r>
            <a:endParaRPr lang="en-US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1" name="Rectangle 11"/>
          <p:cNvSpPr>
            <a:spLocks noChangeArrowheads="1"/>
          </p:cNvSpPr>
          <p:nvPr/>
        </p:nvSpPr>
        <p:spPr bwMode="auto">
          <a:xfrm>
            <a:off x="3352800" y="2971800"/>
            <a:ext cx="3429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cs typeface="Angsana New" pitchFamily="18" charset="-34"/>
              </a:rPr>
              <a:t>Investment multiplier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b="1" dirty="0">
                <a:solidFill>
                  <a:srgbClr val="FF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215052" name="Rectangle 12"/>
          <p:cNvSpPr>
            <a:spLocks noChangeArrowheads="1"/>
          </p:cNvSpPr>
          <p:nvPr/>
        </p:nvSpPr>
        <p:spPr bwMode="auto">
          <a:xfrm>
            <a:off x="3276600" y="3810000"/>
            <a:ext cx="3505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cs typeface="Angsana New" pitchFamily="18" charset="-34"/>
              </a:rPr>
              <a:t>Investment multiplier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th-TH" dirty="0">
                <a:solidFill>
                  <a:srgbClr val="FF0000"/>
                </a:solidFill>
                <a:cs typeface="Angsana New" pitchFamily="18" charset="-34"/>
              </a:rPr>
              <a:t>↓</a:t>
            </a:r>
          </a:p>
        </p:txBody>
      </p:sp>
      <p:sp>
        <p:nvSpPr>
          <p:cNvPr id="215053" name="Text Box 13"/>
          <p:cNvSpPr txBox="1">
            <a:spLocks noChangeArrowheads="1"/>
          </p:cNvSpPr>
          <p:nvPr/>
        </p:nvSpPr>
        <p:spPr bwMode="auto">
          <a:xfrm>
            <a:off x="1066800" y="3733800"/>
            <a:ext cx="1295400" cy="536549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latin typeface="+mn-lt"/>
                <a:cs typeface="Angsana New" pitchFamily="18" charset="-34"/>
              </a:rPr>
              <a:t>∴</a:t>
            </a:r>
            <a:r>
              <a:rPr lang="th-TH" dirty="0">
                <a:latin typeface="+mn-lt"/>
              </a:rPr>
              <a:t> </a:t>
            </a:r>
            <a:r>
              <a:rPr lang="en-US" dirty="0">
                <a:latin typeface="+mn-lt"/>
                <a:ea typeface="Batang" pitchFamily="18" charset="-127"/>
                <a:cs typeface="Angsana New" pitchFamily="18" charset="-34"/>
              </a:rPr>
              <a:t>MPS</a:t>
            </a:r>
            <a:r>
              <a:rPr lang="en-US" dirty="0">
                <a:latin typeface="+mn-lt"/>
                <a:ea typeface="Batang" pitchFamily="18" charset="-127"/>
                <a:cs typeface="Arial" charset="0"/>
              </a:rPr>
              <a:t>↑</a:t>
            </a:r>
            <a:endParaRPr lang="en-US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667000" y="3886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5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45" grpId="0"/>
      <p:bldP spid="215046" grpId="0" animBg="1"/>
      <p:bldP spid="215047" grpId="0"/>
      <p:bldP spid="215048" grpId="0" animBg="1"/>
      <p:bldP spid="215049" grpId="0" animBg="1"/>
      <p:bldP spid="215050" grpId="0" animBg="1"/>
      <p:bldP spid="215051" grpId="0" animBg="1"/>
      <p:bldP spid="215052" grpId="0" animBg="1"/>
      <p:bldP spid="215053" grpId="0" animBg="1"/>
      <p:bldP spid="215054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1606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228600" y="1524000"/>
            <a:ext cx="15240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Case</a:t>
            </a:r>
            <a:r>
              <a:rPr lang="th-TH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1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19050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4152900" y="1524000"/>
            <a:ext cx="9906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6072" name="Rectangle 8"/>
          <p:cNvSpPr>
            <a:spLocks noChangeArrowheads="1"/>
          </p:cNvSpPr>
          <p:nvPr/>
        </p:nvSpPr>
        <p:spPr bwMode="auto">
          <a:xfrm>
            <a:off x="1905000" y="2286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dirty="0">
              <a:latin typeface="NSimSun" pitchFamily="49" charset="-122"/>
            </a:endParaRPr>
          </a:p>
        </p:txBody>
      </p:sp>
      <p:sp>
        <p:nvSpPr>
          <p:cNvPr id="216073" name="Rectangle 9"/>
          <p:cNvSpPr>
            <a:spLocks noChangeArrowheads="1"/>
          </p:cNvSpPr>
          <p:nvPr/>
        </p:nvSpPr>
        <p:spPr bwMode="auto">
          <a:xfrm>
            <a:off x="1905000" y="28956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-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4" name="Rectangle 10"/>
          <p:cNvSpPr>
            <a:spLocks noChangeArrowheads="1"/>
          </p:cNvSpPr>
          <p:nvPr/>
        </p:nvSpPr>
        <p:spPr bwMode="auto">
          <a:xfrm>
            <a:off x="1905000" y="3429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(1- b)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5" name="Rectangle 11"/>
          <p:cNvSpPr>
            <a:spLocks noChangeArrowheads="1"/>
          </p:cNvSpPr>
          <p:nvPr/>
        </p:nvSpPr>
        <p:spPr bwMode="auto">
          <a:xfrm>
            <a:off x="1905000" y="3962400"/>
            <a:ext cx="22098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(1- b)</a:t>
            </a:r>
          </a:p>
        </p:txBody>
      </p:sp>
      <p:sp>
        <p:nvSpPr>
          <p:cNvPr id="216076" name="Rectangle 12"/>
          <p:cNvSpPr>
            <a:spLocks noChangeArrowheads="1"/>
          </p:cNvSpPr>
          <p:nvPr/>
        </p:nvSpPr>
        <p:spPr bwMode="auto">
          <a:xfrm>
            <a:off x="4419600" y="2590800"/>
            <a:ext cx="1676400" cy="10156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216077" name="Text Box 13"/>
          <p:cNvSpPr txBox="1">
            <a:spLocks noChangeArrowheads="1"/>
          </p:cNvSpPr>
          <p:nvPr/>
        </p:nvSpPr>
        <p:spPr bwMode="auto">
          <a:xfrm>
            <a:off x="6096000" y="2819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78" name="Rectangle 14"/>
          <p:cNvSpPr>
            <a:spLocks noChangeArrowheads="1"/>
          </p:cNvSpPr>
          <p:nvPr/>
        </p:nvSpPr>
        <p:spPr bwMode="auto">
          <a:xfrm>
            <a:off x="6553200" y="2743200"/>
            <a:ext cx="685800" cy="73183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 b</a:t>
            </a:r>
            <a:endParaRPr lang="th-TH" sz="2000" dirty="0">
              <a:cs typeface="Arial" charset="0"/>
            </a:endParaRPr>
          </a:p>
        </p:txBody>
      </p:sp>
      <p:sp>
        <p:nvSpPr>
          <p:cNvPr id="216079" name="Text Box 15"/>
          <p:cNvSpPr txBox="1">
            <a:spLocks noChangeArrowheads="1"/>
          </p:cNvSpPr>
          <p:nvPr/>
        </p:nvSpPr>
        <p:spPr bwMode="auto">
          <a:xfrm>
            <a:off x="7315200" y="28194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0" name="Rectangle 16"/>
          <p:cNvSpPr>
            <a:spLocks noChangeArrowheads="1"/>
          </p:cNvSpPr>
          <p:nvPr/>
        </p:nvSpPr>
        <p:spPr bwMode="auto">
          <a:xfrm>
            <a:off x="7772400" y="2743200"/>
            <a:ext cx="10668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</a:t>
            </a:r>
            <a:r>
              <a:rPr lang="en-US" sz="2000" u="sng" dirty="0">
                <a:cs typeface="Angsana New" pitchFamily="18" charset="-34"/>
              </a:rPr>
              <a:t>    </a:t>
            </a:r>
            <a:r>
              <a:rPr lang="th-TH" sz="2000" u="sng" dirty="0">
                <a:cs typeface="Angsana New" pitchFamily="18" charset="-34"/>
              </a:rPr>
              <a:t> .</a:t>
            </a:r>
            <a:r>
              <a:rPr lang="en-US" sz="2000" u="sng" dirty="0">
                <a:cs typeface="Angsana New" pitchFamily="18" charset="-34"/>
              </a:rPr>
              <a:t>   </a:t>
            </a:r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 </a:t>
            </a:r>
            <a:r>
              <a:rPr lang="en-US" sz="2000" dirty="0">
                <a:cs typeface="Angsana New" pitchFamily="18" charset="-34"/>
              </a:rPr>
              <a:t>MPC</a:t>
            </a:r>
            <a:endParaRPr lang="th-TH" sz="2000" dirty="0">
              <a:cs typeface="Arial" charset="0"/>
            </a:endParaRPr>
          </a:p>
        </p:txBody>
      </p:sp>
      <p:sp>
        <p:nvSpPr>
          <p:cNvPr id="216081" name="Rectangle 17"/>
          <p:cNvSpPr>
            <a:spLocks noChangeArrowheads="1"/>
          </p:cNvSpPr>
          <p:nvPr/>
        </p:nvSpPr>
        <p:spPr bwMode="auto">
          <a:xfrm>
            <a:off x="4419600" y="3810000"/>
            <a:ext cx="16764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6082" name="Text Box 18"/>
          <p:cNvSpPr txBox="1">
            <a:spLocks noChangeArrowheads="1"/>
          </p:cNvSpPr>
          <p:nvPr/>
        </p:nvSpPr>
        <p:spPr bwMode="auto">
          <a:xfrm>
            <a:off x="6096000" y="41148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3" name="Rectangle 19"/>
          <p:cNvSpPr>
            <a:spLocks noChangeArrowheads="1"/>
          </p:cNvSpPr>
          <p:nvPr/>
        </p:nvSpPr>
        <p:spPr bwMode="auto">
          <a:xfrm>
            <a:off x="6553200" y="3886200"/>
            <a:ext cx="685800" cy="7016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1</a:t>
            </a:r>
            <a:r>
              <a:rPr lang="th-TH" sz="2000" u="sng" dirty="0">
                <a:cs typeface="Angsana New" pitchFamily="18" charset="-34"/>
              </a:rPr>
              <a:t>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-</a:t>
            </a:r>
            <a:r>
              <a:rPr lang="en-US" sz="2000" dirty="0">
                <a:cs typeface="Angsana New" pitchFamily="18" charset="-34"/>
              </a:rPr>
              <a:t>b</a:t>
            </a:r>
            <a:endParaRPr lang="th-TH" sz="2000" dirty="0">
              <a:cs typeface="Arial" charset="0"/>
            </a:endParaRPr>
          </a:p>
        </p:txBody>
      </p:sp>
      <p:sp>
        <p:nvSpPr>
          <p:cNvPr id="216084" name="Rectangle 20"/>
          <p:cNvSpPr>
            <a:spLocks noChangeArrowheads="1"/>
          </p:cNvSpPr>
          <p:nvPr/>
        </p:nvSpPr>
        <p:spPr bwMode="auto">
          <a:xfrm>
            <a:off x="381000" y="51816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216085" name="AutoShape 21"/>
          <p:cNvSpPr>
            <a:spLocks noChangeArrowheads="1"/>
          </p:cNvSpPr>
          <p:nvPr/>
        </p:nvSpPr>
        <p:spPr bwMode="auto">
          <a:xfrm>
            <a:off x="2286000" y="5334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86" name="Rectangle 22"/>
          <p:cNvSpPr>
            <a:spLocks noChangeArrowheads="1"/>
          </p:cNvSpPr>
          <p:nvPr/>
        </p:nvSpPr>
        <p:spPr bwMode="auto">
          <a:xfrm>
            <a:off x="2895600" y="51816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unit</a:t>
            </a:r>
            <a:r>
              <a:rPr lang="en-US" sz="2000" dirty="0">
                <a:cs typeface="Angsana New" pitchFamily="18" charset="-34"/>
              </a:rPr>
              <a:t> 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36576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6088" name="Rectangle 24"/>
          <p:cNvSpPr>
            <a:spLocks noChangeArrowheads="1"/>
          </p:cNvSpPr>
          <p:nvPr/>
        </p:nvSpPr>
        <p:spPr bwMode="auto">
          <a:xfrm>
            <a:off x="381000" y="60198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216089" name="AutoShape 25"/>
          <p:cNvSpPr>
            <a:spLocks noChangeArrowheads="1"/>
          </p:cNvSpPr>
          <p:nvPr/>
        </p:nvSpPr>
        <p:spPr bwMode="auto">
          <a:xfrm>
            <a:off x="2286000" y="6096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90" name="Rectangle 26"/>
          <p:cNvSpPr>
            <a:spLocks noChangeArrowheads="1"/>
          </p:cNvSpPr>
          <p:nvPr/>
        </p:nvSpPr>
        <p:spPr bwMode="auto">
          <a:xfrm>
            <a:off x="2895600" y="59436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unit</a:t>
            </a:r>
            <a:r>
              <a:rPr lang="en-US" sz="2000" dirty="0"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6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6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6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6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6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6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9" grpId="0" animBg="1"/>
      <p:bldP spid="216072" grpId="0" animBg="1"/>
      <p:bldP spid="216072" grpId="1" animBg="1"/>
      <p:bldP spid="216073" grpId="0" animBg="1"/>
      <p:bldP spid="216074" grpId="0" animBg="1"/>
      <p:bldP spid="216075" grpId="0" animBg="1"/>
      <p:bldP spid="216076" grpId="0" animBg="1"/>
      <p:bldP spid="216077" grpId="0"/>
      <p:bldP spid="216078" grpId="0" animBg="1"/>
      <p:bldP spid="216079" grpId="0"/>
      <p:bldP spid="216080" grpId="0" animBg="1"/>
      <p:bldP spid="216081" grpId="0" animBg="1"/>
      <p:bldP spid="216082" grpId="0"/>
      <p:bldP spid="216083" grpId="0" animBg="1"/>
      <p:bldP spid="216084" grpId="0" animBg="1"/>
      <p:bldP spid="216085" grpId="0" animBg="1"/>
      <p:bldP spid="216086" grpId="0" animBg="1"/>
      <p:bldP spid="216088" grpId="0" animBg="1"/>
      <p:bldP spid="216089" grpId="0" animBg="1"/>
      <p:bldP spid="216090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709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092" name="Rectangle 4"/>
          <p:cNvSpPr>
            <a:spLocks noChangeArrowheads="1"/>
          </p:cNvSpPr>
          <p:nvPr/>
        </p:nvSpPr>
        <p:spPr bwMode="auto">
          <a:xfrm>
            <a:off x="533400" y="1492250"/>
            <a:ext cx="1219200" cy="46166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22098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4267200" y="1485900"/>
            <a:ext cx="1524000" cy="5334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+ dY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7095" name="Rectangle 7"/>
          <p:cNvSpPr>
            <a:spLocks noChangeArrowheads="1"/>
          </p:cNvSpPr>
          <p:nvPr/>
        </p:nvSpPr>
        <p:spPr bwMode="auto">
          <a:xfrm>
            <a:off x="2438400" y="2362200"/>
            <a:ext cx="25146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 + </a:t>
            </a:r>
            <a:r>
              <a:rPr lang="en-US" sz="2000">
                <a:latin typeface="NSimSun" pitchFamily="49" charset="-122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/>
              <a:t> + dY</a:t>
            </a:r>
          </a:p>
        </p:txBody>
      </p:sp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2438400" y="2971800"/>
            <a:ext cx="24384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- bY - </a:t>
            </a:r>
            <a:r>
              <a:rPr lang="en-US" sz="2000"/>
              <a:t>dY</a:t>
            </a:r>
            <a:r>
              <a:rPr lang="en-US" sz="2000">
                <a:cs typeface="Angsana New" pitchFamily="18" charset="-34"/>
              </a:rPr>
              <a:t>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7" name="Rectangle 9"/>
          <p:cNvSpPr>
            <a:spLocks noChangeArrowheads="1"/>
          </p:cNvSpPr>
          <p:nvPr/>
        </p:nvSpPr>
        <p:spPr bwMode="auto">
          <a:xfrm>
            <a:off x="2438400" y="3581400"/>
            <a:ext cx="22860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(1- b-d)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8" name="Rectangle 10"/>
          <p:cNvSpPr>
            <a:spLocks noChangeArrowheads="1"/>
          </p:cNvSpPr>
          <p:nvPr/>
        </p:nvSpPr>
        <p:spPr bwMode="auto">
          <a:xfrm>
            <a:off x="2438400" y="4267200"/>
            <a:ext cx="2590800" cy="762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</a:t>
            </a:r>
            <a:r>
              <a:rPr lang="en-US" sz="2000" u="sng">
                <a:cs typeface="Angsana New" pitchFamily="18" charset="-34"/>
              </a:rPr>
              <a:t>      1      </a:t>
            </a:r>
            <a:r>
              <a:rPr lang="en-US" sz="2000">
                <a:cs typeface="Angsana New" pitchFamily="18" charset="-34"/>
              </a:rPr>
              <a:t> (C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       (1- b - d)</a:t>
            </a:r>
          </a:p>
        </p:txBody>
      </p:sp>
      <p:sp>
        <p:nvSpPr>
          <p:cNvPr id="217099" name="Rectangle 11"/>
          <p:cNvSpPr>
            <a:spLocks noChangeArrowheads="1"/>
          </p:cNvSpPr>
          <p:nvPr/>
        </p:nvSpPr>
        <p:spPr bwMode="auto">
          <a:xfrm>
            <a:off x="5257800" y="2895600"/>
            <a:ext cx="1752600" cy="1015663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Consumption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0" name="Rectangle 12"/>
          <p:cNvSpPr>
            <a:spLocks noChangeArrowheads="1"/>
          </p:cNvSpPr>
          <p:nvPr/>
        </p:nvSpPr>
        <p:spPr bwMode="auto">
          <a:xfrm>
            <a:off x="5257800" y="4114800"/>
            <a:ext cx="1752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7086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7086600" y="4343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3" name="Rectangle 15"/>
          <p:cNvSpPr>
            <a:spLocks noChangeArrowheads="1"/>
          </p:cNvSpPr>
          <p:nvPr/>
        </p:nvSpPr>
        <p:spPr bwMode="auto">
          <a:xfrm>
            <a:off x="7620000" y="3048000"/>
            <a:ext cx="1143000" cy="731838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 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   </a:t>
            </a:r>
            <a:r>
              <a:rPr lang="th-TH" sz="2000" u="sng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- b - d</a:t>
            </a:r>
            <a:endParaRPr lang="th-TH" sz="2000" dirty="0">
              <a:cs typeface="Arial" charset="0"/>
            </a:endParaRPr>
          </a:p>
        </p:txBody>
      </p:sp>
      <p:sp>
        <p:nvSpPr>
          <p:cNvPr id="217104" name="Rectangle 16"/>
          <p:cNvSpPr>
            <a:spLocks noChangeArrowheads="1"/>
          </p:cNvSpPr>
          <p:nvPr/>
        </p:nvSpPr>
        <p:spPr bwMode="auto">
          <a:xfrm>
            <a:off x="7620000" y="4191000"/>
            <a:ext cx="1143000" cy="73183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   </a:t>
            </a:r>
            <a:r>
              <a:rPr lang="en-US" sz="2000" u="sng" dirty="0">
                <a:cs typeface="Angsana New" pitchFamily="18" charset="-34"/>
              </a:rPr>
              <a:t>1</a:t>
            </a:r>
            <a:r>
              <a:rPr lang="th-TH" sz="2000" u="sng" dirty="0">
                <a:cs typeface="Angsana New" pitchFamily="18" charset="-34"/>
              </a:rPr>
              <a:t>     </a:t>
            </a:r>
            <a:r>
              <a:rPr lang="th-TH" sz="2000" u="sng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1 - b - d</a:t>
            </a:r>
            <a:endParaRPr lang="th-TH" sz="2000" dirty="0">
              <a:cs typeface="Arial" charset="0"/>
            </a:endParaRPr>
          </a:p>
        </p:txBody>
      </p:sp>
      <p:sp>
        <p:nvSpPr>
          <p:cNvPr id="217105" name="Rectangle 17"/>
          <p:cNvSpPr>
            <a:spLocks noChangeArrowheads="1"/>
          </p:cNvSpPr>
          <p:nvPr/>
        </p:nvSpPr>
        <p:spPr bwMode="auto">
          <a:xfrm>
            <a:off x="609600" y="5562600"/>
            <a:ext cx="685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 baseline="-25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6" name="AutoShape 18"/>
          <p:cNvSpPr>
            <a:spLocks noChangeArrowheads="1"/>
          </p:cNvSpPr>
          <p:nvPr/>
        </p:nvSpPr>
        <p:spPr bwMode="auto">
          <a:xfrm>
            <a:off x="14478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07" name="Text Box 19"/>
          <p:cNvSpPr txBox="1">
            <a:spLocks noChangeArrowheads="1"/>
          </p:cNvSpPr>
          <p:nvPr/>
        </p:nvSpPr>
        <p:spPr bwMode="auto">
          <a:xfrm>
            <a:off x="1905000" y="56388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8" name="Rectangle 20"/>
          <p:cNvSpPr>
            <a:spLocks noChangeArrowheads="1"/>
          </p:cNvSpPr>
          <p:nvPr/>
        </p:nvSpPr>
        <p:spPr bwMode="auto">
          <a:xfrm>
            <a:off x="3200400" y="5638800"/>
            <a:ext cx="6858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9" name="Rectangle 21"/>
          <p:cNvSpPr>
            <a:spLocks noChangeArrowheads="1"/>
          </p:cNvSpPr>
          <p:nvPr/>
        </p:nvSpPr>
        <p:spPr bwMode="auto">
          <a:xfrm>
            <a:off x="4267200" y="51816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1600" b="1">
                <a:cs typeface="Angsana New" pitchFamily="18" charset="-34"/>
              </a:rPr>
              <a:t>C</a:t>
            </a:r>
            <a:r>
              <a:rPr lang="en-US" sz="1600" b="1" baseline="-25000">
                <a:cs typeface="Angsana New" pitchFamily="18" charset="-34"/>
              </a:rPr>
              <a:t> </a:t>
            </a:r>
            <a:r>
              <a:rPr lang="en-U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1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0" name="Rectangle 22"/>
          <p:cNvSpPr>
            <a:spLocks noChangeArrowheads="1"/>
          </p:cNvSpPr>
          <p:nvPr/>
        </p:nvSpPr>
        <p:spPr bwMode="auto">
          <a:xfrm>
            <a:off x="4267200" y="57150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1600" b="1">
                <a:cs typeface="Angsana New" pitchFamily="18" charset="-34"/>
              </a:rPr>
              <a:t>I</a:t>
            </a:r>
            <a:r>
              <a:rPr lang="en-US" sz="1600" b="1" baseline="-25000">
                <a:cs typeface="Angsana New" pitchFamily="18" charset="-34"/>
              </a:rPr>
              <a:t> </a:t>
            </a:r>
            <a:r>
              <a:rPr lang="en-U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1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1" name="AutoShape 23"/>
          <p:cNvSpPr>
            <a:spLocks noChangeArrowheads="1"/>
          </p:cNvSpPr>
          <p:nvPr/>
        </p:nvSpPr>
        <p:spPr bwMode="auto">
          <a:xfrm>
            <a:off x="27432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2" name="AutoShape 24"/>
          <p:cNvSpPr>
            <a:spLocks noChangeArrowheads="1"/>
          </p:cNvSpPr>
          <p:nvPr/>
        </p:nvSpPr>
        <p:spPr bwMode="auto">
          <a:xfrm>
            <a:off x="49530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3" name="Rectangle 25"/>
          <p:cNvSpPr>
            <a:spLocks noChangeArrowheads="1"/>
          </p:cNvSpPr>
          <p:nvPr/>
        </p:nvSpPr>
        <p:spPr bwMode="auto">
          <a:xfrm>
            <a:off x="4267200" y="61722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1600" b="1">
                <a:cs typeface="Angsana New" pitchFamily="18" charset="-34"/>
              </a:rPr>
              <a:t>S</a:t>
            </a:r>
            <a:r>
              <a:rPr lang="en-US" sz="1600" b="1" baseline="-25000">
                <a:cs typeface="Angsana New" pitchFamily="18" charset="-34"/>
              </a:rPr>
              <a:t> </a:t>
            </a:r>
            <a:r>
              <a:rPr lang="en-US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16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4" name="Line 26"/>
          <p:cNvSpPr>
            <a:spLocks noChangeShapeType="1"/>
          </p:cNvSpPr>
          <p:nvPr/>
        </p:nvSpPr>
        <p:spPr bwMode="auto">
          <a:xfrm>
            <a:off x="3962400" y="5867400"/>
            <a:ext cx="304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5" name="Line 27"/>
          <p:cNvSpPr>
            <a:spLocks noChangeShapeType="1"/>
          </p:cNvSpPr>
          <p:nvPr/>
        </p:nvSpPr>
        <p:spPr bwMode="auto">
          <a:xfrm flipV="1">
            <a:off x="3962400" y="5334000"/>
            <a:ext cx="228600" cy="5334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6" name="Line 28"/>
          <p:cNvSpPr>
            <a:spLocks noChangeShapeType="1"/>
          </p:cNvSpPr>
          <p:nvPr/>
        </p:nvSpPr>
        <p:spPr bwMode="auto">
          <a:xfrm>
            <a:off x="3962400" y="5867400"/>
            <a:ext cx="228600" cy="4572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7" name="AutoShape 29"/>
          <p:cNvSpPr>
            <a:spLocks/>
          </p:cNvSpPr>
          <p:nvPr/>
        </p:nvSpPr>
        <p:spPr bwMode="auto">
          <a:xfrm>
            <a:off x="4800600" y="5181600"/>
            <a:ext cx="76200" cy="762000"/>
          </a:xfrm>
          <a:prstGeom prst="rightBrace">
            <a:avLst>
              <a:gd name="adj1" fmla="val 1416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8" name="Text Box 30"/>
          <p:cNvSpPr txBox="1">
            <a:spLocks noChangeArrowheads="1"/>
          </p:cNvSpPr>
          <p:nvPr/>
        </p:nvSpPr>
        <p:spPr bwMode="auto">
          <a:xfrm>
            <a:off x="5486400" y="54102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9" name="Text Box 31"/>
          <p:cNvSpPr txBox="1">
            <a:spLocks noChangeArrowheads="1"/>
          </p:cNvSpPr>
          <p:nvPr/>
        </p:nvSpPr>
        <p:spPr bwMode="auto">
          <a:xfrm>
            <a:off x="38862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7120" name="Rectangle 32"/>
          <p:cNvSpPr>
            <a:spLocks noChangeArrowheads="1"/>
          </p:cNvSpPr>
          <p:nvPr/>
        </p:nvSpPr>
        <p:spPr bwMode="auto">
          <a:xfrm>
            <a:off x="228600" y="2286000"/>
            <a:ext cx="1371600" cy="8382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DAE</a:t>
            </a:r>
            <a:endParaRPr lang="th-TH" sz="200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 + 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217121" name="Rectangle 33"/>
          <p:cNvSpPr>
            <a:spLocks noChangeArrowheads="1"/>
          </p:cNvSpPr>
          <p:nvPr/>
        </p:nvSpPr>
        <p:spPr bwMode="auto">
          <a:xfrm>
            <a:off x="22860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111</a:t>
            </a:fld>
            <a:endParaRPr lang="en-US"/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7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7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7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7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7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7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7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5" grpId="0" animBg="1"/>
      <p:bldP spid="217096" grpId="0" animBg="1"/>
      <p:bldP spid="217097" grpId="0" animBg="1"/>
      <p:bldP spid="217098" grpId="0" animBg="1"/>
      <p:bldP spid="217099" grpId="0" animBg="1"/>
      <p:bldP spid="217100" grpId="0" animBg="1"/>
      <p:bldP spid="217101" grpId="0"/>
      <p:bldP spid="217102" grpId="0"/>
      <p:bldP spid="217103" grpId="0" animBg="1"/>
      <p:bldP spid="217104" grpId="0" animBg="1"/>
      <p:bldP spid="217105" grpId="0" animBg="1"/>
      <p:bldP spid="217106" grpId="0" animBg="1"/>
      <p:bldP spid="217107" grpId="0" animBg="1"/>
      <p:bldP spid="217108" grpId="0" animBg="1"/>
      <p:bldP spid="217109" grpId="0" animBg="1"/>
      <p:bldP spid="217110" grpId="0" animBg="1"/>
      <p:bldP spid="217111" grpId="0" animBg="1"/>
      <p:bldP spid="217112" grpId="1" animBg="1"/>
      <p:bldP spid="217112" grpId="2" animBg="1"/>
      <p:bldP spid="217113" grpId="0" animBg="1"/>
      <p:bldP spid="217114" grpId="0" animBg="1"/>
      <p:bldP spid="217115" grpId="0" animBg="1"/>
      <p:bldP spid="217116" grpId="0" animBg="1"/>
      <p:bldP spid="217117" grpId="0" animBg="1"/>
      <p:bldP spid="217118" grpId="0" animBg="1"/>
      <p:bldP spid="217121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858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3.4</a:t>
            </a:r>
            <a:r>
              <a:rPr lang="en-US" sz="3200" b="1" dirty="0">
                <a:cs typeface="Angsana New" pitchFamily="18" charset="-34"/>
              </a:rPr>
              <a:t> </a:t>
            </a:r>
            <a:r>
              <a:rPr lang="en-US" sz="2800" b="1" dirty="0">
                <a:cs typeface="Angsana New" pitchFamily="18" charset="-34"/>
              </a:rPr>
              <a:t>Paradox of Thrift</a:t>
            </a: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52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0" y="685800"/>
            <a:ext cx="12954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Case</a:t>
            </a: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1</a:t>
            </a:r>
            <a:endParaRPr lang="th-TH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  <p:sp>
        <p:nvSpPr>
          <p:cNvPr id="225285" name="Rectangle 5"/>
          <p:cNvSpPr>
            <a:spLocks noChangeArrowheads="1"/>
          </p:cNvSpPr>
          <p:nvPr/>
        </p:nvSpPr>
        <p:spPr bwMode="auto">
          <a:xfrm>
            <a:off x="5562600" y="685800"/>
            <a:ext cx="9906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 b="1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err="1">
                <a:cs typeface="Angsana New" pitchFamily="18" charset="-34"/>
              </a:rPr>
              <a:t>a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1371600" y="685800"/>
            <a:ext cx="4038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>
                <a:cs typeface="Angsana New" pitchFamily="18" charset="-34"/>
              </a:rPr>
              <a:t> = Autonomous investment</a:t>
            </a:r>
            <a:endParaRPr lang="th-TH" dirty="0">
              <a:cs typeface="Arial" charset="0"/>
            </a:endParaRPr>
          </a:p>
        </p:txBody>
      </p:sp>
      <p:sp>
        <p:nvSpPr>
          <p:cNvPr id="225287" name="Line 7"/>
          <p:cNvSpPr>
            <a:spLocks noChangeShapeType="1"/>
          </p:cNvSpPr>
          <p:nvPr/>
        </p:nvSpPr>
        <p:spPr bwMode="auto">
          <a:xfrm>
            <a:off x="1752600" y="2209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8" name="Line 8"/>
          <p:cNvSpPr>
            <a:spLocks noChangeShapeType="1"/>
          </p:cNvSpPr>
          <p:nvPr/>
        </p:nvSpPr>
        <p:spPr bwMode="auto">
          <a:xfrm>
            <a:off x="1752600" y="3810000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9" name="Line 9"/>
          <p:cNvSpPr>
            <a:spLocks noChangeShapeType="1"/>
          </p:cNvSpPr>
          <p:nvPr/>
        </p:nvSpPr>
        <p:spPr bwMode="auto">
          <a:xfrm>
            <a:off x="1752600" y="3276600"/>
            <a:ext cx="3657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0" name="Line 10"/>
          <p:cNvSpPr>
            <a:spLocks noChangeShapeType="1"/>
          </p:cNvSpPr>
          <p:nvPr/>
        </p:nvSpPr>
        <p:spPr bwMode="auto">
          <a:xfrm flipV="1">
            <a:off x="1752600" y="2438400"/>
            <a:ext cx="3276600" cy="16002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1" name="Line 11"/>
          <p:cNvSpPr>
            <a:spLocks noChangeShapeType="1"/>
          </p:cNvSpPr>
          <p:nvPr/>
        </p:nvSpPr>
        <p:spPr bwMode="auto">
          <a:xfrm flipV="1">
            <a:off x="1752600" y="2743200"/>
            <a:ext cx="3429000" cy="1676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2" name="Rectangle 12"/>
          <p:cNvSpPr>
            <a:spLocks noChangeArrowheads="1"/>
          </p:cNvSpPr>
          <p:nvPr/>
        </p:nvSpPr>
        <p:spPr bwMode="auto">
          <a:xfrm>
            <a:off x="54102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25293" name="Rectangle 13"/>
          <p:cNvSpPr>
            <a:spLocks noChangeArrowheads="1"/>
          </p:cNvSpPr>
          <p:nvPr/>
        </p:nvSpPr>
        <p:spPr bwMode="auto">
          <a:xfrm>
            <a:off x="6019800" y="3581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94" name="Rectangle 14"/>
          <p:cNvSpPr>
            <a:spLocks noChangeArrowheads="1"/>
          </p:cNvSpPr>
          <p:nvPr/>
        </p:nvSpPr>
        <p:spPr bwMode="auto">
          <a:xfrm>
            <a:off x="31242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2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295" name="Line 15"/>
          <p:cNvSpPr>
            <a:spLocks noChangeShapeType="1"/>
          </p:cNvSpPr>
          <p:nvPr/>
        </p:nvSpPr>
        <p:spPr bwMode="auto">
          <a:xfrm>
            <a:off x="3352800" y="32766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6" name="Line 16"/>
          <p:cNvSpPr>
            <a:spLocks noChangeShapeType="1"/>
          </p:cNvSpPr>
          <p:nvPr/>
        </p:nvSpPr>
        <p:spPr bwMode="auto">
          <a:xfrm>
            <a:off x="4114800" y="32766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7" name="Rectangle 17"/>
          <p:cNvSpPr>
            <a:spLocks noChangeArrowheads="1"/>
          </p:cNvSpPr>
          <p:nvPr/>
        </p:nvSpPr>
        <p:spPr bwMode="auto">
          <a:xfrm>
            <a:off x="38862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298" name="Rectangle 18"/>
          <p:cNvSpPr>
            <a:spLocks noChangeArrowheads="1"/>
          </p:cNvSpPr>
          <p:nvPr/>
        </p:nvSpPr>
        <p:spPr bwMode="auto">
          <a:xfrm>
            <a:off x="1371600" y="19050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99" name="AutoShape 19"/>
          <p:cNvSpPr>
            <a:spLocks/>
          </p:cNvSpPr>
          <p:nvPr/>
        </p:nvSpPr>
        <p:spPr bwMode="auto">
          <a:xfrm>
            <a:off x="4267200" y="2819400"/>
            <a:ext cx="76200" cy="381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00" name="Rectangle 20"/>
          <p:cNvSpPr>
            <a:spLocks noChangeArrowheads="1"/>
          </p:cNvSpPr>
          <p:nvPr/>
        </p:nvSpPr>
        <p:spPr bwMode="auto">
          <a:xfrm>
            <a:off x="4400550" y="2667000"/>
            <a:ext cx="495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1600" b="1">
                <a:solidFill>
                  <a:srgbClr val="FF0000"/>
                </a:solidFill>
                <a:cs typeface="Angsana New" pitchFamily="18" charset="-34"/>
              </a:rPr>
              <a:t>Δ</a:t>
            </a:r>
            <a:r>
              <a:rPr lang="en-US" sz="1600" b="1">
                <a:solidFill>
                  <a:srgbClr val="FF0000"/>
                </a:solidFill>
                <a:cs typeface="Angsana New" pitchFamily="18" charset="-34"/>
              </a:rPr>
              <a:t>S</a:t>
            </a:r>
            <a:r>
              <a:rPr lang="en-US" sz="2000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25301" name="Rectangle 21"/>
          <p:cNvSpPr>
            <a:spLocks noChangeArrowheads="1"/>
          </p:cNvSpPr>
          <p:nvPr/>
        </p:nvSpPr>
        <p:spPr bwMode="auto">
          <a:xfrm>
            <a:off x="5105400" y="2514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302" name="Rectangle 22"/>
          <p:cNvSpPr>
            <a:spLocks noChangeArrowheads="1"/>
          </p:cNvSpPr>
          <p:nvPr/>
        </p:nvSpPr>
        <p:spPr bwMode="auto">
          <a:xfrm>
            <a:off x="5029200" y="213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solidFill>
                  <a:srgbClr val="0000FF"/>
                </a:solidFill>
                <a:cs typeface="Angsana New" pitchFamily="18" charset="-34"/>
              </a:rPr>
              <a:t>S</a:t>
            </a:r>
            <a:r>
              <a:rPr lang="el-GR" sz="2800">
                <a:solidFill>
                  <a:srgbClr val="0000FF"/>
                </a:solidFill>
                <a:cs typeface="Arial" charset="0"/>
              </a:rPr>
              <a:t>΄</a:t>
            </a:r>
            <a:endParaRPr lang="el-GR" sz="2800" b="1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25303" name="Rectangle 23"/>
          <p:cNvSpPr>
            <a:spLocks noChangeArrowheads="1"/>
          </p:cNvSpPr>
          <p:nvPr/>
        </p:nvSpPr>
        <p:spPr bwMode="auto">
          <a:xfrm>
            <a:off x="4724400" y="1295400"/>
            <a:ext cx="41910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>
                <a:cs typeface="Angsana New" pitchFamily="18" charset="-34"/>
              </a:rPr>
              <a:t>If people change behavior to save more</a:t>
            </a:r>
            <a:endParaRPr lang="el-GR" sz="1800" dirty="0">
              <a:cs typeface="Arial" charset="0"/>
            </a:endParaRPr>
          </a:p>
        </p:txBody>
      </p:sp>
      <p:sp>
        <p:nvSpPr>
          <p:cNvPr id="225304" name="Rectangle 24"/>
          <p:cNvSpPr>
            <a:spLocks noChangeArrowheads="1"/>
          </p:cNvSpPr>
          <p:nvPr/>
        </p:nvSpPr>
        <p:spPr bwMode="auto">
          <a:xfrm>
            <a:off x="6400800" y="26670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Y</a:t>
            </a:r>
            <a:r>
              <a:rPr lang="th-TH" sz="1800" dirty="0">
                <a:cs typeface="Angsana New" pitchFamily="18" charset="-34"/>
              </a:rPr>
              <a:t> ↓ </a:t>
            </a:r>
            <a:r>
              <a:rPr lang="en-US" sz="1800" dirty="0">
                <a:cs typeface="Angsana New" pitchFamily="18" charset="-34"/>
              </a:rPr>
              <a:t>from</a:t>
            </a:r>
            <a:r>
              <a:rPr lang="th-TH" sz="1800" dirty="0">
                <a:cs typeface="Angsana New" pitchFamily="18" charset="-34"/>
              </a:rPr>
              <a:t> </a:t>
            </a:r>
            <a:r>
              <a:rPr lang="en-US" sz="1800" dirty="0">
                <a:cs typeface="Angsana New" pitchFamily="18" charset="-34"/>
              </a:rPr>
              <a:t>Y</a:t>
            </a:r>
            <a:r>
              <a:rPr lang="en-US" sz="1800" baseline="-25000" dirty="0">
                <a:cs typeface="Angsana New" pitchFamily="18" charset="-34"/>
              </a:rPr>
              <a:t>1</a:t>
            </a:r>
            <a:r>
              <a:rPr lang="en-US" sz="1800" dirty="0">
                <a:cs typeface="Angsana New" pitchFamily="18" charset="-34"/>
              </a:rPr>
              <a:t> to</a:t>
            </a:r>
            <a:r>
              <a:rPr lang="th-TH" sz="1800" dirty="0">
                <a:cs typeface="Angsana New" pitchFamily="18" charset="-34"/>
              </a:rPr>
              <a:t> </a:t>
            </a:r>
            <a:r>
              <a:rPr lang="en-US" sz="1800" dirty="0">
                <a:cs typeface="Angsana New" pitchFamily="18" charset="-34"/>
              </a:rPr>
              <a:t>Y</a:t>
            </a:r>
            <a:r>
              <a:rPr lang="en-US" sz="1800" baseline="-25000" dirty="0">
                <a:cs typeface="Angsana New" pitchFamily="18" charset="-34"/>
              </a:rPr>
              <a:t>2</a:t>
            </a:r>
            <a:endParaRPr lang="th-TH" sz="1800" dirty="0">
              <a:cs typeface="Angsana New" pitchFamily="18" charset="-34"/>
            </a:endParaRPr>
          </a:p>
        </p:txBody>
      </p:sp>
      <p:sp>
        <p:nvSpPr>
          <p:cNvPr id="225305" name="Rectangle 25"/>
          <p:cNvSpPr>
            <a:spLocks noChangeArrowheads="1"/>
          </p:cNvSpPr>
          <p:nvPr/>
        </p:nvSpPr>
        <p:spPr bwMode="auto">
          <a:xfrm>
            <a:off x="3429000" y="3886200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l-GR" sz="1600" b="1" dirty="0">
                <a:solidFill>
                  <a:srgbClr val="FF0000"/>
                </a:solidFill>
                <a:cs typeface="Angsana New" pitchFamily="18" charset="-34"/>
              </a:rPr>
              <a:t>Δ</a:t>
            </a:r>
            <a:r>
              <a:rPr lang="en-US" sz="16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5306" name="Text Box 26"/>
          <p:cNvSpPr txBox="1">
            <a:spLocks noChangeArrowheads="1"/>
          </p:cNvSpPr>
          <p:nvPr/>
        </p:nvSpPr>
        <p:spPr bwMode="auto">
          <a:xfrm>
            <a:off x="0" y="4800600"/>
            <a:ext cx="1295400" cy="381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en-US" sz="19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Y = C + S</a:t>
            </a:r>
          </a:p>
        </p:txBody>
      </p:sp>
      <p:sp>
        <p:nvSpPr>
          <p:cNvPr id="225307" name="Text Box 27"/>
          <p:cNvSpPr txBox="1">
            <a:spLocks noChangeArrowheads="1"/>
          </p:cNvSpPr>
          <p:nvPr/>
        </p:nvSpPr>
        <p:spPr bwMode="auto">
          <a:xfrm>
            <a:off x="1295400" y="4800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5308" name="Rectangle 28"/>
          <p:cNvSpPr>
            <a:spLocks noChangeArrowheads="1"/>
          </p:cNvSpPr>
          <p:nvPr/>
        </p:nvSpPr>
        <p:spPr bwMode="auto">
          <a:xfrm>
            <a:off x="1524000" y="4800600"/>
            <a:ext cx="1295400" cy="98488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when</a:t>
            </a:r>
            <a:r>
              <a:rPr lang="th-TH" sz="2200" b="1" dirty="0">
                <a:cs typeface="Angsana New" pitchFamily="18" charset="-34"/>
              </a:rPr>
              <a:t> </a:t>
            </a:r>
            <a:r>
              <a:rPr lang="en-US" sz="2200" dirty="0">
                <a:cs typeface="Angsana New" pitchFamily="18" charset="-34"/>
              </a:rPr>
              <a:t>Y </a:t>
            </a:r>
            <a:r>
              <a:rPr lang="en-US" sz="1800" dirty="0">
                <a:cs typeface="Angsana New" pitchFamily="18" charset="-34"/>
              </a:rPr>
              <a:t>stay the same</a:t>
            </a:r>
            <a:endParaRPr lang="th-TH" sz="1800" b="1" dirty="0">
              <a:cs typeface="Arial" charset="0"/>
            </a:endParaRPr>
          </a:p>
        </p:txBody>
      </p:sp>
      <p:sp>
        <p:nvSpPr>
          <p:cNvPr id="225309" name="Rectangle 29"/>
          <p:cNvSpPr>
            <a:spLocks noChangeArrowheads="1"/>
          </p:cNvSpPr>
          <p:nvPr/>
        </p:nvSpPr>
        <p:spPr bwMode="auto">
          <a:xfrm>
            <a:off x="2971800" y="4800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5310" name="Rectangle 30"/>
          <p:cNvSpPr>
            <a:spLocks noChangeArrowheads="1"/>
          </p:cNvSpPr>
          <p:nvPr/>
        </p:nvSpPr>
        <p:spPr bwMode="auto">
          <a:xfrm>
            <a:off x="4953000" y="48006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DAE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5311" name="Rectangle 31"/>
          <p:cNvSpPr>
            <a:spLocks noChangeArrowheads="1"/>
          </p:cNvSpPr>
          <p:nvPr/>
        </p:nvSpPr>
        <p:spPr bwMode="auto">
          <a:xfrm>
            <a:off x="6172200" y="4724400"/>
            <a:ext cx="12192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r>
              <a:rPr lang="en-US" sz="1800" dirty="0"/>
              <a:t>inventory↑</a:t>
            </a:r>
            <a:endParaRPr lang="el-GR" sz="1800" dirty="0">
              <a:cs typeface="Arial" charset="0"/>
            </a:endParaRPr>
          </a:p>
        </p:txBody>
      </p:sp>
      <p:sp>
        <p:nvSpPr>
          <p:cNvPr id="225312" name="AutoShape 32"/>
          <p:cNvSpPr>
            <a:spLocks noChangeArrowheads="1"/>
          </p:cNvSpPr>
          <p:nvPr/>
        </p:nvSpPr>
        <p:spPr bwMode="auto">
          <a:xfrm>
            <a:off x="36576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3" name="AutoShape 33"/>
          <p:cNvSpPr>
            <a:spLocks noChangeArrowheads="1"/>
          </p:cNvSpPr>
          <p:nvPr/>
        </p:nvSpPr>
        <p:spPr bwMode="auto">
          <a:xfrm>
            <a:off x="45720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4" name="AutoShape 34"/>
          <p:cNvSpPr>
            <a:spLocks noChangeArrowheads="1"/>
          </p:cNvSpPr>
          <p:nvPr/>
        </p:nvSpPr>
        <p:spPr bwMode="auto">
          <a:xfrm>
            <a:off x="57912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5" name="AutoShape 35"/>
          <p:cNvSpPr>
            <a:spLocks noChangeArrowheads="1"/>
          </p:cNvSpPr>
          <p:nvPr/>
        </p:nvSpPr>
        <p:spPr bwMode="auto">
          <a:xfrm>
            <a:off x="73914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6" name="Rectangle 36"/>
          <p:cNvSpPr>
            <a:spLocks noChangeArrowheads="1"/>
          </p:cNvSpPr>
          <p:nvPr/>
        </p:nvSpPr>
        <p:spPr bwMode="auto">
          <a:xfrm>
            <a:off x="7696200" y="4800600"/>
            <a:ext cx="1447800" cy="40011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production</a:t>
            </a:r>
            <a:r>
              <a:rPr lang="th-TH" sz="2000" b="1" dirty="0">
                <a:cs typeface="Angsana New" pitchFamily="18" charset="-34"/>
              </a:rPr>
              <a:t>↓ </a:t>
            </a:r>
          </a:p>
        </p:txBody>
      </p:sp>
      <p:sp>
        <p:nvSpPr>
          <p:cNvPr id="225317" name="AutoShape 37"/>
          <p:cNvSpPr>
            <a:spLocks noChangeArrowheads="1"/>
          </p:cNvSpPr>
          <p:nvPr/>
        </p:nvSpPr>
        <p:spPr bwMode="auto">
          <a:xfrm flipH="1" flipV="1">
            <a:off x="7848600" y="5410200"/>
            <a:ext cx="457200" cy="3810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8" name="Rectangle 38"/>
          <p:cNvSpPr>
            <a:spLocks noChangeArrowheads="1"/>
          </p:cNvSpPr>
          <p:nvPr/>
        </p:nvSpPr>
        <p:spPr bwMode="auto">
          <a:xfrm>
            <a:off x="4724400" y="5486400"/>
            <a:ext cx="2971800" cy="400110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use</a:t>
            </a:r>
            <a:r>
              <a:rPr lang="th-TH" sz="1800" dirty="0">
                <a:cs typeface="Angsana New" pitchFamily="18" charset="-34"/>
              </a:rPr>
              <a:t> </a:t>
            </a:r>
            <a:r>
              <a:rPr lang="en-US" sz="1800" dirty="0">
                <a:cs typeface="Angsana New" pitchFamily="18" charset="-34"/>
              </a:rPr>
              <a:t>of factor of production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5319" name="AutoShape 39"/>
          <p:cNvSpPr>
            <a:spLocks noChangeArrowheads="1"/>
          </p:cNvSpPr>
          <p:nvPr/>
        </p:nvSpPr>
        <p:spPr bwMode="auto">
          <a:xfrm flipH="1">
            <a:off x="4267200" y="556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0" name="Rectangle 40"/>
          <p:cNvSpPr>
            <a:spLocks noChangeArrowheads="1"/>
          </p:cNvSpPr>
          <p:nvPr/>
        </p:nvSpPr>
        <p:spPr bwMode="auto">
          <a:xfrm>
            <a:off x="3657600" y="54864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5321" name="Rectangle 41"/>
          <p:cNvSpPr>
            <a:spLocks noChangeArrowheads="1"/>
          </p:cNvSpPr>
          <p:nvPr/>
        </p:nvSpPr>
        <p:spPr bwMode="auto">
          <a:xfrm>
            <a:off x="228600" y="60198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>
                <a:cs typeface="Angsana New" pitchFamily="18" charset="-34"/>
              </a:rPr>
              <a:t>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5322" name="AutoShape 42"/>
          <p:cNvSpPr>
            <a:spLocks noChangeArrowheads="1"/>
          </p:cNvSpPr>
          <p:nvPr/>
        </p:nvSpPr>
        <p:spPr bwMode="auto">
          <a:xfrm>
            <a:off x="5257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3" name="Rectangle 43"/>
          <p:cNvSpPr>
            <a:spLocks noChangeArrowheads="1"/>
          </p:cNvSpPr>
          <p:nvPr/>
        </p:nvSpPr>
        <p:spPr bwMode="auto">
          <a:xfrm>
            <a:off x="13716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th-TH" sz="2000">
                <a:cs typeface="Angsana New" pitchFamily="18" charset="-34"/>
              </a:rPr>
              <a:t> ↓</a:t>
            </a:r>
          </a:p>
        </p:txBody>
      </p:sp>
      <p:sp>
        <p:nvSpPr>
          <p:cNvPr id="225324" name="AutoShape 44"/>
          <p:cNvSpPr>
            <a:spLocks noChangeArrowheads="1"/>
          </p:cNvSpPr>
          <p:nvPr/>
        </p:nvSpPr>
        <p:spPr bwMode="auto">
          <a:xfrm>
            <a:off x="19050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5" name="AutoShape 45"/>
          <p:cNvSpPr>
            <a:spLocks noChangeArrowheads="1"/>
          </p:cNvSpPr>
          <p:nvPr/>
        </p:nvSpPr>
        <p:spPr bwMode="auto">
          <a:xfrm>
            <a:off x="4267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6" name="AutoShape 46"/>
          <p:cNvSpPr>
            <a:spLocks noChangeArrowheads="1"/>
          </p:cNvSpPr>
          <p:nvPr/>
        </p:nvSpPr>
        <p:spPr bwMode="auto">
          <a:xfrm>
            <a:off x="9906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7" name="AutoShape 47"/>
          <p:cNvSpPr>
            <a:spLocks noChangeArrowheads="1"/>
          </p:cNvSpPr>
          <p:nvPr/>
        </p:nvSpPr>
        <p:spPr bwMode="auto">
          <a:xfrm>
            <a:off x="32004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8" name="Rectangle 48"/>
          <p:cNvSpPr>
            <a:spLocks noChangeArrowheads="1"/>
          </p:cNvSpPr>
          <p:nvPr/>
        </p:nvSpPr>
        <p:spPr bwMode="auto">
          <a:xfrm>
            <a:off x="22860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DAE </a:t>
            </a:r>
            <a:r>
              <a:rPr lang="th-TH" sz="2000">
                <a:cs typeface="Angsana New" pitchFamily="18" charset="-34"/>
              </a:rPr>
              <a:t>↓</a:t>
            </a:r>
          </a:p>
        </p:txBody>
      </p:sp>
      <p:sp>
        <p:nvSpPr>
          <p:cNvPr id="225329" name="Rectangle 49"/>
          <p:cNvSpPr>
            <a:spLocks noChangeArrowheads="1"/>
          </p:cNvSpPr>
          <p:nvPr/>
        </p:nvSpPr>
        <p:spPr bwMode="auto">
          <a:xfrm>
            <a:off x="36576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th-TH" sz="2000">
                <a:cs typeface="Angsana New" pitchFamily="18" charset="-34"/>
              </a:rPr>
              <a:t> ↓</a:t>
            </a:r>
          </a:p>
        </p:txBody>
      </p:sp>
      <p:sp>
        <p:nvSpPr>
          <p:cNvPr id="225330" name="Rectangle 50"/>
          <p:cNvSpPr>
            <a:spLocks noChangeArrowheads="1"/>
          </p:cNvSpPr>
          <p:nvPr/>
        </p:nvSpPr>
        <p:spPr bwMode="auto">
          <a:xfrm>
            <a:off x="47244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5331" name="AutoShape 51"/>
          <p:cNvSpPr>
            <a:spLocks noChangeArrowheads="1"/>
          </p:cNvSpPr>
          <p:nvPr/>
        </p:nvSpPr>
        <p:spPr bwMode="auto">
          <a:xfrm>
            <a:off x="6553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32" name="Rectangle 52"/>
          <p:cNvSpPr>
            <a:spLocks noChangeArrowheads="1"/>
          </p:cNvSpPr>
          <p:nvPr/>
        </p:nvSpPr>
        <p:spPr bwMode="auto">
          <a:xfrm>
            <a:off x="56388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DAE </a:t>
            </a:r>
            <a:r>
              <a:rPr lang="th-TH" sz="2000">
                <a:cs typeface="Angsana New" pitchFamily="18" charset="-34"/>
              </a:rPr>
              <a:t>↓</a:t>
            </a:r>
          </a:p>
        </p:txBody>
      </p:sp>
      <p:sp>
        <p:nvSpPr>
          <p:cNvPr id="225333" name="Rectangle 53"/>
          <p:cNvSpPr>
            <a:spLocks noChangeArrowheads="1"/>
          </p:cNvSpPr>
          <p:nvPr/>
        </p:nvSpPr>
        <p:spPr bwMode="auto">
          <a:xfrm>
            <a:off x="70104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th-TH" sz="2000">
                <a:cs typeface="Angsana New" pitchFamily="18" charset="-34"/>
              </a:rPr>
              <a:t> ↓</a:t>
            </a:r>
          </a:p>
        </p:txBody>
      </p:sp>
      <p:sp>
        <p:nvSpPr>
          <p:cNvPr id="225334" name="AutoShape 54"/>
          <p:cNvSpPr>
            <a:spLocks noChangeArrowheads="1"/>
          </p:cNvSpPr>
          <p:nvPr/>
        </p:nvSpPr>
        <p:spPr bwMode="auto">
          <a:xfrm>
            <a:off x="7162800" y="2362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25335" name="AutoShape 55"/>
          <p:cNvSpPr>
            <a:spLocks/>
          </p:cNvSpPr>
          <p:nvPr/>
        </p:nvSpPr>
        <p:spPr bwMode="auto">
          <a:xfrm rot="5400000">
            <a:off x="3695700" y="3543300"/>
            <a:ext cx="76200" cy="762000"/>
          </a:xfrm>
          <a:prstGeom prst="rightBrace">
            <a:avLst>
              <a:gd name="adj1" fmla="val 83333"/>
              <a:gd name="adj2" fmla="val 50000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36" name="Rectangle 56"/>
          <p:cNvSpPr>
            <a:spLocks noChangeArrowheads="1"/>
          </p:cNvSpPr>
          <p:nvPr/>
        </p:nvSpPr>
        <p:spPr bwMode="auto">
          <a:xfrm>
            <a:off x="4038600" y="48006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57" name="Slide Number Placeholder 5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112</a:t>
            </a:fld>
            <a:endParaRPr 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152400" y="3124200"/>
            <a:ext cx="152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= 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 = I</a:t>
            </a:r>
            <a:r>
              <a:rPr lang="en-US" sz="2000" b="1" baseline="-25000" dirty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0" name="AutoShape 54"/>
          <p:cNvSpPr>
            <a:spLocks noChangeArrowheads="1"/>
          </p:cNvSpPr>
          <p:nvPr/>
        </p:nvSpPr>
        <p:spPr bwMode="auto">
          <a:xfrm>
            <a:off x="7162800" y="38100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1" name="Rectangle 23"/>
          <p:cNvSpPr>
            <a:spLocks noChangeArrowheads="1"/>
          </p:cNvSpPr>
          <p:nvPr/>
        </p:nvSpPr>
        <p:spPr bwMode="auto">
          <a:xfrm>
            <a:off x="6400800" y="30480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>
                <a:cs typeface="Arial" charset="0"/>
              </a:rPr>
              <a:t>New equilibrium is </a:t>
            </a:r>
          </a:p>
          <a:p>
            <a:r>
              <a:rPr lang="en-US" sz="1800" dirty="0">
                <a:cs typeface="Arial" charset="0"/>
              </a:rPr>
              <a:t>at I</a:t>
            </a:r>
            <a:r>
              <a:rPr lang="en-US" sz="1800" baseline="-25000" dirty="0">
                <a:cs typeface="Arial" charset="0"/>
              </a:rPr>
              <a:t>1</a:t>
            </a:r>
            <a:r>
              <a:rPr lang="en-US" sz="1800" dirty="0">
                <a:cs typeface="Arial" charset="0"/>
              </a:rPr>
              <a:t>, S</a:t>
            </a:r>
            <a:r>
              <a:rPr lang="en-US" sz="1800" baseline="-25000" dirty="0">
                <a:cs typeface="Arial" charset="0"/>
              </a:rPr>
              <a:t>1</a:t>
            </a:r>
            <a:r>
              <a:rPr lang="en-US" sz="1800" dirty="0">
                <a:cs typeface="Arial" charset="0"/>
              </a:rPr>
              <a:t>, and Y</a:t>
            </a:r>
            <a:r>
              <a:rPr lang="en-US" sz="1800" baseline="-25000" dirty="0">
                <a:cs typeface="Arial" charset="0"/>
              </a:rPr>
              <a:t>2</a:t>
            </a:r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0" y="1295400"/>
            <a:ext cx="44196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>
                <a:cs typeface="Angsana New" pitchFamily="18" charset="-34"/>
              </a:rPr>
              <a:t>Existing Equilibrium </a:t>
            </a:r>
            <a:r>
              <a:rPr lang="th-TH" sz="1800" dirty="0">
                <a:cs typeface="Angsana New" pitchFamily="18" charset="-34"/>
              </a:rPr>
              <a:t> </a:t>
            </a:r>
            <a:r>
              <a:rPr lang="en-US" sz="1800" dirty="0">
                <a:cs typeface="Angsana New" pitchFamily="18" charset="-34"/>
              </a:rPr>
              <a:t>S = S</a:t>
            </a:r>
            <a:r>
              <a:rPr lang="en-US" sz="1800" baseline="-25000" dirty="0">
                <a:cs typeface="Angsana New" pitchFamily="18" charset="-34"/>
              </a:rPr>
              <a:t>1</a:t>
            </a:r>
            <a:r>
              <a:rPr lang="en-US" sz="1800" dirty="0">
                <a:cs typeface="Angsana New" pitchFamily="18" charset="-34"/>
              </a:rPr>
              <a:t>, I = I</a:t>
            </a:r>
            <a:r>
              <a:rPr lang="en-US" sz="1800" baseline="-25000" dirty="0">
                <a:cs typeface="Angsana New" pitchFamily="18" charset="-34"/>
              </a:rPr>
              <a:t>1</a:t>
            </a:r>
            <a:r>
              <a:rPr lang="en-US" sz="1800" dirty="0">
                <a:cs typeface="Angsana New" pitchFamily="18" charset="-34"/>
              </a:rPr>
              <a:t>, Y = Y</a:t>
            </a:r>
            <a:r>
              <a:rPr lang="en-US" sz="1800" baseline="-25000" dirty="0">
                <a:cs typeface="Angsana New" pitchFamily="18" charset="-34"/>
              </a:rPr>
              <a:t>1</a:t>
            </a:r>
            <a:endParaRPr lang="el-GR" sz="1800" dirty="0">
              <a:cs typeface="Arial" charset="0"/>
            </a:endParaRPr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5638800" y="1905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 line shifts </a:t>
            </a:r>
            <a:r>
              <a:rPr lang="en-US" sz="22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from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to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el-GR" sz="2800" dirty="0">
                <a:solidFill>
                  <a:srgbClr val="002060"/>
                </a:solidFill>
                <a:latin typeface="+mn-lt"/>
                <a:cs typeface="Arial" charset="0"/>
              </a:rPr>
              <a:t>΄</a:t>
            </a:r>
          </a:p>
        </p:txBody>
      </p: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5486400" y="4114800"/>
            <a:ext cx="3352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So, 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new </a:t>
            </a:r>
            <a:r>
              <a:rPr lang="en-US" sz="1800" b="1" dirty="0" err="1">
                <a:solidFill>
                  <a:srgbClr val="FF0000"/>
                </a:solidFill>
                <a:cs typeface="Angsana New" pitchFamily="18" charset="-34"/>
              </a:rPr>
              <a:t>equi</a:t>
            </a:r>
            <a:r>
              <a:rPr lang="en-US" sz="1800" b="1" u="sng" baseline="30000" dirty="0" err="1">
                <a:solidFill>
                  <a:srgbClr val="FF0000"/>
                </a:solidFill>
                <a:cs typeface="Angsana New" pitchFamily="18" charset="-34"/>
              </a:rPr>
              <a:t>m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 S = old </a:t>
            </a:r>
            <a:r>
              <a:rPr lang="en-US" sz="1800" b="1" dirty="0" err="1">
                <a:solidFill>
                  <a:srgbClr val="FF0000"/>
                </a:solidFill>
                <a:cs typeface="Angsana New" pitchFamily="18" charset="-34"/>
              </a:rPr>
              <a:t>equi</a:t>
            </a:r>
            <a:r>
              <a:rPr lang="en-US" sz="1800" b="1" u="sng" baseline="30000" dirty="0" err="1">
                <a:solidFill>
                  <a:srgbClr val="FF0000"/>
                </a:solidFill>
                <a:cs typeface="Angsana New" pitchFamily="18" charset="-34"/>
              </a:rPr>
              <a:t>m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 S </a:t>
            </a:r>
            <a:endParaRPr lang="th-TH" sz="1800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4" name="Rectangle 50"/>
          <p:cNvSpPr>
            <a:spLocks noChangeArrowheads="1"/>
          </p:cNvSpPr>
          <p:nvPr/>
        </p:nvSpPr>
        <p:spPr bwMode="auto">
          <a:xfrm>
            <a:off x="47244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65" name="AutoShape 45"/>
          <p:cNvSpPr>
            <a:spLocks noChangeArrowheads="1"/>
          </p:cNvSpPr>
          <p:nvPr/>
        </p:nvSpPr>
        <p:spPr bwMode="auto">
          <a:xfrm>
            <a:off x="7543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79248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68" name="Rectangle 50"/>
          <p:cNvSpPr>
            <a:spLocks noChangeArrowheads="1"/>
          </p:cNvSpPr>
          <p:nvPr/>
        </p:nvSpPr>
        <p:spPr bwMode="auto">
          <a:xfrm>
            <a:off x="79248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69" name="Rectangle 4"/>
          <p:cNvSpPr>
            <a:spLocks noChangeArrowheads="1"/>
          </p:cNvSpPr>
          <p:nvPr/>
        </p:nvSpPr>
        <p:spPr bwMode="auto">
          <a:xfrm>
            <a:off x="6629400" y="38100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5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5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5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5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2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5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2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2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2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2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22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22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22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22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22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22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22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0" grpId="0" animBg="1"/>
      <p:bldP spid="225302" grpId="0"/>
      <p:bldP spid="225303" grpId="0" animBg="1"/>
      <p:bldP spid="225304" grpId="0" animBg="1"/>
      <p:bldP spid="225306" grpId="0" animBg="1"/>
      <p:bldP spid="225307" grpId="0"/>
      <p:bldP spid="225308" grpId="0" animBg="1"/>
      <p:bldP spid="225309" grpId="0" animBg="1"/>
      <p:bldP spid="225310" grpId="0" animBg="1"/>
      <p:bldP spid="225311" grpId="0" animBg="1"/>
      <p:bldP spid="225312" grpId="0" animBg="1"/>
      <p:bldP spid="225313" grpId="0" animBg="1"/>
      <p:bldP spid="225314" grpId="0" animBg="1"/>
      <p:bldP spid="225315" grpId="0" animBg="1"/>
      <p:bldP spid="225316" grpId="0" animBg="1"/>
      <p:bldP spid="225317" grpId="0" animBg="1"/>
      <p:bldP spid="225318" grpId="0" animBg="1"/>
      <p:bldP spid="225319" grpId="0" animBg="1"/>
      <p:bldP spid="225320" grpId="0" animBg="1"/>
      <p:bldP spid="225321" grpId="0" animBg="1"/>
      <p:bldP spid="225322" grpId="0" animBg="1"/>
      <p:bldP spid="225323" grpId="0" animBg="1"/>
      <p:bldP spid="225324" grpId="0" animBg="1"/>
      <p:bldP spid="225325" grpId="0" animBg="1"/>
      <p:bldP spid="225326" grpId="0" animBg="1"/>
      <p:bldP spid="225327" grpId="0" animBg="1"/>
      <p:bldP spid="225328" grpId="0" animBg="1"/>
      <p:bldP spid="225329" grpId="0" animBg="1"/>
      <p:bldP spid="225330" grpId="0" animBg="1"/>
      <p:bldP spid="225331" grpId="0" animBg="1"/>
      <p:bldP spid="225332" grpId="0" animBg="1"/>
      <p:bldP spid="225333" grpId="0" animBg="1"/>
      <p:bldP spid="225334" grpId="0" animBg="1"/>
      <p:bldP spid="225336" grpId="0" animBg="1"/>
      <p:bldP spid="60" grpId="0" animBg="1"/>
      <p:bldP spid="61" grpId="0" animBg="1"/>
      <p:bldP spid="62" grpId="0" animBg="1"/>
      <p:bldP spid="63" grpId="0" animBg="1"/>
      <p:bldP spid="66" grpId="0" animBg="1"/>
      <p:bldP spid="64" grpId="0" animBg="1"/>
      <p:bldP spid="65" grpId="0" animBg="1"/>
      <p:bldP spid="67" grpId="0" animBg="1"/>
      <p:bldP spid="68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9144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3.4 Paradox of Thrift</a:t>
            </a:r>
            <a:br>
              <a:rPr lang="th-TH" sz="2800" dirty="0">
                <a:cs typeface="Angsana New" pitchFamily="18" charset="-34"/>
              </a:rPr>
            </a:b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63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08" name="Rectangle 4"/>
          <p:cNvSpPr>
            <a:spLocks noChangeArrowheads="1"/>
          </p:cNvSpPr>
          <p:nvPr/>
        </p:nvSpPr>
        <p:spPr bwMode="auto">
          <a:xfrm>
            <a:off x="609600" y="762000"/>
            <a:ext cx="2514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1 continue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6309" name="Rectangle 5"/>
          <p:cNvSpPr>
            <a:spLocks noChangeArrowheads="1"/>
          </p:cNvSpPr>
          <p:nvPr/>
        </p:nvSpPr>
        <p:spPr bwMode="auto">
          <a:xfrm>
            <a:off x="228600" y="1524000"/>
            <a:ext cx="1828800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000" dirty="0"/>
              <a:t>Y</a:t>
            </a:r>
            <a:r>
              <a:rPr lang="th-TH" sz="2000" dirty="0">
                <a:latin typeface="NSimSun" pitchFamily="49" charset="-122"/>
                <a:cs typeface="Angsana New" pitchFamily="18" charset="-34"/>
              </a:rPr>
              <a:t>↓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&gt;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S↑</a:t>
            </a:r>
          </a:p>
        </p:txBody>
      </p:sp>
      <p:sp>
        <p:nvSpPr>
          <p:cNvPr id="226310" name="Rectangle 6"/>
          <p:cNvSpPr>
            <a:spLocks noChangeArrowheads="1"/>
          </p:cNvSpPr>
          <p:nvPr/>
        </p:nvSpPr>
        <p:spPr bwMode="auto">
          <a:xfrm>
            <a:off x="304800" y="2133600"/>
            <a:ext cx="13716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&gt;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1" name="AutoShape 7"/>
          <p:cNvSpPr>
            <a:spLocks/>
          </p:cNvSpPr>
          <p:nvPr/>
        </p:nvSpPr>
        <p:spPr bwMode="auto">
          <a:xfrm>
            <a:off x="2057400" y="1524000"/>
            <a:ext cx="228600" cy="914400"/>
          </a:xfrm>
          <a:prstGeom prst="rightBrace">
            <a:avLst>
              <a:gd name="adj1" fmla="val 3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2" name="Rectangle 8"/>
          <p:cNvSpPr>
            <a:spLocks noChangeArrowheads="1"/>
          </p:cNvSpPr>
          <p:nvPr/>
        </p:nvSpPr>
        <p:spPr bwMode="auto">
          <a:xfrm>
            <a:off x="2362200" y="1752600"/>
            <a:ext cx="1828800" cy="369332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>
                <a:cs typeface="Arial" charset="0"/>
              </a:rPr>
              <a:t>b/c of multiplier</a:t>
            </a:r>
          </a:p>
        </p:txBody>
      </p:sp>
      <p:sp>
        <p:nvSpPr>
          <p:cNvPr id="226313" name="Rectangle 9"/>
          <p:cNvSpPr>
            <a:spLocks noChangeArrowheads="1"/>
          </p:cNvSpPr>
          <p:nvPr/>
        </p:nvSpPr>
        <p:spPr bwMode="auto">
          <a:xfrm>
            <a:off x="4191000" y="1752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6314" name="AutoShape 10"/>
          <p:cNvSpPr>
            <a:spLocks noChangeArrowheads="1"/>
          </p:cNvSpPr>
          <p:nvPr/>
        </p:nvSpPr>
        <p:spPr bwMode="auto">
          <a:xfrm>
            <a:off x="48768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5" name="Rectangle 11"/>
          <p:cNvSpPr>
            <a:spLocks noChangeArrowheads="1"/>
          </p:cNvSpPr>
          <p:nvPr/>
        </p:nvSpPr>
        <p:spPr bwMode="auto">
          <a:xfrm>
            <a:off x="83820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6" name="Rectangle 12"/>
          <p:cNvSpPr>
            <a:spLocks noChangeArrowheads="1"/>
          </p:cNvSpPr>
          <p:nvPr/>
        </p:nvSpPr>
        <p:spPr bwMode="auto">
          <a:xfrm>
            <a:off x="6172200" y="17526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DAE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6317" name="Rectangle 13"/>
          <p:cNvSpPr>
            <a:spLocks noChangeArrowheads="1"/>
          </p:cNvSpPr>
          <p:nvPr/>
        </p:nvSpPr>
        <p:spPr bwMode="auto">
          <a:xfrm>
            <a:off x="7467600" y="17526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8" name="Rectangle 14"/>
          <p:cNvSpPr>
            <a:spLocks noChangeArrowheads="1"/>
          </p:cNvSpPr>
          <p:nvPr/>
        </p:nvSpPr>
        <p:spPr bwMode="auto">
          <a:xfrm>
            <a:off x="52578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9" name="AutoShape 15"/>
          <p:cNvSpPr>
            <a:spLocks noChangeArrowheads="1"/>
          </p:cNvSpPr>
          <p:nvPr/>
        </p:nvSpPr>
        <p:spPr bwMode="auto">
          <a:xfrm>
            <a:off x="70866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0" name="AutoShape 16"/>
          <p:cNvSpPr>
            <a:spLocks noChangeArrowheads="1"/>
          </p:cNvSpPr>
          <p:nvPr/>
        </p:nvSpPr>
        <p:spPr bwMode="auto">
          <a:xfrm>
            <a:off x="57912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1" name="AutoShape 17"/>
          <p:cNvSpPr>
            <a:spLocks noChangeArrowheads="1"/>
          </p:cNvSpPr>
          <p:nvPr/>
        </p:nvSpPr>
        <p:spPr bwMode="auto">
          <a:xfrm>
            <a:off x="80010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2" name="Rectangle 18"/>
          <p:cNvSpPr>
            <a:spLocks noChangeArrowheads="1"/>
          </p:cNvSpPr>
          <p:nvPr/>
        </p:nvSpPr>
        <p:spPr bwMode="auto">
          <a:xfrm>
            <a:off x="4191000" y="2438400"/>
            <a:ext cx="1600200" cy="396875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C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6323" name="Text Box 19"/>
          <p:cNvSpPr txBox="1">
            <a:spLocks noChangeArrowheads="1"/>
          </p:cNvSpPr>
          <p:nvPr/>
        </p:nvSpPr>
        <p:spPr bwMode="auto">
          <a:xfrm>
            <a:off x="0" y="2971800"/>
            <a:ext cx="8991600" cy="56732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82800" rIns="18000" bIns="82800">
            <a:spAutoFit/>
          </a:bodyPr>
          <a:lstStyle/>
          <a:p>
            <a:r>
              <a:rPr lang="en-US" sz="2600" dirty="0">
                <a:cs typeface="Angsana New" pitchFamily="18" charset="-34"/>
              </a:rPr>
              <a:t>So,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S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↑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dirty="0">
                <a:ea typeface="Batang" pitchFamily="18" charset="-127"/>
                <a:cs typeface="Arial" charset="0"/>
                <a:sym typeface="Symbol" pitchFamily="18" charset="2"/>
              </a:rPr>
              <a:t>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Y↓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1800" dirty="0">
                <a:ea typeface="Batang" pitchFamily="18" charset="-127"/>
                <a:cs typeface="Arial" charset="0"/>
              </a:rPr>
              <a:t>for how much depends on multiplier effect. </a:t>
            </a:r>
            <a:endParaRPr lang="en-US" sz="2000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26324" name="Rectangle 20"/>
          <p:cNvSpPr>
            <a:spLocks noChangeArrowheads="1"/>
          </p:cNvSpPr>
          <p:nvPr/>
        </p:nvSpPr>
        <p:spPr bwMode="auto">
          <a:xfrm>
            <a:off x="609600" y="3886200"/>
            <a:ext cx="6934200" cy="64633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800" b="1" dirty="0">
                <a:cs typeface="Angsana New" pitchFamily="18" charset="-34"/>
              </a:rPr>
              <a:t>If consumption multiplier =  </a:t>
            </a:r>
            <a:r>
              <a:rPr lang="en-US" sz="1800" b="1" u="sng" dirty="0">
                <a:cs typeface="Angsana New" pitchFamily="18" charset="-34"/>
              </a:rPr>
              <a:t>    1        </a:t>
            </a:r>
            <a:r>
              <a:rPr lang="en-US" sz="1800" b="1" dirty="0">
                <a:cs typeface="Angsana New" pitchFamily="18" charset="-34"/>
              </a:rPr>
              <a:t>  ,      </a:t>
            </a:r>
            <a:r>
              <a:rPr lang="el-GR" sz="1800" b="1" dirty="0">
                <a:cs typeface="Angsana New" pitchFamily="18" charset="-34"/>
              </a:rPr>
              <a:t>Δ</a:t>
            </a:r>
            <a:r>
              <a:rPr lang="en-US" sz="1800" b="1" dirty="0">
                <a:cs typeface="Angsana New" pitchFamily="18" charset="-34"/>
              </a:rPr>
              <a:t>Y =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u="sng" dirty="0">
                <a:latin typeface="Angsana New" pitchFamily="18" charset="-34"/>
                <a:cs typeface="Angsana New" pitchFamily="18" charset="-34"/>
              </a:rPr>
              <a:t>         </a:t>
            </a:r>
            <a:r>
              <a:rPr lang="en-US" sz="1800" b="1" u="sng" dirty="0">
                <a:ea typeface="Batang" pitchFamily="18" charset="-127"/>
                <a:cs typeface="Angsana New" pitchFamily="18" charset="-34"/>
              </a:rPr>
              <a:t>1       </a:t>
            </a:r>
            <a:r>
              <a:rPr lang="el-GR" sz="1800" b="1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dirty="0">
                <a:cs typeface="Angsana New" pitchFamily="18" charset="-34"/>
              </a:rPr>
              <a:t>C</a:t>
            </a:r>
          </a:p>
          <a:p>
            <a:r>
              <a:rPr lang="en-US" sz="1800" b="1" dirty="0">
                <a:cs typeface="Angsana New" pitchFamily="18" charset="-34"/>
              </a:rPr>
              <a:t>         			     1 – MPC                  1 - MPC</a:t>
            </a:r>
            <a:r>
              <a:rPr lang="en-US" sz="1800" b="1" u="sng" dirty="0">
                <a:cs typeface="Angsana New" pitchFamily="18" charset="-34"/>
              </a:rPr>
              <a:t> </a:t>
            </a:r>
            <a:endParaRPr lang="th-TH" sz="1800" b="1" dirty="0">
              <a:cs typeface="Angsana New" pitchFamily="18" charset="-34"/>
            </a:endParaRPr>
          </a:p>
        </p:txBody>
      </p:sp>
      <p:sp>
        <p:nvSpPr>
          <p:cNvPr id="226325" name="Rectangle 21"/>
          <p:cNvSpPr>
            <a:spLocks noChangeArrowheads="1"/>
          </p:cNvSpPr>
          <p:nvPr/>
        </p:nvSpPr>
        <p:spPr bwMode="auto">
          <a:xfrm>
            <a:off x="201304" y="4947313"/>
            <a:ext cx="8485495" cy="738664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In short run if we want to stimulate economy we should </a:t>
            </a:r>
            <a:r>
              <a:rPr lang="th-TH" sz="20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S, ↑C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  <a:p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In long run we should </a:t>
            </a:r>
            <a:r>
              <a:rPr lang="th-TH" sz="2000" dirty="0">
                <a:solidFill>
                  <a:srgbClr val="FF0000"/>
                </a:solidFill>
                <a:cs typeface="Angsana New" pitchFamily="18" charset="-34"/>
              </a:rPr>
              <a:t>↑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</a:t>
            </a:r>
            <a:r>
              <a:rPr lang="en-US" sz="2000" dirty="0">
                <a:cs typeface="Angsana New" pitchFamily="18" charset="-34"/>
              </a:rPr>
              <a:t> so that there could be fund for future investment</a:t>
            </a:r>
            <a:endParaRPr lang="th-TH" sz="2000" dirty="0">
              <a:cs typeface="Arial" charset="0"/>
            </a:endParaRPr>
          </a:p>
        </p:txBody>
      </p:sp>
      <p:sp>
        <p:nvSpPr>
          <p:cNvPr id="226326" name="Rectangle 22"/>
          <p:cNvSpPr>
            <a:spLocks noChangeArrowheads="1"/>
          </p:cNvSpPr>
          <p:nvPr/>
        </p:nvSpPr>
        <p:spPr bwMode="auto">
          <a:xfrm>
            <a:off x="228600" y="5943600"/>
            <a:ext cx="5410200" cy="427038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00FF"/>
                </a:solidFill>
                <a:cs typeface="Angsana New" pitchFamily="18" charset="-34"/>
              </a:rPr>
              <a:t>Fallacy of composition</a:t>
            </a:r>
            <a:endParaRPr lang="th-TH" sz="200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26327" name="AutoShape 23"/>
          <p:cNvSpPr>
            <a:spLocks/>
          </p:cNvSpPr>
          <p:nvPr/>
        </p:nvSpPr>
        <p:spPr bwMode="auto">
          <a:xfrm rot="5400000">
            <a:off x="4876800" y="1524000"/>
            <a:ext cx="152400" cy="1524000"/>
          </a:xfrm>
          <a:prstGeom prst="rightBrace">
            <a:avLst>
              <a:gd name="adj1" fmla="val 8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6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6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6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6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6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6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26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26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26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26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26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2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2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2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2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9" grpId="0" animBg="1"/>
      <p:bldP spid="226310" grpId="0" animBg="1"/>
      <p:bldP spid="226311" grpId="0" animBg="1"/>
      <p:bldP spid="226312" grpId="0" animBg="1"/>
      <p:bldP spid="226313" grpId="0" animBg="1"/>
      <p:bldP spid="226314" grpId="0" animBg="1"/>
      <p:bldP spid="226315" grpId="0" animBg="1"/>
      <p:bldP spid="226316" grpId="0" animBg="1"/>
      <p:bldP spid="226317" grpId="0" animBg="1"/>
      <p:bldP spid="226318" grpId="0" build="allAtOnce" animBg="1"/>
      <p:bldP spid="226319" grpId="0" animBg="1"/>
      <p:bldP spid="226320" grpId="0" animBg="1"/>
      <p:bldP spid="226321" grpId="0" animBg="1"/>
      <p:bldP spid="226322" grpId="0" animBg="1"/>
      <p:bldP spid="226323" grpId="0" animBg="1"/>
      <p:bldP spid="226324" grpId="0" animBg="1"/>
      <p:bldP spid="226325" grpId="0" animBg="1"/>
      <p:bldP spid="226326" grpId="0" animBg="1"/>
      <p:bldP spid="226327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7330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0" y="838200"/>
            <a:ext cx="1524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1676400" y="838200"/>
            <a:ext cx="7239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latin typeface="Comic Sans MS" pitchFamily="66" charset="0"/>
                <a:cs typeface="Angsana New" pitchFamily="18" charset="-34"/>
              </a:rPr>
              <a:t>I = Autonomous Investment + </a:t>
            </a:r>
            <a:r>
              <a:rPr lang="en-US" dirty="0">
                <a:cs typeface="Angsana New" pitchFamily="18" charset="-34"/>
              </a:rPr>
              <a:t>Induced investment</a:t>
            </a:r>
            <a:endParaRPr lang="en-US" dirty="0">
              <a:cs typeface="Arial" charset="0"/>
            </a:endParaRPr>
          </a:p>
        </p:txBody>
      </p:sp>
      <p:sp>
        <p:nvSpPr>
          <p:cNvPr id="227333" name="Rectangle 5"/>
          <p:cNvSpPr>
            <a:spLocks noChangeArrowheads="1"/>
          </p:cNvSpPr>
          <p:nvPr/>
        </p:nvSpPr>
        <p:spPr bwMode="auto">
          <a:xfrm>
            <a:off x="4343400" y="152400"/>
            <a:ext cx="15240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7334" name="Line 6"/>
          <p:cNvSpPr>
            <a:spLocks noChangeShapeType="1"/>
          </p:cNvSpPr>
          <p:nvPr/>
        </p:nvSpPr>
        <p:spPr bwMode="auto">
          <a:xfrm>
            <a:off x="1676400" y="1981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5" name="Line 7"/>
          <p:cNvSpPr>
            <a:spLocks noChangeShapeType="1"/>
          </p:cNvSpPr>
          <p:nvPr/>
        </p:nvSpPr>
        <p:spPr bwMode="auto">
          <a:xfrm>
            <a:off x="1752600" y="37338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 flipV="1">
            <a:off x="1676400" y="2438400"/>
            <a:ext cx="33528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 flipV="1">
            <a:off x="1676400" y="2362200"/>
            <a:ext cx="27432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8" name="Line 10"/>
          <p:cNvSpPr>
            <a:spLocks noChangeShapeType="1"/>
          </p:cNvSpPr>
          <p:nvPr/>
        </p:nvSpPr>
        <p:spPr bwMode="auto">
          <a:xfrm flipV="1">
            <a:off x="1752600" y="2133600"/>
            <a:ext cx="2438400" cy="18288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9" name="Rectangle 11"/>
          <p:cNvSpPr>
            <a:spLocks noChangeArrowheads="1"/>
          </p:cNvSpPr>
          <p:nvPr/>
        </p:nvSpPr>
        <p:spPr bwMode="auto">
          <a:xfrm>
            <a:off x="4191000" y="1905000"/>
            <a:ext cx="457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>
                <a:solidFill>
                  <a:srgbClr val="0000FF"/>
                </a:solidFill>
                <a:cs typeface="Angsana New" pitchFamily="18" charset="-34"/>
              </a:rPr>
              <a:t>S</a:t>
            </a:r>
            <a:r>
              <a:rPr lang="el-GR" sz="1800">
                <a:solidFill>
                  <a:srgbClr val="0000FF"/>
                </a:solidFill>
                <a:cs typeface="Arial" charset="0"/>
              </a:rPr>
              <a:t>΄</a:t>
            </a:r>
            <a:endParaRPr lang="el-GR" sz="1800" b="1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27340" name="Rectangle 12"/>
          <p:cNvSpPr>
            <a:spLocks noChangeArrowheads="1"/>
          </p:cNvSpPr>
          <p:nvPr/>
        </p:nvSpPr>
        <p:spPr bwMode="auto">
          <a:xfrm>
            <a:off x="441960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>
                <a:cs typeface="Angsana New" pitchFamily="18" charset="-34"/>
              </a:rPr>
              <a:t>S</a:t>
            </a:r>
            <a:endParaRPr lang="el-GR" sz="1800" b="1">
              <a:cs typeface="Arial" charset="0"/>
            </a:endParaRPr>
          </a:p>
        </p:txBody>
      </p:sp>
      <p:sp>
        <p:nvSpPr>
          <p:cNvPr id="227341" name="Line 13"/>
          <p:cNvSpPr>
            <a:spLocks noChangeShapeType="1"/>
          </p:cNvSpPr>
          <p:nvPr/>
        </p:nvSpPr>
        <p:spPr bwMode="auto">
          <a:xfrm>
            <a:off x="3810000" y="22860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2" name="Line 14"/>
          <p:cNvSpPr>
            <a:spLocks noChangeShapeType="1"/>
          </p:cNvSpPr>
          <p:nvPr/>
        </p:nvSpPr>
        <p:spPr bwMode="auto">
          <a:xfrm>
            <a:off x="2971800" y="30480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3" name="AutoShape 15"/>
          <p:cNvSpPr>
            <a:spLocks/>
          </p:cNvSpPr>
          <p:nvPr/>
        </p:nvSpPr>
        <p:spPr bwMode="auto">
          <a:xfrm>
            <a:off x="3886200" y="2362200"/>
            <a:ext cx="76200" cy="381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44" name="Rectangle 16"/>
          <p:cNvSpPr>
            <a:spLocks noChangeArrowheads="1"/>
          </p:cNvSpPr>
          <p:nvPr/>
        </p:nvSpPr>
        <p:spPr bwMode="auto">
          <a:xfrm>
            <a:off x="3886200" y="2286000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l-GR" sz="1600" b="1" dirty="0">
                <a:solidFill>
                  <a:srgbClr val="FF0000"/>
                </a:solidFill>
                <a:cs typeface="Angsana New" pitchFamily="18" charset="-34"/>
              </a:rPr>
              <a:t>Δ</a:t>
            </a:r>
            <a:r>
              <a:rPr lang="en-US" sz="1600" b="1" dirty="0">
                <a:solidFill>
                  <a:srgbClr val="FF0000"/>
                </a:solidFill>
                <a:cs typeface="Angsana New" pitchFamily="18" charset="-34"/>
              </a:rPr>
              <a:t>S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7345" name="Rectangle 17"/>
          <p:cNvSpPr>
            <a:spLocks noChangeArrowheads="1"/>
          </p:cNvSpPr>
          <p:nvPr/>
        </p:nvSpPr>
        <p:spPr bwMode="auto">
          <a:xfrm>
            <a:off x="4953000" y="21336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7346" name="Rectangle 18"/>
          <p:cNvSpPr>
            <a:spLocks noChangeArrowheads="1"/>
          </p:cNvSpPr>
          <p:nvPr/>
        </p:nvSpPr>
        <p:spPr bwMode="auto">
          <a:xfrm>
            <a:off x="3657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7347" name="Rectangle 19"/>
          <p:cNvSpPr>
            <a:spLocks noChangeArrowheads="1"/>
          </p:cNvSpPr>
          <p:nvPr/>
        </p:nvSpPr>
        <p:spPr bwMode="auto">
          <a:xfrm>
            <a:off x="27432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2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7348" name="Rectangle 20"/>
          <p:cNvSpPr>
            <a:spLocks noChangeArrowheads="1"/>
          </p:cNvSpPr>
          <p:nvPr/>
        </p:nvSpPr>
        <p:spPr bwMode="auto">
          <a:xfrm>
            <a:off x="3124200" y="3962400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>
                <a:solidFill>
                  <a:srgbClr val="FF0000"/>
                </a:solidFill>
                <a:cs typeface="Angsana New" pitchFamily="18" charset="-34"/>
              </a:rPr>
              <a:t>Δ</a:t>
            </a:r>
            <a:r>
              <a:rPr lang="en-US" sz="200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27349" name="Rectangle 21"/>
          <p:cNvSpPr>
            <a:spLocks noChangeArrowheads="1"/>
          </p:cNvSpPr>
          <p:nvPr/>
        </p:nvSpPr>
        <p:spPr bwMode="auto">
          <a:xfrm>
            <a:off x="228600" y="46482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0" name="AutoShape 22"/>
          <p:cNvSpPr>
            <a:spLocks noChangeArrowheads="1"/>
          </p:cNvSpPr>
          <p:nvPr/>
        </p:nvSpPr>
        <p:spPr bwMode="auto">
          <a:xfrm>
            <a:off x="1066800" y="4724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51" name="Rectangle 23"/>
          <p:cNvSpPr>
            <a:spLocks noChangeArrowheads="1"/>
          </p:cNvSpPr>
          <p:nvPr/>
        </p:nvSpPr>
        <p:spPr bwMode="auto">
          <a:xfrm>
            <a:off x="36576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th-TH" sz="2000">
                <a:cs typeface="Angsana New" pitchFamily="18" charset="-34"/>
              </a:rPr>
              <a:t> ↓</a:t>
            </a:r>
          </a:p>
        </p:txBody>
      </p:sp>
      <p:sp>
        <p:nvSpPr>
          <p:cNvPr id="227352" name="Rectangle 24"/>
          <p:cNvSpPr>
            <a:spLocks noChangeArrowheads="1"/>
          </p:cNvSpPr>
          <p:nvPr/>
        </p:nvSpPr>
        <p:spPr bwMode="auto">
          <a:xfrm>
            <a:off x="1295400" y="5105400"/>
            <a:ext cx="838200" cy="707886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 </a:t>
            </a:r>
            <a:r>
              <a:rPr lang="th-TH" sz="2000" dirty="0">
                <a:cs typeface="Angsana New" pitchFamily="18" charset="-34"/>
              </a:rPr>
              <a:t>↓</a:t>
            </a:r>
            <a:endParaRPr lang="en-US" sz="2000" dirty="0">
              <a:cs typeface="Angsana New" pitchFamily="18" charset="-34"/>
            </a:endParaRPr>
          </a:p>
          <a:p>
            <a:pPr algn="ctr"/>
            <a:r>
              <a:rPr lang="en-US" sz="2000" dirty="0">
                <a:cs typeface="Angsana New" pitchFamily="18" charset="-34"/>
              </a:rPr>
              <a:t>DAE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7353" name="Rectangle 25"/>
          <p:cNvSpPr>
            <a:spLocks noChangeArrowheads="1"/>
          </p:cNvSpPr>
          <p:nvPr/>
        </p:nvSpPr>
        <p:spPr bwMode="auto">
          <a:xfrm>
            <a:off x="26670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th-TH" sz="2000">
                <a:cs typeface="Angsana New" pitchFamily="18" charset="-34"/>
              </a:rPr>
              <a:t> ↓</a:t>
            </a:r>
          </a:p>
        </p:txBody>
      </p:sp>
      <p:sp>
        <p:nvSpPr>
          <p:cNvPr id="227354" name="Rectangle 26"/>
          <p:cNvSpPr>
            <a:spLocks noChangeArrowheads="1"/>
          </p:cNvSpPr>
          <p:nvPr/>
        </p:nvSpPr>
        <p:spPr bwMode="auto">
          <a:xfrm>
            <a:off x="1524000" y="46482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th-TH" sz="2000">
                <a:cs typeface="Angsana New" pitchFamily="18" charset="-34"/>
              </a:rPr>
              <a:t> ↓</a:t>
            </a:r>
          </a:p>
        </p:txBody>
      </p:sp>
      <p:sp>
        <p:nvSpPr>
          <p:cNvPr id="227355" name="Rectangle 27"/>
          <p:cNvSpPr>
            <a:spLocks noChangeArrowheads="1"/>
          </p:cNvSpPr>
          <p:nvPr/>
        </p:nvSpPr>
        <p:spPr bwMode="auto">
          <a:xfrm>
            <a:off x="228600" y="51054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6" name="Rectangle 28"/>
          <p:cNvSpPr>
            <a:spLocks noChangeArrowheads="1"/>
          </p:cNvSpPr>
          <p:nvPr/>
        </p:nvSpPr>
        <p:spPr bwMode="auto">
          <a:xfrm>
            <a:off x="77724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DAE </a:t>
            </a:r>
            <a:r>
              <a:rPr lang="th-TH" sz="2000">
                <a:cs typeface="Angsana New" pitchFamily="18" charset="-34"/>
              </a:rPr>
              <a:t>↓</a:t>
            </a:r>
          </a:p>
        </p:txBody>
      </p:sp>
      <p:sp>
        <p:nvSpPr>
          <p:cNvPr id="227357" name="Rectangle 29"/>
          <p:cNvSpPr>
            <a:spLocks noChangeArrowheads="1"/>
          </p:cNvSpPr>
          <p:nvPr/>
        </p:nvSpPr>
        <p:spPr bwMode="auto">
          <a:xfrm>
            <a:off x="45720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DAE </a:t>
            </a:r>
            <a:r>
              <a:rPr lang="th-TH" sz="2000">
                <a:cs typeface="Angsana New" pitchFamily="18" charset="-34"/>
              </a:rPr>
              <a:t>↓</a:t>
            </a:r>
          </a:p>
        </p:txBody>
      </p:sp>
      <p:sp>
        <p:nvSpPr>
          <p:cNvPr id="227358" name="Rectangle 30"/>
          <p:cNvSpPr>
            <a:spLocks noChangeArrowheads="1"/>
          </p:cNvSpPr>
          <p:nvPr/>
        </p:nvSpPr>
        <p:spPr bwMode="auto">
          <a:xfrm>
            <a:off x="58674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th-TH" sz="2000">
                <a:cs typeface="Angsana New" pitchFamily="18" charset="-34"/>
              </a:rPr>
              <a:t> ↓</a:t>
            </a:r>
          </a:p>
        </p:txBody>
      </p:sp>
      <p:sp>
        <p:nvSpPr>
          <p:cNvPr id="227359" name="Rectangle 31"/>
          <p:cNvSpPr>
            <a:spLocks noChangeArrowheads="1"/>
          </p:cNvSpPr>
          <p:nvPr/>
        </p:nvSpPr>
        <p:spPr bwMode="auto">
          <a:xfrm>
            <a:off x="68580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th-TH" sz="2000">
                <a:cs typeface="Angsana New" pitchFamily="18" charset="-34"/>
              </a:rPr>
              <a:t> ↓</a:t>
            </a:r>
          </a:p>
        </p:txBody>
      </p:sp>
      <p:sp>
        <p:nvSpPr>
          <p:cNvPr id="227360" name="Rectangle 32"/>
          <p:cNvSpPr>
            <a:spLocks noChangeArrowheads="1"/>
          </p:cNvSpPr>
          <p:nvPr/>
        </p:nvSpPr>
        <p:spPr bwMode="auto">
          <a:xfrm>
            <a:off x="68580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7361" name="Rectangle 33"/>
          <p:cNvSpPr>
            <a:spLocks noChangeArrowheads="1"/>
          </p:cNvSpPr>
          <p:nvPr/>
        </p:nvSpPr>
        <p:spPr bwMode="auto">
          <a:xfrm>
            <a:off x="36576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7362" name="Line 34"/>
          <p:cNvSpPr>
            <a:spLocks noChangeShapeType="1"/>
          </p:cNvSpPr>
          <p:nvPr/>
        </p:nvSpPr>
        <p:spPr bwMode="auto">
          <a:xfrm>
            <a:off x="9144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>
            <a:off x="2209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32766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>
            <a:off x="3276600" y="52578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86868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41910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Line 40"/>
          <p:cNvSpPr>
            <a:spLocks noChangeShapeType="1"/>
          </p:cNvSpPr>
          <p:nvPr/>
        </p:nvSpPr>
        <p:spPr bwMode="auto">
          <a:xfrm>
            <a:off x="5486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9" name="Line 41"/>
          <p:cNvSpPr>
            <a:spLocks noChangeShapeType="1"/>
          </p:cNvSpPr>
          <p:nvPr/>
        </p:nvSpPr>
        <p:spPr bwMode="auto">
          <a:xfrm flipV="1">
            <a:off x="4114800" y="54102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0" name="Line 42"/>
          <p:cNvSpPr>
            <a:spLocks noChangeShapeType="1"/>
          </p:cNvSpPr>
          <p:nvPr/>
        </p:nvSpPr>
        <p:spPr bwMode="auto">
          <a:xfrm>
            <a:off x="6400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1" name="Line 43"/>
          <p:cNvSpPr>
            <a:spLocks noChangeShapeType="1"/>
          </p:cNvSpPr>
          <p:nvPr/>
        </p:nvSpPr>
        <p:spPr bwMode="auto">
          <a:xfrm>
            <a:off x="7391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2" name="Line 44"/>
          <p:cNvSpPr>
            <a:spLocks noChangeShapeType="1"/>
          </p:cNvSpPr>
          <p:nvPr/>
        </p:nvSpPr>
        <p:spPr bwMode="auto">
          <a:xfrm flipV="1">
            <a:off x="7391400" y="54102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3" name="Line 45"/>
          <p:cNvSpPr>
            <a:spLocks noChangeShapeType="1"/>
          </p:cNvSpPr>
          <p:nvPr/>
        </p:nvSpPr>
        <p:spPr bwMode="auto">
          <a:xfrm>
            <a:off x="6400800" y="5257800"/>
            <a:ext cx="381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4" name="Rectangle 46"/>
          <p:cNvSpPr>
            <a:spLocks noChangeArrowheads="1"/>
          </p:cNvSpPr>
          <p:nvPr/>
        </p:nvSpPr>
        <p:spPr bwMode="auto">
          <a:xfrm>
            <a:off x="304800" y="6027003"/>
            <a:ext cx="8839200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when</a:t>
            </a: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b="1" dirty="0">
                <a:cs typeface="Angsana New" pitchFamily="18" charset="-34"/>
              </a:rPr>
              <a:t>S↑</a:t>
            </a:r>
            <a:r>
              <a:rPr lang="en-US" b="1" dirty="0">
                <a:cs typeface="Angsana New" pitchFamily="18" charset="-34"/>
              </a:rPr>
              <a:t>,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in the case of</a:t>
            </a:r>
            <a:r>
              <a:rPr lang="th-TH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induced investment 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Y↓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2"/>
                </a:solidFill>
                <a:cs typeface="Arial" charset="0"/>
              </a:rPr>
              <a:t>&gt; </a:t>
            </a:r>
            <a:r>
              <a:rPr lang="en-US" sz="2000" dirty="0">
                <a:solidFill>
                  <a:schemeClr val="accent2"/>
                </a:solidFill>
                <a:cs typeface="Arial" charset="0"/>
              </a:rPr>
              <a:t>the case of autonomous investment  </a:t>
            </a:r>
            <a:r>
              <a:rPr lang="en-US" sz="2000" dirty="0">
                <a:cs typeface="Arial" charset="0"/>
              </a:rPr>
              <a:t>b/c there exists the effect from </a:t>
            </a:r>
            <a:r>
              <a:rPr lang="th-TH" dirty="0">
                <a:cs typeface="Angsana New" pitchFamily="18" charset="-34"/>
              </a:rPr>
              <a:t>↓</a:t>
            </a:r>
            <a:r>
              <a:rPr lang="en-US" b="1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in I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27375" name="Rectangle 47"/>
          <p:cNvSpPr>
            <a:spLocks noChangeArrowheads="1"/>
          </p:cNvSpPr>
          <p:nvPr/>
        </p:nvSpPr>
        <p:spPr bwMode="auto">
          <a:xfrm>
            <a:off x="4419600" y="4191000"/>
            <a:ext cx="4724400" cy="4308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multiplier depends on MPC and MP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dirty="0">
              <a:latin typeface="Comic Sans MS" pitchFamily="66" charset="0"/>
              <a:cs typeface="Arial" charset="0"/>
            </a:endParaRPr>
          </a:p>
        </p:txBody>
      </p:sp>
      <p:sp>
        <p:nvSpPr>
          <p:cNvPr id="227376" name="AutoShape 48"/>
          <p:cNvSpPr>
            <a:spLocks/>
          </p:cNvSpPr>
          <p:nvPr/>
        </p:nvSpPr>
        <p:spPr bwMode="auto">
          <a:xfrm rot="5400000">
            <a:off x="3390900" y="3467100"/>
            <a:ext cx="76200" cy="762000"/>
          </a:xfrm>
          <a:prstGeom prst="rightBrace">
            <a:avLst>
              <a:gd name="adj1" fmla="val 8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77" name="Rectangle 49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343400" cy="685800"/>
          </a:xfrm>
          <a:noFill/>
          <a:ln/>
        </p:spPr>
        <p:txBody>
          <a:bodyPr/>
          <a:lstStyle/>
          <a:p>
            <a:pPr algn="l"/>
            <a:r>
              <a:rPr lang="en-US" sz="3200" b="1" dirty="0"/>
              <a:t>3.4 Paradox of Thrift</a:t>
            </a:r>
            <a:endParaRPr lang="th-TH" sz="3200" dirty="0"/>
          </a:p>
        </p:txBody>
      </p:sp>
      <p:sp>
        <p:nvSpPr>
          <p:cNvPr id="50" name="Slide Number Placeholder 4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114</a:t>
            </a:fld>
            <a:endParaRPr lang="en-US"/>
          </a:p>
        </p:txBody>
      </p:sp>
      <p:sp>
        <p:nvSpPr>
          <p:cNvPr id="51" name="Rectangle 18"/>
          <p:cNvSpPr>
            <a:spLocks noChangeArrowheads="1"/>
          </p:cNvSpPr>
          <p:nvPr/>
        </p:nvSpPr>
        <p:spPr bwMode="auto">
          <a:xfrm>
            <a:off x="1295400" y="17526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2" name="Rectangle 13"/>
          <p:cNvSpPr>
            <a:spLocks noChangeArrowheads="1"/>
          </p:cNvSpPr>
          <p:nvPr/>
        </p:nvSpPr>
        <p:spPr bwMode="auto">
          <a:xfrm>
            <a:off x="51054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4" name="Rectangle 50"/>
          <p:cNvSpPr>
            <a:spLocks noChangeArrowheads="1"/>
          </p:cNvSpPr>
          <p:nvPr/>
        </p:nvSpPr>
        <p:spPr bwMode="auto">
          <a:xfrm>
            <a:off x="36576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55" name="Rectangle 50"/>
          <p:cNvSpPr>
            <a:spLocks noChangeArrowheads="1"/>
          </p:cNvSpPr>
          <p:nvPr/>
        </p:nvSpPr>
        <p:spPr bwMode="auto">
          <a:xfrm>
            <a:off x="68580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6553200" y="23622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Y</a:t>
            </a:r>
            <a:r>
              <a:rPr lang="th-TH" sz="1800" dirty="0">
                <a:cs typeface="Angsana New" pitchFamily="18" charset="-34"/>
              </a:rPr>
              <a:t> ↓ </a:t>
            </a:r>
            <a:r>
              <a:rPr lang="en-US" sz="1800" dirty="0">
                <a:cs typeface="Angsana New" pitchFamily="18" charset="-34"/>
              </a:rPr>
              <a:t>from</a:t>
            </a:r>
            <a:r>
              <a:rPr lang="th-TH" sz="1800" dirty="0">
                <a:cs typeface="Angsana New" pitchFamily="18" charset="-34"/>
              </a:rPr>
              <a:t> </a:t>
            </a:r>
            <a:r>
              <a:rPr lang="en-US" sz="1800" dirty="0">
                <a:cs typeface="Angsana New" pitchFamily="18" charset="-34"/>
              </a:rPr>
              <a:t>Y</a:t>
            </a:r>
            <a:r>
              <a:rPr lang="en-US" sz="1800" baseline="-25000" dirty="0">
                <a:cs typeface="Angsana New" pitchFamily="18" charset="-34"/>
              </a:rPr>
              <a:t>1</a:t>
            </a:r>
            <a:r>
              <a:rPr lang="en-US" sz="1800" dirty="0">
                <a:cs typeface="Angsana New" pitchFamily="18" charset="-34"/>
              </a:rPr>
              <a:t> to</a:t>
            </a:r>
            <a:r>
              <a:rPr lang="th-TH" sz="1800" dirty="0">
                <a:cs typeface="Angsana New" pitchFamily="18" charset="-34"/>
              </a:rPr>
              <a:t> </a:t>
            </a:r>
            <a:r>
              <a:rPr lang="en-US" sz="1800" dirty="0">
                <a:cs typeface="Angsana New" pitchFamily="18" charset="-34"/>
              </a:rPr>
              <a:t>Y</a:t>
            </a:r>
            <a:r>
              <a:rPr lang="en-US" sz="1800" baseline="-25000" dirty="0">
                <a:cs typeface="Angsana New" pitchFamily="18" charset="-34"/>
              </a:rPr>
              <a:t>2</a:t>
            </a:r>
            <a:endParaRPr lang="th-TH" sz="1800" dirty="0">
              <a:cs typeface="Angsana New" pitchFamily="18" charset="-34"/>
            </a:endParaRPr>
          </a:p>
        </p:txBody>
      </p:sp>
      <p:sp>
        <p:nvSpPr>
          <p:cNvPr id="58" name="AutoShape 54"/>
          <p:cNvSpPr>
            <a:spLocks noChangeArrowheads="1"/>
          </p:cNvSpPr>
          <p:nvPr/>
        </p:nvSpPr>
        <p:spPr bwMode="auto">
          <a:xfrm>
            <a:off x="7315200" y="20574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9" name="AutoShape 54"/>
          <p:cNvSpPr>
            <a:spLocks noChangeArrowheads="1"/>
          </p:cNvSpPr>
          <p:nvPr/>
        </p:nvSpPr>
        <p:spPr bwMode="auto">
          <a:xfrm>
            <a:off x="7391400" y="3505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6553200" y="27432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>
                <a:cs typeface="Arial" charset="0"/>
              </a:rPr>
              <a:t>New equilibrium is </a:t>
            </a:r>
          </a:p>
          <a:p>
            <a:r>
              <a:rPr lang="en-US" sz="1800" dirty="0">
                <a:cs typeface="Arial" charset="0"/>
              </a:rPr>
              <a:t>at I</a:t>
            </a:r>
            <a:r>
              <a:rPr lang="en-US" sz="1800" baseline="-25000" dirty="0">
                <a:cs typeface="Arial" charset="0"/>
              </a:rPr>
              <a:t>2</a:t>
            </a:r>
            <a:r>
              <a:rPr lang="en-US" sz="1800" dirty="0">
                <a:cs typeface="Arial" charset="0"/>
              </a:rPr>
              <a:t>, S</a:t>
            </a:r>
            <a:r>
              <a:rPr lang="en-US" sz="1800" baseline="-25000" dirty="0">
                <a:cs typeface="Arial" charset="0"/>
              </a:rPr>
              <a:t>2</a:t>
            </a:r>
            <a:r>
              <a:rPr lang="en-US" sz="1800" dirty="0">
                <a:cs typeface="Arial" charset="0"/>
              </a:rPr>
              <a:t>, and Y</a:t>
            </a:r>
            <a:r>
              <a:rPr lang="en-US" sz="1800" baseline="-25000" dirty="0">
                <a:cs typeface="Arial" charset="0"/>
              </a:rPr>
              <a:t>2</a:t>
            </a:r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5181600" y="1524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When S line shifts </a:t>
            </a:r>
            <a:r>
              <a:rPr lang="en-US" sz="22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from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to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el-GR" sz="2800" dirty="0">
                <a:solidFill>
                  <a:srgbClr val="002060"/>
                </a:solidFill>
                <a:latin typeface="+mn-lt"/>
                <a:cs typeface="Arial" charset="0"/>
              </a:rPr>
              <a:t>΄</a:t>
            </a:r>
          </a:p>
        </p:txBody>
      </p:sp>
      <p:sp>
        <p:nvSpPr>
          <p:cNvPr id="63" name="Rectangle 24"/>
          <p:cNvSpPr>
            <a:spLocks noChangeArrowheads="1"/>
          </p:cNvSpPr>
          <p:nvPr/>
        </p:nvSpPr>
        <p:spPr bwMode="auto">
          <a:xfrm>
            <a:off x="5486400" y="3810000"/>
            <a:ext cx="3352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So, 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new </a:t>
            </a:r>
            <a:r>
              <a:rPr lang="en-US" sz="1800" b="1" dirty="0" err="1">
                <a:solidFill>
                  <a:srgbClr val="FF0000"/>
                </a:solidFill>
                <a:cs typeface="Angsana New" pitchFamily="18" charset="-34"/>
              </a:rPr>
              <a:t>equi</a:t>
            </a:r>
            <a:r>
              <a:rPr lang="en-US" sz="1800" b="1" u="sng" baseline="30000" dirty="0" err="1">
                <a:solidFill>
                  <a:srgbClr val="FF0000"/>
                </a:solidFill>
                <a:cs typeface="Angsana New" pitchFamily="18" charset="-34"/>
              </a:rPr>
              <a:t>m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 S &lt; old </a:t>
            </a:r>
            <a:r>
              <a:rPr lang="en-US" sz="1800" b="1" dirty="0" err="1">
                <a:solidFill>
                  <a:srgbClr val="FF0000"/>
                </a:solidFill>
                <a:cs typeface="Angsana New" pitchFamily="18" charset="-34"/>
              </a:rPr>
              <a:t>equi</a:t>
            </a:r>
            <a:r>
              <a:rPr lang="en-US" sz="1800" b="1" u="sng" baseline="30000" dirty="0" err="1">
                <a:solidFill>
                  <a:srgbClr val="FF0000"/>
                </a:solidFill>
                <a:cs typeface="Angsana New" pitchFamily="18" charset="-34"/>
              </a:rPr>
              <a:t>m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 S </a:t>
            </a:r>
            <a:endParaRPr lang="th-TH" sz="1800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65" name="Straight Connector 64"/>
          <p:cNvCxnSpPr/>
          <p:nvPr/>
        </p:nvCxnSpPr>
        <p:spPr>
          <a:xfrm>
            <a:off x="1676400" y="3048000"/>
            <a:ext cx="12954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18"/>
          <p:cNvSpPr>
            <a:spLocks noChangeArrowheads="1"/>
          </p:cNvSpPr>
          <p:nvPr/>
        </p:nvSpPr>
        <p:spPr bwMode="auto">
          <a:xfrm>
            <a:off x="685800" y="28956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S</a:t>
            </a:r>
            <a:r>
              <a:rPr lang="en-US" sz="2000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0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2</a:t>
            </a:r>
            <a:endParaRPr lang="th-TH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>
            <a:off x="1676400" y="2819400"/>
            <a:ext cx="20574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18"/>
          <p:cNvSpPr>
            <a:spLocks noChangeArrowheads="1"/>
          </p:cNvSpPr>
          <p:nvPr/>
        </p:nvSpPr>
        <p:spPr bwMode="auto">
          <a:xfrm>
            <a:off x="609600" y="25146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 dirty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8" name="Rectangle 4"/>
          <p:cNvSpPr>
            <a:spLocks noChangeArrowheads="1"/>
          </p:cNvSpPr>
          <p:nvPr/>
        </p:nvSpPr>
        <p:spPr bwMode="auto">
          <a:xfrm>
            <a:off x="6248400" y="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7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7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7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7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7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7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7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2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7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2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2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2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2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22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22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227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22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227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22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22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8" grpId="0" animBg="1"/>
      <p:bldP spid="227339" grpId="0"/>
      <p:bldP spid="227342" grpId="0" animBg="1"/>
      <p:bldP spid="227343" grpId="0" animBg="1"/>
      <p:bldP spid="227344" grpId="0"/>
      <p:bldP spid="227347" grpId="0"/>
      <p:bldP spid="227348" grpId="0"/>
      <p:bldP spid="227349" grpId="0" animBg="1"/>
      <p:bldP spid="227350" grpId="0" animBg="1"/>
      <p:bldP spid="227351" grpId="0" animBg="1"/>
      <p:bldP spid="227352" grpId="0" animBg="1"/>
      <p:bldP spid="227353" grpId="0" animBg="1"/>
      <p:bldP spid="227354" grpId="0" animBg="1"/>
      <p:bldP spid="227355" grpId="0" animBg="1"/>
      <p:bldP spid="227356" grpId="0" animBg="1"/>
      <p:bldP spid="227357" grpId="0" animBg="1"/>
      <p:bldP spid="227358" grpId="0" animBg="1"/>
      <p:bldP spid="227359" grpId="0" animBg="1"/>
      <p:bldP spid="227360" grpId="0" animBg="1"/>
      <p:bldP spid="227361" grpId="0" animBg="1"/>
      <p:bldP spid="227362" grpId="0" animBg="1"/>
      <p:bldP spid="227363" grpId="0" animBg="1"/>
      <p:bldP spid="227364" grpId="0" animBg="1"/>
      <p:bldP spid="227365" grpId="0" animBg="1"/>
      <p:bldP spid="227366" grpId="0" animBg="1"/>
      <p:bldP spid="227367" grpId="0" animBg="1"/>
      <p:bldP spid="227368" grpId="0" animBg="1"/>
      <p:bldP spid="227369" grpId="0" animBg="1"/>
      <p:bldP spid="227370" grpId="0" animBg="1"/>
      <p:bldP spid="227371" grpId="0" animBg="1"/>
      <p:bldP spid="227372" grpId="0" animBg="1"/>
      <p:bldP spid="227373" grpId="0" animBg="1"/>
      <p:bldP spid="227374" grpId="0" animBg="1"/>
      <p:bldP spid="227375" grpId="0" animBg="1"/>
      <p:bldP spid="227376" grpId="0" animBg="1"/>
      <p:bldP spid="227376" grpId="1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2" grpId="0" animBg="1"/>
      <p:bldP spid="63" grpId="0" animBg="1"/>
      <p:bldP spid="66" grpId="0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8354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/>
            <a:r>
              <a:rPr lang="en-US" sz="3200" b="1" dirty="0"/>
              <a:t>3.5 Inflationary and deflationary gap</a:t>
            </a:r>
            <a:endParaRPr lang="th-TH" sz="3200" b="1" dirty="0"/>
          </a:p>
        </p:txBody>
      </p:sp>
      <p:sp>
        <p:nvSpPr>
          <p:cNvPr id="228356" name="Rectangle 4"/>
          <p:cNvSpPr>
            <a:spLocks noChangeArrowheads="1"/>
          </p:cNvSpPr>
          <p:nvPr/>
        </p:nvSpPr>
        <p:spPr bwMode="auto">
          <a:xfrm>
            <a:off x="228600" y="1981200"/>
            <a:ext cx="2133600" cy="58477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3200" b="1" dirty="0">
                <a:solidFill>
                  <a:srgbClr val="800000"/>
                </a:solidFill>
                <a:cs typeface="Angsana New" pitchFamily="18" charset="-34"/>
              </a:rPr>
              <a:t>GDP gap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2514600" y="2133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3048000" y="1905000"/>
            <a:ext cx="5410200" cy="1384995"/>
          </a:xfrm>
          <a:prstGeom prst="rect">
            <a:avLst/>
          </a:prstGeom>
          <a:solidFill>
            <a:srgbClr val="FFCC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When national income is more or less than income at the </a:t>
            </a:r>
            <a:r>
              <a:rPr lang="en-US" sz="2800" dirty="0">
                <a:solidFill>
                  <a:schemeClr val="accent2"/>
                </a:solidFill>
                <a:cs typeface="Angsana New" pitchFamily="18" charset="-34"/>
              </a:rPr>
              <a:t>full employment </a:t>
            </a:r>
            <a:r>
              <a:rPr lang="en-US" sz="2800" dirty="0">
                <a:cs typeface="Angsana New" pitchFamily="18" charset="-34"/>
              </a:rPr>
              <a:t>level</a:t>
            </a:r>
            <a:endParaRPr lang="th-TH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8359" name="Rectangle 7"/>
          <p:cNvSpPr>
            <a:spLocks noChangeArrowheads="1"/>
          </p:cNvSpPr>
          <p:nvPr/>
        </p:nvSpPr>
        <p:spPr bwMode="auto">
          <a:xfrm>
            <a:off x="990600" y="3657600"/>
            <a:ext cx="7924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Potential Output</a:t>
            </a:r>
            <a:r>
              <a:rPr lang="en-US" sz="28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3200" b="1" dirty="0">
                <a:latin typeface="NSimSun" pitchFamily="49" charset="-122"/>
                <a:cs typeface="Angsana New" pitchFamily="18" charset="-34"/>
              </a:rPr>
              <a:t>or</a:t>
            </a:r>
            <a:r>
              <a:rPr lang="en-US" sz="32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th-TH" sz="28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Full Employment Output</a:t>
            </a:r>
            <a:r>
              <a:rPr lang="th-TH" sz="20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 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8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6" grpId="0" animBg="1"/>
      <p:bldP spid="228357" grpId="0" animBg="1"/>
      <p:bldP spid="228358" grpId="0" animBg="1"/>
      <p:bldP spid="228359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9378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79" name="Rectangle 3"/>
          <p:cNvSpPr>
            <a:spLocks noChangeArrowheads="1"/>
          </p:cNvSpPr>
          <p:nvPr/>
        </p:nvSpPr>
        <p:spPr bwMode="auto">
          <a:xfrm>
            <a:off x="533400" y="381000"/>
            <a:ext cx="6324600" cy="5847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3200" b="1" dirty="0">
                <a:solidFill>
                  <a:srgbClr val="800000"/>
                </a:solidFill>
                <a:cs typeface="Angsana New" pitchFamily="18" charset="-34"/>
              </a:rPr>
              <a:t>3.5.1 (Inflationary Gap)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9380" name="Line 4"/>
          <p:cNvSpPr>
            <a:spLocks noChangeShapeType="1"/>
          </p:cNvSpPr>
          <p:nvPr/>
        </p:nvSpPr>
        <p:spPr bwMode="auto">
          <a:xfrm flipV="1">
            <a:off x="838200" y="2286000"/>
            <a:ext cx="2971800" cy="251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9381" name="Line 5"/>
          <p:cNvSpPr>
            <a:spLocks noChangeShapeType="1"/>
          </p:cNvSpPr>
          <p:nvPr/>
        </p:nvSpPr>
        <p:spPr bwMode="auto">
          <a:xfrm flipV="1">
            <a:off x="838200" y="3429000"/>
            <a:ext cx="3124200" cy="762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9382" name="Rectangle 6"/>
          <p:cNvSpPr>
            <a:spLocks noChangeArrowheads="1"/>
          </p:cNvSpPr>
          <p:nvPr/>
        </p:nvSpPr>
        <p:spPr bwMode="auto">
          <a:xfrm>
            <a:off x="3962400" y="32004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="1" baseline="30000" dirty="0">
                <a:solidFill>
                  <a:schemeClr val="accent2"/>
                </a:solidFill>
                <a:cs typeface="Arial" charset="0"/>
              </a:rPr>
              <a:t>F</a:t>
            </a:r>
            <a:endParaRPr lang="el-GR" sz="2000" b="1" baseline="30000" dirty="0">
              <a:solidFill>
                <a:schemeClr val="accent2"/>
              </a:solidFill>
              <a:cs typeface="Arial" charset="0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838200" y="2438400"/>
            <a:ext cx="3581400" cy="1066800"/>
            <a:chOff x="528" y="2208"/>
            <a:chExt cx="2592" cy="672"/>
          </a:xfrm>
        </p:grpSpPr>
        <p:sp>
          <p:nvSpPr>
            <p:cNvPr id="229384" name="Line 8"/>
            <p:cNvSpPr>
              <a:spLocks noChangeShapeType="1"/>
            </p:cNvSpPr>
            <p:nvPr/>
          </p:nvSpPr>
          <p:spPr bwMode="auto">
            <a:xfrm flipV="1">
              <a:off x="528" y="2304"/>
              <a:ext cx="2256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385" name="Rectangle 9"/>
            <p:cNvSpPr>
              <a:spLocks noChangeArrowheads="1"/>
            </p:cNvSpPr>
            <p:nvPr/>
          </p:nvSpPr>
          <p:spPr bwMode="auto">
            <a:xfrm>
              <a:off x="2832" y="2208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229386" name="Rectangle 10"/>
          <p:cNvSpPr>
            <a:spLocks noChangeArrowheads="1"/>
          </p:cNvSpPr>
          <p:nvPr/>
        </p:nvSpPr>
        <p:spPr bwMode="auto">
          <a:xfrm>
            <a:off x="3352800" y="2743200"/>
            <a:ext cx="304800" cy="707886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FF0000"/>
                </a:solidFill>
                <a:cs typeface="Angsana New" pitchFamily="18" charset="-34"/>
              </a:rPr>
              <a:t>↓</a:t>
            </a:r>
          </a:p>
        </p:txBody>
      </p:sp>
      <p:sp>
        <p:nvSpPr>
          <p:cNvPr id="229387" name="Line 11"/>
          <p:cNvSpPr>
            <a:spLocks noChangeShapeType="1"/>
          </p:cNvSpPr>
          <p:nvPr/>
        </p:nvSpPr>
        <p:spPr bwMode="auto">
          <a:xfrm>
            <a:off x="3200400" y="28194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9388" name="Line 12"/>
          <p:cNvSpPr>
            <a:spLocks noChangeShapeType="1"/>
          </p:cNvSpPr>
          <p:nvPr/>
        </p:nvSpPr>
        <p:spPr bwMode="auto">
          <a:xfrm>
            <a:off x="1828800" y="3200400"/>
            <a:ext cx="0" cy="16764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143000" y="4419600"/>
            <a:ext cx="533400" cy="412750"/>
            <a:chOff x="672" y="3360"/>
            <a:chExt cx="336" cy="260"/>
          </a:xfrm>
        </p:grpSpPr>
        <p:sp>
          <p:nvSpPr>
            <p:cNvPr id="229390" name="Arc 14"/>
            <p:cNvSpPr>
              <a:spLocks/>
            </p:cNvSpPr>
            <p:nvPr/>
          </p:nvSpPr>
          <p:spPr bwMode="auto">
            <a:xfrm>
              <a:off x="864" y="336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9391" name="Text Box 15"/>
            <p:cNvSpPr txBox="1">
              <a:spLocks noChangeArrowheads="1"/>
            </p:cNvSpPr>
            <p:nvPr/>
          </p:nvSpPr>
          <p:spPr bwMode="auto">
            <a:xfrm>
              <a:off x="672" y="3408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</p:grpSp>
      <p:sp>
        <p:nvSpPr>
          <p:cNvPr id="229392" name="AutoShape 16"/>
          <p:cNvSpPr>
            <a:spLocks/>
          </p:cNvSpPr>
          <p:nvPr/>
        </p:nvSpPr>
        <p:spPr bwMode="auto">
          <a:xfrm>
            <a:off x="1600200" y="3276600"/>
            <a:ext cx="76200" cy="685800"/>
          </a:xfrm>
          <a:prstGeom prst="leftBrace">
            <a:avLst>
              <a:gd name="adj1" fmla="val 58333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93" name="Text Box 17"/>
          <p:cNvSpPr txBox="1">
            <a:spLocks noChangeArrowheads="1"/>
          </p:cNvSpPr>
          <p:nvPr/>
        </p:nvSpPr>
        <p:spPr bwMode="auto">
          <a:xfrm>
            <a:off x="-304800" y="3505200"/>
            <a:ext cx="1905000" cy="369332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>
                <a:solidFill>
                  <a:srgbClr val="800000"/>
                </a:solidFill>
                <a:cs typeface="Angsana New" pitchFamily="18" charset="-34"/>
              </a:rPr>
              <a:t>Inflationary gap</a:t>
            </a:r>
            <a:endParaRPr lang="th-TH" sz="18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9394" name="Rectangle 18"/>
          <p:cNvSpPr>
            <a:spLocks noChangeArrowheads="1"/>
          </p:cNvSpPr>
          <p:nvPr/>
        </p:nvSpPr>
        <p:spPr bwMode="auto">
          <a:xfrm>
            <a:off x="3657600" y="19050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 = DAE</a:t>
            </a:r>
            <a:endParaRPr lang="el-GR" sz="2000" b="1" dirty="0">
              <a:cs typeface="Arial" charset="0"/>
            </a:endParaRPr>
          </a:p>
        </p:txBody>
      </p:sp>
      <p:sp>
        <p:nvSpPr>
          <p:cNvPr id="229395" name="Rectangle 19"/>
          <p:cNvSpPr>
            <a:spLocks noChangeArrowheads="1"/>
          </p:cNvSpPr>
          <p:nvPr/>
        </p:nvSpPr>
        <p:spPr bwMode="auto">
          <a:xfrm>
            <a:off x="2971800" y="48768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E</a:t>
            </a:r>
            <a:endParaRPr lang="el-GR" sz="2000" b="1" baseline="-25000" dirty="0">
              <a:cs typeface="Angsana New" pitchFamily="18" charset="-34"/>
            </a:endParaRPr>
          </a:p>
        </p:txBody>
      </p:sp>
      <p:sp>
        <p:nvSpPr>
          <p:cNvPr id="229396" name="Rectangle 20"/>
          <p:cNvSpPr>
            <a:spLocks noChangeArrowheads="1"/>
          </p:cNvSpPr>
          <p:nvPr/>
        </p:nvSpPr>
        <p:spPr bwMode="auto">
          <a:xfrm>
            <a:off x="1676400" y="48768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>
                <a:solidFill>
                  <a:schemeClr val="accent2"/>
                </a:solidFill>
                <a:cs typeface="Angsana New" pitchFamily="18" charset="-34"/>
              </a:rPr>
              <a:t>F</a:t>
            </a:r>
            <a:endParaRPr lang="el-GR" sz="20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9397" name="Rectangle 21"/>
          <p:cNvSpPr>
            <a:spLocks noChangeArrowheads="1"/>
          </p:cNvSpPr>
          <p:nvPr/>
        </p:nvSpPr>
        <p:spPr bwMode="auto">
          <a:xfrm>
            <a:off x="5029200" y="2590800"/>
            <a:ext cx="990600" cy="46166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at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9398" name="AutoShape 22"/>
          <p:cNvSpPr>
            <a:spLocks noChangeArrowheads="1"/>
          </p:cNvSpPr>
          <p:nvPr/>
        </p:nvSpPr>
        <p:spPr bwMode="auto">
          <a:xfrm>
            <a:off x="62484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99" name="Rectangle 23"/>
          <p:cNvSpPr>
            <a:spLocks noChangeArrowheads="1"/>
          </p:cNvSpPr>
          <p:nvPr/>
        </p:nvSpPr>
        <p:spPr bwMode="auto">
          <a:xfrm>
            <a:off x="6858000" y="2590800"/>
            <a:ext cx="1219200" cy="39687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b="1" dirty="0">
                <a:cs typeface="Angsana New" pitchFamily="18" charset="-34"/>
              </a:rPr>
              <a:t>DAE </a:t>
            </a:r>
            <a:r>
              <a:rPr lang="en-US" sz="2000" b="1" dirty="0">
                <a:cs typeface="Arial" charset="0"/>
              </a:rPr>
              <a:t>&gt;</a:t>
            </a:r>
            <a:r>
              <a:rPr lang="th-TH" sz="2000" b="1" dirty="0">
                <a:cs typeface="Angsana New" pitchFamily="18" charset="-34"/>
              </a:rPr>
              <a:t> </a:t>
            </a:r>
            <a:r>
              <a:rPr lang="en-US" sz="2000" b="1" dirty="0">
                <a:cs typeface="Angsana New" pitchFamily="18" charset="-34"/>
              </a:rPr>
              <a:t>Y</a:t>
            </a:r>
          </a:p>
        </p:txBody>
      </p:sp>
      <p:sp>
        <p:nvSpPr>
          <p:cNvPr id="229401" name="Rectangle 25"/>
          <p:cNvSpPr>
            <a:spLocks noChangeArrowheads="1"/>
          </p:cNvSpPr>
          <p:nvPr/>
        </p:nvSpPr>
        <p:spPr bwMode="auto">
          <a:xfrm>
            <a:off x="5029200" y="3276600"/>
            <a:ext cx="3581400" cy="1015663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When economy use all factors of production, gross output is still less than DAE</a:t>
            </a:r>
            <a:endParaRPr lang="th-TH" sz="2000" dirty="0">
              <a:cs typeface="Arial" charset="0"/>
            </a:endParaRPr>
          </a:p>
        </p:txBody>
      </p:sp>
      <p:sp>
        <p:nvSpPr>
          <p:cNvPr id="229402" name="Rectangle 26"/>
          <p:cNvSpPr>
            <a:spLocks noChangeArrowheads="1"/>
          </p:cNvSpPr>
          <p:nvPr/>
        </p:nvSpPr>
        <p:spPr bwMode="auto">
          <a:xfrm>
            <a:off x="5029200" y="4572000"/>
            <a:ext cx="4114800" cy="1938992"/>
          </a:xfrm>
          <a:prstGeom prst="rect">
            <a:avLst/>
          </a:prstGeom>
          <a:solidFill>
            <a:srgbClr val="FFFF66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30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Government can reduce this inflationary gap by reducing 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30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by</a:t>
            </a:r>
            <a:r>
              <a:rPr lang="en-US" sz="3000" b="1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reducing</a:t>
            </a:r>
            <a:r>
              <a:rPr lang="en-US" sz="3000" b="1" dirty="0"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C, </a:t>
            </a:r>
            <a:r>
              <a:rPr lang="en-US" sz="28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, G </a:t>
            </a:r>
            <a:r>
              <a:rPr lang="en-US" sz="2000" dirty="0">
                <a:cs typeface="Angsana New" pitchFamily="18" charset="-34"/>
              </a:rPr>
              <a:t>or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X-M</a:t>
            </a:r>
            <a:r>
              <a:rPr lang="en-US" sz="2800" b="1" dirty="0">
                <a:cs typeface="Angsana New" pitchFamily="18" charset="-34"/>
              </a:rPr>
              <a:t> </a:t>
            </a:r>
          </a:p>
          <a:p>
            <a:r>
              <a:rPr lang="en-US" dirty="0" err="1">
                <a:cs typeface="Angsana New" pitchFamily="18" charset="-34"/>
              </a:rPr>
              <a:t>Eg</a:t>
            </a:r>
            <a:r>
              <a:rPr lang="en-US" dirty="0">
                <a:cs typeface="Angsana New" pitchFamily="18" charset="-34"/>
              </a:rPr>
              <a:t>.</a:t>
            </a:r>
            <a:r>
              <a:rPr lang="en-US" sz="3000" b="1" dirty="0">
                <a:cs typeface="Angsana New" pitchFamily="18" charset="-34"/>
              </a:rPr>
              <a:t> </a:t>
            </a:r>
            <a:r>
              <a:rPr lang="th-TH" sz="3000" b="1" dirty="0">
                <a:solidFill>
                  <a:srgbClr val="FF0000"/>
                </a:solidFill>
                <a:cs typeface="Angsana New" pitchFamily="18" charset="-34"/>
              </a:rPr>
              <a:t>↑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T</a:t>
            </a:r>
            <a:r>
              <a:rPr lang="en-US" sz="3000" b="1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or</a:t>
            </a:r>
            <a:r>
              <a:rPr lang="th-TH" sz="3000" b="1" dirty="0">
                <a:cs typeface="Angsana New" pitchFamily="18" charset="-34"/>
              </a:rPr>
              <a:t> </a:t>
            </a:r>
            <a:r>
              <a:rPr lang="th-TH" sz="3000" b="1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G</a:t>
            </a:r>
            <a:endParaRPr lang="th-TH" sz="2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381000" y="1447800"/>
            <a:ext cx="4648200" cy="3429000"/>
            <a:chOff x="240" y="912"/>
            <a:chExt cx="2928" cy="2160"/>
          </a:xfrm>
        </p:grpSpPr>
        <p:sp>
          <p:nvSpPr>
            <p:cNvPr id="229404" name="Line 28"/>
            <p:cNvSpPr>
              <a:spLocks noChangeShapeType="1"/>
            </p:cNvSpPr>
            <p:nvPr/>
          </p:nvSpPr>
          <p:spPr bwMode="auto">
            <a:xfrm>
              <a:off x="528" y="1200"/>
              <a:ext cx="0" cy="1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5" name="Line 29"/>
            <p:cNvSpPr>
              <a:spLocks noChangeShapeType="1"/>
            </p:cNvSpPr>
            <p:nvPr/>
          </p:nvSpPr>
          <p:spPr bwMode="auto">
            <a:xfrm>
              <a:off x="528" y="3024"/>
              <a:ext cx="22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6" name="Rectangle 30"/>
            <p:cNvSpPr>
              <a:spLocks noChangeArrowheads="1"/>
            </p:cNvSpPr>
            <p:nvPr/>
          </p:nvSpPr>
          <p:spPr bwMode="auto">
            <a:xfrm>
              <a:off x="240" y="912"/>
              <a:ext cx="43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  <p:sp>
          <p:nvSpPr>
            <p:cNvPr id="229407" name="Rectangle 31"/>
            <p:cNvSpPr>
              <a:spLocks noChangeArrowheads="1"/>
            </p:cNvSpPr>
            <p:nvPr/>
          </p:nvSpPr>
          <p:spPr bwMode="auto">
            <a:xfrm>
              <a:off x="2880" y="288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Y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116</a:t>
            </a:fld>
            <a:endParaRPr lang="en-US"/>
          </a:p>
        </p:txBody>
      </p:sp>
      <p:sp>
        <p:nvSpPr>
          <p:cNvPr id="33" name="Rectangle 25"/>
          <p:cNvSpPr>
            <a:spLocks noChangeArrowheads="1"/>
          </p:cNvSpPr>
          <p:nvPr/>
        </p:nvSpPr>
        <p:spPr bwMode="auto">
          <a:xfrm>
            <a:off x="5029200" y="1219200"/>
            <a:ext cx="4114800" cy="1077218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 &gt; DAE</a:t>
            </a:r>
            <a:r>
              <a:rPr lang="en-US" sz="2000" baseline="30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, existing DAE is higher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9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9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9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9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9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9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9" grpId="0" animBg="1"/>
      <p:bldP spid="229380" grpId="0" animBg="1"/>
      <p:bldP spid="229381" grpId="0" animBg="1"/>
      <p:bldP spid="229382" grpId="0"/>
      <p:bldP spid="229386" grpId="0"/>
      <p:bldP spid="229387" grpId="0" animBg="1"/>
      <p:bldP spid="229388" grpId="0" animBg="1"/>
      <p:bldP spid="229392" grpId="0" animBg="1"/>
      <p:bldP spid="229394" grpId="0"/>
      <p:bldP spid="229395" grpId="0"/>
      <p:bldP spid="229396" grpId="0"/>
      <p:bldP spid="229397" grpId="0" animBg="1"/>
      <p:bldP spid="229398" grpId="0" animBg="1"/>
      <p:bldP spid="229399" grpId="0" animBg="1"/>
      <p:bldP spid="229401" grpId="0" animBg="1"/>
      <p:bldP spid="229402" grpId="0" animBg="1"/>
      <p:bldP spid="33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Line 2"/>
          <p:cNvSpPr>
            <a:spLocks noChangeShapeType="1"/>
          </p:cNvSpPr>
          <p:nvPr/>
        </p:nvSpPr>
        <p:spPr bwMode="auto">
          <a:xfrm flipH="1">
            <a:off x="762000" y="3200400"/>
            <a:ext cx="3200400" cy="762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0" y="2667000"/>
            <a:ext cx="2895600" cy="2546350"/>
            <a:chOff x="480" y="1680"/>
            <a:chExt cx="1824" cy="1604"/>
          </a:xfrm>
        </p:grpSpPr>
        <p:sp>
          <p:nvSpPr>
            <p:cNvPr id="230404" name="Arc 4"/>
            <p:cNvSpPr>
              <a:spLocks/>
            </p:cNvSpPr>
            <p:nvPr/>
          </p:nvSpPr>
          <p:spPr bwMode="auto">
            <a:xfrm>
              <a:off x="816" y="2976"/>
              <a:ext cx="144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0405" name="Text Box 5"/>
            <p:cNvSpPr txBox="1">
              <a:spLocks noChangeArrowheads="1"/>
            </p:cNvSpPr>
            <p:nvPr/>
          </p:nvSpPr>
          <p:spPr bwMode="auto">
            <a:xfrm>
              <a:off x="624" y="3072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  <p:sp>
          <p:nvSpPr>
            <p:cNvPr id="230406" name="Line 6"/>
            <p:cNvSpPr>
              <a:spLocks noChangeShapeType="1"/>
            </p:cNvSpPr>
            <p:nvPr/>
          </p:nvSpPr>
          <p:spPr bwMode="auto">
            <a:xfrm flipH="1">
              <a:off x="480" y="1680"/>
              <a:ext cx="1824" cy="15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0407" name="Rectangle 7"/>
          <p:cNvSpPr>
            <a:spLocks noChangeArrowheads="1"/>
          </p:cNvSpPr>
          <p:nvPr/>
        </p:nvSpPr>
        <p:spPr bwMode="auto">
          <a:xfrm>
            <a:off x="3505200" y="24384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 = DAE</a:t>
            </a:r>
            <a:endParaRPr lang="el-GR" sz="2000" b="1">
              <a:cs typeface="Arial" charset="0"/>
            </a:endParaRPr>
          </a:p>
        </p:txBody>
      </p:sp>
      <p:sp>
        <p:nvSpPr>
          <p:cNvPr id="230408" name="Rectangle 8"/>
          <p:cNvSpPr>
            <a:spLocks noChangeArrowheads="1"/>
          </p:cNvSpPr>
          <p:nvPr/>
        </p:nvSpPr>
        <p:spPr bwMode="auto">
          <a:xfrm>
            <a:off x="4114800" y="2971800"/>
            <a:ext cx="60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="1" baseline="-25000" dirty="0">
                <a:solidFill>
                  <a:schemeClr val="accent2"/>
                </a:solidFill>
                <a:cs typeface="Arial" charset="0"/>
              </a:rPr>
              <a:t>F</a:t>
            </a:r>
            <a:endParaRPr lang="el-GR" sz="2000" b="1" baseline="-25000" dirty="0">
              <a:solidFill>
                <a:schemeClr val="accent2"/>
              </a:solidFill>
              <a:cs typeface="Arial" charset="0"/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762000" y="3657600"/>
            <a:ext cx="3733800" cy="914400"/>
            <a:chOff x="480" y="2304"/>
            <a:chExt cx="2352" cy="576"/>
          </a:xfrm>
        </p:grpSpPr>
        <p:sp>
          <p:nvSpPr>
            <p:cNvPr id="230410" name="Line 10"/>
            <p:cNvSpPr>
              <a:spLocks noChangeShapeType="1"/>
            </p:cNvSpPr>
            <p:nvPr/>
          </p:nvSpPr>
          <p:spPr bwMode="auto">
            <a:xfrm flipH="1">
              <a:off x="480" y="2400"/>
              <a:ext cx="2064" cy="4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11" name="Rectangle 11"/>
            <p:cNvSpPr>
              <a:spLocks noChangeArrowheads="1"/>
            </p:cNvSpPr>
            <p:nvPr/>
          </p:nvSpPr>
          <p:spPr bwMode="auto">
            <a:xfrm>
              <a:off x="2544" y="23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>
                  <a:cs typeface="Angsana New" pitchFamily="18" charset="-34"/>
                </a:rPr>
                <a:t>DAE</a:t>
              </a:r>
              <a:endParaRPr lang="el-GR" sz="2000" b="1">
                <a:cs typeface="Arial" charset="0"/>
              </a:endParaRPr>
            </a:p>
          </p:txBody>
        </p:sp>
      </p:grpSp>
      <p:sp useBgFill="1">
        <p:nvSpPr>
          <p:cNvPr id="230412" name="Rectangle 1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13" name="Line 13"/>
          <p:cNvSpPr>
            <a:spLocks noChangeShapeType="1"/>
          </p:cNvSpPr>
          <p:nvPr/>
        </p:nvSpPr>
        <p:spPr bwMode="auto">
          <a:xfrm>
            <a:off x="1752600" y="4343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0414" name="Line 14"/>
          <p:cNvSpPr>
            <a:spLocks noChangeShapeType="1"/>
          </p:cNvSpPr>
          <p:nvPr/>
        </p:nvSpPr>
        <p:spPr bwMode="auto">
          <a:xfrm>
            <a:off x="2667000" y="3505200"/>
            <a:ext cx="0" cy="16764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0415" name="AutoShape 15"/>
          <p:cNvSpPr>
            <a:spLocks/>
          </p:cNvSpPr>
          <p:nvPr/>
        </p:nvSpPr>
        <p:spPr bwMode="auto">
          <a:xfrm>
            <a:off x="2743200" y="3505200"/>
            <a:ext cx="76200" cy="609600"/>
          </a:xfrm>
          <a:prstGeom prst="rightBrace">
            <a:avLst>
              <a:gd name="adj1" fmla="val 66667"/>
              <a:gd name="adj2" fmla="val 50000"/>
            </a:avLst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16" name="Text Box 16"/>
          <p:cNvSpPr txBox="1">
            <a:spLocks noChangeArrowheads="1"/>
          </p:cNvSpPr>
          <p:nvPr/>
        </p:nvSpPr>
        <p:spPr bwMode="auto">
          <a:xfrm>
            <a:off x="2743200" y="3429000"/>
            <a:ext cx="2057400" cy="369332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>
                <a:solidFill>
                  <a:srgbClr val="800000"/>
                </a:solidFill>
                <a:cs typeface="Angsana New" pitchFamily="18" charset="-34"/>
              </a:rPr>
              <a:t>Deflationary gap</a:t>
            </a:r>
            <a:endParaRPr lang="th-TH" sz="18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30417" name="Rectangle 17"/>
          <p:cNvSpPr>
            <a:spLocks noChangeArrowheads="1"/>
          </p:cNvSpPr>
          <p:nvPr/>
        </p:nvSpPr>
        <p:spPr bwMode="auto">
          <a:xfrm>
            <a:off x="2438400" y="51816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>
                <a:solidFill>
                  <a:schemeClr val="accent2"/>
                </a:solidFill>
                <a:cs typeface="Angsana New" pitchFamily="18" charset="-34"/>
              </a:rPr>
              <a:t>F</a:t>
            </a:r>
            <a:endParaRPr lang="el-GR" sz="20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30418" name="Rectangle 18"/>
          <p:cNvSpPr>
            <a:spLocks noChangeArrowheads="1"/>
          </p:cNvSpPr>
          <p:nvPr/>
        </p:nvSpPr>
        <p:spPr bwMode="auto">
          <a:xfrm>
            <a:off x="1524000" y="51816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E</a:t>
            </a:r>
            <a:endParaRPr lang="el-GR" sz="2000" b="1" baseline="-25000">
              <a:cs typeface="Angsana New" pitchFamily="18" charset="-34"/>
            </a:endParaRPr>
          </a:p>
        </p:txBody>
      </p:sp>
      <p:sp>
        <p:nvSpPr>
          <p:cNvPr id="230419" name="Rectangle 19"/>
          <p:cNvSpPr>
            <a:spLocks noChangeArrowheads="1"/>
          </p:cNvSpPr>
          <p:nvPr/>
        </p:nvSpPr>
        <p:spPr bwMode="auto">
          <a:xfrm>
            <a:off x="4876800" y="2514600"/>
            <a:ext cx="1371600" cy="58477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th-TH" sz="32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at</a:t>
            </a:r>
            <a:r>
              <a:rPr lang="th-TH" sz="3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30420" name="AutoShape 20"/>
          <p:cNvSpPr>
            <a:spLocks noChangeArrowheads="1"/>
          </p:cNvSpPr>
          <p:nvPr/>
        </p:nvSpPr>
        <p:spPr bwMode="auto">
          <a:xfrm>
            <a:off x="63246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21" name="Rectangle 21"/>
          <p:cNvSpPr>
            <a:spLocks noChangeArrowheads="1"/>
          </p:cNvSpPr>
          <p:nvPr/>
        </p:nvSpPr>
        <p:spPr bwMode="auto">
          <a:xfrm>
            <a:off x="6781800" y="2590800"/>
            <a:ext cx="13716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cs typeface="Angsana New" pitchFamily="18" charset="-34"/>
              </a:rPr>
              <a:t>DAE </a:t>
            </a:r>
            <a:r>
              <a:rPr lang="en-US" dirty="0">
                <a:cs typeface="Arial" charset="0"/>
              </a:rPr>
              <a:t>&lt;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Y</a:t>
            </a:r>
          </a:p>
        </p:txBody>
      </p:sp>
      <p:sp>
        <p:nvSpPr>
          <p:cNvPr id="230425" name="Rectangle 25"/>
          <p:cNvSpPr>
            <a:spLocks noChangeArrowheads="1"/>
          </p:cNvSpPr>
          <p:nvPr/>
        </p:nvSpPr>
        <p:spPr bwMode="auto">
          <a:xfrm>
            <a:off x="4876800" y="4724400"/>
            <a:ext cx="4038600" cy="707886"/>
          </a:xfrm>
          <a:prstGeom prst="rect">
            <a:avLst/>
          </a:prstGeom>
          <a:solidFill>
            <a:schemeClr val="hlink"/>
          </a:solidFill>
          <a:ln w="9525" cap="rnd">
            <a:solidFill>
              <a:srgbClr val="CC99FF"/>
            </a:solidFill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rial" charset="0"/>
              </a:rPr>
              <a:t>When Y</a:t>
            </a:r>
            <a:r>
              <a:rPr lang="en-US" sz="2000" baseline="-25000" dirty="0">
                <a:cs typeface="Arial" charset="0"/>
              </a:rPr>
              <a:t>E</a:t>
            </a:r>
            <a:r>
              <a:rPr lang="en-US" sz="2000" dirty="0">
                <a:cs typeface="Arial" charset="0"/>
              </a:rPr>
              <a:t> &lt; Y</a:t>
            </a:r>
            <a:r>
              <a:rPr lang="en-US" sz="2000" baseline="-25000" dirty="0">
                <a:cs typeface="Arial" charset="0"/>
              </a:rPr>
              <a:t>F,</a:t>
            </a:r>
            <a:r>
              <a:rPr lang="en-US" sz="2000" dirty="0">
                <a:cs typeface="Arial" charset="0"/>
              </a:rPr>
              <a:t> at Y</a:t>
            </a:r>
            <a:r>
              <a:rPr lang="en-US" sz="2000" baseline="-25000" dirty="0">
                <a:cs typeface="Arial" charset="0"/>
              </a:rPr>
              <a:t>E </a:t>
            </a:r>
            <a:r>
              <a:rPr lang="en-US" sz="2000" dirty="0">
                <a:cs typeface="Arial" charset="0"/>
              </a:rPr>
              <a:t>some factors of production are not used</a:t>
            </a:r>
            <a:endParaRPr lang="th-TH" sz="2000" dirty="0">
              <a:cs typeface="Arial" charset="0"/>
            </a:endParaRPr>
          </a:p>
        </p:txBody>
      </p:sp>
      <p:sp>
        <p:nvSpPr>
          <p:cNvPr id="230427" name="Rectangle 27"/>
          <p:cNvSpPr>
            <a:spLocks noChangeArrowheads="1"/>
          </p:cNvSpPr>
          <p:nvPr/>
        </p:nvSpPr>
        <p:spPr bwMode="auto">
          <a:xfrm>
            <a:off x="533400" y="304800"/>
            <a:ext cx="4876800" cy="52322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800000"/>
                </a:solidFill>
                <a:cs typeface="Angsana New" pitchFamily="18" charset="-34"/>
              </a:rPr>
              <a:t>3.5.2 Deflationary Gap</a:t>
            </a:r>
            <a:endParaRPr lang="th-TH" sz="28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228600" y="1752600"/>
            <a:ext cx="4572000" cy="3505200"/>
            <a:chOff x="144" y="1104"/>
            <a:chExt cx="2880" cy="2208"/>
          </a:xfrm>
        </p:grpSpPr>
        <p:sp>
          <p:nvSpPr>
            <p:cNvPr id="230429" name="Line 29"/>
            <p:cNvSpPr>
              <a:spLocks noChangeShapeType="1"/>
            </p:cNvSpPr>
            <p:nvPr/>
          </p:nvSpPr>
          <p:spPr bwMode="auto">
            <a:xfrm>
              <a:off x="480" y="1344"/>
              <a:ext cx="0" cy="19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0" name="Line 30"/>
            <p:cNvSpPr>
              <a:spLocks noChangeShapeType="1"/>
            </p:cNvSpPr>
            <p:nvPr/>
          </p:nvSpPr>
          <p:spPr bwMode="auto">
            <a:xfrm flipH="1">
              <a:off x="480" y="3264"/>
              <a:ext cx="22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1" name="Rectangle 31"/>
            <p:cNvSpPr>
              <a:spLocks noChangeArrowheads="1"/>
            </p:cNvSpPr>
            <p:nvPr/>
          </p:nvSpPr>
          <p:spPr bwMode="auto">
            <a:xfrm>
              <a:off x="144" y="11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 dirty="0">
                  <a:cs typeface="Angsana New" pitchFamily="18" charset="-34"/>
                </a:rPr>
                <a:t>DAE</a:t>
              </a:r>
              <a:endParaRPr lang="el-GR" sz="1800" b="1" dirty="0">
                <a:cs typeface="Arial" charset="0"/>
              </a:endParaRPr>
            </a:p>
          </p:txBody>
        </p:sp>
        <p:sp>
          <p:nvSpPr>
            <p:cNvPr id="230432" name="Rectangle 32"/>
            <p:cNvSpPr>
              <a:spLocks noChangeArrowheads="1"/>
            </p:cNvSpPr>
            <p:nvPr/>
          </p:nvSpPr>
          <p:spPr bwMode="auto">
            <a:xfrm>
              <a:off x="2736" y="312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>
                  <a:cs typeface="Angsana New" pitchFamily="18" charset="-34"/>
                </a:rPr>
                <a:t>Y</a:t>
              </a:r>
              <a:endParaRPr lang="el-GR" sz="1800" b="1">
                <a:cs typeface="Arial" charset="0"/>
              </a:endParaRPr>
            </a:p>
          </p:txBody>
        </p:sp>
      </p:grpSp>
      <p:sp>
        <p:nvSpPr>
          <p:cNvPr id="230433" name="Line 33"/>
          <p:cNvSpPr>
            <a:spLocks noChangeShapeType="1"/>
          </p:cNvSpPr>
          <p:nvPr/>
        </p:nvSpPr>
        <p:spPr bwMode="auto">
          <a:xfrm flipV="1">
            <a:off x="1295400" y="3886200"/>
            <a:ext cx="0" cy="3810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117</a:t>
            </a:fld>
            <a:endParaRPr lang="en-US"/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0" y="5791200"/>
            <a:ext cx="9144000" cy="553998"/>
          </a:xfrm>
          <a:prstGeom prst="rect">
            <a:avLst/>
          </a:prstGeom>
          <a:solidFill>
            <a:srgbClr val="FFFF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sz="26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3000" dirty="0">
                <a:latin typeface="Browallia New" pitchFamily="34" charset="-34"/>
                <a:cs typeface="Browallia New" pitchFamily="34" charset="-34"/>
              </a:rPr>
              <a:t>Government may reduce this deflationary gap by</a:t>
            </a:r>
            <a:r>
              <a:rPr lang="th-TH" sz="3000" b="1" dirty="0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↑ </a:t>
            </a:r>
            <a:r>
              <a:rPr lang="en-US" sz="3000" b="1" dirty="0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DAE </a:t>
            </a:r>
            <a:r>
              <a:rPr lang="en-US" sz="3000" dirty="0">
                <a:latin typeface="Browallia New" pitchFamily="34" charset="-34"/>
                <a:cs typeface="Browallia New" pitchFamily="34" charset="-34"/>
              </a:rPr>
              <a:t>by</a:t>
            </a:r>
            <a:r>
              <a:rPr lang="en-US" sz="3000" b="1" dirty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th-TH" sz="3000" b="1" dirty="0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↑ </a:t>
            </a:r>
            <a:r>
              <a:rPr lang="en-US" sz="3000" b="1" dirty="0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C, I, G </a:t>
            </a:r>
            <a:r>
              <a:rPr lang="en-US" sz="3000" dirty="0">
                <a:latin typeface="Browallia New" pitchFamily="34" charset="-34"/>
                <a:cs typeface="Browallia New" pitchFamily="34" charset="-34"/>
              </a:rPr>
              <a:t>or</a:t>
            </a:r>
            <a:r>
              <a:rPr lang="th-TH" sz="3000" b="1" dirty="0">
                <a:solidFill>
                  <a:schemeClr val="accent2"/>
                </a:solidFill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3000" b="1" dirty="0">
                <a:solidFill>
                  <a:srgbClr val="FF0000"/>
                </a:solidFill>
                <a:latin typeface="Browallia New" pitchFamily="34" charset="-34"/>
                <a:cs typeface="Browallia New" pitchFamily="34" charset="-34"/>
              </a:rPr>
              <a:t>X-M</a:t>
            </a:r>
            <a:endParaRPr lang="th-TH" sz="3000" b="1" dirty="0">
              <a:solidFill>
                <a:srgbClr val="FF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4876800" y="990600"/>
            <a:ext cx="3733800" cy="1384995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 &lt; DAE</a:t>
            </a:r>
            <a:r>
              <a:rPr lang="en-US" sz="2000" baseline="30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, existing DAE is less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  <p:sp>
        <p:nvSpPr>
          <p:cNvPr id="38" name="Rectangle 25"/>
          <p:cNvSpPr>
            <a:spLocks noChangeArrowheads="1"/>
          </p:cNvSpPr>
          <p:nvPr/>
        </p:nvSpPr>
        <p:spPr bwMode="auto">
          <a:xfrm>
            <a:off x="4876800" y="3429000"/>
            <a:ext cx="3352800" cy="1015663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When economy use all factors of production, gross output is more than DAE</a:t>
            </a:r>
            <a:endParaRPr lang="th-TH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0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0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0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3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30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30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30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30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30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2" grpId="0" animBg="1"/>
      <p:bldP spid="230407" grpId="0"/>
      <p:bldP spid="230408" grpId="0"/>
      <p:bldP spid="230413" grpId="0" animBg="1"/>
      <p:bldP spid="230414" grpId="0" animBg="1"/>
      <p:bldP spid="230415" grpId="0" animBg="1"/>
      <p:bldP spid="230416" grpId="0"/>
      <p:bldP spid="230417" grpId="0"/>
      <p:bldP spid="230418" grpId="0"/>
      <p:bldP spid="230419" grpId="0" animBg="1"/>
      <p:bldP spid="230420" grpId="0" animBg="1"/>
      <p:bldP spid="230421" grpId="0" animBg="1"/>
      <p:bldP spid="230425" grpId="0" animBg="1"/>
      <p:bldP spid="230433" grpId="0" animBg="1"/>
      <p:bldP spid="36" grpId="0" animBg="1"/>
      <p:bldP spid="35" grpId="0" animBg="1"/>
      <p:bldP spid="38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3.6 Keynesian, Classical and Non-Keynes non-classic concept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381000" y="1600200"/>
            <a:ext cx="1676400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A50021"/>
                </a:solidFill>
                <a:cs typeface="Arial" charset="0"/>
              </a:rPr>
              <a:t>Keynes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286000" y="3352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118</a:t>
            </a:fld>
            <a:endParaRPr lang="en-US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971800" y="1447800"/>
            <a:ext cx="5334000" cy="83099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2971800" y="2438400"/>
            <a:ext cx="617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When DAE changes, price doesn’t change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457200" y="3200400"/>
            <a:ext cx="1676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A50021"/>
                </a:solidFill>
                <a:cs typeface="Arial" charset="0"/>
              </a:rPr>
              <a:t>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2895600" y="3200400"/>
            <a:ext cx="59436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Economy operates at full employment level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2" name="AutoShape 14"/>
          <p:cNvSpPr>
            <a:spLocks noChangeArrowheads="1"/>
          </p:cNvSpPr>
          <p:nvPr/>
        </p:nvSpPr>
        <p:spPr bwMode="auto">
          <a:xfrm>
            <a:off x="2286000" y="3962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2971800" y="3962400"/>
            <a:ext cx="61722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457200" y="4724400"/>
            <a:ext cx="2286000" cy="95410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A50021"/>
                </a:solidFill>
                <a:cs typeface="Arial" charset="0"/>
              </a:rPr>
              <a:t>Non-Keynes non 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4" name="AutoShape 10"/>
          <p:cNvSpPr>
            <a:spLocks noChangeArrowheads="1"/>
          </p:cNvSpPr>
          <p:nvPr/>
        </p:nvSpPr>
        <p:spPr bwMode="auto">
          <a:xfrm>
            <a:off x="2971800" y="4953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3505200" y="4724400"/>
            <a:ext cx="5334000" cy="83099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26" name="AutoShape 14"/>
          <p:cNvSpPr>
            <a:spLocks noChangeArrowheads="1"/>
          </p:cNvSpPr>
          <p:nvPr/>
        </p:nvSpPr>
        <p:spPr bwMode="auto">
          <a:xfrm>
            <a:off x="2895600" y="5791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2"/>
          <p:cNvSpPr>
            <a:spLocks noChangeArrowheads="1"/>
          </p:cNvSpPr>
          <p:nvPr/>
        </p:nvSpPr>
        <p:spPr bwMode="auto">
          <a:xfrm>
            <a:off x="3505200" y="5791200"/>
            <a:ext cx="53340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50" grpId="0" animBg="1"/>
      <p:bldP spid="21505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8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40386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352800" y="4038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438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40386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119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14400"/>
            <a:ext cx="3048000" cy="309562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352800" y="6096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77094" y="3618706"/>
            <a:ext cx="8382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105400" y="609600"/>
            <a:ext cx="33528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Suppose composition of DAE changes such as C </a:t>
            </a:r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↑</a:t>
            </a:r>
            <a:r>
              <a:rPr lang="en-US" sz="2000" dirty="0"/>
              <a:t> </a:t>
            </a:r>
          </a:p>
        </p:txBody>
      </p:sp>
      <p:sp>
        <p:nvSpPr>
          <p:cNvPr id="36" name="AutoShape 24"/>
          <p:cNvSpPr>
            <a:spLocks noChangeArrowheads="1"/>
          </p:cNvSpPr>
          <p:nvPr/>
        </p:nvSpPr>
        <p:spPr bwMode="auto">
          <a:xfrm>
            <a:off x="6553200" y="129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5257800" y="1600200"/>
            <a:ext cx="35052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DAE shifts to the left to </a:t>
            </a:r>
            <a:r>
              <a:rPr lang="en-US" sz="2000" dirty="0">
                <a:solidFill>
                  <a:schemeClr val="accent2"/>
                </a:solidFill>
              </a:rPr>
              <a:t>DAE</a:t>
            </a:r>
            <a:r>
              <a:rPr lang="en-US" sz="2000" baseline="-25000" dirty="0">
                <a:solidFill>
                  <a:schemeClr val="accent2"/>
                </a:solidFill>
              </a:rPr>
              <a:t>2</a:t>
            </a:r>
            <a:r>
              <a:rPr lang="en-US" sz="2000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6553200" y="1981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5715000" y="2286000"/>
            <a:ext cx="2209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Y</a:t>
            </a:r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↑</a:t>
            </a:r>
            <a:r>
              <a:rPr lang="en-US" sz="2000" dirty="0"/>
              <a:t>  from Y</a:t>
            </a:r>
            <a:r>
              <a:rPr lang="en-US" sz="2000" baseline="-25000" dirty="0"/>
              <a:t>1</a:t>
            </a:r>
            <a:r>
              <a:rPr lang="en-US" sz="2000" dirty="0"/>
              <a:t> to Y</a:t>
            </a:r>
            <a:r>
              <a:rPr lang="en-US" sz="2000" baseline="-25000" dirty="0"/>
              <a:t>2</a:t>
            </a:r>
            <a:r>
              <a:rPr lang="en-US" sz="2000" dirty="0"/>
              <a:t> </a:t>
            </a:r>
          </a:p>
        </p:txBody>
      </p:sp>
      <p:sp>
        <p:nvSpPr>
          <p:cNvPr id="44" name="Line 6"/>
          <p:cNvSpPr>
            <a:spLocks noChangeShapeType="1"/>
          </p:cNvSpPr>
          <p:nvPr/>
        </p:nvSpPr>
        <p:spPr bwMode="auto">
          <a:xfrm flipV="1">
            <a:off x="457200" y="1447800"/>
            <a:ext cx="3048000" cy="990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3581400" y="1143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aseline="30000" dirty="0">
              <a:solidFill>
                <a:schemeClr val="accent2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rot="5400000">
            <a:off x="1562894" y="2856706"/>
            <a:ext cx="23622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>
            <a:spLocks noChangeArrowheads="1"/>
          </p:cNvSpPr>
          <p:nvPr/>
        </p:nvSpPr>
        <p:spPr bwMode="auto">
          <a:xfrm>
            <a:off x="2514600" y="40386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53" name="Line 6"/>
          <p:cNvSpPr>
            <a:spLocks noChangeShapeType="1"/>
          </p:cNvSpPr>
          <p:nvPr/>
        </p:nvSpPr>
        <p:spPr bwMode="auto">
          <a:xfrm flipV="1">
            <a:off x="457200" y="1981200"/>
            <a:ext cx="304800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4419600" y="2819400"/>
            <a:ext cx="47244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In </a:t>
            </a:r>
            <a:r>
              <a:rPr lang="en-US" sz="2000" b="1" dirty="0">
                <a:solidFill>
                  <a:schemeClr val="accent2"/>
                </a:solidFill>
              </a:rPr>
              <a:t>Keynesian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case, P does not change.  So DAE and Y stop at this level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886200" y="3581400"/>
            <a:ext cx="52578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In </a:t>
            </a:r>
            <a:r>
              <a:rPr lang="en-US" sz="2000" b="1" dirty="0">
                <a:solidFill>
                  <a:srgbClr val="FF0000"/>
                </a:solidFill>
              </a:rPr>
              <a:t>Classical </a:t>
            </a:r>
            <a:r>
              <a:rPr lang="en-US" sz="2000" dirty="0"/>
              <a:t>and</a:t>
            </a:r>
            <a:r>
              <a:rPr lang="en-US" sz="2000" b="1" dirty="0">
                <a:solidFill>
                  <a:srgbClr val="FF0000"/>
                </a:solidFill>
              </a:rPr>
              <a:t> Non-Keynes non-classic </a:t>
            </a:r>
            <a:r>
              <a:rPr lang="en-US" sz="2000" dirty="0"/>
              <a:t>case when DAE </a:t>
            </a:r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↑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/>
              <a:t>,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172200" y="3886200"/>
            <a:ext cx="19812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Price of G&amp; S </a:t>
            </a:r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↑</a:t>
            </a:r>
            <a:r>
              <a:rPr lang="en-US" sz="2000" dirty="0"/>
              <a:t> </a:t>
            </a:r>
          </a:p>
        </p:txBody>
      </p:sp>
      <p:cxnSp>
        <p:nvCxnSpPr>
          <p:cNvPr id="59" name="Straight Connector 58"/>
          <p:cNvCxnSpPr/>
          <p:nvPr/>
        </p:nvCxnSpPr>
        <p:spPr>
          <a:xfrm rot="5400000" flipH="1" flipV="1">
            <a:off x="-1027906" y="2551906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3581400" y="16764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en-US" sz="2000" baseline="30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1" name="AutoShape 24"/>
          <p:cNvSpPr>
            <a:spLocks noChangeArrowheads="1"/>
          </p:cNvSpPr>
          <p:nvPr/>
        </p:nvSpPr>
        <p:spPr bwMode="auto">
          <a:xfrm>
            <a:off x="4876800" y="4267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7162800" y="4648200"/>
            <a:ext cx="609600" cy="400110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/>
              <a:t>C </a:t>
            </a:r>
            <a:r>
              <a:rPr lang="th-TH" sz="2000" b="1" dirty="0">
                <a:solidFill>
                  <a:srgbClr val="FF0000"/>
                </a:solidFill>
                <a:cs typeface="Angsana New" pitchFamily="18" charset="-34"/>
              </a:rPr>
              <a:t>↓</a:t>
            </a:r>
          </a:p>
        </p:txBody>
      </p:sp>
      <p:sp>
        <p:nvSpPr>
          <p:cNvPr id="66" name="AutoShape 27"/>
          <p:cNvSpPr>
            <a:spLocks noChangeArrowheads="1"/>
          </p:cNvSpPr>
          <p:nvPr/>
        </p:nvSpPr>
        <p:spPr bwMode="auto">
          <a:xfrm>
            <a:off x="78486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8229600" y="4648200"/>
            <a:ext cx="914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DAE </a:t>
            </a:r>
            <a:r>
              <a:rPr lang="th-TH" sz="2000" dirty="0">
                <a:solidFill>
                  <a:srgbClr val="FF0000"/>
                </a:solidFill>
                <a:cs typeface="Angsana New" pitchFamily="18" charset="-34"/>
              </a:rPr>
              <a:t>↓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514600" y="5410200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cs typeface="Angsana New" pitchFamily="18" charset="-34"/>
              </a:rPr>
              <a:t>DAE shifts to the right to </a:t>
            </a:r>
            <a:r>
              <a:rPr lang="en-US" sz="1800" dirty="0">
                <a:solidFill>
                  <a:srgbClr val="FF0000"/>
                </a:solidFill>
              </a:rPr>
              <a:t>DAE</a:t>
            </a:r>
            <a:r>
              <a:rPr lang="en-US" sz="1800" baseline="-25000" dirty="0">
                <a:solidFill>
                  <a:srgbClr val="FF0000"/>
                </a:solidFill>
              </a:rPr>
              <a:t>3</a:t>
            </a:r>
            <a:r>
              <a:rPr lang="en-US" sz="18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05400" y="5486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Y</a:t>
            </a:r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th-TH" sz="2000" b="1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000" dirty="0"/>
              <a:t> from Y</a:t>
            </a:r>
            <a:r>
              <a:rPr lang="en-US" sz="2000" baseline="-25000" dirty="0"/>
              <a:t>2</a:t>
            </a:r>
            <a:r>
              <a:rPr lang="en-US" sz="2000" dirty="0"/>
              <a:t> to Y</a:t>
            </a:r>
            <a:r>
              <a:rPr lang="en-US" sz="2000" baseline="-25000" dirty="0"/>
              <a:t>3</a:t>
            </a:r>
            <a:r>
              <a:rPr lang="en-US" sz="2000" dirty="0"/>
              <a:t> </a:t>
            </a:r>
          </a:p>
        </p:txBody>
      </p:sp>
      <p:cxnSp>
        <p:nvCxnSpPr>
          <p:cNvPr id="76" name="Straight Connector 75"/>
          <p:cNvCxnSpPr/>
          <p:nvPr/>
        </p:nvCxnSpPr>
        <p:spPr>
          <a:xfrm rot="5400000">
            <a:off x="1219994" y="3275806"/>
            <a:ext cx="15240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19"/>
          <p:cNvSpPr>
            <a:spLocks noChangeArrowheads="1"/>
          </p:cNvSpPr>
          <p:nvPr/>
        </p:nvSpPr>
        <p:spPr bwMode="auto">
          <a:xfrm>
            <a:off x="1752600" y="40386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1295400" y="4800600"/>
            <a:ext cx="1447800" cy="1588"/>
          </a:xfrm>
          <a:prstGeom prst="straightConnector1">
            <a:avLst/>
          </a:prstGeom>
          <a:ln w="190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10800000">
            <a:off x="1905000" y="4648200"/>
            <a:ext cx="838200" cy="15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AutoShape 27"/>
          <p:cNvSpPr>
            <a:spLocks noChangeArrowheads="1"/>
          </p:cNvSpPr>
          <p:nvPr/>
        </p:nvSpPr>
        <p:spPr bwMode="auto">
          <a:xfrm>
            <a:off x="67818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1" name="Group 50"/>
          <p:cNvGrpSpPr/>
          <p:nvPr/>
        </p:nvGrpSpPr>
        <p:grpSpPr>
          <a:xfrm>
            <a:off x="3124200" y="4648200"/>
            <a:ext cx="3581400" cy="707886"/>
            <a:chOff x="3276600" y="4953000"/>
            <a:chExt cx="3581400" cy="707886"/>
          </a:xfrm>
        </p:grpSpPr>
        <p:sp>
          <p:nvSpPr>
            <p:cNvPr id="48" name="TextBox 47"/>
            <p:cNvSpPr txBox="1"/>
            <p:nvPr/>
          </p:nvSpPr>
          <p:spPr>
            <a:xfrm>
              <a:off x="3276600" y="4953000"/>
              <a:ext cx="3581400" cy="707886"/>
            </a:xfrm>
            <a:prstGeom prst="rect">
              <a:avLst/>
            </a:prstGeom>
            <a:solidFill>
              <a:srgbClr val="CCFF99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Real wealth   </a:t>
              </a:r>
              <a:r>
                <a:rPr lang="en-US" sz="2000" u="sng" dirty="0"/>
                <a:t>Value of asset</a:t>
              </a:r>
            </a:p>
            <a:p>
              <a:r>
                <a:rPr lang="en-US" sz="2000" dirty="0"/>
                <a:t>                               P        </a:t>
              </a:r>
              <a:endParaRPr lang="th-TH" sz="2000" b="1" dirty="0">
                <a:solidFill>
                  <a:srgbClr val="FF0000"/>
                </a:solidFill>
                <a:cs typeface="Angsana New" pitchFamily="18" charset="-34"/>
              </a:endParaRPr>
            </a:p>
          </p:txBody>
        </p:sp>
        <p:sp>
          <p:nvSpPr>
            <p:cNvPr id="50" name="Double Bracket 49"/>
            <p:cNvSpPr/>
            <p:nvPr/>
          </p:nvSpPr>
          <p:spPr>
            <a:xfrm>
              <a:off x="4800600" y="4953000"/>
              <a:ext cx="1828800" cy="685800"/>
            </a:xfrm>
            <a:prstGeom prst="bracketPair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58" name="Straight Arrow Connector 57"/>
          <p:cNvCxnSpPr/>
          <p:nvPr/>
        </p:nvCxnSpPr>
        <p:spPr>
          <a:xfrm rot="5400000">
            <a:off x="6477794" y="4876006"/>
            <a:ext cx="304800" cy="15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0" y="5410200"/>
            <a:ext cx="20574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cs typeface="Angsana New" pitchFamily="18" charset="-34"/>
              </a:rPr>
              <a:t>In </a:t>
            </a:r>
            <a:r>
              <a:rPr lang="en-US" sz="1800" b="1" dirty="0">
                <a:solidFill>
                  <a:srgbClr val="FF0000"/>
                </a:solidFill>
              </a:rPr>
              <a:t>Non-Keynes non-classic </a:t>
            </a:r>
            <a:r>
              <a:rPr lang="en-US" sz="1800" dirty="0"/>
              <a:t>case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0" y="6248400"/>
            <a:ext cx="1981200" cy="369332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cs typeface="Angsana New" pitchFamily="18" charset="-34"/>
              </a:rPr>
              <a:t>In 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Classical </a:t>
            </a:r>
            <a:r>
              <a:rPr lang="en-US" sz="1800" dirty="0">
                <a:cs typeface="Angsana New" pitchFamily="18" charset="-34"/>
              </a:rPr>
              <a:t>case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87" name="AutoShape 27"/>
          <p:cNvSpPr>
            <a:spLocks noChangeArrowheads="1"/>
          </p:cNvSpPr>
          <p:nvPr/>
        </p:nvSpPr>
        <p:spPr bwMode="auto">
          <a:xfrm>
            <a:off x="21336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9" name="AutoShape 27"/>
          <p:cNvSpPr>
            <a:spLocks noChangeArrowheads="1"/>
          </p:cNvSpPr>
          <p:nvPr/>
        </p:nvSpPr>
        <p:spPr bwMode="auto">
          <a:xfrm>
            <a:off x="46482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0" name="AutoShape 27"/>
          <p:cNvSpPr>
            <a:spLocks noChangeArrowheads="1"/>
          </p:cNvSpPr>
          <p:nvPr/>
        </p:nvSpPr>
        <p:spPr bwMode="auto">
          <a:xfrm>
            <a:off x="21336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2514600" y="6211669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cs typeface="Angsana New" pitchFamily="18" charset="-34"/>
              </a:rPr>
              <a:t>DAE shifts to the right to </a:t>
            </a:r>
            <a:r>
              <a:rPr lang="en-US" sz="1800" dirty="0">
                <a:solidFill>
                  <a:srgbClr val="FF0000"/>
                </a:solidFill>
              </a:rPr>
              <a:t>DAE</a:t>
            </a:r>
            <a:r>
              <a:rPr lang="en-US" sz="1800" baseline="-25000" dirty="0">
                <a:solidFill>
                  <a:srgbClr val="FF0000"/>
                </a:solidFill>
              </a:rPr>
              <a:t>1</a:t>
            </a:r>
            <a:r>
              <a:rPr lang="en-US" sz="18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92" name="AutoShape 27"/>
          <p:cNvSpPr>
            <a:spLocks noChangeArrowheads="1"/>
          </p:cNvSpPr>
          <p:nvPr/>
        </p:nvSpPr>
        <p:spPr bwMode="auto">
          <a:xfrm>
            <a:off x="46482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" name="TextBox 92"/>
          <p:cNvSpPr txBox="1"/>
          <p:nvPr/>
        </p:nvSpPr>
        <p:spPr>
          <a:xfrm>
            <a:off x="5105400" y="6248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Y</a:t>
            </a:r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th-TH" sz="2000" b="1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000" dirty="0"/>
              <a:t> from Y</a:t>
            </a:r>
            <a:r>
              <a:rPr lang="en-US" sz="2000" baseline="-25000" dirty="0"/>
              <a:t>2</a:t>
            </a:r>
            <a:r>
              <a:rPr lang="en-US" sz="2000" dirty="0"/>
              <a:t> to Y</a:t>
            </a:r>
            <a:r>
              <a:rPr lang="en-US" sz="2000" baseline="-25000" dirty="0"/>
              <a:t>1</a:t>
            </a:r>
            <a:r>
              <a:rPr lang="en-US" sz="2000" dirty="0"/>
              <a:t> </a:t>
            </a:r>
          </a:p>
        </p:txBody>
      </p:sp>
      <p:cxnSp>
        <p:nvCxnSpPr>
          <p:cNvPr id="94" name="Straight Arrow Connector 93"/>
          <p:cNvCxnSpPr>
            <a:endCxn id="181267" idx="2"/>
          </p:cNvCxnSpPr>
          <p:nvPr/>
        </p:nvCxnSpPr>
        <p:spPr>
          <a:xfrm rot="10800000">
            <a:off x="1257300" y="4495800"/>
            <a:ext cx="1485900" cy="1588"/>
          </a:xfrm>
          <a:prstGeom prst="straightConnector1">
            <a:avLst/>
          </a:prstGeom>
          <a:ln w="190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4" grpId="0" animBg="1"/>
      <p:bldP spid="46" grpId="0"/>
      <p:bldP spid="49" grpId="0"/>
      <p:bldP spid="54" grpId="0" animBg="1"/>
      <p:bldP spid="56" grpId="0" animBg="1"/>
      <p:bldP spid="57" grpId="0" animBg="1"/>
      <p:bldP spid="61" grpId="0" animBg="1"/>
      <p:bldP spid="62" grpId="0" animBg="1"/>
      <p:bldP spid="66" grpId="0" animBg="1"/>
      <p:bldP spid="67" grpId="0" animBg="1"/>
      <p:bldP spid="70" grpId="0" animBg="1"/>
      <p:bldP spid="75" grpId="0" animBg="1"/>
      <p:bldP spid="88" grpId="0" animBg="1"/>
      <p:bldP spid="79" grpId="0" animBg="1"/>
      <p:bldP spid="81" grpId="0" animBg="1"/>
      <p:bldP spid="87" grpId="0" animBg="1"/>
      <p:bldP spid="89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35052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886200" y="3276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057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120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90600"/>
            <a:ext cx="274320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048000" y="6858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38994" y="3199606"/>
            <a:ext cx="7620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Line 6"/>
          <p:cNvSpPr>
            <a:spLocks noChangeShapeType="1"/>
          </p:cNvSpPr>
          <p:nvPr/>
        </p:nvSpPr>
        <p:spPr bwMode="auto">
          <a:xfrm flipV="1">
            <a:off x="457200" y="1143000"/>
            <a:ext cx="3048000" cy="990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3581400" y="1143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aseline="30000" dirty="0">
              <a:solidFill>
                <a:schemeClr val="accent2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rot="5400000">
            <a:off x="1638300" y="2476500"/>
            <a:ext cx="22098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>
            <a:spLocks noChangeArrowheads="1"/>
          </p:cNvSpPr>
          <p:nvPr/>
        </p:nvSpPr>
        <p:spPr bwMode="auto">
          <a:xfrm>
            <a:off x="24384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53" name="Line 6"/>
          <p:cNvSpPr>
            <a:spLocks noChangeShapeType="1"/>
          </p:cNvSpPr>
          <p:nvPr/>
        </p:nvSpPr>
        <p:spPr bwMode="auto">
          <a:xfrm flipV="1">
            <a:off x="457200" y="1600200"/>
            <a:ext cx="304800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cxnSp>
        <p:nvCxnSpPr>
          <p:cNvPr id="59" name="Straight Connector 58"/>
          <p:cNvCxnSpPr>
            <a:stCxn id="181252" idx="0"/>
          </p:cNvCxnSpPr>
          <p:nvPr/>
        </p:nvCxnSpPr>
        <p:spPr>
          <a:xfrm rot="5400000" flipH="1" flipV="1">
            <a:off x="-761206" y="2285206"/>
            <a:ext cx="2438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3581400" y="16764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en-US" sz="2000" baseline="30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 rot="5400000">
            <a:off x="1296194" y="2818606"/>
            <a:ext cx="13716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19"/>
          <p:cNvSpPr>
            <a:spLocks noChangeArrowheads="1"/>
          </p:cNvSpPr>
          <p:nvPr/>
        </p:nvSpPr>
        <p:spPr bwMode="auto">
          <a:xfrm>
            <a:off x="1752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1143000" y="4800600"/>
            <a:ext cx="1600200" cy="1588"/>
          </a:xfrm>
          <a:prstGeom prst="straightConnector1">
            <a:avLst/>
          </a:prstGeom>
          <a:ln w="190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10800000">
            <a:off x="1905000" y="4419600"/>
            <a:ext cx="762000" cy="15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0" y="5867400"/>
            <a:ext cx="22860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Multiplier effect  in Keynesian case    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6781800" y="5867400"/>
            <a:ext cx="2362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Multiplier effect  in Classical case   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243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&gt;</a:t>
            </a:r>
          </a:p>
        </p:txBody>
      </p:sp>
      <p:cxnSp>
        <p:nvCxnSpPr>
          <p:cNvPr id="51" name="Straight Arrow Connector 50"/>
          <p:cNvCxnSpPr/>
          <p:nvPr/>
        </p:nvCxnSpPr>
        <p:spPr>
          <a:xfrm rot="10800000">
            <a:off x="1219200" y="4038600"/>
            <a:ext cx="1524000" cy="1588"/>
          </a:xfrm>
          <a:prstGeom prst="straightConnector1">
            <a:avLst/>
          </a:prstGeom>
          <a:ln w="190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819400" y="45720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6"/>
                </a:solidFill>
              </a:rPr>
              <a:t>Keynes case (Y</a:t>
            </a:r>
            <a:r>
              <a:rPr lang="en-US" sz="2000" baseline="-25000" dirty="0">
                <a:solidFill>
                  <a:schemeClr val="accent6"/>
                </a:solidFill>
              </a:rPr>
              <a:t>2</a:t>
            </a:r>
            <a:r>
              <a:rPr lang="en-US" sz="2000" dirty="0">
                <a:solidFill>
                  <a:schemeClr val="accent6"/>
                </a:solidFill>
              </a:rPr>
              <a:t>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819400" y="3810000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3300"/>
                </a:solidFill>
              </a:rPr>
              <a:t>Classical case (Y</a:t>
            </a:r>
            <a:r>
              <a:rPr lang="en-US" sz="2000" baseline="-25000" dirty="0">
                <a:solidFill>
                  <a:srgbClr val="003300"/>
                </a:solidFill>
              </a:rPr>
              <a:t>1</a:t>
            </a:r>
            <a:r>
              <a:rPr lang="en-US" sz="2000" dirty="0">
                <a:solidFill>
                  <a:srgbClr val="003300"/>
                </a:solidFill>
              </a:rPr>
              <a:t>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819400" y="4191000"/>
            <a:ext cx="487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Non-Keynes Non-Classic case (Y</a:t>
            </a:r>
            <a:r>
              <a:rPr lang="en-US" sz="2000" baseline="-25000" dirty="0">
                <a:solidFill>
                  <a:srgbClr val="FF0000"/>
                </a:solidFill>
              </a:rPr>
              <a:t>3</a:t>
            </a:r>
            <a:r>
              <a:rPr lang="en-US" sz="20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971800" y="5867400"/>
            <a:ext cx="3124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Multiplier effect  in Non-Keynes Non-Classic case   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24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&gt;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0" y="5029200"/>
            <a:ext cx="22860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Change in Y in Keynes case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971800" y="5029200"/>
            <a:ext cx="3124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Change in Y in Non-Keynes Non-Classic case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781800" y="5029200"/>
            <a:ext cx="2362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Change in Y in Classical case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43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&gt;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624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65" grpId="0" animBg="1"/>
      <p:bldP spid="92" grpId="0" animBg="1"/>
      <p:bldP spid="93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16834</TotalTime>
  <Words>8370</Words>
  <Application>Microsoft Office PowerPoint</Application>
  <PresentationFormat>On-screen Show (4:3)</PresentationFormat>
  <Paragraphs>1957</Paragraphs>
  <Slides>120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120</vt:i4>
      </vt:variant>
    </vt:vector>
  </HeadingPairs>
  <TitlesOfParts>
    <vt:vector size="136" baseType="lpstr">
      <vt:lpstr>Batang</vt:lpstr>
      <vt:lpstr>NSimSun</vt:lpstr>
      <vt:lpstr>PMingLiU</vt:lpstr>
      <vt:lpstr>Andalus</vt:lpstr>
      <vt:lpstr>Angsana New</vt:lpstr>
      <vt:lpstr>Arial</vt:lpstr>
      <vt:lpstr>Browallia New</vt:lpstr>
      <vt:lpstr>Cambria Math</vt:lpstr>
      <vt:lpstr>Comic Sans MS</vt:lpstr>
      <vt:lpstr>CopprplGoth Bd BT</vt:lpstr>
      <vt:lpstr>Cordia New</vt:lpstr>
      <vt:lpstr>Franklin Gothic Medium</vt:lpstr>
      <vt:lpstr>Symbol</vt:lpstr>
      <vt:lpstr>Times New Roman</vt:lpstr>
      <vt:lpstr>Wingdings</vt:lpstr>
      <vt:lpstr>Default Design</vt:lpstr>
      <vt:lpstr>National Income and Equilibrium Determination</vt:lpstr>
      <vt:lpstr>Who are they?</vt:lpstr>
      <vt:lpstr>3.1 Introduction</vt:lpstr>
      <vt:lpstr>3.1 Introduction</vt:lpstr>
      <vt:lpstr>3.2 Composition of DAE</vt:lpstr>
      <vt:lpstr>3.2.1  Desired aggregate consumption</vt:lpstr>
      <vt:lpstr>3.2.1  Desired aggregate consumption</vt:lpstr>
      <vt:lpstr>Keynes consumption theory</vt:lpstr>
      <vt:lpstr>Consumption Function</vt:lpstr>
      <vt:lpstr>Consumption Graph</vt:lpstr>
      <vt:lpstr>From consumption graph</vt:lpstr>
      <vt:lpstr>From consumption graph</vt:lpstr>
      <vt:lpstr>Saving</vt:lpstr>
      <vt:lpstr>Saving and Disposable Income</vt:lpstr>
      <vt:lpstr>Factors affecting saving</vt:lpstr>
      <vt:lpstr>Consumption and Saving</vt:lpstr>
      <vt:lpstr>From graph of Consumption and Saving</vt:lpstr>
      <vt:lpstr>PowerPoint Presentation</vt:lpstr>
      <vt:lpstr>Move Along VS. Shift in Consumption and Saving curve </vt:lpstr>
      <vt:lpstr>Example Move Along the Curve</vt:lpstr>
      <vt:lpstr>Example Shift the Curve</vt:lpstr>
      <vt:lpstr>Example Shift the Curve</vt:lpstr>
      <vt:lpstr>Summarize Consumption Theory 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3.2.2 Desired Aggregate Investment (I)</vt:lpstr>
      <vt:lpstr>Factors determining investment</vt:lpstr>
      <vt:lpstr>Factors determining investment</vt:lpstr>
      <vt:lpstr>Investment Function</vt:lpstr>
      <vt:lpstr>Investment and National Income</vt:lpstr>
      <vt:lpstr>PowerPoint Presentation</vt:lpstr>
      <vt:lpstr>Move Along Investment Curve</vt:lpstr>
      <vt:lpstr>Example Shift of investment line</vt:lpstr>
      <vt:lpstr>Other matters in investment</vt:lpstr>
      <vt:lpstr>PV and NPV </vt:lpstr>
      <vt:lpstr>PV and NPV </vt:lpstr>
      <vt:lpstr>PV and NPV </vt:lpstr>
      <vt:lpstr>Marginal Efficiency of Capital (MEC)  or Internal Rate of Return (IRR)</vt:lpstr>
      <vt:lpstr>Marginal Efficiency of Capital (MEC)  or Internal Rate of Return (IRR)</vt:lpstr>
      <vt:lpstr>PowerPoint Presentation</vt:lpstr>
      <vt:lpstr>PowerPoint Presentation</vt:lpstr>
      <vt:lpstr>Marginal Efficiency of Capital (MEC)  or Internal Rate of Return (IRR)</vt:lpstr>
      <vt:lpstr>Marginal Efficiency of Capital (MEC)  or Internal Rate of Return (IRR)</vt:lpstr>
      <vt:lpstr>The Accelerator Principle</vt:lpstr>
      <vt:lpstr>The Accelerator Principle</vt:lpstr>
      <vt:lpstr>The Accelerator Principle</vt:lpstr>
      <vt:lpstr>3.2.3  Government spending (G)</vt:lpstr>
      <vt:lpstr>Relationship between G and Y</vt:lpstr>
      <vt:lpstr>Shift of government spending curve (G)</vt:lpstr>
      <vt:lpstr>3.2.4 Net export (X-M)</vt:lpstr>
      <vt:lpstr>Export Curve</vt:lpstr>
      <vt:lpstr>Factors determining Import</vt:lpstr>
      <vt:lpstr>Import curve</vt:lpstr>
      <vt:lpstr>Net export (X – M) curve</vt:lpstr>
      <vt:lpstr>Equation for  DAE</vt:lpstr>
      <vt:lpstr>DAE line</vt:lpstr>
      <vt:lpstr>3.3 Equilibrium National Income</vt:lpstr>
      <vt:lpstr>3.3.2 Determination of equilibrium national income (Ye) </vt:lpstr>
      <vt:lpstr>3.3.2 a   Find Ye  using Y = DAE approach</vt:lpstr>
      <vt:lpstr>Adjustment to equilibrium, Y = DAE approach</vt:lpstr>
      <vt:lpstr>Adjustment to equilibrium, Y = DAE approach</vt:lpstr>
      <vt:lpstr>Adjustment to equilibrium, Y = DAE approach</vt:lpstr>
      <vt:lpstr>Note : Y = DAE approach</vt:lpstr>
      <vt:lpstr>Find equilibrium national income, Y = DAE approach Case 1: Closed economy, without Government</vt:lpstr>
      <vt:lpstr>Find autonomous spending multiplier Case 1: Closed economy, without Government</vt:lpstr>
      <vt:lpstr>Find equilibrium national income, Y = DAE approach Case 2: Closed economy, with Government</vt:lpstr>
      <vt:lpstr>Autonomous spending multiplier, Y = DAE approach Case 2: Closed economy, with Government</vt:lpstr>
      <vt:lpstr>Numerical Example: Y = DAE approach Case 2: Closed economy, with Government</vt:lpstr>
      <vt:lpstr>Numerical Example: Y = DAE approach Case 2: Closed economy, with Government</vt:lpstr>
      <vt:lpstr>Numerical Example Case 2: Closed economy, with Government</vt:lpstr>
      <vt:lpstr>Numerical Example Autonomous spending multiplier, Y = DAE approach Case 2: Closed economy, with Government</vt:lpstr>
      <vt:lpstr>Find equilibrium national income, Y = DAE approach Case 3: Open economy, with Government</vt:lpstr>
      <vt:lpstr>Autonomous spending multiplier, Y = DAE approach Case 3: Open economy, with Government</vt:lpstr>
      <vt:lpstr>Autonomous spending multiplier, Y = DAE approach Case 3: Open economy, with Government</vt:lpstr>
      <vt:lpstr>Numerical Example (Homework #4) Case 3: Open economy, with Government</vt:lpstr>
      <vt:lpstr>Balanced budget multiplier </vt:lpstr>
      <vt:lpstr>3.3.2 b Find Ye  using  injection = leakage approach</vt:lpstr>
      <vt:lpstr>Find Ye , Injection = Leakage Approach Case 1: Closed economy, without Government</vt:lpstr>
      <vt:lpstr>Find Ye , Injection = Leakage Approach Case 2: Closed economy, with Government</vt:lpstr>
      <vt:lpstr>Find Ye , Injection = Leakage Approach Case 3: Open economy, with Government</vt:lpstr>
      <vt:lpstr>PowerPoint Presentation</vt:lpstr>
      <vt:lpstr>Find Ye , Injection = Leakage Approach Case 1: Closed economy, without Government</vt:lpstr>
      <vt:lpstr>Explain adjustment to equilibrium  Injection = Leakage Approach Case 1: Closed economy, without Government</vt:lpstr>
      <vt:lpstr>Adjustment to equilibrium, Y = DAE approach</vt:lpstr>
      <vt:lpstr>Adjustment to equilibrium, Y = DAE approach</vt:lpstr>
      <vt:lpstr>Adjustment to equilibrium, Y = DAE approach</vt:lpstr>
      <vt:lpstr>Find Ye , Injection = Leakage Approach Case 2: Closed economy, with Government</vt:lpstr>
      <vt:lpstr>Find Ye , Injection = Leakage Approach Case 2: Closed economy, with Government</vt:lpstr>
      <vt:lpstr>Numerical Example: Injection = Leakage approach Case 2: Closed economy, with Government</vt:lpstr>
      <vt:lpstr>Numerical Example: Injection = Leakage approach Case 2: Closed economy, with Government</vt:lpstr>
      <vt:lpstr>Find Ye , Injection = Leakage Approach Case 3: Open economy, with Government</vt:lpstr>
      <vt:lpstr>Numerical Example (Homework #5) Case 3: Open economy, with Government</vt:lpstr>
      <vt:lpstr>3.3.3 Changes in equilibrium and adjustment to new equilibrium</vt:lpstr>
      <vt:lpstr>3.3.3 Changes in equilibrium and adjustment to new equilibrium</vt:lpstr>
      <vt:lpstr>3.3.3 Changes in equilibrium and adjustment to new equilibrium</vt:lpstr>
      <vt:lpstr>PowerPoint Presentation</vt:lpstr>
      <vt:lpstr>Multiplier (revisit)</vt:lpstr>
      <vt:lpstr>Multiplier</vt:lpstr>
      <vt:lpstr>Closed economy without government</vt:lpstr>
      <vt:lpstr>Closed economy without government</vt:lpstr>
      <vt:lpstr>3.4 Paradox of Thrift</vt:lpstr>
      <vt:lpstr>3.4 Paradox of Thrift </vt:lpstr>
      <vt:lpstr>3.4 Paradox of Thrift</vt:lpstr>
      <vt:lpstr>3.5 Inflationary and deflationary gap</vt:lpstr>
      <vt:lpstr>PowerPoint Presentation</vt:lpstr>
      <vt:lpstr>PowerPoint Presentation</vt:lpstr>
      <vt:lpstr>3.6 Keynesian, Classical and Non-Keynes non-classic concept</vt:lpstr>
      <vt:lpstr>3.6 Keynesian and Classical concept</vt:lpstr>
      <vt:lpstr>3.6 Keynesian and Classical concept</vt:lpstr>
    </vt:vector>
  </TitlesOfParts>
  <Company>Dickinson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Nessara  Sukpanich</cp:lastModifiedBy>
  <cp:revision>531</cp:revision>
  <dcterms:created xsi:type="dcterms:W3CDTF">2001-01-09T19:01:00Z</dcterms:created>
  <dcterms:modified xsi:type="dcterms:W3CDTF">2021-09-01T02:31:17Z</dcterms:modified>
</cp:coreProperties>
</file>