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58" r:id="rId4"/>
    <p:sldId id="259" r:id="rId5"/>
    <p:sldId id="260" r:id="rId6"/>
    <p:sldId id="267" r:id="rId7"/>
    <p:sldId id="268" r:id="rId8"/>
    <p:sldId id="271" r:id="rId9"/>
    <p:sldId id="272" r:id="rId10"/>
    <p:sldId id="275" r:id="rId11"/>
    <p:sldId id="276" r:id="rId12"/>
    <p:sldId id="261" r:id="rId13"/>
    <p:sldId id="273" r:id="rId14"/>
    <p:sldId id="274" r:id="rId15"/>
    <p:sldId id="277" r:id="rId16"/>
    <p:sldId id="262" r:id="rId17"/>
  </p:sldIdLst>
  <p:sldSz cx="9144000" cy="6858000" type="screen4x3"/>
  <p:notesSz cx="7102475" cy="102330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7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fld id="{DAACFB1B-A2A2-467A-893A-D9DDF39DE2BA}" type="datetimeFigureOut">
              <a:rPr lang="th-TH" smtClean="0"/>
              <a:pPr/>
              <a:t>27/11/54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fld id="{22B0BBA5-4F2B-451B-99DF-216F058DEE9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fld id="{E808F30B-2FD4-47C1-89CB-217CAAC2A8AA}" type="datetimeFigureOut">
              <a:rPr lang="th-TH" smtClean="0"/>
              <a:pPr/>
              <a:t>27/11/54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860687"/>
            <a:ext cx="5681980" cy="4604861"/>
          </a:xfrm>
          <a:prstGeom prst="rect">
            <a:avLst/>
          </a:prstGeom>
        </p:spPr>
        <p:txBody>
          <a:bodyPr vert="horz" lIns="99057" tIns="49528" rIns="99057" bIns="4952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fld id="{CD0B7EC7-20A5-48F3-A773-64034FA03A1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6D6A2-AF72-4A49-AC26-A037FBC4F2A8}" type="datetime1">
              <a:rPr lang="th-TH" smtClean="0"/>
              <a:pPr/>
              <a:t>27/11/54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8F6C2-319A-4F81-B2A5-69854F0CF8BF}" type="datetime1">
              <a:rPr lang="th-TH" smtClean="0"/>
              <a:pPr/>
              <a:t>27/11/54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8EDB3-2F49-4629-87D7-EFCB4CB74FD8}" type="datetime1">
              <a:rPr lang="th-TH" smtClean="0"/>
              <a:pPr/>
              <a:t>27/11/54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ED7BD-FA13-441B-A0DB-439B2635AFC6}" type="datetime1">
              <a:rPr lang="th-TH" smtClean="0"/>
              <a:pPr/>
              <a:t>27/11/54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14459-4299-43EA-8A9C-3577A626595D}" type="datetime1">
              <a:rPr lang="th-TH" smtClean="0"/>
              <a:pPr/>
              <a:t>27/11/54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67377-1314-4AB3-B4F7-0E4AAF58F384}" type="datetime1">
              <a:rPr lang="th-TH" smtClean="0"/>
              <a:pPr/>
              <a:t>27/11/54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0EE86-6FA3-4F3C-A19F-0DDF0DBAD599}" type="datetime1">
              <a:rPr lang="th-TH" smtClean="0"/>
              <a:pPr/>
              <a:t>27/11/54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E077C-EF66-4083-8C1A-DCE5E6433D8A}" type="datetime1">
              <a:rPr lang="th-TH" smtClean="0"/>
              <a:pPr/>
              <a:t>27/11/54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14ED-5A51-4AB7-9E2C-9AB3C6799C4A}" type="datetime1">
              <a:rPr lang="th-TH" smtClean="0"/>
              <a:pPr/>
              <a:t>27/11/54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364EA-C39A-421D-9B0C-17401A5A9AC3}" type="datetime1">
              <a:rPr lang="th-TH" smtClean="0"/>
              <a:pPr/>
              <a:t>27/11/54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3A4C6-49EB-4C98-9016-A3B34B2DB050}" type="datetime1">
              <a:rPr lang="th-TH" smtClean="0"/>
              <a:pPr/>
              <a:t>27/11/54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88A1B8-A98E-4CC6-A713-CB6DC8D0E2AB}" type="datetime1">
              <a:rPr lang="th-TH" smtClean="0"/>
              <a:pPr/>
              <a:t>27/11/54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C71C8-28C0-4222-81DC-229BC6E12616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Vertical </a:t>
            </a:r>
            <a:r>
              <a:rPr lang="en-US" dirty="0" smtClean="0"/>
              <a:t>Integration</a:t>
            </a:r>
            <a:br>
              <a:rPr lang="en-US" dirty="0" smtClean="0"/>
            </a:br>
            <a:r>
              <a:rPr lang="en-US" sz="3600" dirty="0" smtClean="0"/>
              <a:t>Graphical Treatment</a:t>
            </a:r>
            <a:endParaRPr lang="th-TH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Church and Ware (Chapter 22)</a:t>
            </a:r>
          </a:p>
          <a:p>
            <a:r>
              <a:rPr lang="en-US" dirty="0" smtClean="0"/>
              <a:t>Or</a:t>
            </a:r>
          </a:p>
          <a:p>
            <a:r>
              <a:rPr lang="en-US" dirty="0" smtClean="0"/>
              <a:t>Carlton </a:t>
            </a:r>
            <a:r>
              <a:rPr lang="en-US" dirty="0" smtClean="0"/>
              <a:t>and </a:t>
            </a:r>
            <a:r>
              <a:rPr lang="en-US" dirty="0" err="1" smtClean="0"/>
              <a:t>Perloff</a:t>
            </a:r>
            <a:r>
              <a:rPr lang="en-US" dirty="0" smtClean="0"/>
              <a:t> (Chapter 12)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1</a:t>
            </a:fld>
            <a:endParaRPr lang="th-TH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u="sng" dirty="0" smtClean="0"/>
              <a:t>Vertical Integration</a:t>
            </a:r>
            <a:endParaRPr lang="th-TH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581400"/>
          </a:xfrm>
        </p:spPr>
        <p:txBody>
          <a:bodyPr/>
          <a:lstStyle/>
          <a:p>
            <a:r>
              <a:rPr lang="en-US" dirty="0" smtClean="0"/>
              <a:t>“Producers of </a:t>
            </a:r>
            <a:r>
              <a:rPr lang="en-US" b="1" i="1" dirty="0" smtClean="0"/>
              <a:t>A</a:t>
            </a:r>
            <a:r>
              <a:rPr lang="en-US" i="1" dirty="0" smtClean="0"/>
              <a:t> </a:t>
            </a:r>
            <a:r>
              <a:rPr lang="en-US" dirty="0" smtClean="0"/>
              <a:t>integrate into the production of </a:t>
            </a:r>
            <a:r>
              <a:rPr lang="en-US" b="1" i="1" dirty="0" smtClean="0"/>
              <a:t>B </a:t>
            </a:r>
            <a:r>
              <a:rPr lang="en-US" dirty="0" smtClean="0"/>
              <a:t>in-house. The transaction is organized and governed internally.”</a:t>
            </a:r>
          </a:p>
          <a:p>
            <a:endParaRPr lang="en-US" dirty="0" smtClean="0"/>
          </a:p>
          <a:p>
            <a:r>
              <a:rPr lang="en-US" dirty="0" smtClean="0"/>
              <a:t>Producers of different functions in the supply chain merge into 1 firm.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b="1" i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2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No vertical integration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Vertical integration at the processors and supermarket level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i.e. Tesco now owns a milk processor company.</a:t>
            </a:r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3</a:t>
            </a:fld>
            <a:endParaRPr lang="th-TH" dirty="0"/>
          </a:p>
        </p:txBody>
      </p:sp>
      <p:sp>
        <p:nvSpPr>
          <p:cNvPr id="6" name="Rectangle 5"/>
          <p:cNvSpPr/>
          <p:nvPr/>
        </p:nvSpPr>
        <p:spPr>
          <a:xfrm>
            <a:off x="381000" y="1295400"/>
            <a:ext cx="1600200" cy="10668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farmers</a:t>
            </a:r>
            <a:endParaRPr lang="th-TH" dirty="0"/>
          </a:p>
        </p:txBody>
      </p:sp>
      <p:sp>
        <p:nvSpPr>
          <p:cNvPr id="7" name="Rectangle 6"/>
          <p:cNvSpPr/>
          <p:nvPr/>
        </p:nvSpPr>
        <p:spPr>
          <a:xfrm>
            <a:off x="2743200" y="1295400"/>
            <a:ext cx="19050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Milk processors</a:t>
            </a:r>
            <a:endParaRPr lang="th-TH" dirty="0"/>
          </a:p>
        </p:txBody>
      </p:sp>
      <p:sp>
        <p:nvSpPr>
          <p:cNvPr id="8" name="Rectangle 7"/>
          <p:cNvSpPr/>
          <p:nvPr/>
        </p:nvSpPr>
        <p:spPr>
          <a:xfrm>
            <a:off x="5410200" y="1295400"/>
            <a:ext cx="1676400" cy="10668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Supermarkets</a:t>
            </a:r>
            <a:endParaRPr lang="th-TH" dirty="0"/>
          </a:p>
        </p:txBody>
      </p:sp>
      <p:sp>
        <p:nvSpPr>
          <p:cNvPr id="9" name="Striped Right Arrow 8"/>
          <p:cNvSpPr/>
          <p:nvPr/>
        </p:nvSpPr>
        <p:spPr>
          <a:xfrm>
            <a:off x="2133600" y="1524000"/>
            <a:ext cx="533400" cy="484632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Striped Right Arrow 9"/>
          <p:cNvSpPr/>
          <p:nvPr/>
        </p:nvSpPr>
        <p:spPr>
          <a:xfrm>
            <a:off x="4724400" y="1524000"/>
            <a:ext cx="533400" cy="484632"/>
          </a:xfrm>
          <a:prstGeom prst="striped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Striped Right Arrow 10"/>
          <p:cNvSpPr/>
          <p:nvPr/>
        </p:nvSpPr>
        <p:spPr>
          <a:xfrm>
            <a:off x="7162800" y="1524000"/>
            <a:ext cx="533400" cy="484632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>
            <a:off x="7696200" y="1581090"/>
            <a:ext cx="13360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consumers</a:t>
            </a:r>
            <a:endParaRPr lang="th-TH" sz="2000" b="1" dirty="0"/>
          </a:p>
        </p:txBody>
      </p:sp>
      <p:sp>
        <p:nvSpPr>
          <p:cNvPr id="15" name="Rectangle 14"/>
          <p:cNvSpPr/>
          <p:nvPr/>
        </p:nvSpPr>
        <p:spPr>
          <a:xfrm>
            <a:off x="381000" y="4038600"/>
            <a:ext cx="1600200" cy="10668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farmers</a:t>
            </a:r>
            <a:endParaRPr lang="th-TH" dirty="0"/>
          </a:p>
        </p:txBody>
      </p:sp>
      <p:sp>
        <p:nvSpPr>
          <p:cNvPr id="16" name="Rectangle 15"/>
          <p:cNvSpPr/>
          <p:nvPr/>
        </p:nvSpPr>
        <p:spPr>
          <a:xfrm>
            <a:off x="2743200" y="4038600"/>
            <a:ext cx="1905000" cy="10668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Milk processors</a:t>
            </a:r>
            <a:endParaRPr lang="th-TH" dirty="0"/>
          </a:p>
        </p:txBody>
      </p:sp>
      <p:sp>
        <p:nvSpPr>
          <p:cNvPr id="17" name="Rectangle 16"/>
          <p:cNvSpPr/>
          <p:nvPr/>
        </p:nvSpPr>
        <p:spPr>
          <a:xfrm>
            <a:off x="5410200" y="4038600"/>
            <a:ext cx="1676400" cy="10668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Supermarkets</a:t>
            </a:r>
            <a:endParaRPr lang="th-TH" dirty="0"/>
          </a:p>
        </p:txBody>
      </p:sp>
      <p:sp>
        <p:nvSpPr>
          <p:cNvPr id="18" name="Striped Right Arrow 17"/>
          <p:cNvSpPr/>
          <p:nvPr/>
        </p:nvSpPr>
        <p:spPr>
          <a:xfrm>
            <a:off x="2133600" y="4267200"/>
            <a:ext cx="533400" cy="484632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Striped Right Arrow 19"/>
          <p:cNvSpPr/>
          <p:nvPr/>
        </p:nvSpPr>
        <p:spPr>
          <a:xfrm>
            <a:off x="7162800" y="4267200"/>
            <a:ext cx="533400" cy="484632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Cross 20"/>
          <p:cNvSpPr/>
          <p:nvPr/>
        </p:nvSpPr>
        <p:spPr>
          <a:xfrm>
            <a:off x="4754880" y="4297680"/>
            <a:ext cx="533400" cy="533400"/>
          </a:xfrm>
          <a:prstGeom prst="plu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1"/>
          <p:cNvSpPr txBox="1"/>
          <p:nvPr/>
        </p:nvSpPr>
        <p:spPr>
          <a:xfrm>
            <a:off x="7696200" y="4324290"/>
            <a:ext cx="13360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consumers</a:t>
            </a:r>
            <a:endParaRPr lang="th-TH" sz="2000" b="1" dirty="0"/>
          </a:p>
        </p:txBody>
      </p:sp>
      <p:sp>
        <p:nvSpPr>
          <p:cNvPr id="23" name="Oval 22"/>
          <p:cNvSpPr/>
          <p:nvPr/>
        </p:nvSpPr>
        <p:spPr>
          <a:xfrm>
            <a:off x="2362200" y="3581400"/>
            <a:ext cx="5486400" cy="2057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  <p:bldP spid="7" grpId="0" build="allAtOnce" animBg="1"/>
      <p:bldP spid="8" grpId="0" build="allAtOnce" animBg="1"/>
      <p:bldP spid="9" grpId="0" animBg="1"/>
      <p:bldP spid="10" grpId="0" animBg="1"/>
      <p:bldP spid="11" grpId="0" animBg="1"/>
      <p:bldP spid="14" grpId="0" build="allAtOnce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build="allAtOnce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u="sng" dirty="0" smtClean="0"/>
              <a:t>Incentives for Vertical Integration (Vertical Merger)</a:t>
            </a:r>
            <a:endParaRPr lang="th-TH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900" dirty="0" smtClean="0"/>
              <a:t>Lower transaction costs</a:t>
            </a:r>
          </a:p>
          <a:p>
            <a:r>
              <a:rPr lang="en-US" sz="3900" b="1" dirty="0" smtClean="0"/>
              <a:t>Avoid Double Marginalization</a:t>
            </a:r>
            <a:endParaRPr lang="en-US" sz="3900" b="1" dirty="0"/>
          </a:p>
          <a:p>
            <a:r>
              <a:rPr lang="en-US" sz="3900" dirty="0" smtClean="0"/>
              <a:t>Assure Supply</a:t>
            </a:r>
          </a:p>
          <a:p>
            <a:r>
              <a:rPr lang="en-US" sz="3900" dirty="0" smtClean="0"/>
              <a:t>Eliminate externalities (market failure)</a:t>
            </a:r>
          </a:p>
          <a:p>
            <a:r>
              <a:rPr lang="en-US" sz="3900" dirty="0" smtClean="0"/>
              <a:t>Avoid government rules</a:t>
            </a:r>
          </a:p>
          <a:p>
            <a:r>
              <a:rPr lang="en-US" sz="3900" dirty="0" smtClean="0"/>
              <a:t>Gain market power</a:t>
            </a:r>
          </a:p>
          <a:p>
            <a:r>
              <a:rPr lang="en-US" sz="3900" dirty="0" smtClean="0"/>
              <a:t>Eliminate market power</a:t>
            </a:r>
          </a:p>
          <a:p>
            <a:endParaRPr lang="en-US" sz="39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4</a:t>
            </a:fld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u="sng" dirty="0" smtClean="0"/>
              <a:t>Double Marginalization</a:t>
            </a:r>
            <a:endParaRPr lang="th-TH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A monopoly buys from another monopoly.</a:t>
            </a:r>
          </a:p>
          <a:p>
            <a:r>
              <a:rPr lang="en-US" dirty="0" smtClean="0"/>
              <a:t>Quantity too restricted!</a:t>
            </a:r>
          </a:p>
          <a:p>
            <a:r>
              <a:rPr lang="en-US" dirty="0" smtClean="0"/>
              <a:t>Both parties would be better-off merging.</a:t>
            </a:r>
          </a:p>
          <a:p>
            <a:r>
              <a:rPr lang="en-US" dirty="0" smtClean="0"/>
              <a:t>Example: suppose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P</a:t>
            </a:r>
            <a:r>
              <a:rPr lang="en-US" sz="2200" dirty="0" err="1" smtClean="0"/>
              <a:t>ps</a:t>
            </a:r>
            <a:r>
              <a:rPr lang="en-US" dirty="0" smtClean="0"/>
              <a:t> = price/chick of charged by PS sellers.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5</a:t>
            </a:fld>
            <a:endParaRPr lang="th-TH" dirty="0"/>
          </a:p>
        </p:txBody>
      </p:sp>
      <p:sp>
        <p:nvSpPr>
          <p:cNvPr id="6" name="Rectangle 5"/>
          <p:cNvSpPr/>
          <p:nvPr/>
        </p:nvSpPr>
        <p:spPr>
          <a:xfrm>
            <a:off x="924432" y="3389293"/>
            <a:ext cx="1600200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3667632" y="3389293"/>
            <a:ext cx="1600200" cy="91440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Right Arrow 7"/>
          <p:cNvSpPr/>
          <p:nvPr/>
        </p:nvSpPr>
        <p:spPr>
          <a:xfrm>
            <a:off x="2689224" y="3590461"/>
            <a:ext cx="7498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ight Arrow 8"/>
          <p:cNvSpPr/>
          <p:nvPr/>
        </p:nvSpPr>
        <p:spPr>
          <a:xfrm>
            <a:off x="5432424" y="3590461"/>
            <a:ext cx="749808" cy="484632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954112" y="3505200"/>
            <a:ext cx="15887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Parent Stocks</a:t>
            </a:r>
          </a:p>
          <a:p>
            <a:r>
              <a:rPr lang="en-US" sz="2000" dirty="0" smtClean="0"/>
              <a:t>monopoly</a:t>
            </a:r>
            <a:endParaRPr lang="th-TH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3835786" y="3468189"/>
            <a:ext cx="12413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Eggs Farm</a:t>
            </a:r>
          </a:p>
          <a:p>
            <a:r>
              <a:rPr lang="en-US" sz="2000" dirty="0" smtClean="0"/>
              <a:t>Monopoly</a:t>
            </a:r>
            <a:endParaRPr lang="th-TH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6258432" y="3617893"/>
            <a:ext cx="19299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Eggs Consumers </a:t>
            </a:r>
            <a:endParaRPr lang="th-TH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914400" y="4303693"/>
            <a:ext cx="169629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monopoly</a:t>
            </a:r>
          </a:p>
          <a:p>
            <a:r>
              <a:rPr lang="en-US" dirty="0" smtClean="0"/>
              <a:t>mc = C</a:t>
            </a:r>
            <a:r>
              <a:rPr lang="en-US" sz="1800" dirty="0" smtClean="0"/>
              <a:t>ps</a:t>
            </a:r>
            <a:endParaRPr lang="th-TH" sz="1800" dirty="0"/>
          </a:p>
        </p:txBody>
      </p:sp>
      <p:sp>
        <p:nvSpPr>
          <p:cNvPr id="15" name="TextBox 14"/>
          <p:cNvSpPr txBox="1"/>
          <p:nvPr/>
        </p:nvSpPr>
        <p:spPr>
          <a:xfrm>
            <a:off x="3606800" y="4303693"/>
            <a:ext cx="23691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monopoly</a:t>
            </a:r>
          </a:p>
          <a:p>
            <a:r>
              <a:rPr lang="en-US" dirty="0" smtClean="0"/>
              <a:t>mc = </a:t>
            </a:r>
            <a:r>
              <a:rPr lang="en-US" dirty="0" err="1" smtClean="0"/>
              <a:t>C</a:t>
            </a:r>
            <a:r>
              <a:rPr lang="en-US" sz="2000" dirty="0" err="1" smtClean="0"/>
              <a:t>eggs</a:t>
            </a:r>
            <a:r>
              <a:rPr lang="en-US" dirty="0" smtClean="0"/>
              <a:t> + </a:t>
            </a:r>
            <a:r>
              <a:rPr lang="en-US" dirty="0" err="1" smtClean="0"/>
              <a:t>P</a:t>
            </a:r>
            <a:r>
              <a:rPr lang="en-US" sz="1600" dirty="0" err="1" smtClean="0"/>
              <a:t>ps</a:t>
            </a:r>
            <a:endParaRPr lang="th-TH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 build="p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u="sng" dirty="0" smtClean="0"/>
              <a:t>Example</a:t>
            </a:r>
            <a:endParaRPr lang="th-TH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r>
              <a:rPr lang="en-US" dirty="0" smtClean="0"/>
              <a:t>Now, suppose the demand curve is linear and downward sloping. Inverse demand curve = </a:t>
            </a:r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6</a:t>
            </a:fld>
            <a:endParaRPr lang="th-TH"/>
          </a:p>
        </p:txBody>
      </p:sp>
      <p:cxnSp>
        <p:nvCxnSpPr>
          <p:cNvPr id="7" name="Straight Arrow Connector 6"/>
          <p:cNvCxnSpPr/>
          <p:nvPr/>
        </p:nvCxnSpPr>
        <p:spPr>
          <a:xfrm rot="5400000" flipH="1" flipV="1">
            <a:off x="1104106" y="4380706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2666206" y="5930106"/>
            <a:ext cx="3582194" cy="79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486886" y="2362200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endParaRPr lang="th-TH" dirty="0"/>
          </a:p>
        </p:txBody>
      </p:sp>
      <p:sp>
        <p:nvSpPr>
          <p:cNvPr id="11" name="TextBox 10"/>
          <p:cNvSpPr txBox="1"/>
          <p:nvPr/>
        </p:nvSpPr>
        <p:spPr>
          <a:xfrm>
            <a:off x="6324600" y="5638800"/>
            <a:ext cx="42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endParaRPr lang="th-TH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2667000" y="3048000"/>
            <a:ext cx="3276600" cy="2895600"/>
          </a:xfrm>
          <a:prstGeom prst="line">
            <a:avLst/>
          </a:prstGeom>
          <a:ln w="317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420586" y="5115580"/>
            <a:ext cx="8359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P(Q)</a:t>
            </a:r>
            <a:endParaRPr lang="th-TH" dirty="0"/>
          </a:p>
        </p:txBody>
      </p:sp>
      <p:sp>
        <p:nvSpPr>
          <p:cNvPr id="15" name="TextBox 14"/>
          <p:cNvSpPr txBox="1"/>
          <p:nvPr/>
        </p:nvSpPr>
        <p:spPr>
          <a:xfrm>
            <a:off x="8003266" y="1915180"/>
            <a:ext cx="8359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P(Q)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u="sng" dirty="0" smtClean="0"/>
              <a:t>Example(cont.)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/>
          </a:bodyPr>
          <a:lstStyle/>
          <a:p>
            <a:r>
              <a:rPr lang="en-US" dirty="0" smtClean="0"/>
              <a:t>Step 1: Find </a:t>
            </a:r>
            <a:r>
              <a:rPr lang="en-US" u="sng" dirty="0" smtClean="0"/>
              <a:t>demand for parent stocks</a:t>
            </a:r>
            <a:r>
              <a:rPr lang="en-US" dirty="0" smtClean="0"/>
              <a:t> by the eggs monopoly.</a:t>
            </a:r>
          </a:p>
          <a:p>
            <a:pPr lvl="1"/>
            <a:r>
              <a:rPr lang="en-US" dirty="0" smtClean="0"/>
              <a:t>Use the usual profit max condition: </a:t>
            </a:r>
            <a:r>
              <a:rPr lang="en-US" sz="2400" dirty="0" smtClean="0"/>
              <a:t>MC(Q) = MR(Q)</a:t>
            </a:r>
          </a:p>
          <a:p>
            <a:pPr lvl="1"/>
            <a:r>
              <a:rPr lang="en-US" dirty="0" smtClean="0"/>
              <a:t>For the eggs farm, we have </a:t>
            </a:r>
            <a:r>
              <a:rPr lang="en-US" dirty="0" err="1" smtClean="0"/>
              <a:t>C</a:t>
            </a:r>
            <a:r>
              <a:rPr lang="en-US" sz="2000" dirty="0" err="1" smtClean="0"/>
              <a:t>eggs</a:t>
            </a:r>
            <a:r>
              <a:rPr lang="en-US" dirty="0" smtClean="0"/>
              <a:t> + </a:t>
            </a:r>
            <a:r>
              <a:rPr lang="en-US" dirty="0" err="1" smtClean="0"/>
              <a:t>P</a:t>
            </a:r>
            <a:r>
              <a:rPr lang="en-US" sz="2000" dirty="0" err="1" smtClean="0"/>
              <a:t>ps</a:t>
            </a:r>
            <a:r>
              <a:rPr lang="en-US" dirty="0" smtClean="0"/>
              <a:t> = MR(Q)</a:t>
            </a:r>
          </a:p>
          <a:p>
            <a:pPr lvl="1"/>
            <a:r>
              <a:rPr lang="en-US" dirty="0" smtClean="0"/>
              <a:t>Inverse demand for PS.</a:t>
            </a:r>
          </a:p>
          <a:p>
            <a:pPr lvl="1">
              <a:buNone/>
            </a:pPr>
            <a:r>
              <a:rPr lang="en-US" dirty="0" smtClean="0"/>
              <a:t>    is  </a:t>
            </a:r>
            <a:r>
              <a:rPr lang="en-US" dirty="0" err="1" smtClean="0"/>
              <a:t>P</a:t>
            </a:r>
            <a:r>
              <a:rPr lang="en-US" sz="2000" dirty="0" err="1" smtClean="0"/>
              <a:t>ps</a:t>
            </a:r>
            <a:r>
              <a:rPr lang="en-US" dirty="0" smtClean="0"/>
              <a:t> = MR(Q) – </a:t>
            </a:r>
            <a:r>
              <a:rPr lang="en-US" dirty="0" err="1" smtClean="0"/>
              <a:t>C</a:t>
            </a:r>
            <a:r>
              <a:rPr lang="en-US" sz="2000" dirty="0" err="1" smtClean="0"/>
              <a:t>eggs</a:t>
            </a:r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r>
              <a:rPr lang="en-US" dirty="0" smtClean="0"/>
              <a:t>*MR(Q) of a monopoly is twice</a:t>
            </a:r>
          </a:p>
          <a:p>
            <a:pPr lvl="1">
              <a:buNone/>
            </a:pPr>
            <a:r>
              <a:rPr lang="en-US" dirty="0" smtClean="0"/>
              <a:t>as steep as the demand curve.</a:t>
            </a:r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EE 481: Industrial Organization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7</a:t>
            </a:fld>
            <a:endParaRPr lang="th-TH" dirty="0"/>
          </a:p>
        </p:txBody>
      </p:sp>
      <p:grpSp>
        <p:nvGrpSpPr>
          <p:cNvPr id="12" name="Group 11"/>
          <p:cNvGrpSpPr/>
          <p:nvPr/>
        </p:nvGrpSpPr>
        <p:grpSpPr>
          <a:xfrm>
            <a:off x="5531421" y="3276600"/>
            <a:ext cx="2774379" cy="2743200"/>
            <a:chOff x="2665412" y="2362200"/>
            <a:chExt cx="4085908" cy="3799820"/>
          </a:xfrm>
        </p:grpSpPr>
        <p:cxnSp>
          <p:nvCxnSpPr>
            <p:cNvPr id="13" name="Straight Arrow Connector 12"/>
            <p:cNvCxnSpPr/>
            <p:nvPr/>
          </p:nvCxnSpPr>
          <p:spPr>
            <a:xfrm flipV="1">
              <a:off x="2666206" y="5930106"/>
              <a:ext cx="3582194" cy="794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11"/>
            <p:cNvGrpSpPr/>
            <p:nvPr/>
          </p:nvGrpSpPr>
          <p:grpSpPr>
            <a:xfrm>
              <a:off x="2665412" y="2362200"/>
              <a:ext cx="4085908" cy="3799820"/>
              <a:chOff x="2665412" y="2362200"/>
              <a:chExt cx="4085908" cy="3799820"/>
            </a:xfrm>
          </p:grpSpPr>
          <p:cxnSp>
            <p:nvCxnSpPr>
              <p:cNvPr id="15" name="Straight Arrow Connector 14"/>
              <p:cNvCxnSpPr/>
              <p:nvPr/>
            </p:nvCxnSpPr>
            <p:spPr>
              <a:xfrm rot="5400000" flipH="1" flipV="1">
                <a:off x="1104106" y="4380706"/>
                <a:ext cx="3124200" cy="1588"/>
              </a:xfrm>
              <a:prstGeom prst="straightConnector1">
                <a:avLst/>
              </a:prstGeom>
              <a:ln w="254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TextBox 15"/>
              <p:cNvSpPr txBox="1"/>
              <p:nvPr/>
            </p:nvSpPr>
            <p:spPr>
              <a:xfrm>
                <a:off x="2677382" y="2362200"/>
                <a:ext cx="37061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P</a:t>
                </a:r>
                <a:endParaRPr lang="th-TH" dirty="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6324600" y="5638800"/>
                <a:ext cx="42672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Q</a:t>
                </a:r>
                <a:endParaRPr lang="th-TH" dirty="0"/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>
                <a:off x="2667000" y="3048000"/>
                <a:ext cx="3276600" cy="2895600"/>
              </a:xfrm>
              <a:prstGeom prst="line">
                <a:avLst/>
              </a:prstGeom>
              <a:ln w="3175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Box 18"/>
              <p:cNvSpPr txBox="1"/>
              <p:nvPr/>
            </p:nvSpPr>
            <p:spPr>
              <a:xfrm>
                <a:off x="5420586" y="5115580"/>
                <a:ext cx="1090684" cy="6394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smtClean="0"/>
                  <a:t>P(Q)</a:t>
                </a:r>
                <a:endParaRPr lang="th-TH" sz="2400" dirty="0"/>
              </a:p>
            </p:txBody>
          </p:sp>
        </p:grpSp>
      </p:grpSp>
      <p:sp>
        <p:nvSpPr>
          <p:cNvPr id="20" name="Rectangle 19"/>
          <p:cNvSpPr/>
          <p:nvPr/>
        </p:nvSpPr>
        <p:spPr>
          <a:xfrm>
            <a:off x="1600200" y="3886200"/>
            <a:ext cx="2895600" cy="60960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22" name="Straight Connector 21"/>
          <p:cNvCxnSpPr/>
          <p:nvPr/>
        </p:nvCxnSpPr>
        <p:spPr>
          <a:xfrm rot="16200000" flipH="1">
            <a:off x="5143500" y="4229100"/>
            <a:ext cx="2133600" cy="1295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781800" y="5867400"/>
            <a:ext cx="8777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MR(Q)</a:t>
            </a:r>
            <a:endParaRPr lang="th-TH" sz="2000" dirty="0"/>
          </a:p>
        </p:txBody>
      </p:sp>
      <p:cxnSp>
        <p:nvCxnSpPr>
          <p:cNvPr id="27" name="Straight Connector 26"/>
          <p:cNvCxnSpPr/>
          <p:nvPr/>
        </p:nvCxnSpPr>
        <p:spPr>
          <a:xfrm rot="16200000" flipH="1">
            <a:off x="5257800" y="4724400"/>
            <a:ext cx="1447800" cy="8382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Left Brace 30"/>
          <p:cNvSpPr/>
          <p:nvPr/>
        </p:nvSpPr>
        <p:spPr>
          <a:xfrm>
            <a:off x="5334000" y="3886200"/>
            <a:ext cx="152400" cy="457200"/>
          </a:xfrm>
          <a:prstGeom prst="leftBrac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TextBox 31"/>
          <p:cNvSpPr txBox="1"/>
          <p:nvPr/>
        </p:nvSpPr>
        <p:spPr>
          <a:xfrm>
            <a:off x="4595948" y="3810000"/>
            <a:ext cx="11867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C</a:t>
            </a:r>
            <a:r>
              <a:rPr lang="en-US" sz="2000" dirty="0" err="1" smtClean="0"/>
              <a:t>eggs</a:t>
            </a:r>
            <a:endParaRPr lang="th-TH" dirty="0"/>
          </a:p>
        </p:txBody>
      </p:sp>
      <p:cxnSp>
        <p:nvCxnSpPr>
          <p:cNvPr id="24" name="Straight Arrow Connector 23"/>
          <p:cNvCxnSpPr/>
          <p:nvPr/>
        </p:nvCxnSpPr>
        <p:spPr>
          <a:xfrm rot="5400000">
            <a:off x="6286500" y="4991100"/>
            <a:ext cx="685800" cy="609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677969" y="4191000"/>
            <a:ext cx="2237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Demand for PS.</a:t>
            </a:r>
          </a:p>
          <a:p>
            <a:r>
              <a:rPr lang="en-US" sz="2000" dirty="0" err="1" smtClean="0"/>
              <a:t>P</a:t>
            </a:r>
            <a:r>
              <a:rPr lang="en-US" sz="1600" dirty="0" err="1" smtClean="0"/>
              <a:t>ps</a:t>
            </a:r>
            <a:r>
              <a:rPr lang="en-US" sz="2000" dirty="0" smtClean="0"/>
              <a:t> = MR(Q) - </a:t>
            </a:r>
            <a:r>
              <a:rPr lang="en-US" sz="2000" dirty="0" err="1" smtClean="0"/>
              <a:t>C</a:t>
            </a:r>
            <a:r>
              <a:rPr lang="en-US" sz="1600" dirty="0" err="1" smtClean="0"/>
              <a:t>eggs</a:t>
            </a:r>
            <a:endParaRPr lang="th-TH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0" grpId="0" animBg="1"/>
      <p:bldP spid="31" grpId="0" animBg="1"/>
      <p:bldP spid="32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u="sng" dirty="0" smtClean="0"/>
              <a:t>Example(cont.)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r>
              <a:rPr lang="en-US" dirty="0" smtClean="0"/>
              <a:t>Step 2: Find the monopoly price of PS (</a:t>
            </a:r>
            <a:r>
              <a:rPr lang="en-US" dirty="0" err="1" smtClean="0"/>
              <a:t>P</a:t>
            </a:r>
            <a:r>
              <a:rPr lang="en-US" sz="2000" dirty="0" err="1" smtClean="0"/>
              <a:t>ps</a:t>
            </a:r>
            <a:r>
              <a:rPr lang="en-US" dirty="0" smtClean="0"/>
              <a:t>) and quantity (q) set by the PS monopoly.</a:t>
            </a:r>
          </a:p>
          <a:p>
            <a:pPr lvl="1"/>
            <a:r>
              <a:rPr lang="en-US" dirty="0" smtClean="0"/>
              <a:t>Use the profit max condition: MC(Q) = MR(Q) for the PS monopoly.</a:t>
            </a:r>
          </a:p>
          <a:p>
            <a:pPr lvl="1"/>
            <a:r>
              <a:rPr lang="en-US" dirty="0" smtClean="0"/>
              <a:t>We have C</a:t>
            </a:r>
            <a:r>
              <a:rPr lang="en-US" sz="2000" dirty="0" smtClean="0"/>
              <a:t>ps</a:t>
            </a:r>
            <a:r>
              <a:rPr lang="en-US" dirty="0" smtClean="0"/>
              <a:t> = </a:t>
            </a:r>
            <a:r>
              <a:rPr lang="en-US" dirty="0" err="1" smtClean="0"/>
              <a:t>MR</a:t>
            </a:r>
            <a:r>
              <a:rPr lang="en-US" sz="2000" dirty="0" err="1" smtClean="0"/>
              <a:t>ps</a:t>
            </a:r>
            <a:r>
              <a:rPr lang="en-US" dirty="0" smtClean="0"/>
              <a:t>(Q)</a:t>
            </a:r>
          </a:p>
          <a:p>
            <a:pPr lvl="1"/>
            <a:r>
              <a:rPr lang="en-US" dirty="0" smtClean="0"/>
              <a:t>We can find </a:t>
            </a:r>
            <a:r>
              <a:rPr lang="en-US" dirty="0" err="1" smtClean="0"/>
              <a:t>P</a:t>
            </a:r>
            <a:r>
              <a:rPr lang="en-US" sz="2000" dirty="0" err="1" smtClean="0"/>
              <a:t>ps</a:t>
            </a:r>
            <a:endParaRPr lang="en-US" dirty="0" smtClean="0"/>
          </a:p>
          <a:p>
            <a:pPr lvl="1"/>
            <a:r>
              <a:rPr lang="en-US" dirty="0" smtClean="0"/>
              <a:t>A = the PS monopoly’s</a:t>
            </a:r>
          </a:p>
          <a:p>
            <a:pPr lvl="1">
              <a:buNone/>
            </a:pPr>
            <a:r>
              <a:rPr lang="en-US" dirty="0" smtClean="0"/>
              <a:t>	profit.</a:t>
            </a:r>
          </a:p>
          <a:p>
            <a:pPr lvl="1"/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EE 481: Industrial Organization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8</a:t>
            </a:fld>
            <a:endParaRPr lang="th-TH" dirty="0"/>
          </a:p>
        </p:txBody>
      </p:sp>
      <p:grpSp>
        <p:nvGrpSpPr>
          <p:cNvPr id="6" name="Group 11"/>
          <p:cNvGrpSpPr/>
          <p:nvPr/>
        </p:nvGrpSpPr>
        <p:grpSpPr>
          <a:xfrm>
            <a:off x="5531421" y="3276600"/>
            <a:ext cx="2774379" cy="2743200"/>
            <a:chOff x="2665412" y="2362200"/>
            <a:chExt cx="4085908" cy="3799820"/>
          </a:xfrm>
        </p:grpSpPr>
        <p:cxnSp>
          <p:nvCxnSpPr>
            <p:cNvPr id="13" name="Straight Arrow Connector 12"/>
            <p:cNvCxnSpPr/>
            <p:nvPr/>
          </p:nvCxnSpPr>
          <p:spPr>
            <a:xfrm flipV="1">
              <a:off x="2666206" y="5930106"/>
              <a:ext cx="3582194" cy="794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11"/>
            <p:cNvGrpSpPr/>
            <p:nvPr/>
          </p:nvGrpSpPr>
          <p:grpSpPr>
            <a:xfrm>
              <a:off x="2665412" y="2362200"/>
              <a:ext cx="4085908" cy="3799820"/>
              <a:chOff x="2665412" y="2362200"/>
              <a:chExt cx="4085908" cy="3799820"/>
            </a:xfrm>
          </p:grpSpPr>
          <p:cxnSp>
            <p:nvCxnSpPr>
              <p:cNvPr id="15" name="Straight Arrow Connector 14"/>
              <p:cNvCxnSpPr/>
              <p:nvPr/>
            </p:nvCxnSpPr>
            <p:spPr>
              <a:xfrm rot="5400000" flipH="1" flipV="1">
                <a:off x="1104106" y="4380706"/>
                <a:ext cx="3124200" cy="1588"/>
              </a:xfrm>
              <a:prstGeom prst="straightConnector1">
                <a:avLst/>
              </a:prstGeom>
              <a:ln w="254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TextBox 15"/>
              <p:cNvSpPr txBox="1"/>
              <p:nvPr/>
            </p:nvSpPr>
            <p:spPr>
              <a:xfrm>
                <a:off x="2677382" y="2362200"/>
                <a:ext cx="37061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P</a:t>
                </a:r>
                <a:endParaRPr lang="th-TH" dirty="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6324600" y="5638800"/>
                <a:ext cx="42672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Q</a:t>
                </a:r>
                <a:endParaRPr lang="th-TH" dirty="0"/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>
                <a:off x="2667000" y="3048000"/>
                <a:ext cx="3276600" cy="2895600"/>
              </a:xfrm>
              <a:prstGeom prst="line">
                <a:avLst/>
              </a:prstGeom>
              <a:ln w="3175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Box 18"/>
              <p:cNvSpPr txBox="1"/>
              <p:nvPr/>
            </p:nvSpPr>
            <p:spPr>
              <a:xfrm>
                <a:off x="5420586" y="5115580"/>
                <a:ext cx="1090684" cy="6394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smtClean="0"/>
                  <a:t>P(Q)</a:t>
                </a:r>
                <a:endParaRPr lang="th-TH" sz="2400" dirty="0"/>
              </a:p>
            </p:txBody>
          </p:sp>
        </p:grpSp>
      </p:grpSp>
      <p:cxnSp>
        <p:nvCxnSpPr>
          <p:cNvPr id="22" name="Straight Connector 21"/>
          <p:cNvCxnSpPr/>
          <p:nvPr/>
        </p:nvCxnSpPr>
        <p:spPr>
          <a:xfrm rot="16200000" flipH="1">
            <a:off x="5143500" y="4229100"/>
            <a:ext cx="2133600" cy="1295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781800" y="5867400"/>
            <a:ext cx="8777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MR(Q)</a:t>
            </a:r>
            <a:endParaRPr lang="th-TH" sz="2000" dirty="0"/>
          </a:p>
        </p:txBody>
      </p:sp>
      <p:cxnSp>
        <p:nvCxnSpPr>
          <p:cNvPr id="27" name="Straight Connector 26"/>
          <p:cNvCxnSpPr/>
          <p:nvPr/>
        </p:nvCxnSpPr>
        <p:spPr>
          <a:xfrm rot="16200000" flipH="1">
            <a:off x="5257800" y="4724400"/>
            <a:ext cx="1447800" cy="8382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Left Brace 30"/>
          <p:cNvSpPr/>
          <p:nvPr/>
        </p:nvSpPr>
        <p:spPr>
          <a:xfrm>
            <a:off x="5334000" y="3886200"/>
            <a:ext cx="152400" cy="457200"/>
          </a:xfrm>
          <a:prstGeom prst="leftBrac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TextBox 31"/>
          <p:cNvSpPr txBox="1"/>
          <p:nvPr/>
        </p:nvSpPr>
        <p:spPr>
          <a:xfrm>
            <a:off x="4562724" y="3820885"/>
            <a:ext cx="8474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C</a:t>
            </a:r>
            <a:r>
              <a:rPr lang="en-US" sz="2000" dirty="0" err="1" smtClean="0"/>
              <a:t>eggs</a:t>
            </a:r>
            <a:endParaRPr lang="th-TH" dirty="0"/>
          </a:p>
        </p:txBody>
      </p:sp>
      <p:cxnSp>
        <p:nvCxnSpPr>
          <p:cNvPr id="23" name="Straight Connector 22"/>
          <p:cNvCxnSpPr/>
          <p:nvPr/>
        </p:nvCxnSpPr>
        <p:spPr>
          <a:xfrm rot="16200000" flipH="1">
            <a:off x="4991100" y="4991100"/>
            <a:ext cx="1600200" cy="4572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715000" y="6000690"/>
            <a:ext cx="11458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 smtClean="0"/>
              <a:t>MR</a:t>
            </a:r>
            <a:r>
              <a:rPr lang="en-US" sz="1800" dirty="0" err="1" smtClean="0"/>
              <a:t>ps</a:t>
            </a:r>
            <a:r>
              <a:rPr lang="en-US" sz="2000" dirty="0" smtClean="0"/>
              <a:t> (Q)</a:t>
            </a:r>
            <a:endParaRPr lang="th-TH" sz="2000" dirty="0"/>
          </a:p>
        </p:txBody>
      </p:sp>
      <p:cxnSp>
        <p:nvCxnSpPr>
          <p:cNvPr id="36" name="Straight Connector 35"/>
          <p:cNvCxnSpPr/>
          <p:nvPr/>
        </p:nvCxnSpPr>
        <p:spPr>
          <a:xfrm>
            <a:off x="5181600" y="5410200"/>
            <a:ext cx="2133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4800600" y="5115580"/>
            <a:ext cx="6097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r>
              <a:rPr lang="en-US" sz="2000" dirty="0" smtClean="0"/>
              <a:t>ps</a:t>
            </a:r>
            <a:endParaRPr lang="th-TH" sz="2000" dirty="0"/>
          </a:p>
        </p:txBody>
      </p:sp>
      <p:cxnSp>
        <p:nvCxnSpPr>
          <p:cNvPr id="44" name="Straight Connector 43"/>
          <p:cNvCxnSpPr/>
          <p:nvPr/>
        </p:nvCxnSpPr>
        <p:spPr>
          <a:xfrm rot="5400000" flipH="1" flipV="1">
            <a:off x="5409406" y="5410200"/>
            <a:ext cx="91519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5486400" y="4953000"/>
            <a:ext cx="38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/>
          <p:cNvSpPr/>
          <p:nvPr/>
        </p:nvSpPr>
        <p:spPr>
          <a:xfrm>
            <a:off x="5562600" y="4953000"/>
            <a:ext cx="3048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th-TH" dirty="0"/>
          </a:p>
        </p:txBody>
      </p:sp>
      <p:cxnSp>
        <p:nvCxnSpPr>
          <p:cNvPr id="41" name="Straight Arrow Connector 40"/>
          <p:cNvCxnSpPr/>
          <p:nvPr/>
        </p:nvCxnSpPr>
        <p:spPr>
          <a:xfrm rot="5400000">
            <a:off x="6286500" y="4991100"/>
            <a:ext cx="685800" cy="609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6677969" y="4343400"/>
            <a:ext cx="232005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Demand for Wheels</a:t>
            </a:r>
          </a:p>
          <a:p>
            <a:r>
              <a:rPr lang="en-US" sz="2400" dirty="0" err="1" smtClean="0"/>
              <a:t>P</a:t>
            </a:r>
            <a:r>
              <a:rPr lang="en-US" sz="1800" dirty="0" err="1" smtClean="0"/>
              <a:t>ps</a:t>
            </a:r>
            <a:r>
              <a:rPr lang="en-US" sz="2000" dirty="0" smtClean="0"/>
              <a:t> = MR(Q) - </a:t>
            </a:r>
            <a:r>
              <a:rPr lang="en-US" sz="2400" dirty="0" err="1" smtClean="0"/>
              <a:t>C</a:t>
            </a:r>
            <a:r>
              <a:rPr lang="en-US" sz="2000" dirty="0" err="1" smtClean="0"/>
              <a:t>eggs</a:t>
            </a:r>
            <a:endParaRPr lang="th-TH" sz="2000" dirty="0"/>
          </a:p>
        </p:txBody>
      </p:sp>
      <p:sp>
        <p:nvSpPr>
          <p:cNvPr id="33" name="Oval 32"/>
          <p:cNvSpPr/>
          <p:nvPr/>
        </p:nvSpPr>
        <p:spPr>
          <a:xfrm>
            <a:off x="5803900" y="5372100"/>
            <a:ext cx="127000" cy="101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TextBox 33"/>
          <p:cNvSpPr txBox="1"/>
          <p:nvPr/>
        </p:nvSpPr>
        <p:spPr>
          <a:xfrm>
            <a:off x="4876800" y="4658380"/>
            <a:ext cx="6049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</a:t>
            </a:r>
            <a:r>
              <a:rPr lang="en-US" sz="2000" dirty="0" err="1" smtClean="0"/>
              <a:t>ps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8" grpId="0" uiExpand="1"/>
      <p:bldP spid="40" grpId="0" uiExpand="1"/>
      <p:bldP spid="52" grpId="0" uiExpand="1" build="allAtOnce" animBg="1"/>
      <p:bldP spid="33" grpId="0" uiExpand="1" animBg="1"/>
      <p:bldP spid="3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u="sng" dirty="0" smtClean="0"/>
              <a:t>Example(cont.)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4830763"/>
          </a:xfrm>
        </p:spPr>
        <p:txBody>
          <a:bodyPr/>
          <a:lstStyle/>
          <a:p>
            <a:r>
              <a:rPr lang="en-US" dirty="0" smtClean="0"/>
              <a:t>Step 3: We know that P = </a:t>
            </a:r>
            <a:r>
              <a:rPr lang="en-US" dirty="0" err="1" smtClean="0"/>
              <a:t>P</a:t>
            </a:r>
            <a:r>
              <a:rPr lang="en-US" sz="2400" dirty="0" err="1" smtClean="0"/>
              <a:t>ps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Thus, from step 1, the profit max condition for the </a:t>
            </a:r>
            <a:r>
              <a:rPr lang="en-US" u="sng" dirty="0" smtClean="0"/>
              <a:t>eggs monopoly</a:t>
            </a:r>
            <a:r>
              <a:rPr lang="en-US" dirty="0" smtClean="0"/>
              <a:t> becomes </a:t>
            </a:r>
            <a:r>
              <a:rPr lang="en-US" dirty="0" err="1" smtClean="0"/>
              <a:t>P</a:t>
            </a:r>
            <a:r>
              <a:rPr lang="en-US" sz="2000" dirty="0" err="1" smtClean="0"/>
              <a:t>ps</a:t>
            </a:r>
            <a:r>
              <a:rPr lang="en-US" dirty="0" smtClean="0"/>
              <a:t>  = MR(Q) – C</a:t>
            </a:r>
            <a:r>
              <a:rPr lang="en-US" sz="2400" dirty="0" smtClean="0"/>
              <a:t>ps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 This is intersection point X</a:t>
            </a:r>
          </a:p>
          <a:p>
            <a:pPr lvl="1"/>
            <a:r>
              <a:rPr lang="en-US" dirty="0" smtClean="0"/>
              <a:t> This point results in Q =</a:t>
            </a:r>
          </a:p>
          <a:p>
            <a:pPr lvl="1"/>
            <a:r>
              <a:rPr lang="en-US" dirty="0" smtClean="0"/>
              <a:t>On the demand curve, </a:t>
            </a:r>
          </a:p>
          <a:p>
            <a:pPr lvl="1">
              <a:buNone/>
            </a:pPr>
            <a:r>
              <a:rPr lang="en-US" dirty="0" smtClean="0"/>
              <a:t>the price consumers are </a:t>
            </a:r>
          </a:p>
          <a:p>
            <a:pPr lvl="1">
              <a:buNone/>
            </a:pPr>
            <a:r>
              <a:rPr lang="en-US" dirty="0" smtClean="0"/>
              <a:t>willing to pay for eggs </a:t>
            </a:r>
          </a:p>
          <a:p>
            <a:pPr lvl="1">
              <a:buNone/>
            </a:pPr>
            <a:r>
              <a:rPr lang="en-US" dirty="0" smtClean="0"/>
              <a:t>at       would be    .</a:t>
            </a:r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EE 481: Industrial Organization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9</a:t>
            </a:fld>
            <a:endParaRPr lang="th-TH" dirty="0"/>
          </a:p>
        </p:txBody>
      </p:sp>
      <p:grpSp>
        <p:nvGrpSpPr>
          <p:cNvPr id="6" name="Group 11"/>
          <p:cNvGrpSpPr/>
          <p:nvPr/>
        </p:nvGrpSpPr>
        <p:grpSpPr>
          <a:xfrm>
            <a:off x="5531421" y="3276600"/>
            <a:ext cx="2774379" cy="2743200"/>
            <a:chOff x="2665412" y="2362200"/>
            <a:chExt cx="4085908" cy="3799820"/>
          </a:xfrm>
        </p:grpSpPr>
        <p:cxnSp>
          <p:nvCxnSpPr>
            <p:cNvPr id="13" name="Straight Arrow Connector 12"/>
            <p:cNvCxnSpPr/>
            <p:nvPr/>
          </p:nvCxnSpPr>
          <p:spPr>
            <a:xfrm flipV="1">
              <a:off x="2666206" y="5930106"/>
              <a:ext cx="3582194" cy="794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11"/>
            <p:cNvGrpSpPr/>
            <p:nvPr/>
          </p:nvGrpSpPr>
          <p:grpSpPr>
            <a:xfrm>
              <a:off x="2665412" y="2362200"/>
              <a:ext cx="4085908" cy="3799820"/>
              <a:chOff x="2665412" y="2362200"/>
              <a:chExt cx="4085908" cy="3799820"/>
            </a:xfrm>
          </p:grpSpPr>
          <p:cxnSp>
            <p:nvCxnSpPr>
              <p:cNvPr id="15" name="Straight Arrow Connector 14"/>
              <p:cNvCxnSpPr/>
              <p:nvPr/>
            </p:nvCxnSpPr>
            <p:spPr>
              <a:xfrm rot="5400000" flipH="1" flipV="1">
                <a:off x="1104106" y="4380706"/>
                <a:ext cx="3124200" cy="1588"/>
              </a:xfrm>
              <a:prstGeom prst="straightConnector1">
                <a:avLst/>
              </a:prstGeom>
              <a:ln w="254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TextBox 15"/>
              <p:cNvSpPr txBox="1"/>
              <p:nvPr/>
            </p:nvSpPr>
            <p:spPr>
              <a:xfrm>
                <a:off x="2677382" y="2362200"/>
                <a:ext cx="37061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P</a:t>
                </a:r>
                <a:endParaRPr lang="th-TH" dirty="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6324600" y="5638800"/>
                <a:ext cx="42672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Q</a:t>
                </a:r>
                <a:endParaRPr lang="th-TH" dirty="0"/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>
                <a:off x="2667000" y="3048000"/>
                <a:ext cx="3276600" cy="2895600"/>
              </a:xfrm>
              <a:prstGeom prst="line">
                <a:avLst/>
              </a:prstGeom>
              <a:ln w="3175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Box 18"/>
              <p:cNvSpPr txBox="1"/>
              <p:nvPr/>
            </p:nvSpPr>
            <p:spPr>
              <a:xfrm>
                <a:off x="5420586" y="5115580"/>
                <a:ext cx="1090684" cy="6394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smtClean="0"/>
                  <a:t>P(Q)</a:t>
                </a:r>
                <a:endParaRPr lang="th-TH" sz="2400" dirty="0"/>
              </a:p>
            </p:txBody>
          </p:sp>
        </p:grpSp>
      </p:grpSp>
      <p:cxnSp>
        <p:nvCxnSpPr>
          <p:cNvPr id="22" name="Straight Connector 21"/>
          <p:cNvCxnSpPr/>
          <p:nvPr/>
        </p:nvCxnSpPr>
        <p:spPr>
          <a:xfrm rot="16200000" flipH="1">
            <a:off x="5143500" y="4229100"/>
            <a:ext cx="2133600" cy="1295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781800" y="5867400"/>
            <a:ext cx="8777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MR(Q)</a:t>
            </a:r>
            <a:endParaRPr lang="th-TH" sz="2000" dirty="0"/>
          </a:p>
        </p:txBody>
      </p:sp>
      <p:cxnSp>
        <p:nvCxnSpPr>
          <p:cNvPr id="27" name="Straight Connector 26"/>
          <p:cNvCxnSpPr/>
          <p:nvPr/>
        </p:nvCxnSpPr>
        <p:spPr>
          <a:xfrm rot="16200000" flipH="1">
            <a:off x="5257800" y="4724400"/>
            <a:ext cx="1447800" cy="8382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16200000" flipH="1">
            <a:off x="4991100" y="4991100"/>
            <a:ext cx="1600200" cy="4572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410200" y="6000690"/>
            <a:ext cx="14583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      </a:t>
            </a:r>
            <a:r>
              <a:rPr lang="en-US" sz="2000" dirty="0" err="1" smtClean="0"/>
              <a:t>MR</a:t>
            </a:r>
            <a:r>
              <a:rPr lang="en-US" sz="1800" dirty="0" err="1" smtClean="0"/>
              <a:t>ps</a:t>
            </a:r>
            <a:r>
              <a:rPr lang="en-US" sz="2000" dirty="0" smtClean="0"/>
              <a:t>(Q)</a:t>
            </a:r>
            <a:endParaRPr lang="th-TH" sz="2000" dirty="0"/>
          </a:p>
        </p:txBody>
      </p:sp>
      <p:cxnSp>
        <p:nvCxnSpPr>
          <p:cNvPr id="36" name="Straight Connector 35"/>
          <p:cNvCxnSpPr/>
          <p:nvPr/>
        </p:nvCxnSpPr>
        <p:spPr>
          <a:xfrm>
            <a:off x="5181600" y="5410200"/>
            <a:ext cx="2133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4800600" y="5115580"/>
            <a:ext cx="5619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r>
              <a:rPr lang="en-US" sz="1600" dirty="0" smtClean="0"/>
              <a:t>ps</a:t>
            </a:r>
            <a:endParaRPr lang="th-TH" sz="1600" dirty="0"/>
          </a:p>
        </p:txBody>
      </p:sp>
      <p:cxnSp>
        <p:nvCxnSpPr>
          <p:cNvPr id="44" name="Straight Connector 43"/>
          <p:cNvCxnSpPr/>
          <p:nvPr/>
        </p:nvCxnSpPr>
        <p:spPr>
          <a:xfrm rot="5400000" flipH="1" flipV="1">
            <a:off x="5409406" y="5410200"/>
            <a:ext cx="91519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5486400" y="4953000"/>
            <a:ext cx="38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/>
          <p:cNvSpPr/>
          <p:nvPr/>
        </p:nvSpPr>
        <p:spPr>
          <a:xfrm>
            <a:off x="5562600" y="4953000"/>
            <a:ext cx="3048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th-TH" dirty="0"/>
          </a:p>
        </p:txBody>
      </p:sp>
      <p:sp>
        <p:nvSpPr>
          <p:cNvPr id="33" name="Oval 32"/>
          <p:cNvSpPr/>
          <p:nvPr/>
        </p:nvSpPr>
        <p:spPr>
          <a:xfrm>
            <a:off x="5803900" y="4902200"/>
            <a:ext cx="127000" cy="101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37" name="Straight Arrow Connector 36"/>
          <p:cNvCxnSpPr/>
          <p:nvPr/>
        </p:nvCxnSpPr>
        <p:spPr>
          <a:xfrm rot="5400000">
            <a:off x="6286500" y="4991100"/>
            <a:ext cx="685800" cy="609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rot="10800000" flipV="1">
            <a:off x="5992169" y="4508499"/>
            <a:ext cx="789631" cy="3810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6705600" y="4248090"/>
            <a:ext cx="9161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Point X</a:t>
            </a:r>
            <a:endParaRPr lang="th-TH" sz="2000" dirty="0"/>
          </a:p>
        </p:txBody>
      </p:sp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5646360" y="5870575"/>
          <a:ext cx="373440" cy="301625"/>
        </p:xfrm>
        <a:graphic>
          <a:graphicData uri="http://schemas.openxmlformats.org/presentationml/2006/ole">
            <p:oleObj spid="_x0000_s2055" name="Equation" r:id="rId3" imgW="291960" imgH="228600" progId="">
              <p:embed/>
            </p:oleObj>
          </a:graphicData>
        </a:graphic>
      </p:graphicFrame>
      <p:graphicFrame>
        <p:nvGraphicFramePr>
          <p:cNvPr id="2056" name="Object 8"/>
          <p:cNvGraphicFramePr>
            <a:graphicFrameLocks noChangeAspect="1"/>
          </p:cNvGraphicFramePr>
          <p:nvPr/>
        </p:nvGraphicFramePr>
        <p:xfrm>
          <a:off x="4862764" y="3352800"/>
          <a:ext cx="471236" cy="381000"/>
        </p:xfrm>
        <a:graphic>
          <a:graphicData uri="http://schemas.openxmlformats.org/presentationml/2006/ole">
            <p:oleObj spid="_x0000_s2056" name="Equation" r:id="rId4" imgW="291960" imgH="228600" progId="">
              <p:embed/>
            </p:oleObj>
          </a:graphicData>
        </a:graphic>
      </p:graphicFrame>
      <p:graphicFrame>
        <p:nvGraphicFramePr>
          <p:cNvPr id="2058" name="Object 10"/>
          <p:cNvGraphicFramePr>
            <a:graphicFrameLocks noChangeAspect="1"/>
          </p:cNvGraphicFramePr>
          <p:nvPr/>
        </p:nvGraphicFramePr>
        <p:xfrm>
          <a:off x="1447800" y="5334001"/>
          <a:ext cx="533400" cy="431260"/>
        </p:xfrm>
        <a:graphic>
          <a:graphicData uri="http://schemas.openxmlformats.org/presentationml/2006/ole">
            <p:oleObj spid="_x0000_s2058" name="Equation" r:id="rId5" imgW="291960" imgH="228600" progId="">
              <p:embed/>
            </p:oleObj>
          </a:graphicData>
        </a:graphic>
      </p:graphicFrame>
      <p:graphicFrame>
        <p:nvGraphicFramePr>
          <p:cNvPr id="2059" name="Object 11"/>
          <p:cNvGraphicFramePr>
            <a:graphicFrameLocks noChangeAspect="1"/>
          </p:cNvGraphicFramePr>
          <p:nvPr/>
        </p:nvGraphicFramePr>
        <p:xfrm>
          <a:off x="3254375" y="5334000"/>
          <a:ext cx="555625" cy="431800"/>
        </p:xfrm>
        <a:graphic>
          <a:graphicData uri="http://schemas.openxmlformats.org/presentationml/2006/ole">
            <p:oleObj spid="_x0000_s2059" name="Equation" r:id="rId6" imgW="304560" imgH="228600" progId="">
              <p:embed/>
            </p:oleObj>
          </a:graphicData>
        </a:graphic>
      </p:graphicFrame>
      <p:cxnSp>
        <p:nvCxnSpPr>
          <p:cNvPr id="43" name="Straight Connector 42"/>
          <p:cNvCxnSpPr/>
          <p:nvPr/>
        </p:nvCxnSpPr>
        <p:spPr>
          <a:xfrm rot="5400000" flipH="1" flipV="1">
            <a:off x="5447903" y="4458097"/>
            <a:ext cx="8389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rot="10800000">
            <a:off x="5486400" y="4038600"/>
            <a:ext cx="38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5549900" y="4051300"/>
            <a:ext cx="304800" cy="304800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B</a:t>
            </a:r>
            <a:endParaRPr lang="th-TH" sz="2400" dirty="0"/>
          </a:p>
        </p:txBody>
      </p:sp>
      <p:graphicFrame>
        <p:nvGraphicFramePr>
          <p:cNvPr id="2060" name="Object 12"/>
          <p:cNvGraphicFramePr>
            <a:graphicFrameLocks noChangeAspect="1"/>
          </p:cNvGraphicFramePr>
          <p:nvPr/>
        </p:nvGraphicFramePr>
        <p:xfrm>
          <a:off x="5006975" y="3810000"/>
          <a:ext cx="555625" cy="431800"/>
        </p:xfrm>
        <a:graphic>
          <a:graphicData uri="http://schemas.openxmlformats.org/presentationml/2006/ole">
            <p:oleObj spid="_x0000_s2060" name="Equation" r:id="rId7" imgW="304560" imgH="228600" progId="">
              <p:embed/>
            </p:oleObj>
          </a:graphicData>
        </a:graphic>
      </p:graphicFrame>
      <p:sp>
        <p:nvSpPr>
          <p:cNvPr id="53" name="Rectangle 52"/>
          <p:cNvSpPr/>
          <p:nvPr/>
        </p:nvSpPr>
        <p:spPr>
          <a:xfrm>
            <a:off x="6324600" y="3276600"/>
            <a:ext cx="2590800" cy="381000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B = eggs firm’s profit</a:t>
            </a:r>
            <a:endParaRPr lang="th-TH" sz="2000" dirty="0"/>
          </a:p>
        </p:txBody>
      </p:sp>
      <p:sp>
        <p:nvSpPr>
          <p:cNvPr id="45" name="TextBox 44"/>
          <p:cNvSpPr txBox="1"/>
          <p:nvPr/>
        </p:nvSpPr>
        <p:spPr>
          <a:xfrm>
            <a:off x="6884022" y="4549914"/>
            <a:ext cx="22715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Demand for PS</a:t>
            </a:r>
          </a:p>
          <a:p>
            <a:r>
              <a:rPr lang="en-US" sz="2400" dirty="0" err="1" smtClean="0"/>
              <a:t>P</a:t>
            </a:r>
            <a:r>
              <a:rPr lang="en-US" sz="1800" dirty="0" err="1" smtClean="0"/>
              <a:t>ps</a:t>
            </a:r>
            <a:r>
              <a:rPr lang="en-US" sz="2000" dirty="0" smtClean="0"/>
              <a:t> = MR(Q) - </a:t>
            </a:r>
            <a:r>
              <a:rPr lang="en-US" sz="2400" dirty="0" err="1" smtClean="0"/>
              <a:t>C</a:t>
            </a:r>
            <a:r>
              <a:rPr lang="en-US" sz="1800" dirty="0" err="1" smtClean="0"/>
              <a:t>eggs</a:t>
            </a:r>
            <a:endParaRPr lang="th-TH" sz="2000" dirty="0"/>
          </a:p>
        </p:txBody>
      </p:sp>
      <p:sp>
        <p:nvSpPr>
          <p:cNvPr id="50" name="Left Brace 49"/>
          <p:cNvSpPr/>
          <p:nvPr/>
        </p:nvSpPr>
        <p:spPr>
          <a:xfrm>
            <a:off x="5715000" y="4343400"/>
            <a:ext cx="152400" cy="533400"/>
          </a:xfrm>
          <a:prstGeom prst="leftBrac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TextBox 53"/>
          <p:cNvSpPr txBox="1"/>
          <p:nvPr/>
        </p:nvSpPr>
        <p:spPr>
          <a:xfrm>
            <a:off x="4943724" y="4343400"/>
            <a:ext cx="8474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C</a:t>
            </a:r>
            <a:r>
              <a:rPr lang="en-US" sz="2000" dirty="0" err="1" smtClean="0"/>
              <a:t>eggs</a:t>
            </a:r>
            <a:endParaRPr lang="th-TH" sz="2000" dirty="0"/>
          </a:p>
        </p:txBody>
      </p:sp>
      <p:sp>
        <p:nvSpPr>
          <p:cNvPr id="48" name="TextBox 47"/>
          <p:cNvSpPr txBox="1"/>
          <p:nvPr/>
        </p:nvSpPr>
        <p:spPr>
          <a:xfrm>
            <a:off x="4876800" y="4658380"/>
            <a:ext cx="6049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</a:t>
            </a:r>
            <a:r>
              <a:rPr lang="en-US" sz="2000" dirty="0" err="1" smtClean="0"/>
              <a:t>ps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3" grpId="0" animBg="1"/>
      <p:bldP spid="42" grpId="0"/>
      <p:bldP spid="51" grpId="0" build="allAtOnce" animBg="1"/>
      <p:bldP spid="53" grpId="0" build="allAtOnce" animBg="1"/>
      <p:bldP spid="50" grpId="0" animBg="1"/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u="sng" dirty="0" smtClean="0"/>
              <a:t>Example(vertical integration)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5029200"/>
          </a:xfrm>
        </p:spPr>
        <p:txBody>
          <a:bodyPr>
            <a:normAutofit/>
          </a:bodyPr>
          <a:lstStyle/>
          <a:p>
            <a:r>
              <a:rPr lang="en-US" dirty="0" smtClean="0"/>
              <a:t>If the eggs monopoly and the PS monopoly merge.</a:t>
            </a:r>
          </a:p>
          <a:p>
            <a:r>
              <a:rPr lang="en-US" dirty="0" smtClean="0"/>
              <a:t>They become one integrated eggs firm. This firm faces the consumer inverse demand P(Q).</a:t>
            </a:r>
          </a:p>
          <a:p>
            <a:r>
              <a:rPr lang="en-US" dirty="0" smtClean="0"/>
              <a:t>Marginal cost: MC for PS + MC for Eggs 		     =&gt; MC(Q) = C</a:t>
            </a:r>
            <a:r>
              <a:rPr lang="en-US" sz="2400" dirty="0" smtClean="0"/>
              <a:t>ps</a:t>
            </a:r>
            <a:r>
              <a:rPr lang="en-US" dirty="0" smtClean="0"/>
              <a:t> + </a:t>
            </a:r>
            <a:r>
              <a:rPr lang="en-US" dirty="0" err="1" smtClean="0"/>
              <a:t>C</a:t>
            </a:r>
            <a:r>
              <a:rPr lang="en-US" sz="2400" dirty="0" err="1" smtClean="0"/>
              <a:t>eggs</a:t>
            </a:r>
            <a:endParaRPr lang="en-US" sz="4000" dirty="0" smtClean="0"/>
          </a:p>
          <a:p>
            <a:r>
              <a:rPr lang="en-US" dirty="0" smtClean="0"/>
              <a:t>This integrated eggs firm’s profit max condition is MC(Q) = MR(Q)</a:t>
            </a:r>
          </a:p>
          <a:p>
            <a:pPr lvl="4">
              <a:buNone/>
            </a:pPr>
            <a:r>
              <a:rPr lang="en-US" sz="3600" dirty="0" smtClean="0"/>
              <a:t>    =&gt; C</a:t>
            </a:r>
            <a:r>
              <a:rPr lang="en-US" sz="2400" dirty="0" smtClean="0"/>
              <a:t>ps</a:t>
            </a:r>
            <a:r>
              <a:rPr lang="en-US" sz="3600" dirty="0" smtClean="0"/>
              <a:t> + </a:t>
            </a:r>
            <a:r>
              <a:rPr lang="en-US" sz="3600" dirty="0" err="1" smtClean="0"/>
              <a:t>C</a:t>
            </a:r>
            <a:r>
              <a:rPr lang="en-US" sz="2400" dirty="0" err="1" smtClean="0"/>
              <a:t>eggs</a:t>
            </a:r>
            <a:r>
              <a:rPr lang="en-US" sz="2800" dirty="0" smtClean="0"/>
              <a:t> = </a:t>
            </a:r>
            <a:r>
              <a:rPr lang="en-US" sz="3200" dirty="0" smtClean="0"/>
              <a:t>MR(Q)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EE 481: Industrial Organization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10</a:t>
            </a:fld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u="sng" dirty="0" smtClean="0"/>
              <a:t>Skates example(vertical integration)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5029200"/>
          </a:xfrm>
        </p:spPr>
        <p:txBody>
          <a:bodyPr>
            <a:normAutofit/>
          </a:bodyPr>
          <a:lstStyle/>
          <a:p>
            <a:pPr>
              <a:buFont typeface="Symbol" pitchFamily="18" charset="2"/>
              <a:buChar char="Þ"/>
            </a:pPr>
            <a:r>
              <a:rPr lang="en-US" sz="3600" dirty="0" smtClean="0"/>
              <a:t>C</a:t>
            </a:r>
            <a:r>
              <a:rPr lang="en-US" sz="2400" dirty="0" smtClean="0"/>
              <a:t>ps</a:t>
            </a:r>
            <a:r>
              <a:rPr lang="en-US" sz="3600" dirty="0" smtClean="0"/>
              <a:t> + </a:t>
            </a:r>
            <a:r>
              <a:rPr lang="en-US" sz="3600" dirty="0" err="1" smtClean="0"/>
              <a:t>C</a:t>
            </a:r>
            <a:r>
              <a:rPr lang="en-US" sz="2400" dirty="0" err="1" smtClean="0"/>
              <a:t>eggs</a:t>
            </a:r>
            <a:r>
              <a:rPr lang="en-US" sz="2800" dirty="0" smtClean="0"/>
              <a:t> = </a:t>
            </a:r>
            <a:r>
              <a:rPr lang="en-US" sz="3200" dirty="0" smtClean="0"/>
              <a:t>MR(Q)</a:t>
            </a:r>
          </a:p>
          <a:p>
            <a:pPr>
              <a:buFont typeface="Symbol" pitchFamily="18" charset="2"/>
              <a:buChar char="Þ"/>
            </a:pPr>
            <a:r>
              <a:rPr lang="en-US" dirty="0" smtClean="0"/>
              <a:t> Joint-profit is max at (P*,Q*). Joint profit = C</a:t>
            </a:r>
          </a:p>
          <a:p>
            <a:pPr>
              <a:buFont typeface="Symbol" pitchFamily="18" charset="2"/>
              <a:buChar char="Þ"/>
            </a:pPr>
            <a:r>
              <a:rPr lang="en-US" dirty="0" smtClean="0"/>
              <a:t> C &gt; A+B </a:t>
            </a:r>
            <a:endParaRPr lang="en-US" sz="32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EE 481: Industrial Organization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11</a:t>
            </a:fld>
            <a:endParaRPr lang="th-TH" dirty="0"/>
          </a:p>
        </p:txBody>
      </p:sp>
      <p:cxnSp>
        <p:nvCxnSpPr>
          <p:cNvPr id="6" name="Straight Arrow Connector 5"/>
          <p:cNvCxnSpPr/>
          <p:nvPr/>
        </p:nvCxnSpPr>
        <p:spPr>
          <a:xfrm rot="5400000" flipH="1" flipV="1">
            <a:off x="2734786" y="4228306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4296886" y="5777706"/>
            <a:ext cx="3582194" cy="79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955280" y="5486400"/>
            <a:ext cx="42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endParaRPr lang="th-TH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4297680" y="2895600"/>
            <a:ext cx="3276600" cy="2895600"/>
          </a:xfrm>
          <a:prstGeom prst="line">
            <a:avLst/>
          </a:prstGeom>
          <a:ln w="317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271746" y="5039380"/>
            <a:ext cx="8359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P(Q)</a:t>
            </a:r>
            <a:endParaRPr lang="th-TH" dirty="0"/>
          </a:p>
        </p:txBody>
      </p:sp>
      <p:sp>
        <p:nvSpPr>
          <p:cNvPr id="11" name="TextBox 10"/>
          <p:cNvSpPr txBox="1"/>
          <p:nvPr/>
        </p:nvSpPr>
        <p:spPr>
          <a:xfrm>
            <a:off x="3873500" y="2501900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endParaRPr lang="th-TH" dirty="0"/>
          </a:p>
        </p:txBody>
      </p:sp>
      <p:cxnSp>
        <p:nvCxnSpPr>
          <p:cNvPr id="12" name="Straight Connector 11"/>
          <p:cNvCxnSpPr/>
          <p:nvPr/>
        </p:nvCxnSpPr>
        <p:spPr>
          <a:xfrm rot="16200000" flipH="1">
            <a:off x="3573780" y="3619500"/>
            <a:ext cx="3276600" cy="1828800"/>
          </a:xfrm>
          <a:prstGeom prst="line">
            <a:avLst/>
          </a:prstGeom>
          <a:ln w="317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116151" y="5953780"/>
            <a:ext cx="11533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MR(Q)</a:t>
            </a:r>
            <a:endParaRPr lang="th-TH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4297680" y="5257800"/>
            <a:ext cx="28194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581400" y="4963180"/>
            <a:ext cx="6295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</a:t>
            </a:r>
            <a:r>
              <a:rPr lang="en-US" sz="1600" dirty="0" smtClean="0"/>
              <a:t>ps</a:t>
            </a:r>
            <a:endParaRPr lang="th-TH" sz="1600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4297680" y="4790420"/>
            <a:ext cx="28194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819400" y="4495800"/>
            <a:ext cx="1706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</a:t>
            </a:r>
            <a:r>
              <a:rPr lang="en-US" sz="1800" dirty="0" smtClean="0"/>
              <a:t>ps</a:t>
            </a:r>
            <a:r>
              <a:rPr lang="en-US" dirty="0" smtClean="0"/>
              <a:t> + </a:t>
            </a:r>
            <a:r>
              <a:rPr lang="en-US" dirty="0" err="1" smtClean="0"/>
              <a:t>C</a:t>
            </a:r>
            <a:r>
              <a:rPr lang="en-US" sz="1600" dirty="0" err="1" smtClean="0"/>
              <a:t>eggs</a:t>
            </a:r>
            <a:endParaRPr lang="th-TH" sz="1600" dirty="0"/>
          </a:p>
        </p:txBody>
      </p:sp>
      <p:cxnSp>
        <p:nvCxnSpPr>
          <p:cNvPr id="29" name="Straight Connector 28"/>
          <p:cNvCxnSpPr/>
          <p:nvPr/>
        </p:nvCxnSpPr>
        <p:spPr>
          <a:xfrm rot="5400000" flipH="1" flipV="1">
            <a:off x="4411980" y="4838700"/>
            <a:ext cx="1905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4297680" y="3884612"/>
            <a:ext cx="1066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840480" y="36677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P*</a:t>
            </a:r>
            <a:endParaRPr lang="th-TH" dirty="0"/>
          </a:p>
        </p:txBody>
      </p:sp>
      <p:sp>
        <p:nvSpPr>
          <p:cNvPr id="37" name="TextBox 36"/>
          <p:cNvSpPr txBox="1"/>
          <p:nvPr/>
        </p:nvSpPr>
        <p:spPr>
          <a:xfrm>
            <a:off x="5212080" y="5801380"/>
            <a:ext cx="6062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Q*</a:t>
            </a:r>
            <a:endParaRPr lang="th-TH" dirty="0"/>
          </a:p>
        </p:txBody>
      </p:sp>
      <p:sp>
        <p:nvSpPr>
          <p:cNvPr id="38" name="Rectangle 37"/>
          <p:cNvSpPr/>
          <p:nvPr/>
        </p:nvSpPr>
        <p:spPr>
          <a:xfrm>
            <a:off x="4297680" y="3886200"/>
            <a:ext cx="1066800" cy="9144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th-TH" dirty="0"/>
          </a:p>
        </p:txBody>
      </p:sp>
      <p:sp>
        <p:nvSpPr>
          <p:cNvPr id="39" name="Oval 38"/>
          <p:cNvSpPr/>
          <p:nvPr/>
        </p:nvSpPr>
        <p:spPr>
          <a:xfrm>
            <a:off x="5295900" y="4749800"/>
            <a:ext cx="127000" cy="101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6" grpId="0" build="p"/>
      <p:bldP spid="37" grpId="0" build="p"/>
      <p:bldP spid="38" grpId="0" build="allAtOnce" animBg="1"/>
      <p:bldP spid="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u="sng" dirty="0" smtClean="0"/>
              <a:t>Perfect Competition Downstream: Fixed Proportions</a:t>
            </a:r>
            <a:endParaRPr lang="th-TH" b="1" u="sn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12</a:t>
            </a:fld>
            <a:endParaRPr lang="th-TH" dirty="0"/>
          </a:p>
        </p:txBody>
      </p:sp>
      <p:sp>
        <p:nvSpPr>
          <p:cNvPr id="7" name="Rectangle 6"/>
          <p:cNvSpPr/>
          <p:nvPr/>
        </p:nvSpPr>
        <p:spPr>
          <a:xfrm>
            <a:off x="468403" y="1600201"/>
            <a:ext cx="1786955" cy="93225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3531754" y="1600201"/>
            <a:ext cx="1786955" cy="93225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ight Arrow 8"/>
          <p:cNvSpPr/>
          <p:nvPr/>
        </p:nvSpPr>
        <p:spPr>
          <a:xfrm>
            <a:off x="2439159" y="1805298"/>
            <a:ext cx="837316" cy="4940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Right Arrow 9"/>
          <p:cNvSpPr/>
          <p:nvPr/>
        </p:nvSpPr>
        <p:spPr>
          <a:xfrm>
            <a:off x="5502510" y="1805298"/>
            <a:ext cx="837316" cy="494097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TextBox 10"/>
          <p:cNvSpPr txBox="1"/>
          <p:nvPr/>
        </p:nvSpPr>
        <p:spPr>
          <a:xfrm>
            <a:off x="501547" y="1752600"/>
            <a:ext cx="1588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Parent Stocks</a:t>
            </a:r>
          </a:p>
          <a:p>
            <a:r>
              <a:rPr lang="en-US" sz="2000" dirty="0" smtClean="0"/>
              <a:t>Monopoly</a:t>
            </a:r>
            <a:endParaRPr lang="th-TH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3719533" y="1741825"/>
            <a:ext cx="14552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Competitive</a:t>
            </a:r>
          </a:p>
          <a:p>
            <a:r>
              <a:rPr lang="en-US" sz="2000" dirty="0" smtClean="0"/>
              <a:t>Egg farms</a:t>
            </a:r>
            <a:endParaRPr lang="th-TH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6424919" y="1833266"/>
            <a:ext cx="19299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Eggs Consumers </a:t>
            </a:r>
            <a:endParaRPr lang="th-TH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457200" y="2532459"/>
            <a:ext cx="169629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monopoly</a:t>
            </a:r>
          </a:p>
          <a:p>
            <a:r>
              <a:rPr lang="en-US" dirty="0" smtClean="0"/>
              <a:t>mc = C</a:t>
            </a:r>
            <a:r>
              <a:rPr lang="en-US" sz="1800" dirty="0" smtClean="0"/>
              <a:t>ps</a:t>
            </a:r>
            <a:endParaRPr lang="th-TH" sz="1800" dirty="0"/>
          </a:p>
        </p:txBody>
      </p:sp>
      <p:sp>
        <p:nvSpPr>
          <p:cNvPr id="15" name="TextBox 14"/>
          <p:cNvSpPr txBox="1"/>
          <p:nvPr/>
        </p:nvSpPr>
        <p:spPr>
          <a:xfrm>
            <a:off x="3463823" y="2532459"/>
            <a:ext cx="314778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perfect competition</a:t>
            </a:r>
          </a:p>
          <a:p>
            <a:r>
              <a:rPr lang="en-US" dirty="0" smtClean="0"/>
              <a:t>mc = </a:t>
            </a:r>
            <a:r>
              <a:rPr lang="en-US" dirty="0" err="1" smtClean="0"/>
              <a:t>C</a:t>
            </a:r>
            <a:r>
              <a:rPr lang="en-US" sz="2000" dirty="0" err="1" smtClean="0"/>
              <a:t>eggs</a:t>
            </a:r>
            <a:r>
              <a:rPr lang="en-US" dirty="0" smtClean="0"/>
              <a:t> + </a:t>
            </a:r>
            <a:r>
              <a:rPr lang="en-US" dirty="0" err="1" smtClean="0"/>
              <a:t>P</a:t>
            </a:r>
            <a:r>
              <a:rPr lang="en-US" sz="2000" dirty="0" err="1" smtClean="0"/>
              <a:t>ps</a:t>
            </a:r>
            <a:endParaRPr lang="th-TH" sz="1600" dirty="0"/>
          </a:p>
        </p:txBody>
      </p:sp>
      <p:sp>
        <p:nvSpPr>
          <p:cNvPr id="17" name="Rectangle 16"/>
          <p:cNvSpPr/>
          <p:nvPr/>
        </p:nvSpPr>
        <p:spPr>
          <a:xfrm>
            <a:off x="533400" y="3581401"/>
            <a:ext cx="807720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  Step 1: Find demand for parent stocks by a competitive egg farm.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  Use the profit max condition: MC(Q) = MR(Q)</a:t>
            </a:r>
          </a:p>
          <a:p>
            <a:pPr lvl="1"/>
            <a:r>
              <a:rPr lang="en-US" dirty="0" smtClean="0"/>
              <a:t>We have </a:t>
            </a:r>
            <a:r>
              <a:rPr lang="en-US" dirty="0" err="1" smtClean="0"/>
              <a:t>C</a:t>
            </a:r>
            <a:r>
              <a:rPr lang="en-US" sz="2000" dirty="0" err="1" smtClean="0"/>
              <a:t>eggs</a:t>
            </a:r>
            <a:r>
              <a:rPr lang="en-US" dirty="0" smtClean="0"/>
              <a:t> + </a:t>
            </a:r>
            <a:r>
              <a:rPr lang="en-US" dirty="0" err="1" smtClean="0"/>
              <a:t>P</a:t>
            </a:r>
            <a:r>
              <a:rPr lang="en-US" sz="2000" dirty="0" err="1" smtClean="0"/>
              <a:t>ps</a:t>
            </a:r>
            <a:r>
              <a:rPr lang="en-US" dirty="0" smtClean="0"/>
              <a:t> = P(Q)</a:t>
            </a:r>
          </a:p>
          <a:p>
            <a:pPr>
              <a:buFont typeface="Arial" pitchFamily="34" charset="0"/>
              <a:buChar char="•"/>
            </a:pPr>
            <a:endParaRPr lang="en-US" sz="4000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Thus, inverse demand for PS: </a:t>
            </a:r>
            <a:r>
              <a:rPr lang="en-US" dirty="0" err="1" smtClean="0"/>
              <a:t>P</a:t>
            </a:r>
            <a:r>
              <a:rPr lang="en-US" sz="2000" dirty="0" err="1" smtClean="0"/>
              <a:t>ps</a:t>
            </a:r>
            <a:r>
              <a:rPr lang="en-US" dirty="0" smtClean="0"/>
              <a:t> = P(Q) - </a:t>
            </a:r>
            <a:r>
              <a:rPr lang="en-US" dirty="0" err="1" smtClean="0"/>
              <a:t>C</a:t>
            </a:r>
            <a:r>
              <a:rPr lang="en-US" sz="2000" dirty="0" err="1" smtClean="0"/>
              <a:t>eggs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18" name="Left Brace 17"/>
          <p:cNvSpPr/>
          <p:nvPr/>
        </p:nvSpPr>
        <p:spPr>
          <a:xfrm>
            <a:off x="2897778" y="4953000"/>
            <a:ext cx="152400" cy="914400"/>
          </a:xfrm>
          <a:prstGeom prst="leftBrace">
            <a:avLst/>
          </a:prstGeom>
          <a:ln>
            <a:solidFill>
              <a:schemeClr val="tx1"/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Left Brace 18"/>
          <p:cNvSpPr/>
          <p:nvPr/>
        </p:nvSpPr>
        <p:spPr>
          <a:xfrm>
            <a:off x="4381500" y="5181600"/>
            <a:ext cx="190500" cy="533400"/>
          </a:xfrm>
          <a:prstGeom prst="leftBrace">
            <a:avLst/>
          </a:prstGeom>
          <a:ln>
            <a:solidFill>
              <a:schemeClr val="tx1"/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TextBox 20"/>
          <p:cNvSpPr txBox="1"/>
          <p:nvPr/>
        </p:nvSpPr>
        <p:spPr>
          <a:xfrm>
            <a:off x="2576511" y="5486400"/>
            <a:ext cx="6832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MC</a:t>
            </a:r>
            <a:endParaRPr lang="th-TH" dirty="0"/>
          </a:p>
        </p:txBody>
      </p:sp>
      <p:sp>
        <p:nvSpPr>
          <p:cNvPr id="22" name="TextBox 21"/>
          <p:cNvSpPr txBox="1"/>
          <p:nvPr/>
        </p:nvSpPr>
        <p:spPr>
          <a:xfrm>
            <a:off x="3886200" y="5486400"/>
            <a:ext cx="52304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MR = Price for perfect competition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 build="allAtOnce"/>
      <p:bldP spid="14" grpId="0"/>
      <p:bldP spid="15" grpId="0"/>
      <p:bldP spid="17" grpId="0" uiExpand="1" build="p"/>
      <p:bldP spid="18" grpId="0" animBg="1"/>
      <p:bldP spid="19" grpId="0" animBg="1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pPr algn="l"/>
            <a:r>
              <a:rPr lang="en-US" sz="3200" u="sng" dirty="0" smtClean="0"/>
              <a:t>Perfect competition downstream (cont.)</a:t>
            </a:r>
            <a:endParaRPr lang="th-TH" sz="32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86400"/>
          </a:xfrm>
        </p:spPr>
        <p:txBody>
          <a:bodyPr>
            <a:normAutofit/>
          </a:bodyPr>
          <a:lstStyle/>
          <a:p>
            <a:r>
              <a:rPr lang="en-US" dirty="0" smtClean="0"/>
              <a:t>Step2: Find the monopoly price of PS (</a:t>
            </a:r>
            <a:r>
              <a:rPr lang="en-US" dirty="0" err="1" smtClean="0"/>
              <a:t>P</a:t>
            </a:r>
            <a:r>
              <a:rPr lang="en-US" sz="2000" dirty="0" err="1" smtClean="0"/>
              <a:t>ps</a:t>
            </a:r>
            <a:r>
              <a:rPr lang="en-US" dirty="0" smtClean="0"/>
              <a:t>) and quantity (q) set by the PS monopoly.</a:t>
            </a:r>
          </a:p>
          <a:p>
            <a:pPr lvl="1"/>
            <a:r>
              <a:rPr lang="en-US" dirty="0" smtClean="0"/>
              <a:t>Use the profit max condition: MC(Q) = MR(Q) for the PS monopoly.</a:t>
            </a:r>
          </a:p>
          <a:p>
            <a:pPr lvl="1"/>
            <a:r>
              <a:rPr lang="en-US" dirty="0" smtClean="0"/>
              <a:t>Thus, have C</a:t>
            </a:r>
            <a:r>
              <a:rPr lang="en-US" sz="2000" dirty="0" smtClean="0"/>
              <a:t>ps</a:t>
            </a:r>
            <a:r>
              <a:rPr lang="en-US" dirty="0" smtClean="0"/>
              <a:t> = </a:t>
            </a:r>
            <a:r>
              <a:rPr lang="en-US" dirty="0" err="1" smtClean="0"/>
              <a:t>MR</a:t>
            </a:r>
            <a:r>
              <a:rPr lang="en-US" sz="2000" dirty="0" err="1" smtClean="0"/>
              <a:t>ps</a:t>
            </a:r>
            <a:r>
              <a:rPr lang="en-US" dirty="0" smtClean="0"/>
              <a:t>       </a:t>
            </a:r>
          </a:p>
          <a:p>
            <a:pPr lvl="1"/>
            <a:r>
              <a:rPr lang="en-US" dirty="0" smtClean="0"/>
              <a:t>Also we can write </a:t>
            </a:r>
          </a:p>
          <a:p>
            <a:pPr lvl="1">
              <a:buNone/>
            </a:pPr>
            <a:r>
              <a:rPr lang="en-US" dirty="0" err="1" smtClean="0"/>
              <a:t>MR</a:t>
            </a:r>
            <a:r>
              <a:rPr lang="en-US" sz="2000" dirty="0" err="1" smtClean="0"/>
              <a:t>ps</a:t>
            </a:r>
            <a:r>
              <a:rPr lang="en-US" sz="2000" dirty="0" smtClean="0"/>
              <a:t> </a:t>
            </a:r>
            <a:r>
              <a:rPr lang="en-US" dirty="0" smtClean="0"/>
              <a:t>= MR(Q) – </a:t>
            </a:r>
            <a:r>
              <a:rPr lang="en-US" dirty="0" err="1" smtClean="0"/>
              <a:t>C</a:t>
            </a:r>
            <a:r>
              <a:rPr lang="en-US" sz="2000" dirty="0" err="1" smtClean="0"/>
              <a:t>eggs</a:t>
            </a:r>
            <a:r>
              <a:rPr lang="en-US" sz="2000" dirty="0" smtClean="0"/>
              <a:t>,</a:t>
            </a:r>
            <a:r>
              <a:rPr lang="en-US" dirty="0" smtClean="0"/>
              <a:t> </a:t>
            </a:r>
            <a:r>
              <a:rPr lang="en-US" sz="2400" dirty="0" smtClean="0"/>
              <a:t>Where </a:t>
            </a:r>
          </a:p>
          <a:p>
            <a:pPr lvl="1">
              <a:buNone/>
            </a:pPr>
            <a:r>
              <a:rPr lang="en-US" dirty="0" smtClean="0"/>
              <a:t>MR(Q) is the MR derived </a:t>
            </a:r>
          </a:p>
          <a:p>
            <a:pPr lvl="1">
              <a:buNone/>
            </a:pPr>
            <a:r>
              <a:rPr lang="en-US" dirty="0" smtClean="0"/>
              <a:t>from the eggs demand curve.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EE 481: Industrial Organization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13</a:t>
            </a:fld>
            <a:endParaRPr lang="th-TH" dirty="0"/>
          </a:p>
        </p:txBody>
      </p:sp>
      <p:grpSp>
        <p:nvGrpSpPr>
          <p:cNvPr id="8" name="Group 7"/>
          <p:cNvGrpSpPr/>
          <p:nvPr/>
        </p:nvGrpSpPr>
        <p:grpSpPr>
          <a:xfrm>
            <a:off x="5531421" y="3276600"/>
            <a:ext cx="2774379" cy="2743200"/>
            <a:chOff x="2665412" y="2362200"/>
            <a:chExt cx="4085908" cy="3799820"/>
          </a:xfrm>
        </p:grpSpPr>
        <p:cxnSp>
          <p:nvCxnSpPr>
            <p:cNvPr id="9" name="Straight Arrow Connector 8"/>
            <p:cNvCxnSpPr/>
            <p:nvPr/>
          </p:nvCxnSpPr>
          <p:spPr>
            <a:xfrm flipV="1">
              <a:off x="2666206" y="5930106"/>
              <a:ext cx="3582194" cy="794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11"/>
            <p:cNvGrpSpPr/>
            <p:nvPr/>
          </p:nvGrpSpPr>
          <p:grpSpPr>
            <a:xfrm>
              <a:off x="2665412" y="2362200"/>
              <a:ext cx="4085908" cy="3799820"/>
              <a:chOff x="2665412" y="2362200"/>
              <a:chExt cx="4085908" cy="3799820"/>
            </a:xfrm>
          </p:grpSpPr>
          <p:cxnSp>
            <p:nvCxnSpPr>
              <p:cNvPr id="11" name="Straight Arrow Connector 10"/>
              <p:cNvCxnSpPr/>
              <p:nvPr/>
            </p:nvCxnSpPr>
            <p:spPr>
              <a:xfrm rot="5400000" flipH="1" flipV="1">
                <a:off x="1104106" y="4380706"/>
                <a:ext cx="3124200" cy="1588"/>
              </a:xfrm>
              <a:prstGeom prst="straightConnector1">
                <a:avLst/>
              </a:prstGeom>
              <a:ln w="254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TextBox 11"/>
              <p:cNvSpPr txBox="1"/>
              <p:nvPr/>
            </p:nvSpPr>
            <p:spPr>
              <a:xfrm>
                <a:off x="2677382" y="2362200"/>
                <a:ext cx="37061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P</a:t>
                </a:r>
                <a:endParaRPr lang="th-TH" dirty="0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6324600" y="5638800"/>
                <a:ext cx="42672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Q</a:t>
                </a:r>
                <a:endParaRPr lang="th-TH" dirty="0"/>
              </a:p>
            </p:txBody>
          </p:sp>
          <p:cxnSp>
            <p:nvCxnSpPr>
              <p:cNvPr id="14" name="Straight Connector 13"/>
              <p:cNvCxnSpPr/>
              <p:nvPr/>
            </p:nvCxnSpPr>
            <p:spPr>
              <a:xfrm>
                <a:off x="2667000" y="3048000"/>
                <a:ext cx="3276600" cy="2895600"/>
              </a:xfrm>
              <a:prstGeom prst="line">
                <a:avLst/>
              </a:prstGeom>
              <a:ln w="3175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Box 14"/>
              <p:cNvSpPr txBox="1"/>
              <p:nvPr/>
            </p:nvSpPr>
            <p:spPr>
              <a:xfrm>
                <a:off x="5420586" y="5115580"/>
                <a:ext cx="1090684" cy="6394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smtClean="0"/>
                  <a:t>P(Q)</a:t>
                </a:r>
                <a:endParaRPr lang="th-TH" sz="2400" dirty="0"/>
              </a:p>
            </p:txBody>
          </p:sp>
        </p:grpSp>
      </p:grpSp>
      <p:cxnSp>
        <p:nvCxnSpPr>
          <p:cNvPr id="16" name="Straight Connector 15"/>
          <p:cNvCxnSpPr/>
          <p:nvPr/>
        </p:nvCxnSpPr>
        <p:spPr>
          <a:xfrm rot="16200000" flipH="1">
            <a:off x="5143500" y="4229100"/>
            <a:ext cx="2133600" cy="1295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781800" y="5867400"/>
            <a:ext cx="8777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MR(Q)</a:t>
            </a:r>
            <a:endParaRPr lang="th-TH" sz="20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5562600" y="4343401"/>
            <a:ext cx="1524000" cy="1523999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Left Brace 18"/>
          <p:cNvSpPr/>
          <p:nvPr/>
        </p:nvSpPr>
        <p:spPr>
          <a:xfrm>
            <a:off x="5334000" y="3810000"/>
            <a:ext cx="152400" cy="457200"/>
          </a:xfrm>
          <a:prstGeom prst="leftBrac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TextBox 19"/>
          <p:cNvSpPr txBox="1"/>
          <p:nvPr/>
        </p:nvSpPr>
        <p:spPr>
          <a:xfrm>
            <a:off x="4876800" y="3886200"/>
            <a:ext cx="5164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Cs</a:t>
            </a:r>
            <a:endParaRPr lang="th-TH" dirty="0"/>
          </a:p>
        </p:txBody>
      </p:sp>
      <p:cxnSp>
        <p:nvCxnSpPr>
          <p:cNvPr id="21" name="Straight Arrow Connector 20"/>
          <p:cNvCxnSpPr/>
          <p:nvPr/>
        </p:nvCxnSpPr>
        <p:spPr>
          <a:xfrm rot="5400000">
            <a:off x="6667500" y="4762500"/>
            <a:ext cx="685800" cy="609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677969" y="4114800"/>
            <a:ext cx="20172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Demand for PS</a:t>
            </a:r>
          </a:p>
          <a:p>
            <a:r>
              <a:rPr lang="en-US" sz="2000" dirty="0" err="1" smtClean="0"/>
              <a:t>P</a:t>
            </a:r>
            <a:r>
              <a:rPr lang="en-US" sz="1600" dirty="0" err="1" smtClean="0"/>
              <a:t>ps</a:t>
            </a:r>
            <a:r>
              <a:rPr lang="en-US" sz="2000" dirty="0" smtClean="0"/>
              <a:t> = P(Q) - </a:t>
            </a:r>
            <a:r>
              <a:rPr lang="en-US" sz="2000" dirty="0" err="1" smtClean="0"/>
              <a:t>C</a:t>
            </a:r>
            <a:r>
              <a:rPr lang="en-US" sz="1800" dirty="0" err="1" smtClean="0"/>
              <a:t>eggs</a:t>
            </a:r>
            <a:endParaRPr lang="th-TH" sz="2000" dirty="0"/>
          </a:p>
        </p:txBody>
      </p:sp>
      <p:cxnSp>
        <p:nvCxnSpPr>
          <p:cNvPr id="25" name="Straight Connector 24"/>
          <p:cNvCxnSpPr/>
          <p:nvPr/>
        </p:nvCxnSpPr>
        <p:spPr>
          <a:xfrm rot="16200000" flipH="1">
            <a:off x="5219700" y="4686300"/>
            <a:ext cx="1676400" cy="9906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5867400" y="6076890"/>
            <a:ext cx="11219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 smtClean="0"/>
              <a:t>MR</a:t>
            </a:r>
            <a:r>
              <a:rPr lang="en-US" sz="1600" dirty="0" err="1" smtClean="0"/>
              <a:t>ps</a:t>
            </a:r>
            <a:r>
              <a:rPr lang="en-US" sz="2000" dirty="0" smtClean="0"/>
              <a:t> (Q)</a:t>
            </a:r>
            <a:endParaRPr lang="th-TH" sz="2000" dirty="0"/>
          </a:p>
        </p:txBody>
      </p:sp>
      <p:cxnSp>
        <p:nvCxnSpPr>
          <p:cNvPr id="27" name="Straight Arrow Connector 26"/>
          <p:cNvCxnSpPr/>
          <p:nvPr/>
        </p:nvCxnSpPr>
        <p:spPr>
          <a:xfrm rot="10800000" flipV="1">
            <a:off x="3124200" y="3048000"/>
            <a:ext cx="12192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114800" y="2743200"/>
            <a:ext cx="17448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PS firm’s MC</a:t>
            </a:r>
            <a:endParaRPr lang="th-TH" sz="2400" dirty="0"/>
          </a:p>
        </p:txBody>
      </p:sp>
      <p:cxnSp>
        <p:nvCxnSpPr>
          <p:cNvPr id="30" name="Straight Arrow Connector 29"/>
          <p:cNvCxnSpPr/>
          <p:nvPr/>
        </p:nvCxnSpPr>
        <p:spPr>
          <a:xfrm rot="10800000" flipV="1">
            <a:off x="4267200" y="3276600"/>
            <a:ext cx="1489148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697574" y="3043535"/>
            <a:ext cx="2379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PS firm’s MR</a:t>
            </a:r>
            <a:endParaRPr lang="th-TH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7" grpId="0" build="allAtOnce"/>
      <p:bldP spid="19" grpId="0" animBg="1"/>
      <p:bldP spid="20" grpId="0"/>
      <p:bldP spid="29" grpId="0" build="allAtOnce"/>
      <p:bldP spid="28" grpId="0"/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pPr algn="l"/>
            <a:r>
              <a:rPr lang="en-US" sz="3200" u="sng" dirty="0" smtClean="0"/>
              <a:t>Perfect competition downstream (cont.)</a:t>
            </a:r>
            <a:endParaRPr lang="th-TH" sz="32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86400"/>
          </a:xfrm>
        </p:spPr>
        <p:txBody>
          <a:bodyPr>
            <a:normAutofit/>
          </a:bodyPr>
          <a:lstStyle/>
          <a:p>
            <a:r>
              <a:rPr lang="en-US" dirty="0" smtClean="0"/>
              <a:t>Thus, the profit max condition: MC(Q) = MR(Q) for the PS Monopoly becomes </a:t>
            </a:r>
          </a:p>
          <a:p>
            <a:pPr algn="ctr">
              <a:buNone/>
            </a:pPr>
            <a:r>
              <a:rPr lang="en-US" dirty="0" smtClean="0"/>
              <a:t>C</a:t>
            </a:r>
            <a:r>
              <a:rPr lang="en-US" sz="2400" dirty="0" smtClean="0"/>
              <a:t>ps</a:t>
            </a:r>
            <a:r>
              <a:rPr lang="en-US" dirty="0" smtClean="0"/>
              <a:t> = MR(Q) – </a:t>
            </a:r>
            <a:r>
              <a:rPr lang="en-US" dirty="0" err="1" smtClean="0"/>
              <a:t>C</a:t>
            </a:r>
            <a:r>
              <a:rPr lang="en-US" sz="2400" dirty="0" err="1" smtClean="0"/>
              <a:t>eggs</a:t>
            </a:r>
            <a:r>
              <a:rPr lang="en-US" sz="2400" dirty="0" smtClean="0"/>
              <a:t>   </a:t>
            </a:r>
            <a:r>
              <a:rPr lang="en-US" sz="2400" b="1" dirty="0" smtClean="0"/>
              <a:t>or</a:t>
            </a:r>
            <a:r>
              <a:rPr lang="en-US" sz="2400" dirty="0" smtClean="0"/>
              <a:t>  </a:t>
            </a:r>
            <a:r>
              <a:rPr lang="en-US" dirty="0" smtClean="0"/>
              <a:t>C</a:t>
            </a:r>
            <a:r>
              <a:rPr lang="en-US" sz="2400" dirty="0" smtClean="0"/>
              <a:t>ps</a:t>
            </a:r>
            <a:r>
              <a:rPr lang="en-US" dirty="0" smtClean="0"/>
              <a:t> + </a:t>
            </a:r>
            <a:r>
              <a:rPr lang="en-US" dirty="0" err="1" smtClean="0"/>
              <a:t>C</a:t>
            </a:r>
            <a:r>
              <a:rPr lang="en-US" sz="2400" dirty="0" err="1" smtClean="0"/>
              <a:t>eggs</a:t>
            </a:r>
            <a:r>
              <a:rPr lang="en-US" dirty="0" smtClean="0"/>
              <a:t> = MR(Q)</a:t>
            </a:r>
            <a:endParaRPr lang="en-US" sz="2400" dirty="0" smtClean="0"/>
          </a:p>
          <a:p>
            <a:r>
              <a:rPr lang="en-US" dirty="0" smtClean="0"/>
              <a:t>This is the same result as vertical integration.</a:t>
            </a:r>
          </a:p>
          <a:p>
            <a:r>
              <a:rPr lang="en-US" dirty="0" smtClean="0"/>
              <a:t>The PS firm (monopoly) does not have any incentive to merge because it is already making the maximum possible profit. </a:t>
            </a:r>
            <a:r>
              <a:rPr lang="en-US" sz="1800" dirty="0" smtClean="0"/>
              <a:t>(uniform price)</a:t>
            </a:r>
            <a:endParaRPr lang="en-US" dirty="0" smtClean="0"/>
          </a:p>
          <a:p>
            <a:r>
              <a:rPr lang="en-US" sz="2400" dirty="0" smtClean="0"/>
              <a:t>The egg firms are perfectly competitive and make 0  profit. Though merging might make them better-off, but the PS firm would not want to merge with them.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14</a:t>
            </a:fld>
            <a:endParaRPr lang="th-TH" dirty="0"/>
          </a:p>
        </p:txBody>
      </p:sp>
      <p:sp>
        <p:nvSpPr>
          <p:cNvPr id="26" name="Rectangle 25"/>
          <p:cNvSpPr/>
          <p:nvPr/>
        </p:nvSpPr>
        <p:spPr>
          <a:xfrm>
            <a:off x="990600" y="2286000"/>
            <a:ext cx="7162800" cy="609600"/>
          </a:xfrm>
          <a:prstGeom prst="rect">
            <a:avLst/>
          </a:prstGeom>
          <a:noFill/>
          <a:ln w="349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pPr algn="l"/>
            <a:r>
              <a:rPr lang="en-US" sz="3200" u="sng" dirty="0" smtClean="0"/>
              <a:t>Perfect competition downstream (cont.)</a:t>
            </a:r>
            <a:endParaRPr lang="th-TH" sz="32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Rationale..</a:t>
            </a:r>
          </a:p>
          <a:p>
            <a:r>
              <a:rPr lang="en-US" sz="2800" dirty="0" smtClean="0"/>
              <a:t>When the eggs industry (downstream industry) is perfectly competitive, egg farms cannot put an extra mark-up on price.  Thus, there is not any demand distortion by the egg farms. </a:t>
            </a:r>
          </a:p>
          <a:p>
            <a:r>
              <a:rPr lang="en-US" sz="2800" dirty="0" smtClean="0"/>
              <a:t>The PS monopoly can then obtain the maximum possible profit. (same as maximum joint profit)</a:t>
            </a:r>
          </a:p>
          <a:p>
            <a:pPr>
              <a:buNone/>
            </a:pPr>
            <a:r>
              <a:rPr lang="en-US" dirty="0" smtClean="0"/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15</a:t>
            </a:fld>
            <a:endParaRPr lang="th-TH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838200" y="4381500"/>
          <a:ext cx="777240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0400"/>
                <a:gridCol w="457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Eggs industry</a:t>
                      </a:r>
                      <a:r>
                        <a:rPr lang="en-US" baseline="0" dirty="0" smtClean="0"/>
                        <a:t> competition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Inverse</a:t>
                      </a:r>
                      <a:r>
                        <a:rPr lang="en-US" baseline="0" dirty="0" smtClean="0"/>
                        <a:t> d</a:t>
                      </a:r>
                      <a:r>
                        <a:rPr lang="en-US" dirty="0" smtClean="0"/>
                        <a:t>emand</a:t>
                      </a:r>
                      <a:r>
                        <a:rPr lang="en-US" baseline="0" dirty="0" smtClean="0"/>
                        <a:t> for PS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Monopoly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</a:t>
                      </a:r>
                      <a:r>
                        <a:rPr lang="en-US" dirty="0" err="1" smtClean="0"/>
                        <a:t>P</a:t>
                      </a:r>
                      <a:r>
                        <a:rPr lang="en-US" sz="2000" dirty="0" err="1" smtClean="0"/>
                        <a:t>ps</a:t>
                      </a:r>
                      <a:r>
                        <a:rPr lang="en-US" dirty="0" smtClean="0"/>
                        <a:t> = MR(Q) - </a:t>
                      </a:r>
                      <a:r>
                        <a:rPr lang="en-US" dirty="0" err="1" smtClean="0"/>
                        <a:t>C</a:t>
                      </a:r>
                      <a:r>
                        <a:rPr lang="en-US" sz="2000" dirty="0" err="1" smtClean="0"/>
                        <a:t>eggs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Perfect</a:t>
                      </a:r>
                      <a:r>
                        <a:rPr lang="en-US" baseline="0" dirty="0" smtClean="0"/>
                        <a:t> Competition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</a:t>
                      </a:r>
                      <a:r>
                        <a:rPr lang="en-US" dirty="0" err="1" smtClean="0"/>
                        <a:t>P</a:t>
                      </a:r>
                      <a:r>
                        <a:rPr lang="en-US" sz="2000" dirty="0" err="1" smtClean="0"/>
                        <a:t>ps</a:t>
                      </a:r>
                      <a:r>
                        <a:rPr lang="en-US" dirty="0" smtClean="0"/>
                        <a:t> = P(Q) - </a:t>
                      </a:r>
                      <a:r>
                        <a:rPr lang="en-US" dirty="0" err="1" smtClean="0"/>
                        <a:t>C</a:t>
                      </a:r>
                      <a:r>
                        <a:rPr lang="en-US" sz="2000" dirty="0" err="1" smtClean="0"/>
                        <a:t>eggs</a:t>
                      </a:r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This is similar to the Aluminum monopoly and competitive steel firms in Carlton and </a:t>
            </a:r>
            <a:r>
              <a:rPr lang="en-US" dirty="0" err="1" smtClean="0"/>
              <a:t>Perloff</a:t>
            </a:r>
            <a:r>
              <a:rPr lang="en-US" dirty="0" smtClean="0"/>
              <a:t> Ch. 10 (page 312).</a:t>
            </a:r>
          </a:p>
          <a:p>
            <a:r>
              <a:rPr lang="en-US" dirty="0" smtClean="0"/>
              <a:t>If the competitive downstream firms can switch away from to other products, the upstream monopoly has an incentive to vertically integrate to prevent the “switching-away”.</a:t>
            </a:r>
          </a:p>
          <a:p>
            <a:r>
              <a:rPr lang="en-US" dirty="0" smtClean="0"/>
              <a:t>This is not the case for the eggs industry, though. You can’t use duck PS to produce chicken eggs!</a:t>
            </a:r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EE 481: Industrial Organization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C71C8-28C0-4222-81DC-229BC6E12616}" type="slidenum">
              <a:rPr lang="th-TH" smtClean="0"/>
              <a:pPr/>
              <a:t>16</a:t>
            </a:fld>
            <a:endParaRPr lang="th-TH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u="sng" dirty="0" smtClean="0"/>
              <a:t>Perfect Competition Downstream: Variable Proportions</a:t>
            </a:r>
            <a:endParaRPr lang="th-TH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1070</Words>
  <Application>Microsoft Office PowerPoint</Application>
  <PresentationFormat>On-screen Show (4:3)</PresentationFormat>
  <Paragraphs>226</Paragraphs>
  <Slides>16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Office Theme</vt:lpstr>
      <vt:lpstr>Equation</vt:lpstr>
      <vt:lpstr>Vertical Integration Graphical Treatment</vt:lpstr>
      <vt:lpstr>Vertical Integration</vt:lpstr>
      <vt:lpstr>Slide 3</vt:lpstr>
      <vt:lpstr>Incentives for Vertical Integration (Vertical Merger)</vt:lpstr>
      <vt:lpstr>Double Marginalization</vt:lpstr>
      <vt:lpstr>Example</vt:lpstr>
      <vt:lpstr>Example(cont.)</vt:lpstr>
      <vt:lpstr>Example(cont.)</vt:lpstr>
      <vt:lpstr>Example(cont.)</vt:lpstr>
      <vt:lpstr>Example(vertical integration)</vt:lpstr>
      <vt:lpstr>Skates example(vertical integration)</vt:lpstr>
      <vt:lpstr>Perfect Competition Downstream: Fixed Proportions</vt:lpstr>
      <vt:lpstr>Perfect competition downstream (cont.)</vt:lpstr>
      <vt:lpstr>Perfect competition downstream (cont.)</vt:lpstr>
      <vt:lpstr>Perfect competition downstream (cont.)</vt:lpstr>
      <vt:lpstr>Perfect Competition Downstream: Variable Proportions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Customer</dc:creator>
  <cp:lastModifiedBy>Wanwiphang</cp:lastModifiedBy>
  <cp:revision>146</cp:revision>
  <dcterms:created xsi:type="dcterms:W3CDTF">2010-10-28T10:20:53Z</dcterms:created>
  <dcterms:modified xsi:type="dcterms:W3CDTF">2011-11-27T11:49:51Z</dcterms:modified>
</cp:coreProperties>
</file>