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7" r:id="rId2"/>
    <p:sldId id="25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  <p:sldId id="297" r:id="rId21"/>
    <p:sldId id="298" r:id="rId22"/>
    <p:sldId id="300" r:id="rId23"/>
    <p:sldId id="299" r:id="rId24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CC"/>
    <a:srgbClr val="0000FF"/>
    <a:srgbClr val="006600"/>
    <a:srgbClr val="800080"/>
    <a:srgbClr val="FF0000"/>
    <a:srgbClr val="CC0000"/>
    <a:srgbClr val="33CCFF"/>
    <a:srgbClr val="99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6883" autoAdjust="0"/>
    <p:restoredTop sz="90929"/>
  </p:normalViewPr>
  <p:slideViewPr>
    <p:cSldViewPr>
      <p:cViewPr varScale="1">
        <p:scale>
          <a:sx n="65" d="100"/>
          <a:sy n="65" d="100"/>
        </p:scale>
        <p:origin x="-8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DAEF91F-7B18-4C6D-8BA8-7AE8D62D1DA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84337DF-B5BA-4852-B3A4-FCC410A8F6AF}" type="datetimeFigureOut">
              <a:rPr lang="en-US"/>
              <a:pPr>
                <a:defRPr/>
              </a:pPr>
              <a:t>3/5/2012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6E850BA-75AA-4594-B4CC-B9DEB276CD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753013-B278-4743-A1E3-9330525F785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365D47-7688-4E0E-89A9-A93FB4CB804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ABE8FB-AD9F-4D5F-A4E0-E49D1B3274D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80906B-B7D6-429F-B691-2D0F9E81FAE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11357F-085D-4C31-A192-D5DCDDA077D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A4126B-7246-4DBB-8AF2-0C4A5E879C1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3ADCB-3103-4E12-A900-7D1924506E2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54E56-DA17-4B63-AD4F-EBBBAB001B7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C6BB3-4283-4228-B84F-F8A358053FA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9E8EB1-CCD0-412D-BC16-EE556213EA4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69D155-BFD9-4B4B-87CB-831C3B7188C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  <a:endParaRPr lang="en-US" smtClean="0"/>
          </a:p>
          <a:p>
            <a:pPr lvl="1"/>
            <a:r>
              <a:rPr lang="th-TH" smtClean="0"/>
              <a:t>ระดับที่สอง</a:t>
            </a:r>
            <a:endParaRPr lang="en-US" smtClean="0"/>
          </a:p>
          <a:p>
            <a:pPr lvl="2"/>
            <a:r>
              <a:rPr lang="th-TH" smtClean="0"/>
              <a:t>ระดับที่สาม</a:t>
            </a:r>
            <a:endParaRPr lang="en-US" smtClean="0"/>
          </a:p>
          <a:p>
            <a:pPr lvl="3"/>
            <a:r>
              <a:rPr lang="th-TH" smtClean="0"/>
              <a:t>ระดับที่สี่</a:t>
            </a:r>
            <a:endParaRPr lang="en-US" smtClean="0"/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B33DAF4-9139-48CB-9AFF-6C396CF0885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 txBox="1">
            <a:spLocks noChangeArrowheads="1"/>
          </p:cNvSpPr>
          <p:nvPr/>
        </p:nvSpPr>
        <p:spPr bwMode="auto">
          <a:xfrm>
            <a:off x="714375" y="1071563"/>
            <a:ext cx="7772400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6600" b="1">
                <a:solidFill>
                  <a:srgbClr val="800080"/>
                </a:solidFill>
              </a:rPr>
              <a:t>Exchange Rate Policy</a:t>
            </a:r>
            <a:endParaRPr lang="th-TH" sz="6600" b="1">
              <a:solidFill>
                <a:srgbClr val="800080"/>
              </a:solidFill>
            </a:endParaRPr>
          </a:p>
        </p:txBody>
      </p:sp>
      <p:sp>
        <p:nvSpPr>
          <p:cNvPr id="205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B2F119-E7F0-4AB4-9B5A-812C0E90A023}" type="slidenum">
              <a:rPr lang="en-US" smtClean="0"/>
              <a:pPr/>
              <a:t>1</a:t>
            </a:fld>
            <a:endParaRPr lang="th-TH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669925" y="1387475"/>
            <a:ext cx="775970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CC3300"/>
                </a:solidFill>
                <a:latin typeface="+mn-lt"/>
              </a:rPr>
              <a:t>Just after WW2: high inflation, shortages of goods and foreign exchange</a:t>
            </a:r>
            <a:endParaRPr lang="th-TH" sz="4000" b="1" dirty="0">
              <a:solidFill>
                <a:srgbClr val="CC3300"/>
              </a:solidFill>
              <a:latin typeface="+mn-lt"/>
            </a:endParaRPr>
          </a:p>
          <a:p>
            <a:pPr marL="468000" indent="-457200" eaLnBrk="0" hangingPunct="0">
              <a:buFontTx/>
              <a:buChar char="•"/>
              <a:defRPr/>
            </a:pPr>
            <a:r>
              <a:rPr lang="th-TH" sz="4000" b="1" dirty="0">
                <a:solidFill>
                  <a:srgbClr val="800080"/>
                </a:solidFill>
                <a:latin typeface="+mn-lt"/>
              </a:rPr>
              <a:t> </a:t>
            </a:r>
            <a:r>
              <a:rPr lang="en-US" sz="4000" b="1" dirty="0">
                <a:solidFill>
                  <a:srgbClr val="800080"/>
                </a:solidFill>
                <a:latin typeface="+mn-lt"/>
              </a:rPr>
              <a:t>Began to use the multiple exchange rate system in 1947</a:t>
            </a:r>
            <a:endParaRPr lang="th-TH" sz="4000" b="1" dirty="0">
              <a:solidFill>
                <a:srgbClr val="800080"/>
              </a:solidFill>
              <a:latin typeface="+mn-lt"/>
            </a:endParaRPr>
          </a:p>
          <a:p>
            <a:pPr lvl="2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800080"/>
                </a:solidFill>
                <a:latin typeface="+mn-lt"/>
              </a:rPr>
              <a:t> </a:t>
            </a:r>
            <a:r>
              <a:rPr lang="en-US" sz="3600" b="1" dirty="0">
                <a:solidFill>
                  <a:srgbClr val="800080"/>
                </a:solidFill>
                <a:latin typeface="+mn-lt"/>
              </a:rPr>
              <a:t>Official rates and market rate</a:t>
            </a:r>
            <a:endParaRPr lang="th-TH" sz="3600" b="1" dirty="0">
              <a:solidFill>
                <a:srgbClr val="800080"/>
              </a:solidFill>
              <a:latin typeface="+mn-lt"/>
            </a:endParaRPr>
          </a:p>
        </p:txBody>
      </p:sp>
      <p:sp>
        <p:nvSpPr>
          <p:cNvPr id="3075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491ACD8-6522-4756-8F35-57B796589532}" type="slidenum">
              <a:rPr lang="en-US" smtClean="0"/>
              <a:pPr/>
              <a:t>2</a:t>
            </a:fld>
            <a:endParaRPr lang="th-TH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669925" y="1387475"/>
            <a:ext cx="7759700" cy="42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800080"/>
                </a:solidFill>
                <a:latin typeface="+mn-lt"/>
              </a:rPr>
              <a:t>Began to use the multiple exchange rate system in 1947</a:t>
            </a:r>
            <a:endParaRPr lang="th-TH" sz="4000" b="1" dirty="0">
              <a:solidFill>
                <a:srgbClr val="800080"/>
              </a:solidFill>
              <a:latin typeface="+mn-lt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800080"/>
                </a:solidFill>
                <a:latin typeface="+mn-lt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+mn-lt"/>
              </a:rPr>
              <a:t>Required exporters of rice, tin, and teak to sell foreign exchange at an official rate (12.50 baht/$ which was lower than the market rate)</a:t>
            </a:r>
            <a:endParaRPr lang="th-TH" sz="36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099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734EA36-AD53-44EB-9EFB-8358248A49BE}" type="slidenum">
              <a:rPr lang="en-US" smtClean="0"/>
              <a:pPr/>
              <a:t>3</a:t>
            </a:fld>
            <a:endParaRPr lang="th-TH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669925" y="1387475"/>
            <a:ext cx="7759700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800080"/>
                </a:solidFill>
                <a:latin typeface="+mn-lt"/>
              </a:rPr>
              <a:t>Began to use the multiple exchange rate system in 1947</a:t>
            </a:r>
            <a:endParaRPr lang="th-TH" sz="4000" b="1" dirty="0">
              <a:solidFill>
                <a:srgbClr val="800080"/>
              </a:solidFill>
              <a:latin typeface="+mn-lt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0000FF"/>
                </a:solidFill>
                <a:latin typeface="+mn-lt"/>
              </a:rPr>
              <a:t>Sold $ at an official rate for essential imports</a:t>
            </a: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FF0000"/>
                </a:solidFill>
                <a:latin typeface="+mn-lt"/>
              </a:rPr>
              <a:t>Less inflation, and more $ available + government revenue from export taxes</a:t>
            </a:r>
            <a:endParaRPr lang="th-TH" sz="36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123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F78C1A0-24E4-4497-8015-9854B7E201E2}" type="slidenum">
              <a:rPr lang="en-US" smtClean="0"/>
              <a:pPr/>
              <a:t>4</a:t>
            </a:fld>
            <a:endParaRPr lang="th-TH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669925" y="1387475"/>
            <a:ext cx="77597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CC0000"/>
                </a:solidFill>
              </a:rPr>
              <a:t>Thailand became a member of IMF in 1949</a:t>
            </a:r>
            <a:endParaRPr lang="th-TH" sz="4000" b="1">
              <a:solidFill>
                <a:srgbClr val="CC000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00FF"/>
                </a:solidFill>
              </a:rPr>
              <a:t>But no par value of the baht until 1963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6600"/>
                </a:solidFill>
              </a:rPr>
              <a:t>The world adopted the Bretton Woods system of $ and gold + adjustable peg ER system</a:t>
            </a:r>
          </a:p>
        </p:txBody>
      </p:sp>
      <p:sp>
        <p:nvSpPr>
          <p:cNvPr id="6147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35CA55B-83BC-4C0C-8A45-2307DD02960E}" type="slidenum">
              <a:rPr lang="en-US" smtClean="0"/>
              <a:pPr/>
              <a:t>5</a:t>
            </a:fld>
            <a:endParaRPr lang="th-TH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669925" y="1387475"/>
            <a:ext cx="77597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FF0000"/>
                </a:solidFill>
              </a:rPr>
              <a:t>Thailand started liberalization of trade in 1955</a:t>
            </a:r>
            <a:endParaRPr lang="th-TH" sz="4000" b="1">
              <a:solidFill>
                <a:srgbClr val="FF000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7030A0"/>
                </a:solidFill>
              </a:rPr>
              <a:t>Abandoned the multiple ER system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00FF"/>
                </a:solidFill>
              </a:rPr>
              <a:t>Established the Exchange Equalization Fund (EEF) to maintain the baht value at 20 </a:t>
            </a:r>
            <a:r>
              <a:rPr lang="th-TH" sz="3600" b="1">
                <a:solidFill>
                  <a:srgbClr val="0000FF"/>
                </a:solidFill>
              </a:rPr>
              <a:t>฿</a:t>
            </a:r>
            <a:r>
              <a:rPr lang="en-US" sz="3600" b="1">
                <a:solidFill>
                  <a:srgbClr val="0000FF"/>
                </a:solidFill>
              </a:rPr>
              <a:t>/$</a:t>
            </a:r>
          </a:p>
        </p:txBody>
      </p:sp>
      <p:sp>
        <p:nvSpPr>
          <p:cNvPr id="7171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0E67B7B-01F9-424D-BA38-62AC6434472C}" type="slidenum">
              <a:rPr lang="en-US" smtClean="0"/>
              <a:pPr/>
              <a:t>6</a:t>
            </a:fld>
            <a:endParaRPr lang="th-TH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4000" b="1">
                <a:solidFill>
                  <a:srgbClr val="FF0000"/>
                </a:solidFill>
              </a:rPr>
              <a:t>6 periods of ER system in Thailand:</a:t>
            </a:r>
          </a:p>
          <a:p>
            <a:pPr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1 (1955-1963)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00FF"/>
                </a:solidFill>
              </a:rPr>
              <a:t>no par value of the baht 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800080"/>
                </a:solidFill>
              </a:rPr>
              <a:t>Bank of Thailand (BOT) intervened (through EEF) to maintain the baht value 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6600"/>
                </a:solidFill>
              </a:rPr>
              <a:t>Small changes in ER, lowest at   21 </a:t>
            </a:r>
            <a:r>
              <a:rPr lang="th-TH" sz="3600" b="1">
                <a:solidFill>
                  <a:srgbClr val="006600"/>
                </a:solidFill>
              </a:rPr>
              <a:t>฿</a:t>
            </a:r>
            <a:r>
              <a:rPr lang="en-US" sz="3600" b="1">
                <a:solidFill>
                  <a:srgbClr val="006600"/>
                </a:solidFill>
              </a:rPr>
              <a:t>/$</a:t>
            </a:r>
          </a:p>
        </p:txBody>
      </p:sp>
      <p:sp>
        <p:nvSpPr>
          <p:cNvPr id="8195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12010C6-E0DE-4786-A131-903B513F03DB}" type="slidenum">
              <a:rPr lang="en-US" smtClean="0"/>
              <a:pPr/>
              <a:t>7</a:t>
            </a:fld>
            <a:endParaRPr lang="th-TH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39750" y="692150"/>
            <a:ext cx="7759700" cy="399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2 (1963-1978)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FF0000"/>
                </a:solidFill>
              </a:rPr>
              <a:t>set par value of the baht at    20.88 </a:t>
            </a:r>
            <a:r>
              <a:rPr lang="th-TH" sz="3600" b="1">
                <a:solidFill>
                  <a:srgbClr val="FF0000"/>
                </a:solidFill>
              </a:rPr>
              <a:t>฿</a:t>
            </a:r>
            <a:r>
              <a:rPr lang="en-US" sz="3600" b="1">
                <a:solidFill>
                  <a:srgbClr val="FF0000"/>
                </a:solidFill>
              </a:rPr>
              <a:t>/$ </a:t>
            </a:r>
            <a:r>
              <a:rPr lang="en-US" sz="3600" b="1" u="sng">
                <a:solidFill>
                  <a:srgbClr val="FF0000"/>
                </a:solidFill>
              </a:rPr>
              <a:t>+</a:t>
            </a:r>
            <a:r>
              <a:rPr lang="en-US" sz="3600" b="1">
                <a:solidFill>
                  <a:srgbClr val="FF0000"/>
                </a:solidFill>
              </a:rPr>
              <a:t> 1%</a:t>
            </a:r>
            <a:endParaRPr lang="en-US" sz="3600" b="1" u="sng">
              <a:solidFill>
                <a:srgbClr val="FF000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800080"/>
                </a:solidFill>
              </a:rPr>
              <a:t>Rather stable, pegged with $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00FF"/>
                </a:solidFill>
              </a:rPr>
              <a:t>Devalued with $ in 1972-73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6600"/>
                </a:solidFill>
              </a:rPr>
              <a:t>Adjusted parity to 20</a:t>
            </a:r>
            <a:r>
              <a:rPr lang="th-TH" sz="3600" b="1">
                <a:solidFill>
                  <a:srgbClr val="006600"/>
                </a:solidFill>
              </a:rPr>
              <a:t> ฿</a:t>
            </a:r>
            <a:r>
              <a:rPr lang="en-US" sz="3600" b="1">
                <a:solidFill>
                  <a:srgbClr val="006600"/>
                </a:solidFill>
              </a:rPr>
              <a:t>/$ in 1973 with a wider band </a:t>
            </a:r>
            <a:r>
              <a:rPr lang="en-US" sz="3600" b="1" u="sng">
                <a:solidFill>
                  <a:srgbClr val="006600"/>
                </a:solidFill>
              </a:rPr>
              <a:t>+</a:t>
            </a:r>
            <a:r>
              <a:rPr lang="en-US" sz="3600" b="1">
                <a:solidFill>
                  <a:srgbClr val="006600"/>
                </a:solidFill>
              </a:rPr>
              <a:t> 2.25%</a:t>
            </a:r>
            <a:endParaRPr lang="en-US" sz="3600" b="1" u="sng">
              <a:solidFill>
                <a:srgbClr val="006600"/>
              </a:solidFill>
            </a:endParaRPr>
          </a:p>
        </p:txBody>
      </p:sp>
      <p:sp>
        <p:nvSpPr>
          <p:cNvPr id="9219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00F03B7-234C-4035-8FE1-B00EF85039FD}" type="slidenum">
              <a:rPr lang="en-US" smtClean="0"/>
              <a:pPr/>
              <a:t>8</a:t>
            </a:fld>
            <a:endParaRPr lang="th-TH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002060"/>
                </a:solidFill>
                <a:latin typeface="+mn-lt"/>
              </a:rPr>
              <a:t>Period 3 (1978-1981): daily fixing</a:t>
            </a:r>
            <a:endParaRPr lang="th-TH" sz="4000" b="1" dirty="0">
              <a:solidFill>
                <a:srgbClr val="002060"/>
              </a:solidFill>
              <a:latin typeface="+mn-lt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0000FF"/>
                </a:solidFill>
                <a:latin typeface="+mn-lt"/>
              </a:rPr>
              <a:t>The global floating ER system</a:t>
            </a:r>
            <a:endParaRPr lang="en-US" sz="3600" b="1" u="sng" dirty="0">
              <a:solidFill>
                <a:srgbClr val="0000FF"/>
              </a:solidFill>
              <a:latin typeface="+mn-lt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FF0000"/>
                </a:solidFill>
                <a:latin typeface="+mn-lt"/>
              </a:rPr>
              <a:t>Thailand abandoned  parity, and pegged  the baht with a basket of currencies</a:t>
            </a:r>
          </a:p>
        </p:txBody>
      </p:sp>
      <p:sp>
        <p:nvSpPr>
          <p:cNvPr id="10243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D832DBD-FFD1-4F74-8533-F66C7FEA3D94}" type="slidenum">
              <a:rPr lang="en-US" smtClean="0"/>
              <a:pPr/>
              <a:t>9</a:t>
            </a:fld>
            <a:endParaRPr lang="th-TH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3 (1978-1981): daily fixing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00FF"/>
                </a:solidFill>
              </a:rPr>
              <a:t>BOT and banks jointly fixed exchange rates every morning by creating demand-supply balance</a:t>
            </a:r>
            <a:endParaRPr lang="en-US" sz="3600" b="1" u="sng">
              <a:solidFill>
                <a:srgbClr val="0000FF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FF0000"/>
                </a:solidFill>
              </a:rPr>
              <a:t>More fluctuations in the baht value (weakest at 21 </a:t>
            </a:r>
            <a:r>
              <a:rPr lang="th-TH" sz="3600" b="1">
                <a:solidFill>
                  <a:srgbClr val="FF0000"/>
                </a:solidFill>
              </a:rPr>
              <a:t>฿</a:t>
            </a:r>
            <a:r>
              <a:rPr lang="en-US" sz="3600" b="1">
                <a:solidFill>
                  <a:srgbClr val="FF0000"/>
                </a:solidFill>
              </a:rPr>
              <a:t>/$)</a:t>
            </a:r>
          </a:p>
        </p:txBody>
      </p:sp>
      <p:sp>
        <p:nvSpPr>
          <p:cNvPr id="11267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F733216-05CE-41BA-89F8-2A0765D03FDC}" type="slidenum">
              <a:rPr lang="en-US" smtClean="0"/>
              <a:pPr/>
              <a:t>10</a:t>
            </a:fld>
            <a:endParaRPr lang="th-TH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002060"/>
                </a:solidFill>
                <a:latin typeface="+mn-lt"/>
              </a:rPr>
              <a:t>Period 4 (1981-1984): fixing by BOT</a:t>
            </a:r>
            <a:endParaRPr lang="th-TH" sz="4000" b="1" dirty="0">
              <a:solidFill>
                <a:srgbClr val="002060"/>
              </a:solidFill>
              <a:latin typeface="+mn-lt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800080"/>
                </a:solidFill>
                <a:latin typeface="+mn-lt"/>
              </a:rPr>
              <a:t>The baht began to depreciate against $ with BOP deficits (second oil crisis)</a:t>
            </a:r>
            <a:endParaRPr lang="en-US" sz="3600" b="1" u="sng" dirty="0">
              <a:solidFill>
                <a:srgbClr val="800080"/>
              </a:solidFill>
              <a:latin typeface="+mn-lt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FF0000"/>
                </a:solidFill>
                <a:latin typeface="+mn-lt"/>
              </a:rPr>
              <a:t>Speculation against the baht, with BOT defending and losing much of the reserves through the daily fixing</a:t>
            </a:r>
          </a:p>
        </p:txBody>
      </p:sp>
      <p:sp>
        <p:nvSpPr>
          <p:cNvPr id="12291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D45046D-5237-4313-92EE-AE91269D1397}" type="slidenum">
              <a:rPr lang="en-US" smtClean="0"/>
              <a:pPr/>
              <a:t>11</a:t>
            </a:fld>
            <a:endParaRPr lang="th-TH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295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4 (1981-1984): fixing by BOT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00FF"/>
                </a:solidFill>
              </a:rPr>
              <a:t>BOT stopped the daily fixing</a:t>
            </a:r>
            <a:endParaRPr lang="en-US" sz="3600" b="1" u="sng">
              <a:solidFill>
                <a:srgbClr val="0000FF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C00000"/>
                </a:solidFill>
              </a:rPr>
              <a:t>BOT devalued the baht in 1981 from 21 to 23 </a:t>
            </a:r>
            <a:r>
              <a:rPr lang="th-TH" sz="3600" b="1">
                <a:solidFill>
                  <a:srgbClr val="C00000"/>
                </a:solidFill>
              </a:rPr>
              <a:t>฿</a:t>
            </a:r>
            <a:r>
              <a:rPr lang="en-US" sz="3600" b="1">
                <a:solidFill>
                  <a:srgbClr val="C00000"/>
                </a:solidFill>
              </a:rPr>
              <a:t>/$</a:t>
            </a:r>
            <a:endParaRPr lang="en-US" sz="3600" b="1" u="sng">
              <a:solidFill>
                <a:srgbClr val="C00000"/>
              </a:solidFill>
            </a:endParaRPr>
          </a:p>
        </p:txBody>
      </p:sp>
      <p:sp>
        <p:nvSpPr>
          <p:cNvPr id="13315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F052EC3-DEED-4507-A2C5-E05C19EA2890}" type="slidenum">
              <a:rPr lang="en-US" smtClean="0"/>
              <a:pPr/>
              <a:t>12</a:t>
            </a:fld>
            <a:endParaRPr lang="th-TH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002060"/>
                </a:solidFill>
                <a:latin typeface="+mn-lt"/>
              </a:rPr>
              <a:t>Period 5 (1984-1997): basket peg</a:t>
            </a:r>
            <a:endParaRPr lang="th-TH" sz="4000" b="1" dirty="0">
              <a:solidFill>
                <a:srgbClr val="002060"/>
              </a:solidFill>
              <a:latin typeface="+mn-lt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0000FF"/>
                </a:solidFill>
                <a:latin typeface="+mn-lt"/>
              </a:rPr>
              <a:t>BOT pegged the baht with a basket of currencies (7 including $ with the biggest weight), aiming at more flexibility and independence from $</a:t>
            </a:r>
            <a:endParaRPr lang="en-US" sz="3600" b="1" u="sng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14339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2547E50-AAF5-4023-BED5-E6412871DC5B}" type="slidenum">
              <a:rPr lang="en-US" smtClean="0"/>
              <a:pPr/>
              <a:t>13</a:t>
            </a:fld>
            <a:endParaRPr lang="th-TH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454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5 (1984-1997): basket peg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00FF"/>
                </a:solidFill>
              </a:rPr>
              <a:t>BOT devalued the baht in 1984  to 27 </a:t>
            </a:r>
            <a:r>
              <a:rPr lang="th-TH" sz="3600" b="1">
                <a:solidFill>
                  <a:srgbClr val="0000FF"/>
                </a:solidFill>
              </a:rPr>
              <a:t>฿</a:t>
            </a:r>
            <a:r>
              <a:rPr lang="en-US" sz="3600" b="1">
                <a:solidFill>
                  <a:srgbClr val="0000FF"/>
                </a:solidFill>
              </a:rPr>
              <a:t>/$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2060"/>
                </a:solidFill>
              </a:rPr>
              <a:t>Exports and the economy recovered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C00000"/>
                </a:solidFill>
              </a:rPr>
              <a:t>In practice, the baht was more flexible, but still very much fixed with $</a:t>
            </a:r>
          </a:p>
        </p:txBody>
      </p:sp>
      <p:sp>
        <p:nvSpPr>
          <p:cNvPr id="15363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8AF948B-5665-4B8A-B522-1B81BC6B2B96}" type="slidenum">
              <a:rPr lang="en-US" smtClean="0"/>
              <a:pPr/>
              <a:t>14</a:t>
            </a:fld>
            <a:endParaRPr lang="th-TH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458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002060"/>
                </a:solidFill>
                <a:latin typeface="+mn-lt"/>
              </a:rPr>
              <a:t>Period 5 (1984-1997): basket peg</a:t>
            </a:r>
            <a:endParaRPr lang="th-TH" sz="4000" b="1" dirty="0">
              <a:solidFill>
                <a:srgbClr val="002060"/>
              </a:solidFill>
              <a:latin typeface="+mn-lt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0000FF"/>
                </a:solidFill>
              </a:rPr>
              <a:t>Financial liberalization: no interest rate ceiling, free capital movement, BIBF</a:t>
            </a: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800080"/>
                </a:solidFill>
              </a:rPr>
              <a:t>High economic growth, influx of capital inflows (high returns with no ER risk), real estate and stock speculative boom</a:t>
            </a:r>
          </a:p>
        </p:txBody>
      </p:sp>
      <p:sp>
        <p:nvSpPr>
          <p:cNvPr id="16387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E4243A2-A1C7-432A-96F8-181169FA8FA4}" type="slidenum">
              <a:rPr lang="en-US" smtClean="0"/>
              <a:pPr/>
              <a:t>15</a:t>
            </a:fld>
            <a:endParaRPr lang="th-TH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002060"/>
                </a:solidFill>
                <a:latin typeface="+mn-lt"/>
              </a:rPr>
              <a:t>Period 5 (1984-1997): basket peg</a:t>
            </a:r>
            <a:endParaRPr lang="th-TH" sz="4000" b="1" dirty="0">
              <a:solidFill>
                <a:srgbClr val="002060"/>
              </a:solidFill>
              <a:latin typeface="+mn-lt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006600"/>
                </a:solidFill>
              </a:rPr>
              <a:t>Export stagnation in 1996 triggered speculation against the baht, bursting the bubble</a:t>
            </a: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0000FF"/>
                </a:solidFill>
              </a:rPr>
              <a:t>BOT lost most reserves in defending the baht</a:t>
            </a:r>
          </a:p>
        </p:txBody>
      </p:sp>
      <p:sp>
        <p:nvSpPr>
          <p:cNvPr id="17411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77A2AF6-6693-4852-B699-337D4CE5365E}" type="slidenum">
              <a:rPr lang="en-US" smtClean="0"/>
              <a:pPr/>
              <a:t>16</a:t>
            </a:fld>
            <a:endParaRPr lang="th-TH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6 (1997-present): managed float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FF0000"/>
                </a:solidFill>
              </a:rPr>
              <a:t>BOT floated the baht on 2 July 1997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C00000"/>
                </a:solidFill>
              </a:rPr>
              <a:t>The baht depreciated very quickly, weakest at 56 </a:t>
            </a:r>
            <a:r>
              <a:rPr lang="th-TH" sz="3600" b="1">
                <a:solidFill>
                  <a:srgbClr val="C00000"/>
                </a:solidFill>
              </a:rPr>
              <a:t>฿</a:t>
            </a:r>
            <a:r>
              <a:rPr lang="en-US" sz="3600" b="1">
                <a:solidFill>
                  <a:srgbClr val="C00000"/>
                </a:solidFill>
              </a:rPr>
              <a:t>/$ in early 1998</a:t>
            </a:r>
          </a:p>
        </p:txBody>
      </p:sp>
      <p:sp>
        <p:nvSpPr>
          <p:cNvPr id="18435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B825413-1F13-4DCF-B591-3B5E52B56BBC}" type="slidenum">
              <a:rPr lang="en-US" smtClean="0"/>
              <a:pPr/>
              <a:t>17</a:t>
            </a:fld>
            <a:endParaRPr lang="th-TH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460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6 (1997-present): managed float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FF0000"/>
                </a:solidFill>
              </a:rPr>
              <a:t>Managed float system: no target of ER to defend, but intervene only to reduce short-term fluctuations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C00000"/>
                </a:solidFill>
              </a:rPr>
              <a:t>During 1999-2000  the baht stabilized at 36-39 </a:t>
            </a:r>
            <a:r>
              <a:rPr lang="th-TH" sz="3600" b="1">
                <a:solidFill>
                  <a:srgbClr val="C00000"/>
                </a:solidFill>
              </a:rPr>
              <a:t>฿</a:t>
            </a:r>
            <a:r>
              <a:rPr lang="en-US" sz="3600" b="1">
                <a:solidFill>
                  <a:srgbClr val="C00000"/>
                </a:solidFill>
              </a:rPr>
              <a:t>/$</a:t>
            </a:r>
          </a:p>
        </p:txBody>
      </p:sp>
      <p:sp>
        <p:nvSpPr>
          <p:cNvPr id="19459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B23A449-6907-4726-8B8C-CFC0C676AE43}" type="slidenum">
              <a:rPr lang="en-US" smtClean="0"/>
              <a:pPr/>
              <a:t>18</a:t>
            </a:fld>
            <a:endParaRPr lang="th-TH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6 (1997-present): managed float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800080"/>
                </a:solidFill>
              </a:rPr>
              <a:t>During 2001-2002  the baht depreciated to 43 - 44 </a:t>
            </a:r>
            <a:r>
              <a:rPr lang="th-TH" sz="3600" b="1">
                <a:solidFill>
                  <a:srgbClr val="800080"/>
                </a:solidFill>
              </a:rPr>
              <a:t>฿</a:t>
            </a:r>
            <a:r>
              <a:rPr lang="en-US" sz="3600" b="1">
                <a:solidFill>
                  <a:srgbClr val="800080"/>
                </a:solidFill>
              </a:rPr>
              <a:t>/$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6600"/>
                </a:solidFill>
              </a:rPr>
              <a:t>Later stabilized at 40 - 41 </a:t>
            </a:r>
            <a:r>
              <a:rPr lang="th-TH" sz="3600" b="1">
                <a:solidFill>
                  <a:srgbClr val="006600"/>
                </a:solidFill>
              </a:rPr>
              <a:t>฿</a:t>
            </a:r>
            <a:r>
              <a:rPr lang="en-US" sz="3600" b="1">
                <a:solidFill>
                  <a:srgbClr val="006600"/>
                </a:solidFill>
              </a:rPr>
              <a:t>/$ during 2003-2005</a:t>
            </a:r>
          </a:p>
        </p:txBody>
      </p:sp>
      <p:sp>
        <p:nvSpPr>
          <p:cNvPr id="20483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C47F464-1FAF-4A2C-96CE-853B0A1A7797}" type="slidenum">
              <a:rPr lang="en-US" smtClean="0"/>
              <a:pPr/>
              <a:t>19</a:t>
            </a:fld>
            <a:endParaRPr lang="th-TH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002060"/>
                </a:solidFill>
              </a:rPr>
              <a:t>Period 6 (1997-present): managed float</a:t>
            </a:r>
            <a:endParaRPr lang="th-TH" sz="4000" b="1">
              <a:solidFill>
                <a:srgbClr val="002060"/>
              </a:solidFill>
            </a:endParaRP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FF0000"/>
                </a:solidFill>
              </a:rPr>
              <a:t>During 2006-2007  the baht appreciated to 33 - 38 </a:t>
            </a:r>
            <a:r>
              <a:rPr lang="th-TH" sz="3600" b="1">
                <a:solidFill>
                  <a:srgbClr val="FF0000"/>
                </a:solidFill>
              </a:rPr>
              <a:t>฿</a:t>
            </a:r>
            <a:r>
              <a:rPr lang="en-US" sz="3600" b="1">
                <a:solidFill>
                  <a:srgbClr val="FF0000"/>
                </a:solidFill>
              </a:rPr>
              <a:t>/$, while  $ weakened worldwide</a:t>
            </a:r>
          </a:p>
          <a:p>
            <a:pPr lvl="2" indent="-457200" eaLnBrk="0" hangingPunct="0">
              <a:buFontTx/>
              <a:buChar char="•"/>
            </a:pPr>
            <a:r>
              <a:rPr lang="en-US" sz="3600" b="1">
                <a:solidFill>
                  <a:srgbClr val="0000FF"/>
                </a:solidFill>
              </a:rPr>
              <a:t>BOT introduced at end of 2006 a capital control measure (unremunerated required reserve for S-T capital inflow or URR) to slow down baht appreciation</a:t>
            </a:r>
          </a:p>
        </p:txBody>
      </p:sp>
      <p:sp>
        <p:nvSpPr>
          <p:cNvPr id="21507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CA85749-FB7F-4502-871E-BDE51C0DED69}" type="slidenum">
              <a:rPr lang="en-US" smtClean="0"/>
              <a:pPr/>
              <a:t>20</a:t>
            </a:fld>
            <a:endParaRPr lang="th-TH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575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002060"/>
                </a:solidFill>
                <a:latin typeface="+mn-lt"/>
              </a:rPr>
              <a:t>Period 6 (1997-present): managed float</a:t>
            </a:r>
            <a:endParaRPr lang="th-TH" sz="4000" b="1" dirty="0">
              <a:solidFill>
                <a:srgbClr val="002060"/>
              </a:solidFill>
              <a:latin typeface="+mn-lt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3366CC"/>
                </a:solidFill>
              </a:rPr>
              <a:t>BOT abolished the Exchange Equalization Fund (EFF) in 2007</a:t>
            </a: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C00000"/>
                </a:solidFill>
              </a:rPr>
              <a:t>BOT just ended the capital control measure (URR) in March </a:t>
            </a:r>
            <a:r>
              <a:rPr lang="en-US" sz="3600" b="1" dirty="0">
                <a:solidFill>
                  <a:srgbClr val="C00000"/>
                </a:solidFill>
              </a:rPr>
              <a:t>2008</a:t>
            </a: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FF0000"/>
                </a:solidFill>
              </a:rPr>
              <a:t>The baht has appreciated against the US dollar in recent years, due to the weak dollar worldwide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22531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AFBB70D-1D17-4509-83D5-F618AB998424}" type="slidenum">
              <a:rPr lang="en-US" smtClean="0"/>
              <a:pPr/>
              <a:t>21</a:t>
            </a:fld>
            <a:endParaRPr lang="th-TH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spect="1" noChangeArrowheads="1"/>
          </p:cNvSpPr>
          <p:nvPr/>
        </p:nvSpPr>
        <p:spPr bwMode="auto">
          <a:xfrm>
            <a:off x="571500" y="571500"/>
            <a:ext cx="7759700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002060"/>
                </a:solidFill>
                <a:latin typeface="+mn-lt"/>
              </a:rPr>
              <a:t>Period 6 (1997-present): managed float</a:t>
            </a:r>
            <a:endParaRPr lang="th-TH" sz="4000" b="1" dirty="0">
              <a:solidFill>
                <a:srgbClr val="002060"/>
              </a:solidFill>
              <a:latin typeface="+mn-lt"/>
            </a:endParaRPr>
          </a:p>
          <a:p>
            <a:pPr lvl="2" indent="-457200" eaLnBrk="0" hangingPunct="0">
              <a:buFontTx/>
              <a:buChar char="•"/>
              <a:defRPr/>
            </a:pPr>
            <a:r>
              <a:rPr lang="en-US" sz="3600" b="1" dirty="0">
                <a:solidFill>
                  <a:srgbClr val="3366CC"/>
                </a:solidFill>
              </a:rPr>
              <a:t>The baht can be compared against a number of currencies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23555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C1728B9-68C5-4BAD-956D-FF04223F832A}" type="slidenum">
              <a:rPr lang="en-US" smtClean="0"/>
              <a:pPr/>
              <a:t>22</a:t>
            </a:fld>
            <a:endParaRPr lang="th-TH" smtClean="0"/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3286125"/>
            <a:ext cx="7272338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929AAB0-F95B-469C-8A13-95A86F74F39C}" type="slidenum">
              <a:rPr lang="en-US" smtClean="0"/>
              <a:pPr/>
              <a:t>23</a:t>
            </a:fld>
            <a:endParaRPr lang="th-TH" smtClean="0"/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333375"/>
            <a:ext cx="720090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1916113"/>
            <a:ext cx="8321675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ค่าเริ่มต้นการออกแบบ">
  <a:themeElements>
    <a:clrScheme name="ค่าเริ่มต้นการออกแบบ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ค่าเริ่มต้นการออกแบบ">
      <a:majorFont>
        <a:latin typeface="Times New Roman"/>
        <a:ea typeface=""/>
        <a:cs typeface="Angsana New"/>
      </a:majorFont>
      <a:minorFont>
        <a:latin typeface="Times New Roman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ค่าเริ่มต้นการออกแบบ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ค่าเริ่มต้นการออกแบบ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ค่าเริ่มต้นการออกแบบ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ค่าเริ่มต้นการออกแบบ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ค่าเริ่มต้นการออกแบบ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ค่าเริ่มต้นการออกแบบ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ค่าเริ่มต้นการออกแบบ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899</TotalTime>
  <Words>627</Words>
  <Application>Microsoft Office PowerPoint</Application>
  <PresentationFormat>On-screen Show (4:3)</PresentationFormat>
  <Paragraphs>90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Times New Roman</vt:lpstr>
      <vt:lpstr>Angsana New</vt:lpstr>
      <vt:lpstr>Arial</vt:lpstr>
      <vt:lpstr>Calibri</vt:lpstr>
      <vt:lpstr>Cordia New</vt:lpstr>
      <vt:lpstr>ค่าเริ่มต้นการออกแบบ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การเงินระหว่างประเทศของไทยและ ปัญหาวิกฤตการณ์ทางการเงินระหว่างประเทศ</dc:title>
  <dc:creator>praipol</dc:creator>
  <cp:lastModifiedBy>WincoolV5</cp:lastModifiedBy>
  <cp:revision>23</cp:revision>
  <dcterms:created xsi:type="dcterms:W3CDTF">2004-09-09T09:34:35Z</dcterms:created>
  <dcterms:modified xsi:type="dcterms:W3CDTF">2012-03-05T10:15:57Z</dcterms:modified>
</cp:coreProperties>
</file>