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3"/>
  </p:notesMasterIdLst>
  <p:handoutMasterIdLst>
    <p:handoutMasterId r:id="rId44"/>
  </p:handoutMasterIdLst>
  <p:sldIdLst>
    <p:sldId id="256" r:id="rId2"/>
    <p:sldId id="354" r:id="rId3"/>
    <p:sldId id="289" r:id="rId4"/>
    <p:sldId id="257" r:id="rId5"/>
    <p:sldId id="310" r:id="rId6"/>
    <p:sldId id="345" r:id="rId7"/>
    <p:sldId id="311" r:id="rId8"/>
    <p:sldId id="355" r:id="rId9"/>
    <p:sldId id="356" r:id="rId10"/>
    <p:sldId id="357" r:id="rId11"/>
    <p:sldId id="358" r:id="rId12"/>
    <p:sldId id="326" r:id="rId13"/>
    <p:sldId id="258" r:id="rId14"/>
    <p:sldId id="359" r:id="rId15"/>
    <p:sldId id="360" r:id="rId16"/>
    <p:sldId id="361" r:id="rId17"/>
    <p:sldId id="292" r:id="rId18"/>
    <p:sldId id="293" r:id="rId19"/>
    <p:sldId id="362" r:id="rId20"/>
    <p:sldId id="291" r:id="rId21"/>
    <p:sldId id="363" r:id="rId22"/>
    <p:sldId id="364" r:id="rId23"/>
    <p:sldId id="261" r:id="rId24"/>
    <p:sldId id="365" r:id="rId25"/>
    <p:sldId id="366" r:id="rId26"/>
    <p:sldId id="367" r:id="rId27"/>
    <p:sldId id="368" r:id="rId28"/>
    <p:sldId id="275" r:id="rId29"/>
    <p:sldId id="32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</p:sldIdLst>
  <p:sldSz cx="9144000" cy="6858000" type="screen4x3"/>
  <p:notesSz cx="9144000" cy="6858000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ngsana New" pitchFamily="18" charset="-34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74" autoAdjust="0"/>
    <p:restoredTop sz="94660"/>
  </p:normalViewPr>
  <p:slideViewPr>
    <p:cSldViewPr>
      <p:cViewPr>
        <p:scale>
          <a:sx n="75" d="100"/>
          <a:sy n="75" d="100"/>
        </p:scale>
        <p:origin x="-1410" y="-3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00"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800"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800">
                <a:cs typeface="+mn-cs"/>
              </a:defRPr>
            </a:lvl1pPr>
          </a:lstStyle>
          <a:p>
            <a:pPr>
              <a:defRPr/>
            </a:pPr>
            <a:fld id="{852276D0-E407-4AF5-861A-3D7A611A931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00"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5060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Click to edit Master text styles</a:t>
            </a:r>
          </a:p>
          <a:p>
            <a:pPr lvl="1"/>
            <a:r>
              <a:rPr lang="th-TH" noProof="0" smtClean="0"/>
              <a:t>Second level</a:t>
            </a:r>
          </a:p>
          <a:p>
            <a:pPr lvl="2"/>
            <a:r>
              <a:rPr lang="th-TH" noProof="0" smtClean="0"/>
              <a:t>Third level</a:t>
            </a:r>
          </a:p>
          <a:p>
            <a:pPr lvl="3"/>
            <a:r>
              <a:rPr lang="th-TH" noProof="0" smtClean="0"/>
              <a:t>Fourth level</a:t>
            </a:r>
          </a:p>
          <a:p>
            <a:pPr lvl="4"/>
            <a:r>
              <a:rPr lang="th-TH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800"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800">
                <a:cs typeface="+mn-cs"/>
              </a:defRPr>
            </a:lvl1pPr>
          </a:lstStyle>
          <a:p>
            <a:pPr>
              <a:defRPr/>
            </a:pPr>
            <a:fld id="{82C8FE24-9CC3-497C-A5F7-C3CB688B961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pitchFamily="18" charset="-34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1031"/>
          <p:cNvSpPr>
            <a:spLocks noChangeArrowheads="1"/>
          </p:cNvSpPr>
          <p:nvPr/>
        </p:nvSpPr>
        <p:spPr bwMode="auto">
          <a:xfrm>
            <a:off x="-3238500" y="381000"/>
            <a:ext cx="4114800" cy="3124200"/>
          </a:xfrm>
          <a:custGeom>
            <a:avLst/>
            <a:gdLst>
              <a:gd name="G0" fmla="+- 18296 0 0"/>
              <a:gd name="G1" fmla="+- -30880 0 0"/>
              <a:gd name="G2" fmla="+- 31512 0 0"/>
              <a:gd name="T0" fmla="*/ 32000 32000  1"/>
              <a:gd name="T1" fmla="*/ G0 G0  1"/>
              <a:gd name="T2" fmla="+- 0 T0 T1"/>
              <a:gd name="T3" fmla="sqrt T2"/>
              <a:gd name="G3" fmla="*/ 32000 T3 32000"/>
              <a:gd name="T4" fmla="*/ 32000 32000  1"/>
              <a:gd name="T5" fmla="*/ G1 G1  1"/>
              <a:gd name="T6" fmla="+- 0 T4 T5"/>
              <a:gd name="T7" fmla="sqrt T6"/>
              <a:gd name="G4" fmla="*/ 32000 T7 32000"/>
              <a:gd name="T8" fmla="*/ 32000 32000  1"/>
              <a:gd name="T9" fmla="*/ G2 G2  1"/>
              <a:gd name="T10" fmla="+- 0 T8 T9"/>
              <a:gd name="T11" fmla="sqrt T10"/>
              <a:gd name="G5" fmla="*/ 32000 T11 32000"/>
              <a:gd name="G6" fmla="+- 0 0 G3"/>
              <a:gd name="G7" fmla="+- 0 0 G4"/>
              <a:gd name="G8" fmla="+- 0 0 G5"/>
              <a:gd name="G9" fmla="+- 0 G4 G0"/>
              <a:gd name="G10" fmla="?: G9 G4 G0"/>
              <a:gd name="G11" fmla="?: G9 G1 G6"/>
              <a:gd name="G12" fmla="+- 0 G5 G0"/>
              <a:gd name="G13" fmla="?: G12 G5 G0"/>
              <a:gd name="G14" fmla="?: G12 G2 G3"/>
              <a:gd name="G15" fmla="+- G11 0 1"/>
              <a:gd name="G16" fmla="+- G14 1 0"/>
              <a:gd name="G17" fmla="+- 0 G14 G3"/>
              <a:gd name="G18" fmla="?: G17 G8 G13"/>
              <a:gd name="G19" fmla="?: G17 G0 G13"/>
              <a:gd name="G20" fmla="?: G17 G3 G16"/>
              <a:gd name="G21" fmla="+- 0 G6 G11"/>
              <a:gd name="G22" fmla="?: G21 G7 G10"/>
              <a:gd name="G23" fmla="?: G21 G0 G10"/>
              <a:gd name="G24" fmla="?: G21 G6 G15"/>
              <a:gd name="G25" fmla="min G10 G13"/>
              <a:gd name="G26" fmla="max G8 G7"/>
              <a:gd name="G27" fmla="max G26 G0"/>
              <a:gd name="T12" fmla="+- 0 G27 -32000"/>
              <a:gd name="T13" fmla="*/ T12 w 64000"/>
              <a:gd name="T14" fmla="+- 0 G11 -32000"/>
              <a:gd name="T15" fmla="*/ G11 h 64000"/>
              <a:gd name="T16" fmla="+- 0 G25 -32000"/>
              <a:gd name="T17" fmla="*/ T16 w 64000"/>
              <a:gd name="T18" fmla="+- 0 G14 -32000"/>
              <a:gd name="T19" fmla="*/ G14 h 64000"/>
            </a:gdLst>
            <a:ahLst/>
            <a:cxnLst>
              <a:cxn ang="0">
                <a:pos x="50296" y="5746"/>
              </a:cxn>
              <a:cxn ang="0">
                <a:pos x="64000" y="32000"/>
              </a:cxn>
              <a:cxn ang="0">
                <a:pos x="50296" y="58253"/>
              </a:cxn>
              <a:cxn ang="0">
                <a:pos x="50296" y="58253"/>
              </a:cxn>
              <a:cxn ang="0">
                <a:pos x="50295" y="58253"/>
              </a:cxn>
              <a:cxn ang="0">
                <a:pos x="50296" y="58254"/>
              </a:cxn>
              <a:cxn ang="0">
                <a:pos x="50296" y="5746"/>
              </a:cxn>
              <a:cxn ang="0">
                <a:pos x="50295" y="5746"/>
              </a:cxn>
              <a:cxn ang="0">
                <a:pos x="50296" y="5746"/>
              </a:cxn>
            </a:cxnLst>
            <a:rect l="T13" t="T15" r="T17" b="T19"/>
            <a:pathLst>
              <a:path w="64000" h="64000">
                <a:moveTo>
                  <a:pt x="50296" y="5746"/>
                </a:moveTo>
                <a:cubicBezTo>
                  <a:pt x="58882" y="11730"/>
                  <a:pt x="64000" y="21534"/>
                  <a:pt x="64000" y="32000"/>
                </a:cubicBezTo>
                <a:cubicBezTo>
                  <a:pt x="64000" y="42465"/>
                  <a:pt x="58882" y="52269"/>
                  <a:pt x="50296" y="58253"/>
                </a:cubicBezTo>
                <a:cubicBezTo>
                  <a:pt x="50296" y="58253"/>
                  <a:pt x="50296" y="58253"/>
                  <a:pt x="50295" y="58253"/>
                </a:cubicBezTo>
                <a:lnTo>
                  <a:pt x="50296" y="58254"/>
                </a:lnTo>
                <a:lnTo>
                  <a:pt x="50296" y="5746"/>
                </a:lnTo>
                <a:lnTo>
                  <a:pt x="50295" y="5746"/>
                </a:lnTo>
                <a:cubicBezTo>
                  <a:pt x="50296" y="5746"/>
                  <a:pt x="50296" y="5746"/>
                  <a:pt x="50296" y="5746"/>
                </a:cubicBezTo>
                <a:close/>
              </a:path>
            </a:pathLst>
          </a:custGeom>
          <a:solidFill>
            <a:srgbClr val="9999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>
              <a:cs typeface="+mn-cs"/>
            </a:endParaRPr>
          </a:p>
        </p:txBody>
      </p:sp>
      <p:sp>
        <p:nvSpPr>
          <p:cNvPr id="5" name="AutoShape 1032"/>
          <p:cNvSpPr>
            <a:spLocks noChangeArrowheads="1"/>
          </p:cNvSpPr>
          <p:nvPr/>
        </p:nvSpPr>
        <p:spPr bwMode="auto">
          <a:xfrm>
            <a:off x="-2425700" y="-304800"/>
            <a:ext cx="3094038" cy="3154363"/>
          </a:xfrm>
          <a:custGeom>
            <a:avLst/>
            <a:gdLst>
              <a:gd name="G0" fmla="+- 18077 0 0"/>
              <a:gd name="G1" fmla="+- -30880 0 0"/>
              <a:gd name="G2" fmla="+- 32000 0 0"/>
              <a:gd name="T0" fmla="*/ 32000 32000  1"/>
              <a:gd name="T1" fmla="*/ G0 G0  1"/>
              <a:gd name="T2" fmla="+- 0 T0 T1"/>
              <a:gd name="T3" fmla="sqrt T2"/>
              <a:gd name="G3" fmla="*/ 32000 T3 32000"/>
              <a:gd name="T4" fmla="*/ 32000 32000  1"/>
              <a:gd name="T5" fmla="*/ G1 G1  1"/>
              <a:gd name="T6" fmla="+- 0 T4 T5"/>
              <a:gd name="T7" fmla="sqrt T6"/>
              <a:gd name="G4" fmla="*/ 32000 T7 32000"/>
              <a:gd name="T8" fmla="*/ 32000 32000  1"/>
              <a:gd name="T9" fmla="*/ G2 G2  1"/>
              <a:gd name="T10" fmla="+- 0 T8 T9"/>
              <a:gd name="T11" fmla="sqrt T10"/>
              <a:gd name="G5" fmla="*/ 32000 T11 32000"/>
              <a:gd name="G6" fmla="+- 0 0 G3"/>
              <a:gd name="G7" fmla="+- 0 0 G4"/>
              <a:gd name="G8" fmla="+- 0 0 G5"/>
              <a:gd name="G9" fmla="+- 0 G4 G0"/>
              <a:gd name="G10" fmla="?: G9 G4 G0"/>
              <a:gd name="G11" fmla="?: G9 G1 G6"/>
              <a:gd name="G12" fmla="+- 0 G5 G0"/>
              <a:gd name="G13" fmla="?: G12 G5 G0"/>
              <a:gd name="G14" fmla="?: G12 G2 G3"/>
              <a:gd name="G15" fmla="+- G11 0 1"/>
              <a:gd name="G16" fmla="+- G14 1 0"/>
              <a:gd name="G17" fmla="+- 0 G14 G3"/>
              <a:gd name="G18" fmla="?: G17 G8 G13"/>
              <a:gd name="G19" fmla="?: G17 G0 G13"/>
              <a:gd name="G20" fmla="?: G17 G3 G16"/>
              <a:gd name="G21" fmla="+- 0 G6 G11"/>
              <a:gd name="G22" fmla="?: G21 G7 G10"/>
              <a:gd name="G23" fmla="?: G21 G0 G10"/>
              <a:gd name="G24" fmla="?: G21 G6 G15"/>
              <a:gd name="G25" fmla="min G10 G13"/>
              <a:gd name="G26" fmla="max G8 G7"/>
              <a:gd name="G27" fmla="max G26 G0"/>
              <a:gd name="T12" fmla="+- 0 G27 -32000"/>
              <a:gd name="T13" fmla="*/ T12 w 64000"/>
              <a:gd name="T14" fmla="+- 0 G11 -32000"/>
              <a:gd name="T15" fmla="*/ G11 h 64000"/>
              <a:gd name="T16" fmla="+- 0 G25 -32000"/>
              <a:gd name="T17" fmla="*/ T16 w 64000"/>
              <a:gd name="T18" fmla="+- 0 G14 -32000"/>
              <a:gd name="T19" fmla="*/ G14 h 64000"/>
            </a:gdLst>
            <a:ahLst/>
            <a:cxnLst>
              <a:cxn ang="0">
                <a:pos x="50077" y="5595"/>
              </a:cxn>
              <a:cxn ang="0">
                <a:pos x="64000" y="32000"/>
              </a:cxn>
              <a:cxn ang="0">
                <a:pos x="50077" y="58404"/>
              </a:cxn>
              <a:cxn ang="0">
                <a:pos x="50077" y="58404"/>
              </a:cxn>
              <a:cxn ang="0">
                <a:pos x="50076" y="58404"/>
              </a:cxn>
              <a:cxn ang="0">
                <a:pos x="50077" y="58405"/>
              </a:cxn>
              <a:cxn ang="0">
                <a:pos x="50077" y="5595"/>
              </a:cxn>
              <a:cxn ang="0">
                <a:pos x="50076" y="5595"/>
              </a:cxn>
              <a:cxn ang="0">
                <a:pos x="50077" y="5595"/>
              </a:cxn>
            </a:cxnLst>
            <a:rect l="T13" t="T15" r="T17" b="T19"/>
            <a:pathLst>
              <a:path w="64000" h="64000">
                <a:moveTo>
                  <a:pt x="50077" y="5595"/>
                </a:moveTo>
                <a:cubicBezTo>
                  <a:pt x="58790" y="11560"/>
                  <a:pt x="64000" y="21440"/>
                  <a:pt x="64000" y="32000"/>
                </a:cubicBezTo>
                <a:cubicBezTo>
                  <a:pt x="64000" y="42559"/>
                  <a:pt x="58790" y="52439"/>
                  <a:pt x="50077" y="58404"/>
                </a:cubicBezTo>
                <a:cubicBezTo>
                  <a:pt x="50077" y="58404"/>
                  <a:pt x="50077" y="58404"/>
                  <a:pt x="50076" y="58404"/>
                </a:cubicBezTo>
                <a:lnTo>
                  <a:pt x="50077" y="58405"/>
                </a:lnTo>
                <a:lnTo>
                  <a:pt x="50077" y="5595"/>
                </a:lnTo>
                <a:lnTo>
                  <a:pt x="50076" y="5595"/>
                </a:lnTo>
                <a:cubicBezTo>
                  <a:pt x="50077" y="5595"/>
                  <a:pt x="50077" y="5595"/>
                  <a:pt x="50077" y="5595"/>
                </a:cubicBezTo>
                <a:close/>
              </a:path>
            </a:pathLst>
          </a:custGeom>
          <a:solidFill>
            <a:srgbClr val="CCCC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 sz="2000">
              <a:cs typeface="+mn-cs"/>
            </a:endParaRPr>
          </a:p>
        </p:txBody>
      </p:sp>
      <p:sp>
        <p:nvSpPr>
          <p:cNvPr id="6" name="Line 1033"/>
          <p:cNvSpPr>
            <a:spLocks noChangeShapeType="1"/>
          </p:cNvSpPr>
          <p:nvPr/>
        </p:nvSpPr>
        <p:spPr bwMode="auto">
          <a:xfrm>
            <a:off x="990600" y="3657600"/>
            <a:ext cx="7315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170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7171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7" name="Rectangle 1028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103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9661F4-92BC-4AEC-92CA-A4122A25FD9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97A1B4-5791-48DA-B758-C682EDA31FC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6310B-C701-4739-8532-2FB95A34E8F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19200"/>
            <a:ext cx="3962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219200"/>
            <a:ext cx="3962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34B25-2DF5-4CDA-9AAE-D522D6203BC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02A988-4894-42F3-81F7-6C0772B821E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5D9AFA-E7A8-4AFB-A1CA-A2C2FAFEC40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E1599B-A555-4BCC-B85C-9499F7C49AF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EBEC5-5F2D-4F4C-9EF1-3223B26911F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5E978-F55D-42CB-89FC-0AAE02CD013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BBEF8-106B-442F-B475-C4BD3021E91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2300" y="152400"/>
            <a:ext cx="201930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152400"/>
            <a:ext cx="590550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8A1166-D1C3-4D85-BB62-9C5816762FC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0772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219200"/>
            <a:ext cx="3962400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219200"/>
            <a:ext cx="3962400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C960C5-B7B4-49EB-9EF4-A22A4789864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52400"/>
            <a:ext cx="8077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219200"/>
            <a:ext cx="80772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600"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2600"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600">
                <a:cs typeface="+mn-cs"/>
              </a:defRPr>
            </a:lvl1pPr>
          </a:lstStyle>
          <a:p>
            <a:pPr>
              <a:defRPr/>
            </a:pPr>
            <a:fld id="{E54E24F7-2E9D-4DB9-B622-2CB83401CD6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1032" name="AutoShape 8"/>
          <p:cNvSpPr>
            <a:spLocks noChangeArrowheads="1"/>
          </p:cNvSpPr>
          <p:nvPr/>
        </p:nvSpPr>
        <p:spPr bwMode="auto">
          <a:xfrm>
            <a:off x="-3238500" y="381000"/>
            <a:ext cx="4114800" cy="3124200"/>
          </a:xfrm>
          <a:custGeom>
            <a:avLst/>
            <a:gdLst>
              <a:gd name="G0" fmla="+- 18296 0 0"/>
              <a:gd name="G1" fmla="+- -30880 0 0"/>
              <a:gd name="G2" fmla="+- 31512 0 0"/>
              <a:gd name="T0" fmla="*/ 32000 32000  1"/>
              <a:gd name="T1" fmla="*/ G0 G0  1"/>
              <a:gd name="T2" fmla="+- 0 T0 T1"/>
              <a:gd name="T3" fmla="sqrt T2"/>
              <a:gd name="G3" fmla="*/ 32000 T3 32000"/>
              <a:gd name="T4" fmla="*/ 32000 32000  1"/>
              <a:gd name="T5" fmla="*/ G1 G1  1"/>
              <a:gd name="T6" fmla="+- 0 T4 T5"/>
              <a:gd name="T7" fmla="sqrt T6"/>
              <a:gd name="G4" fmla="*/ 32000 T7 32000"/>
              <a:gd name="T8" fmla="*/ 32000 32000  1"/>
              <a:gd name="T9" fmla="*/ G2 G2  1"/>
              <a:gd name="T10" fmla="+- 0 T8 T9"/>
              <a:gd name="T11" fmla="sqrt T10"/>
              <a:gd name="G5" fmla="*/ 32000 T11 32000"/>
              <a:gd name="G6" fmla="+- 0 0 G3"/>
              <a:gd name="G7" fmla="+- 0 0 G4"/>
              <a:gd name="G8" fmla="+- 0 0 G5"/>
              <a:gd name="G9" fmla="+- 0 G4 G0"/>
              <a:gd name="G10" fmla="?: G9 G4 G0"/>
              <a:gd name="G11" fmla="?: G9 G1 G6"/>
              <a:gd name="G12" fmla="+- 0 G5 G0"/>
              <a:gd name="G13" fmla="?: G12 G5 G0"/>
              <a:gd name="G14" fmla="?: G12 G2 G3"/>
              <a:gd name="G15" fmla="+- G11 0 1"/>
              <a:gd name="G16" fmla="+- G14 1 0"/>
              <a:gd name="G17" fmla="+- 0 G14 G3"/>
              <a:gd name="G18" fmla="?: G17 G8 G13"/>
              <a:gd name="G19" fmla="?: G17 G0 G13"/>
              <a:gd name="G20" fmla="?: G17 G3 G16"/>
              <a:gd name="G21" fmla="+- 0 G6 G11"/>
              <a:gd name="G22" fmla="?: G21 G7 G10"/>
              <a:gd name="G23" fmla="?: G21 G0 G10"/>
              <a:gd name="G24" fmla="?: G21 G6 G15"/>
              <a:gd name="G25" fmla="min G10 G13"/>
              <a:gd name="G26" fmla="max G8 G7"/>
              <a:gd name="G27" fmla="max G26 G0"/>
              <a:gd name="T12" fmla="+- 0 G27 -32000"/>
              <a:gd name="T13" fmla="*/ T12 w 64000"/>
              <a:gd name="T14" fmla="+- 0 G11 -32000"/>
              <a:gd name="T15" fmla="*/ G11 h 64000"/>
              <a:gd name="T16" fmla="+- 0 G25 -32000"/>
              <a:gd name="T17" fmla="*/ T16 w 64000"/>
              <a:gd name="T18" fmla="+- 0 G14 -32000"/>
              <a:gd name="T19" fmla="*/ G14 h 64000"/>
            </a:gdLst>
            <a:ahLst/>
            <a:cxnLst>
              <a:cxn ang="0">
                <a:pos x="50296" y="5746"/>
              </a:cxn>
              <a:cxn ang="0">
                <a:pos x="64000" y="32000"/>
              </a:cxn>
              <a:cxn ang="0">
                <a:pos x="50296" y="58253"/>
              </a:cxn>
              <a:cxn ang="0">
                <a:pos x="50296" y="58253"/>
              </a:cxn>
              <a:cxn ang="0">
                <a:pos x="50295" y="58253"/>
              </a:cxn>
              <a:cxn ang="0">
                <a:pos x="50296" y="58254"/>
              </a:cxn>
              <a:cxn ang="0">
                <a:pos x="50296" y="5746"/>
              </a:cxn>
              <a:cxn ang="0">
                <a:pos x="50295" y="5746"/>
              </a:cxn>
              <a:cxn ang="0">
                <a:pos x="50296" y="5746"/>
              </a:cxn>
            </a:cxnLst>
            <a:rect l="T13" t="T15" r="T17" b="T19"/>
            <a:pathLst>
              <a:path w="64000" h="64000">
                <a:moveTo>
                  <a:pt x="50296" y="5746"/>
                </a:moveTo>
                <a:cubicBezTo>
                  <a:pt x="58882" y="11730"/>
                  <a:pt x="64000" y="21534"/>
                  <a:pt x="64000" y="32000"/>
                </a:cubicBezTo>
                <a:cubicBezTo>
                  <a:pt x="64000" y="42465"/>
                  <a:pt x="58882" y="52269"/>
                  <a:pt x="50296" y="58253"/>
                </a:cubicBezTo>
                <a:cubicBezTo>
                  <a:pt x="50296" y="58253"/>
                  <a:pt x="50296" y="58253"/>
                  <a:pt x="50295" y="58253"/>
                </a:cubicBezTo>
                <a:lnTo>
                  <a:pt x="50296" y="58254"/>
                </a:lnTo>
                <a:lnTo>
                  <a:pt x="50296" y="5746"/>
                </a:lnTo>
                <a:lnTo>
                  <a:pt x="50295" y="5746"/>
                </a:lnTo>
                <a:cubicBezTo>
                  <a:pt x="50296" y="5746"/>
                  <a:pt x="50296" y="5746"/>
                  <a:pt x="50296" y="5746"/>
                </a:cubicBezTo>
                <a:close/>
              </a:path>
            </a:pathLst>
          </a:custGeom>
          <a:solidFill>
            <a:srgbClr val="9999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>
              <a:cs typeface="+mn-cs"/>
            </a:endParaRPr>
          </a:p>
        </p:txBody>
      </p:sp>
      <p:sp>
        <p:nvSpPr>
          <p:cNvPr id="1033" name="AutoShape 9"/>
          <p:cNvSpPr>
            <a:spLocks noChangeArrowheads="1"/>
          </p:cNvSpPr>
          <p:nvPr/>
        </p:nvSpPr>
        <p:spPr bwMode="auto">
          <a:xfrm>
            <a:off x="-2425700" y="-304800"/>
            <a:ext cx="3094038" cy="3154363"/>
          </a:xfrm>
          <a:custGeom>
            <a:avLst/>
            <a:gdLst>
              <a:gd name="G0" fmla="+- 18077 0 0"/>
              <a:gd name="G1" fmla="+- -30880 0 0"/>
              <a:gd name="G2" fmla="+- 32000 0 0"/>
              <a:gd name="T0" fmla="*/ 32000 32000  1"/>
              <a:gd name="T1" fmla="*/ G0 G0  1"/>
              <a:gd name="T2" fmla="+- 0 T0 T1"/>
              <a:gd name="T3" fmla="sqrt T2"/>
              <a:gd name="G3" fmla="*/ 32000 T3 32000"/>
              <a:gd name="T4" fmla="*/ 32000 32000  1"/>
              <a:gd name="T5" fmla="*/ G1 G1  1"/>
              <a:gd name="T6" fmla="+- 0 T4 T5"/>
              <a:gd name="T7" fmla="sqrt T6"/>
              <a:gd name="G4" fmla="*/ 32000 T7 32000"/>
              <a:gd name="T8" fmla="*/ 32000 32000  1"/>
              <a:gd name="T9" fmla="*/ G2 G2  1"/>
              <a:gd name="T10" fmla="+- 0 T8 T9"/>
              <a:gd name="T11" fmla="sqrt T10"/>
              <a:gd name="G5" fmla="*/ 32000 T11 32000"/>
              <a:gd name="G6" fmla="+- 0 0 G3"/>
              <a:gd name="G7" fmla="+- 0 0 G4"/>
              <a:gd name="G8" fmla="+- 0 0 G5"/>
              <a:gd name="G9" fmla="+- 0 G4 G0"/>
              <a:gd name="G10" fmla="?: G9 G4 G0"/>
              <a:gd name="G11" fmla="?: G9 G1 G6"/>
              <a:gd name="G12" fmla="+- 0 G5 G0"/>
              <a:gd name="G13" fmla="?: G12 G5 G0"/>
              <a:gd name="G14" fmla="?: G12 G2 G3"/>
              <a:gd name="G15" fmla="+- G11 0 1"/>
              <a:gd name="G16" fmla="+- G14 1 0"/>
              <a:gd name="G17" fmla="+- 0 G14 G3"/>
              <a:gd name="G18" fmla="?: G17 G8 G13"/>
              <a:gd name="G19" fmla="?: G17 G0 G13"/>
              <a:gd name="G20" fmla="?: G17 G3 G16"/>
              <a:gd name="G21" fmla="+- 0 G6 G11"/>
              <a:gd name="G22" fmla="?: G21 G7 G10"/>
              <a:gd name="G23" fmla="?: G21 G0 G10"/>
              <a:gd name="G24" fmla="?: G21 G6 G15"/>
              <a:gd name="G25" fmla="min G10 G13"/>
              <a:gd name="G26" fmla="max G8 G7"/>
              <a:gd name="G27" fmla="max G26 G0"/>
              <a:gd name="T12" fmla="+- 0 G27 -32000"/>
              <a:gd name="T13" fmla="*/ T12 w 64000"/>
              <a:gd name="T14" fmla="+- 0 G11 -32000"/>
              <a:gd name="T15" fmla="*/ G11 h 64000"/>
              <a:gd name="T16" fmla="+- 0 G25 -32000"/>
              <a:gd name="T17" fmla="*/ T16 w 64000"/>
              <a:gd name="T18" fmla="+- 0 G14 -32000"/>
              <a:gd name="T19" fmla="*/ G14 h 64000"/>
            </a:gdLst>
            <a:ahLst/>
            <a:cxnLst>
              <a:cxn ang="0">
                <a:pos x="50077" y="5595"/>
              </a:cxn>
              <a:cxn ang="0">
                <a:pos x="64000" y="32000"/>
              </a:cxn>
              <a:cxn ang="0">
                <a:pos x="50077" y="58404"/>
              </a:cxn>
              <a:cxn ang="0">
                <a:pos x="50077" y="58404"/>
              </a:cxn>
              <a:cxn ang="0">
                <a:pos x="50076" y="58404"/>
              </a:cxn>
              <a:cxn ang="0">
                <a:pos x="50077" y="58405"/>
              </a:cxn>
              <a:cxn ang="0">
                <a:pos x="50077" y="5595"/>
              </a:cxn>
              <a:cxn ang="0">
                <a:pos x="50076" y="5595"/>
              </a:cxn>
              <a:cxn ang="0">
                <a:pos x="50077" y="5595"/>
              </a:cxn>
            </a:cxnLst>
            <a:rect l="T13" t="T15" r="T17" b="T19"/>
            <a:pathLst>
              <a:path w="64000" h="64000">
                <a:moveTo>
                  <a:pt x="50077" y="5595"/>
                </a:moveTo>
                <a:cubicBezTo>
                  <a:pt x="58790" y="11560"/>
                  <a:pt x="64000" y="21440"/>
                  <a:pt x="64000" y="32000"/>
                </a:cubicBezTo>
                <a:cubicBezTo>
                  <a:pt x="64000" y="42559"/>
                  <a:pt x="58790" y="52439"/>
                  <a:pt x="50077" y="58404"/>
                </a:cubicBezTo>
                <a:cubicBezTo>
                  <a:pt x="50077" y="58404"/>
                  <a:pt x="50077" y="58404"/>
                  <a:pt x="50076" y="58404"/>
                </a:cubicBezTo>
                <a:lnTo>
                  <a:pt x="50077" y="58405"/>
                </a:lnTo>
                <a:lnTo>
                  <a:pt x="50077" y="5595"/>
                </a:lnTo>
                <a:lnTo>
                  <a:pt x="50076" y="5595"/>
                </a:lnTo>
                <a:cubicBezTo>
                  <a:pt x="50077" y="5595"/>
                  <a:pt x="50077" y="5595"/>
                  <a:pt x="50077" y="5595"/>
                </a:cubicBezTo>
                <a:close/>
              </a:path>
            </a:pathLst>
          </a:custGeom>
          <a:solidFill>
            <a:srgbClr val="CCCC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 sz="2000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Angsana New" pitchFamily="18" charset="-34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ngsana New" pitchFamily="18" charset="-34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ngsana New" pitchFamily="18" charset="-34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ngsana New" pitchFamily="18" charset="-34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ngsana New" pitchFamily="18" charset="-34"/>
          <a:cs typeface="Angsana New" pitchFamily="18" charset="-34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ngsana New" pitchFamily="18" charset="-34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ngsana New" pitchFamily="18" charset="-34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ngsana New" pitchFamily="18" charset="-34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8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125000"/>
        <a:buChar char="•"/>
        <a:defRPr sz="3200">
          <a:solidFill>
            <a:schemeClr val="tx1"/>
          </a:solidFill>
          <a:latin typeface="+mn-lt"/>
          <a:ea typeface="+mn-ea"/>
          <a:cs typeface="Angsana New" pitchFamily="18" charset="-34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125000"/>
        <a:buChar char="–"/>
        <a:defRPr sz="3200">
          <a:solidFill>
            <a:schemeClr val="tx1"/>
          </a:solidFill>
          <a:latin typeface="+mn-lt"/>
          <a:cs typeface="Angsana New" pitchFamily="18" charset="-34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125000"/>
        <a:buChar char="•"/>
        <a:defRPr sz="2800">
          <a:solidFill>
            <a:schemeClr val="tx1"/>
          </a:solidFill>
          <a:latin typeface="+mn-lt"/>
          <a:cs typeface="Angsana New" pitchFamily="18" charset="-34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Angsana New" pitchFamily="18" charset="-34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Angsana New" pitchFamily="18" charset="-34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30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A42CB94-218E-4C27-8739-A9C5461D0E7B}" type="slidenum">
              <a:rPr lang="en-US" smtClean="0">
                <a:cs typeface="Angsana New" pitchFamily="18" charset="-34"/>
              </a:rPr>
              <a:pPr/>
              <a:t>1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>
              <a:defRPr/>
            </a:pPr>
            <a:r>
              <a:rPr lang="en-US" sz="5400" dirty="0" smtClean="0">
                <a:latin typeface="Times New Roman" pitchFamily="18" charset="0"/>
                <a:cs typeface="Times New Roman" pitchFamily="18" charset="0"/>
              </a:rPr>
              <a:t>International Trade Policy of Thailand</a:t>
            </a:r>
            <a:endParaRPr lang="th-TH" sz="5400" b="0" dirty="0" smtClean="0">
              <a:solidFill>
                <a:schemeClr val="tx1"/>
              </a:solidFill>
              <a:effectLst/>
              <a:latin typeface="Times New Roman" pitchFamily="18" charset="0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410B5D4-B834-4BA1-AC64-C7D9473C4351}" type="slidenum">
              <a:rPr lang="en-US" smtClean="0">
                <a:cs typeface="Angsana New" pitchFamily="18" charset="-34"/>
              </a:rPr>
              <a:pPr/>
              <a:t>2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1167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Reference:</a:t>
            </a:r>
          </a:p>
        </p:txBody>
      </p:sp>
      <p:sp>
        <p:nvSpPr>
          <p:cNvPr id="6148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928662" y="1071546"/>
            <a:ext cx="8077200" cy="4724400"/>
          </a:xfrm>
        </p:spPr>
        <p:txBody>
          <a:bodyPr/>
          <a:lstStyle/>
          <a:p>
            <a:pPr>
              <a:buFontTx/>
              <a:buNone/>
            </a:pPr>
            <a:endParaRPr lang="th-TH" sz="4400" b="1" i="1" dirty="0" smtClean="0"/>
          </a:p>
          <a:p>
            <a:pPr>
              <a:buFontTx/>
              <a:buNone/>
            </a:pPr>
            <a:r>
              <a:rPr lang="th-TH" sz="4400" b="1" i="1" dirty="0" smtClean="0"/>
              <a:t>นโยบายการค้าระหว่างประเทศของไทยในช่วงปี </a:t>
            </a:r>
            <a:r>
              <a:rPr lang="en-US" sz="4400" b="1" i="1" dirty="0" smtClean="0"/>
              <a:t>2543</a:t>
            </a:r>
            <a:r>
              <a:rPr lang="th-TH" sz="4400" b="1" i="1" dirty="0" smtClean="0"/>
              <a:t>ถึงปัจจุบัน </a:t>
            </a:r>
            <a:r>
              <a:rPr lang="th-TH" sz="4400" b="1" dirty="0" smtClean="0"/>
              <a:t> โดย  รศ.ดร. ชยันต์  ตันติวัสดา</a:t>
            </a:r>
            <a:r>
              <a:rPr lang="th-TH" sz="4400" b="1" dirty="0" smtClean="0"/>
              <a:t>การ</a:t>
            </a:r>
            <a:endParaRPr lang="en-US" sz="4400" b="1" dirty="0" smtClean="0"/>
          </a:p>
          <a:p>
            <a:pPr>
              <a:buFontTx/>
              <a:buNone/>
            </a:pPr>
            <a:r>
              <a:rPr lang="en-US" sz="4400" b="1" dirty="0" smtClean="0"/>
              <a:t>(http://www.thailandwto.org/Doc/Pub/PubRes/Researchpaper_5.pdf)</a:t>
            </a:r>
            <a:endParaRPr lang="th-TH" sz="4400" b="1" dirty="0" smtClean="0"/>
          </a:p>
          <a:p>
            <a:pPr>
              <a:buFontTx/>
              <a:buNone/>
            </a:pPr>
            <a:endParaRPr lang="th-TH" sz="4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B0510C-BC52-42BC-A2F2-EC2667DC253D}" type="slidenum">
              <a:rPr lang="en-US" smtClean="0">
                <a:cs typeface="Angsana New" pitchFamily="18" charset="-34"/>
              </a:rPr>
              <a:pPr/>
              <a:t>3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152400"/>
            <a:ext cx="2914650" cy="1143000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Outline</a:t>
            </a:r>
            <a:endParaRPr lang="th-TH" dirty="0" smtClean="0">
              <a:latin typeface="Times New Roman" pitchFamily="18" charset="0"/>
              <a:cs typeface="+mj-cs"/>
            </a:endParaRP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371600"/>
            <a:ext cx="6400800" cy="4724400"/>
          </a:xfrm>
        </p:spPr>
        <p:txBody>
          <a:bodyPr/>
          <a:lstStyle/>
          <a:p>
            <a:pPr>
              <a:buFontTx/>
              <a:buNone/>
            </a:pPr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1. International trade policy</a:t>
            </a:r>
            <a:endParaRPr lang="en-US" sz="4000" b="1" smtClean="0">
              <a:latin typeface="Times New Roman" pitchFamily="18" charset="0"/>
            </a:endParaRPr>
          </a:p>
          <a:p>
            <a:pPr>
              <a:buFontTx/>
              <a:buNone/>
            </a:pPr>
            <a:r>
              <a:rPr lang="en-US" sz="4000" b="1" smtClean="0">
                <a:latin typeface="Times New Roman" pitchFamily="18" charset="0"/>
              </a:rPr>
              <a:t>2. </a:t>
            </a:r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Trade agreements</a:t>
            </a:r>
            <a:endParaRPr lang="en-US" sz="4000" b="1" smtClean="0">
              <a:latin typeface="Times New Roman" pitchFamily="18" charset="0"/>
            </a:endParaRPr>
          </a:p>
          <a:p>
            <a:pPr lvl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WTO</a:t>
            </a:r>
          </a:p>
          <a:p>
            <a:pPr lvl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Regional and bilateral</a:t>
            </a:r>
            <a:endParaRPr lang="en-US" sz="4000" b="1" smtClean="0">
              <a:latin typeface="Times New Roman" pitchFamily="18" charset="0"/>
            </a:endParaRPr>
          </a:p>
          <a:p>
            <a:pPr>
              <a:buFontTx/>
              <a:buNone/>
            </a:pPr>
            <a:r>
              <a:rPr lang="en-US" sz="4000" b="1" smtClean="0">
                <a:latin typeface="Times New Roman" pitchFamily="18" charset="0"/>
              </a:rPr>
              <a:t>3. </a:t>
            </a:r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Some comments on regional trade agreements</a:t>
            </a:r>
            <a:endParaRPr lang="en-US" sz="4000" b="1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9AD2240-A837-4867-A2AD-47977D165C3B}" type="slidenum">
              <a:rPr lang="en-US" smtClean="0">
                <a:cs typeface="Angsana New" pitchFamily="18" charset="-34"/>
              </a:rPr>
              <a:pPr/>
              <a:t>4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8077200" cy="1066800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Overall picture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295400"/>
            <a:ext cx="8086725" cy="5276850"/>
          </a:xfrm>
        </p:spPr>
        <p:txBody>
          <a:bodyPr/>
          <a:lstStyle/>
          <a:p>
            <a:r>
              <a:rPr lang="en-US" sz="4000" b="1" smtClean="0">
                <a:latin typeface="Times New Roman" pitchFamily="18" charset="0"/>
              </a:rPr>
              <a:t>Member of WTO since 1982</a:t>
            </a:r>
          </a:p>
          <a:p>
            <a:r>
              <a:rPr lang="en-US" sz="4000" b="1" smtClean="0">
                <a:latin typeface="Times New Roman" pitchFamily="18" charset="0"/>
              </a:rPr>
              <a:t>AFTA (ASEAN Free Trade Agreement) and other bilateral FTAs</a:t>
            </a:r>
          </a:p>
          <a:p>
            <a:r>
              <a:rPr lang="en-US" sz="4000" b="1" smtClean="0">
                <a:latin typeface="Times New Roman" pitchFamily="18" charset="0"/>
              </a:rPr>
              <a:t>Relatively free investment policy, with special treatment for US. Investors (Amity Treaty since 1966)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E1E9722-C579-405C-8D53-7A2F32790BFF}" type="slidenum">
              <a:rPr lang="en-US" smtClean="0">
                <a:cs typeface="Angsana New" pitchFamily="18" charset="-34"/>
              </a:rPr>
              <a:pPr/>
              <a:t>5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Import Measures</a:t>
            </a:r>
            <a:endParaRPr lang="th-TH" dirty="0" smtClean="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219200"/>
            <a:ext cx="7834313" cy="5089525"/>
          </a:xfrm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Tariff as main tool, rates declining over time</a:t>
            </a:r>
            <a:endParaRPr lang="en-US" b="1" smtClean="0">
              <a:latin typeface="Times New Roman" pitchFamily="18" charset="0"/>
            </a:endParaRPr>
          </a:p>
          <a:p>
            <a:pPr>
              <a:spcBef>
                <a:spcPct val="10000"/>
              </a:spcBef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Average rate of 14.7%</a:t>
            </a:r>
            <a:r>
              <a:rPr lang="en-US" b="1" smtClean="0">
                <a:latin typeface="Times New Roman" pitchFamily="18" charset="0"/>
              </a:rPr>
              <a:t>  (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2003) from 5,505</a:t>
            </a:r>
            <a:r>
              <a:rPr lang="en-US" b="1" smtClean="0">
                <a:latin typeface="Times New Roman" pitchFamily="18" charset="0"/>
              </a:rPr>
              <a:t> 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items</a:t>
            </a:r>
            <a:endParaRPr lang="en-US" b="1" smtClean="0">
              <a:latin typeface="Times New Roman" pitchFamily="18" charset="0"/>
            </a:endParaRPr>
          </a:p>
          <a:p>
            <a:pPr lvl="2"/>
            <a:r>
              <a:rPr lang="en-US" sz="32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Average rate for agriculture = </a:t>
            </a:r>
            <a:r>
              <a:rPr lang="en-GB" sz="32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25.4</a:t>
            </a:r>
            <a:r>
              <a:rPr lang="en-US" sz="32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endParaRPr lang="en-GB" sz="3200" b="1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2"/>
            <a:r>
              <a:rPr lang="en-US" sz="32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Average rate for manufacture = </a:t>
            </a:r>
            <a:r>
              <a:rPr lang="en-GB" sz="32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12.9%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WTO bound rates average =</a:t>
            </a:r>
            <a:r>
              <a:rPr lang="en-US" b="1" smtClean="0">
                <a:latin typeface="Times New Roman" pitchFamily="18" charset="0"/>
              </a:rPr>
              <a:t> 28.4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% , accounting for 72% of tariff items</a:t>
            </a:r>
            <a:endParaRPr lang="en-US" b="1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C99F5F7-17DB-45F5-B935-B3A875401823}" type="slidenum">
              <a:rPr lang="en-US" smtClean="0">
                <a:cs typeface="Angsana New" pitchFamily="18" charset="-34"/>
              </a:rPr>
              <a:pPr/>
              <a:t>6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Import Measures</a:t>
            </a:r>
            <a:endParaRPr lang="th-TH" dirty="0" smtClean="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219200"/>
            <a:ext cx="7834313" cy="5089525"/>
          </a:xfrm>
        </p:spPr>
        <p:txBody>
          <a:bodyPr/>
          <a:lstStyle/>
          <a:p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Concession rates e.g. Common Effective Preferential Tariff (CEPT) under ASEAN Free Trade Agreement (AFTA)</a:t>
            </a:r>
          </a:p>
          <a:p>
            <a:r>
              <a:rPr lang="en-GB" sz="36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Tariff-free items account for 4.0 </a:t>
            </a: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% of all items</a:t>
            </a:r>
            <a:endParaRPr lang="en-US" sz="3600" b="1" smtClean="0">
              <a:latin typeface="Times New Roman" pitchFamily="18" charset="0"/>
            </a:endParaRPr>
          </a:p>
          <a:p>
            <a:r>
              <a:rPr lang="en-GB" sz="36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Items with </a:t>
            </a:r>
            <a:r>
              <a:rPr lang="en-US" sz="36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tariff quota account for  </a:t>
            </a:r>
            <a:r>
              <a:rPr lang="en-GB" sz="36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1.0% </a:t>
            </a: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of all items</a:t>
            </a:r>
            <a:endParaRPr lang="en-US" sz="3600" b="1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2443859-6ED4-45B6-9AAF-0CCD1F4594AB}" type="slidenum">
              <a:rPr lang="en-US" smtClean="0">
                <a:cs typeface="Angsana New" pitchFamily="18" charset="-34"/>
              </a:rPr>
              <a:pPr/>
              <a:t>7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285875"/>
            <a:ext cx="8077200" cy="4724400"/>
          </a:xfrm>
        </p:spPr>
        <p:txBody>
          <a:bodyPr/>
          <a:lstStyle/>
          <a:p>
            <a:pPr algn="just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Import license and other non-tariff border measures: to protect infant industries, for national security, public health and environment</a:t>
            </a:r>
          </a:p>
          <a:p>
            <a:pPr algn="just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High-tariff items include vegetables, finished food, transport equipment, shoes and weapons</a:t>
            </a:r>
            <a:endParaRPr lang="en-US" sz="3600" b="1" smtClean="0">
              <a:latin typeface="Times New Roman" pitchFamily="18" charset="0"/>
            </a:endParaRP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Import Measures</a:t>
            </a: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91B7316-716E-4229-ABC3-7366B573A2DE}" type="slidenum">
              <a:rPr lang="en-US" smtClean="0">
                <a:cs typeface="Angsana New" pitchFamily="18" charset="-34"/>
              </a:rPr>
              <a:pPr/>
              <a:t>8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Tariff escalation (increasing rates with processing degree): on food, leather, wood, paper, petroleum products, iron and steel</a:t>
            </a: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Import Measures</a:t>
            </a: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766CDA7-6194-41D1-AB40-4020584D20AE}" type="slidenum">
              <a:rPr lang="en-US" smtClean="0">
                <a:cs typeface="Angsana New" pitchFamily="18" charset="-34"/>
              </a:rPr>
              <a:pPr/>
              <a:t>9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285875"/>
            <a:ext cx="8077200" cy="4724400"/>
          </a:xfrm>
        </p:spPr>
        <p:txBody>
          <a:bodyPr/>
          <a:lstStyle/>
          <a:p>
            <a:pPr algn="just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Measures to protect local products from “unfair” imports:</a:t>
            </a:r>
          </a:p>
          <a:p>
            <a:pPr lvl="1" algn="just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safeguards by import surcharge (BOI and MOC)</a:t>
            </a:r>
          </a:p>
          <a:p>
            <a:pPr lvl="1" algn="just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anti-dumping (e.g. on iron products, glass)</a:t>
            </a:r>
            <a:endParaRPr lang="th-TH" b="1" smtClean="0">
              <a:latin typeface="Times New Roman" pitchFamily="18" charset="0"/>
            </a:endParaRP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Import Measures</a:t>
            </a: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36F73A9-3FA3-4F72-9827-44BF74FE125F}" type="slidenum">
              <a:rPr lang="en-US" smtClean="0">
                <a:cs typeface="Angsana New" pitchFamily="18" charset="-34"/>
              </a:rPr>
              <a:pPr/>
              <a:t>10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214438"/>
            <a:ext cx="8143875" cy="5000625"/>
          </a:xfrm>
        </p:spPr>
        <p:txBody>
          <a:bodyPr/>
          <a:lstStyle/>
          <a:p>
            <a:pPr algn="just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Some announced export tax rates are high, but not often applied</a:t>
            </a:r>
          </a:p>
          <a:p>
            <a:pPr algn="just"/>
            <a:r>
              <a:rPr lang="en-US" sz="3600" b="1" smtClean="0">
                <a:latin typeface="Times New Roman" pitchFamily="18" charset="0"/>
              </a:rPr>
              <a:t>Export license for some</a:t>
            </a:r>
          </a:p>
          <a:p>
            <a:pPr lvl="1"/>
            <a:r>
              <a:rPr lang="en-US" sz="3600" b="1" smtClean="0">
                <a:latin typeface="Times New Roman" pitchFamily="18" charset="0"/>
              </a:rPr>
              <a:t> wild animals (for protect endangered species)</a:t>
            </a:r>
          </a:p>
          <a:p>
            <a:pPr lvl="1" algn="just"/>
            <a:r>
              <a:rPr lang="en-US" sz="3600" b="1" smtClean="0">
                <a:latin typeface="Times New Roman" pitchFamily="18" charset="0"/>
              </a:rPr>
              <a:t> rice, coal, oil (for national security)</a:t>
            </a:r>
          </a:p>
          <a:p>
            <a:pPr algn="just"/>
            <a:r>
              <a:rPr lang="en-US" sz="3600" b="1" smtClean="0">
                <a:latin typeface="Times New Roman" pitchFamily="18" charset="0"/>
              </a:rPr>
              <a:t>Import tax rebates for materials used in production of export</a:t>
            </a:r>
            <a:endParaRPr lang="en-US" sz="36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Export Measures</a:t>
            </a: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3337825-88C8-42C5-A967-EA3E82FFA589}" type="slidenum">
              <a:rPr lang="en-US" smtClean="0">
                <a:cs typeface="Angsana New" pitchFamily="18" charset="-34"/>
              </a:rPr>
              <a:pPr/>
              <a:t>11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Local content and export requirement: used in the past, but already phased out </a:t>
            </a:r>
          </a:p>
          <a:p>
            <a:r>
              <a:rPr lang="en-US" sz="3600" b="1" smtClean="0">
                <a:latin typeface="Times New Roman" pitchFamily="18" charset="0"/>
              </a:rPr>
              <a:t>Intellectual property right law: improved and better enforcement</a:t>
            </a:r>
          </a:p>
          <a:p>
            <a:r>
              <a:rPr lang="en-US" sz="3600" b="1" smtClean="0">
                <a:latin typeface="Times New Roman" pitchFamily="18" charset="0"/>
              </a:rPr>
              <a:t>Competition law: exists but not actively enforce</a:t>
            </a:r>
            <a:endParaRPr lang="en-US" sz="36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Other Measures</a:t>
            </a: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030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1DCC856-D833-4774-AF0B-D3C51A8BF835}" type="slidenum">
              <a:rPr lang="en-US" smtClean="0">
                <a:cs typeface="Angsana New" pitchFamily="18" charset="-34"/>
              </a:rPr>
              <a:pPr/>
              <a:t>12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829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>
              <a:defRPr/>
            </a:pP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Trade Agreements</a:t>
            </a:r>
            <a:endParaRPr lang="th-TH" sz="6000" dirty="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2A1D72C-6752-4BC1-888E-1A31865EC959}" type="slidenum">
              <a:rPr lang="en-US" smtClean="0">
                <a:cs typeface="Angsana New" pitchFamily="18" charset="-34"/>
              </a:rPr>
              <a:pPr/>
              <a:t>13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4000" smtClean="0">
                <a:solidFill>
                  <a:schemeClr val="tx1"/>
                </a:solidFill>
                <a:latin typeface="Times New Roman" charset="0"/>
                <a:cs typeface="Times New Roman" charset="0"/>
              </a:rPr>
              <a:t>World Trade Organization (WTO)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484313"/>
            <a:ext cx="8077200" cy="4724400"/>
          </a:xfrm>
        </p:spPr>
        <p:txBody>
          <a:bodyPr/>
          <a:lstStyle/>
          <a:p>
            <a:pPr>
              <a:buFontTx/>
              <a:buNone/>
            </a:pPr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Thailand’s stand in WTO negotiations:</a:t>
            </a:r>
            <a:endParaRPr lang="th-TH" sz="4000" b="1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smtClean="0">
                <a:latin typeface="Times New Roman" pitchFamily="18" charset="0"/>
              </a:rPr>
              <a:t>Comply with</a:t>
            </a:r>
            <a:r>
              <a:rPr lang="th-TH" sz="3600" b="1" smtClean="0">
                <a:latin typeface="Times New Roman" pitchFamily="18" charset="0"/>
              </a:rPr>
              <a:t> </a:t>
            </a:r>
            <a:r>
              <a:rPr lang="en-US" sz="3600" b="1" smtClean="0">
                <a:latin typeface="Times New Roman" pitchFamily="18" charset="0"/>
              </a:rPr>
              <a:t>MFN principle</a:t>
            </a:r>
          </a:p>
          <a:p>
            <a:r>
              <a:rPr lang="en-US" sz="3600" b="1" smtClean="0">
                <a:latin typeface="Times New Roman" pitchFamily="18" charset="0"/>
              </a:rPr>
              <a:t>Emphasis on free trade in agriculture, reducing </a:t>
            </a:r>
            <a:r>
              <a:rPr lang="th-TH" sz="3600" b="1" smtClean="0">
                <a:latin typeface="Times New Roman" pitchFamily="18" charset="0"/>
              </a:rPr>
              <a:t>export subsidies </a:t>
            </a:r>
            <a:r>
              <a:rPr lang="en-US" sz="3600" b="1" smtClean="0">
                <a:latin typeface="Times New Roman" pitchFamily="18" charset="0"/>
              </a:rPr>
              <a:t>and</a:t>
            </a:r>
            <a:r>
              <a:rPr lang="th-TH" sz="3600" b="1" smtClean="0">
                <a:latin typeface="Times New Roman" pitchFamily="18" charset="0"/>
              </a:rPr>
              <a:t> </a:t>
            </a:r>
            <a:r>
              <a:rPr lang="en-US" sz="3600" b="1" smtClean="0">
                <a:latin typeface="Times New Roman" pitchFamily="18" charset="0"/>
              </a:rPr>
              <a:t>domestic supports; also a member of the Cairns Group</a:t>
            </a:r>
            <a:endParaRPr lang="th-TH" sz="3600" b="1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5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C015978C-ECE7-41C4-8FB6-9F7244EC3EFB}" type="slidenum">
              <a:rPr lang="en-US" sz="2600"/>
              <a:pPr algn="r"/>
              <a:t>14</a:t>
            </a:fld>
            <a:endParaRPr lang="th-TH" sz="260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4000" smtClean="0">
                <a:solidFill>
                  <a:schemeClr val="tx1"/>
                </a:solidFill>
                <a:latin typeface="Times New Roman" charset="0"/>
                <a:cs typeface="Times New Roman" charset="0"/>
              </a:rPr>
              <a:t>World Trade Organization (WTO)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1484313"/>
            <a:ext cx="8077200" cy="4724400"/>
          </a:xfrm>
        </p:spPr>
        <p:txBody>
          <a:bodyPr/>
          <a:lstStyle/>
          <a:p>
            <a:pPr>
              <a:buFontTx/>
              <a:buNone/>
            </a:pPr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Thailand’s stand in WTO negotiations:</a:t>
            </a:r>
            <a:endParaRPr lang="th-TH" sz="4000" b="1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smtClean="0">
                <a:latin typeface="Times New Roman" pitchFamily="18" charset="0"/>
              </a:rPr>
              <a:t>Against trade restriction based on environment standards</a:t>
            </a:r>
          </a:p>
          <a:p>
            <a:r>
              <a:rPr lang="en-US" sz="3600" b="1" smtClean="0">
                <a:latin typeface="Times New Roman" pitchFamily="18" charset="0"/>
              </a:rPr>
              <a:t>Against trade restriction based on non-scientific evidence e.g. GMO prroposed by EU</a:t>
            </a:r>
            <a:endParaRPr lang="th-TH" sz="3600" b="1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496C5FE7-0E94-4FDE-9347-BD907EECC91D}" type="slidenum">
              <a:rPr lang="en-US" sz="2600"/>
              <a:pPr algn="r"/>
              <a:t>15</a:t>
            </a:fld>
            <a:endParaRPr lang="th-TH" sz="260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4000" smtClean="0">
                <a:solidFill>
                  <a:schemeClr val="tx1"/>
                </a:solidFill>
                <a:latin typeface="Times New Roman" charset="0"/>
                <a:cs typeface="Times New Roman" charset="0"/>
              </a:rPr>
              <a:t>World Trade Organization (WTO)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1484313"/>
            <a:ext cx="8077200" cy="47244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Thailand’s stand in WTO negotiations: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Pay attention to:</a:t>
            </a:r>
          </a:p>
          <a:p>
            <a:pPr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TRIPs and health, i.e. phamarceutical products</a:t>
            </a:r>
          </a:p>
          <a:p>
            <a:pPr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Extend “geographical indicators” from wine (e.g. Champagne) to other agricultural products (e.g. jasmine rice)</a:t>
            </a:r>
            <a:endParaRPr lang="th-TH" sz="3600" b="1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1A97C443-FD01-4FDE-832F-8F8590E27089}" type="slidenum">
              <a:rPr lang="en-US" sz="2600"/>
              <a:pPr algn="r"/>
              <a:t>16</a:t>
            </a:fld>
            <a:endParaRPr lang="th-TH" sz="260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4000" smtClean="0">
                <a:solidFill>
                  <a:schemeClr val="tx1"/>
                </a:solidFill>
                <a:latin typeface="Times New Roman" charset="0"/>
                <a:cs typeface="Times New Roman" charset="0"/>
              </a:rPr>
              <a:t>World Trade Organization (WTO)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1484313"/>
            <a:ext cx="8077200" cy="4724400"/>
          </a:xfrm>
        </p:spPr>
        <p:txBody>
          <a:bodyPr/>
          <a:lstStyle/>
          <a:p>
            <a:pPr>
              <a:buFontTx/>
              <a:buNone/>
            </a:pPr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Thailand’s stand in WTO negotiations:</a:t>
            </a:r>
          </a:p>
          <a:p>
            <a:pPr>
              <a:buFontTx/>
              <a:buNone/>
            </a:pPr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Pay attention to:</a:t>
            </a:r>
          </a:p>
          <a:p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Issues related to investment and competition, to be linked to trade</a:t>
            </a:r>
            <a:endParaRPr lang="th-TH" sz="4000" b="1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098116F-104F-45C6-B4D0-A600AC13AFD3}" type="slidenum">
              <a:rPr lang="en-US" smtClean="0">
                <a:cs typeface="Angsana New" pitchFamily="18" charset="-34"/>
              </a:rPr>
              <a:pPr/>
              <a:t>17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4000" smtClean="0">
                <a:solidFill>
                  <a:schemeClr val="tx1"/>
                </a:solidFill>
                <a:latin typeface="Times New Roman" charset="0"/>
                <a:cs typeface="Times New Roman" charset="0"/>
              </a:rPr>
              <a:t>Regional Trade Agreements (RTA)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295400"/>
            <a:ext cx="8077200" cy="4876800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RTA can help and hurt member countries</a:t>
            </a:r>
          </a:p>
          <a:p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Trade creation: switch to import from lower-cost source within RTA</a:t>
            </a:r>
          </a:p>
          <a:p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Trade diversion: switch to import from higher-cost source within RTA</a:t>
            </a:r>
          </a:p>
          <a:p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Increase efficiency through more competition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757E329-119F-4A1A-83EC-79C454DA278F}" type="slidenum">
              <a:rPr lang="en-US" smtClean="0">
                <a:cs typeface="Angsana New" pitchFamily="18" charset="-34"/>
              </a:rPr>
              <a:pPr/>
              <a:t>18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4000" smtClean="0">
                <a:solidFill>
                  <a:schemeClr val="tx1"/>
                </a:solidFill>
                <a:latin typeface="Times New Roman" charset="0"/>
                <a:cs typeface="Times New Roman" charset="0"/>
              </a:rPr>
              <a:t>Benefits for members of RTAs</a:t>
            </a:r>
            <a:endParaRPr lang="en-US" sz="4000" b="0" smtClean="0">
              <a:latin typeface="Times New Roman" charset="0"/>
              <a:cs typeface="Times New Roman" charset="0"/>
            </a:endParaRP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295400"/>
            <a:ext cx="8229600" cy="4953000"/>
          </a:xfrm>
        </p:spPr>
        <p:txBody>
          <a:bodyPr/>
          <a:lstStyle/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Cheaper imports, and larger export markets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Economies of scale 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Reduce monopoly power by national firms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Attract more FDI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Increase bargaining power in WTO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 training ground before open to world-scale competition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5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772B9F86-9B93-4138-A3B2-50121F8112C7}" type="slidenum">
              <a:rPr lang="en-US" sz="2600"/>
              <a:pPr algn="r"/>
              <a:t>19</a:t>
            </a:fld>
            <a:endParaRPr lang="th-TH" sz="2600"/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US" sz="4000" smtClean="0">
                <a:solidFill>
                  <a:schemeClr val="tx1"/>
                </a:solidFill>
                <a:latin typeface="Times New Roman" charset="0"/>
                <a:cs typeface="Times New Roman" charset="0"/>
              </a:rPr>
              <a:t>Costs for members of RTAs</a:t>
            </a:r>
            <a:endParaRPr lang="en-US" sz="4000" b="0" smtClean="0">
              <a:latin typeface="Times New Roman" charset="0"/>
              <a:cs typeface="Times New Roman" charset="0"/>
            </a:endParaRPr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295400"/>
            <a:ext cx="8229600" cy="4953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Lose tax revenue</a:t>
            </a:r>
          </a:p>
          <a:p>
            <a:pPr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Trade and investment diversion </a:t>
            </a:r>
          </a:p>
          <a:p>
            <a:pPr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Complicated customs system (rule of origin)</a:t>
            </a:r>
          </a:p>
          <a:p>
            <a:pPr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Lose policy independence</a:t>
            </a:r>
          </a:p>
          <a:p>
            <a:pPr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Depend too much on member markets</a:t>
            </a:r>
          </a:p>
          <a:p>
            <a:pPr>
              <a:lnSpc>
                <a:spcPct val="90000"/>
              </a:lnSpc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Too many RTAs lead to confusion (spaghetti bowl effect)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55096BA-50DD-4223-A75B-C8D5731EF412}" type="slidenum">
              <a:rPr lang="en-US" smtClean="0">
                <a:cs typeface="Angsana New" pitchFamily="18" charset="-34"/>
              </a:rPr>
              <a:pPr/>
              <a:t>20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23555" name="Rectangle 5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56" name="Text Box 2"/>
          <p:cNvSpPr txBox="1">
            <a:spLocks noChangeArrowheads="1"/>
          </p:cNvSpPr>
          <p:nvPr/>
        </p:nvSpPr>
        <p:spPr bwMode="auto">
          <a:xfrm>
            <a:off x="1905000" y="1058863"/>
            <a:ext cx="2590800" cy="4921250"/>
          </a:xfrm>
          <a:prstGeom prst="rect">
            <a:avLst/>
          </a:prstGeom>
          <a:noFill/>
          <a:ln w="3810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spcBef>
                <a:spcPct val="20000"/>
              </a:spcBef>
            </a:pPr>
            <a:r>
              <a:rPr lang="en-US"/>
              <a:t>Singapore</a:t>
            </a:r>
          </a:p>
          <a:p>
            <a:pPr algn="ctr">
              <a:lnSpc>
                <a:spcPct val="75000"/>
              </a:lnSpc>
              <a:spcBef>
                <a:spcPct val="20000"/>
              </a:spcBef>
            </a:pPr>
            <a:r>
              <a:rPr lang="en-US"/>
              <a:t>Philippines</a:t>
            </a:r>
          </a:p>
          <a:p>
            <a:pPr algn="ctr">
              <a:lnSpc>
                <a:spcPct val="75000"/>
              </a:lnSpc>
              <a:spcBef>
                <a:spcPct val="20000"/>
              </a:spcBef>
            </a:pPr>
            <a:r>
              <a:rPr lang="en-US"/>
              <a:t>Indonesia</a:t>
            </a:r>
          </a:p>
          <a:p>
            <a:pPr algn="ctr">
              <a:lnSpc>
                <a:spcPct val="75000"/>
              </a:lnSpc>
              <a:spcBef>
                <a:spcPct val="20000"/>
              </a:spcBef>
            </a:pPr>
            <a:r>
              <a:rPr lang="en-US"/>
              <a:t>Brunei</a:t>
            </a:r>
          </a:p>
          <a:p>
            <a:pPr algn="ctr">
              <a:lnSpc>
                <a:spcPct val="75000"/>
              </a:lnSpc>
              <a:spcBef>
                <a:spcPct val="20000"/>
              </a:spcBef>
            </a:pPr>
            <a:r>
              <a:rPr lang="en-US"/>
              <a:t>Malaysia</a:t>
            </a:r>
          </a:p>
          <a:p>
            <a:pPr algn="ctr">
              <a:lnSpc>
                <a:spcPct val="75000"/>
              </a:lnSpc>
              <a:spcBef>
                <a:spcPct val="20000"/>
              </a:spcBef>
            </a:pPr>
            <a:r>
              <a:rPr lang="en-US"/>
              <a:t>Vietnam</a:t>
            </a:r>
          </a:p>
          <a:p>
            <a:pPr algn="ctr">
              <a:lnSpc>
                <a:spcPct val="75000"/>
              </a:lnSpc>
              <a:spcBef>
                <a:spcPct val="20000"/>
              </a:spcBef>
            </a:pPr>
            <a:r>
              <a:rPr lang="en-US" b="1">
                <a:solidFill>
                  <a:srgbClr val="FF3300"/>
                </a:solidFill>
              </a:rPr>
              <a:t>Thailand</a:t>
            </a:r>
            <a:endParaRPr lang="en-US"/>
          </a:p>
          <a:p>
            <a:pPr algn="ctr">
              <a:lnSpc>
                <a:spcPct val="75000"/>
              </a:lnSpc>
              <a:spcBef>
                <a:spcPct val="20000"/>
              </a:spcBef>
            </a:pPr>
            <a:endParaRPr lang="en-US"/>
          </a:p>
          <a:p>
            <a:pPr algn="ctr">
              <a:lnSpc>
                <a:spcPct val="75000"/>
              </a:lnSpc>
              <a:spcBef>
                <a:spcPct val="20000"/>
              </a:spcBef>
            </a:pPr>
            <a:endParaRPr lang="en-US"/>
          </a:p>
          <a:p>
            <a:pPr algn="ctr">
              <a:lnSpc>
                <a:spcPct val="75000"/>
              </a:lnSpc>
              <a:spcBef>
                <a:spcPct val="20000"/>
              </a:spcBef>
            </a:pPr>
            <a:r>
              <a:rPr lang="en-US"/>
              <a:t>Myanmar</a:t>
            </a:r>
          </a:p>
          <a:p>
            <a:pPr algn="ctr">
              <a:lnSpc>
                <a:spcPct val="75000"/>
              </a:lnSpc>
              <a:spcBef>
                <a:spcPct val="20000"/>
              </a:spcBef>
            </a:pPr>
            <a:r>
              <a:rPr lang="en-US"/>
              <a:t>Cambodia</a:t>
            </a:r>
          </a:p>
          <a:p>
            <a:pPr algn="ctr">
              <a:lnSpc>
                <a:spcPct val="75000"/>
              </a:lnSpc>
              <a:spcBef>
                <a:spcPct val="20000"/>
              </a:spcBef>
            </a:pPr>
            <a:r>
              <a:rPr lang="en-US"/>
              <a:t>Laos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447800" y="-76200"/>
            <a:ext cx="7467600" cy="4572000"/>
            <a:chOff x="912" y="-48"/>
            <a:chExt cx="4704" cy="2880"/>
          </a:xfrm>
        </p:grpSpPr>
        <p:sp>
          <p:nvSpPr>
            <p:cNvPr id="23605" name="Text Box 4"/>
            <p:cNvSpPr txBox="1">
              <a:spLocks noChangeArrowheads="1"/>
            </p:cNvSpPr>
            <p:nvPr/>
          </p:nvSpPr>
          <p:spPr bwMode="auto">
            <a:xfrm>
              <a:off x="4128" y="432"/>
              <a:ext cx="1392" cy="2308"/>
            </a:xfrm>
            <a:prstGeom prst="rect">
              <a:avLst/>
            </a:prstGeom>
            <a:noFill/>
            <a:ln w="28575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FF00"/>
                  </a:solidFill>
                </a:rPr>
                <a:t>Canada</a:t>
              </a:r>
            </a:p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FF00"/>
                  </a:solidFill>
                </a:rPr>
                <a:t>Chile</a:t>
              </a:r>
            </a:p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FF00"/>
                  </a:solidFill>
                </a:rPr>
                <a:t>Mexico</a:t>
              </a:r>
            </a:p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FF00"/>
                  </a:solidFill>
                </a:rPr>
                <a:t>Papua New Guinea</a:t>
              </a:r>
            </a:p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FF00"/>
                  </a:solidFill>
                </a:rPr>
                <a:t>Peru</a:t>
              </a:r>
            </a:p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FF00"/>
                  </a:solidFill>
                </a:rPr>
                <a:t>USA</a:t>
              </a:r>
            </a:p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endParaRPr lang="en-US">
                <a:solidFill>
                  <a:srgbClr val="FFFF00"/>
                </a:solidFill>
              </a:endParaRPr>
            </a:p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FF00"/>
                  </a:solidFill>
                </a:rPr>
                <a:t>New Zealand</a:t>
              </a:r>
            </a:p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FF00"/>
                  </a:solidFill>
                </a:rPr>
                <a:t>Australia</a:t>
              </a:r>
            </a:p>
          </p:txBody>
        </p:sp>
        <p:sp>
          <p:nvSpPr>
            <p:cNvPr id="23606" name="Rectangle 5"/>
            <p:cNvSpPr>
              <a:spLocks noChangeArrowheads="1"/>
            </p:cNvSpPr>
            <p:nvPr/>
          </p:nvSpPr>
          <p:spPr bwMode="auto">
            <a:xfrm>
              <a:off x="912" y="225"/>
              <a:ext cx="4704" cy="2607"/>
            </a:xfrm>
            <a:prstGeom prst="rect">
              <a:avLst/>
            </a:prstGeom>
            <a:noFill/>
            <a:ln w="28575">
              <a:solidFill>
                <a:srgbClr val="FFFF00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607" name="Text Box 6"/>
            <p:cNvSpPr txBox="1">
              <a:spLocks noChangeArrowheads="1"/>
            </p:cNvSpPr>
            <p:nvPr/>
          </p:nvSpPr>
          <p:spPr bwMode="auto">
            <a:xfrm>
              <a:off x="3072" y="-48"/>
              <a:ext cx="624" cy="327"/>
            </a:xfrm>
            <a:prstGeom prst="rect">
              <a:avLst/>
            </a:prstGeom>
            <a:noFill/>
            <a:ln w="28575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>
                  <a:solidFill>
                    <a:srgbClr val="FFFF00"/>
                  </a:solidFill>
                </a:rPr>
                <a:t>APEC</a:t>
              </a:r>
            </a:p>
          </p:txBody>
        </p:sp>
      </p:grpSp>
      <p:sp>
        <p:nvSpPr>
          <p:cNvPr id="23558" name="Text Box 7"/>
          <p:cNvSpPr txBox="1">
            <a:spLocks noChangeArrowheads="1"/>
          </p:cNvSpPr>
          <p:nvPr/>
        </p:nvSpPr>
        <p:spPr bwMode="auto">
          <a:xfrm>
            <a:off x="2743200" y="609600"/>
            <a:ext cx="9906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ASEAN</a:t>
            </a:r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304800" y="242888"/>
            <a:ext cx="6172200" cy="3779837"/>
            <a:chOff x="192" y="153"/>
            <a:chExt cx="3888" cy="2381"/>
          </a:xfrm>
        </p:grpSpPr>
        <p:sp>
          <p:nvSpPr>
            <p:cNvPr id="23602" name="Text Box 9"/>
            <p:cNvSpPr txBox="1">
              <a:spLocks noChangeArrowheads="1"/>
            </p:cNvSpPr>
            <p:nvPr/>
          </p:nvSpPr>
          <p:spPr bwMode="auto">
            <a:xfrm>
              <a:off x="336" y="1433"/>
              <a:ext cx="336" cy="335"/>
            </a:xfrm>
            <a:prstGeom prst="rect">
              <a:avLst/>
            </a:prstGeom>
            <a:noFill/>
            <a:ln w="12700">
              <a:solidFill>
                <a:srgbClr val="FF99FF"/>
              </a:solidFill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rgbClr val="FF99FF"/>
                  </a:solidFill>
                </a:rPr>
                <a:t>EU</a:t>
              </a:r>
            </a:p>
          </p:txBody>
        </p:sp>
        <p:sp>
          <p:nvSpPr>
            <p:cNvPr id="23603" name="Rectangle 10"/>
            <p:cNvSpPr>
              <a:spLocks noChangeArrowheads="1"/>
            </p:cNvSpPr>
            <p:nvPr/>
          </p:nvSpPr>
          <p:spPr bwMode="auto">
            <a:xfrm>
              <a:off x="192" y="432"/>
              <a:ext cx="3888" cy="2102"/>
            </a:xfrm>
            <a:prstGeom prst="rect">
              <a:avLst/>
            </a:prstGeom>
            <a:noFill/>
            <a:ln w="12700">
              <a:solidFill>
                <a:srgbClr val="FF99FF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604" name="Text Box 11"/>
            <p:cNvSpPr txBox="1">
              <a:spLocks noChangeArrowheads="1"/>
            </p:cNvSpPr>
            <p:nvPr/>
          </p:nvSpPr>
          <p:spPr bwMode="auto">
            <a:xfrm>
              <a:off x="1344" y="153"/>
              <a:ext cx="624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>
                  <a:solidFill>
                    <a:srgbClr val="FF99FF"/>
                  </a:solidFill>
                </a:rPr>
                <a:t>ASEM</a:t>
              </a:r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2514600" y="3124200"/>
            <a:ext cx="1427163" cy="3567113"/>
            <a:chOff x="1584" y="1968"/>
            <a:chExt cx="899" cy="2247"/>
          </a:xfrm>
        </p:grpSpPr>
        <p:sp>
          <p:nvSpPr>
            <p:cNvPr id="23599" name="Rectangle 13"/>
            <p:cNvSpPr>
              <a:spLocks noChangeArrowheads="1"/>
            </p:cNvSpPr>
            <p:nvPr/>
          </p:nvSpPr>
          <p:spPr bwMode="auto">
            <a:xfrm>
              <a:off x="1584" y="1968"/>
              <a:ext cx="899" cy="2016"/>
            </a:xfrm>
            <a:prstGeom prst="rect">
              <a:avLst/>
            </a:prstGeom>
            <a:noFill/>
            <a:ln w="38100" cap="rnd">
              <a:solidFill>
                <a:schemeClr val="tx1"/>
              </a:solidFill>
              <a:prstDash val="sysDot"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600" name="Text Box 14"/>
            <p:cNvSpPr txBox="1">
              <a:spLocks noChangeArrowheads="1"/>
            </p:cNvSpPr>
            <p:nvPr/>
          </p:nvSpPr>
          <p:spPr bwMode="auto">
            <a:xfrm>
              <a:off x="1776" y="3705"/>
              <a:ext cx="624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/>
                <a:t>Yunan</a:t>
              </a:r>
            </a:p>
          </p:txBody>
        </p:sp>
        <p:sp>
          <p:nvSpPr>
            <p:cNvPr id="23601" name="Text Box 15"/>
            <p:cNvSpPr txBox="1">
              <a:spLocks noChangeArrowheads="1"/>
            </p:cNvSpPr>
            <p:nvPr/>
          </p:nvSpPr>
          <p:spPr bwMode="auto">
            <a:xfrm>
              <a:off x="1782" y="3888"/>
              <a:ext cx="474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/>
                <a:t>GMS</a:t>
              </a:r>
            </a:p>
          </p:txBody>
        </p:sp>
      </p:grp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6858000" y="3429000"/>
            <a:ext cx="2417763" cy="896938"/>
            <a:chOff x="4320" y="2160"/>
            <a:chExt cx="1523" cy="565"/>
          </a:xfrm>
        </p:grpSpPr>
        <p:sp>
          <p:nvSpPr>
            <p:cNvPr id="23597" name="Rectangle 17"/>
            <p:cNvSpPr>
              <a:spLocks noChangeArrowheads="1"/>
            </p:cNvSpPr>
            <p:nvPr/>
          </p:nvSpPr>
          <p:spPr bwMode="auto">
            <a:xfrm>
              <a:off x="4320" y="2160"/>
              <a:ext cx="1039" cy="565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dash"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598" name="Text Box 18"/>
            <p:cNvSpPr txBox="1">
              <a:spLocks noChangeArrowheads="1"/>
            </p:cNvSpPr>
            <p:nvPr/>
          </p:nvSpPr>
          <p:spPr bwMode="auto">
            <a:xfrm>
              <a:off x="5328" y="2256"/>
              <a:ext cx="515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/>
                <a:t>CER</a:t>
              </a:r>
            </a:p>
          </p:txBody>
        </p:sp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76200" y="3505200"/>
            <a:ext cx="4114800" cy="2743200"/>
            <a:chOff x="48" y="2208"/>
            <a:chExt cx="2592" cy="1728"/>
          </a:xfrm>
        </p:grpSpPr>
        <p:sp>
          <p:nvSpPr>
            <p:cNvPr id="23594" name="Text Box 20"/>
            <p:cNvSpPr txBox="1">
              <a:spLocks noChangeArrowheads="1"/>
            </p:cNvSpPr>
            <p:nvPr/>
          </p:nvSpPr>
          <p:spPr bwMode="auto">
            <a:xfrm>
              <a:off x="48" y="2649"/>
              <a:ext cx="912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>
                  <a:solidFill>
                    <a:srgbClr val="66FF33"/>
                  </a:solidFill>
                </a:rPr>
                <a:t>BIMST-EC</a:t>
              </a:r>
            </a:p>
          </p:txBody>
        </p:sp>
        <p:sp>
          <p:nvSpPr>
            <p:cNvPr id="23595" name="Text Box 21"/>
            <p:cNvSpPr txBox="1">
              <a:spLocks noChangeArrowheads="1"/>
            </p:cNvSpPr>
            <p:nvPr/>
          </p:nvSpPr>
          <p:spPr bwMode="auto">
            <a:xfrm>
              <a:off x="96" y="2764"/>
              <a:ext cx="864" cy="102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endParaRPr lang="en-US">
                <a:solidFill>
                  <a:srgbClr val="66FF33"/>
                </a:solidFill>
              </a:endParaRPr>
            </a:p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66FF33"/>
                  </a:solidFill>
                </a:rPr>
                <a:t>Bangladesh</a:t>
              </a:r>
            </a:p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66FF33"/>
                  </a:solidFill>
                </a:rPr>
                <a:t> India</a:t>
              </a:r>
            </a:p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66FF33"/>
                  </a:solidFill>
                </a:rPr>
                <a:t>Sri Lanka</a:t>
              </a:r>
            </a:p>
          </p:txBody>
        </p:sp>
        <p:sp>
          <p:nvSpPr>
            <p:cNvPr id="23596" name="Freeform 22"/>
            <p:cNvSpPr>
              <a:spLocks/>
            </p:cNvSpPr>
            <p:nvPr/>
          </p:nvSpPr>
          <p:spPr bwMode="auto">
            <a:xfrm>
              <a:off x="96" y="2208"/>
              <a:ext cx="2544" cy="1728"/>
            </a:xfrm>
            <a:custGeom>
              <a:avLst/>
              <a:gdLst>
                <a:gd name="T0" fmla="*/ 0 w 2544"/>
                <a:gd name="T1" fmla="*/ 1728 h 1728"/>
                <a:gd name="T2" fmla="*/ 864 w 2544"/>
                <a:gd name="T3" fmla="*/ 1728 h 1728"/>
                <a:gd name="T4" fmla="*/ 864 w 2544"/>
                <a:gd name="T5" fmla="*/ 1056 h 1728"/>
                <a:gd name="T6" fmla="*/ 2544 w 2544"/>
                <a:gd name="T7" fmla="*/ 1056 h 1728"/>
                <a:gd name="T8" fmla="*/ 2544 w 2544"/>
                <a:gd name="T9" fmla="*/ 0 h 1728"/>
                <a:gd name="T10" fmla="*/ 1008 w 2544"/>
                <a:gd name="T11" fmla="*/ 0 h 1728"/>
                <a:gd name="T12" fmla="*/ 1008 w 2544"/>
                <a:gd name="T13" fmla="*/ 720 h 1728"/>
                <a:gd name="T14" fmla="*/ 0 w 2544"/>
                <a:gd name="T15" fmla="*/ 720 h 1728"/>
                <a:gd name="T16" fmla="*/ 0 w 2544"/>
                <a:gd name="T17" fmla="*/ 1728 h 172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544"/>
                <a:gd name="T28" fmla="*/ 0 h 1728"/>
                <a:gd name="T29" fmla="*/ 2544 w 2544"/>
                <a:gd name="T30" fmla="*/ 1728 h 172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544" h="1728">
                  <a:moveTo>
                    <a:pt x="0" y="1728"/>
                  </a:moveTo>
                  <a:lnTo>
                    <a:pt x="864" y="1728"/>
                  </a:lnTo>
                  <a:lnTo>
                    <a:pt x="864" y="1056"/>
                  </a:lnTo>
                  <a:lnTo>
                    <a:pt x="2544" y="1056"/>
                  </a:lnTo>
                  <a:lnTo>
                    <a:pt x="2544" y="0"/>
                  </a:lnTo>
                  <a:lnTo>
                    <a:pt x="1008" y="0"/>
                  </a:lnTo>
                  <a:lnTo>
                    <a:pt x="1008" y="720"/>
                  </a:lnTo>
                  <a:lnTo>
                    <a:pt x="0" y="720"/>
                  </a:lnTo>
                  <a:lnTo>
                    <a:pt x="0" y="1728"/>
                  </a:lnTo>
                  <a:close/>
                </a:path>
              </a:pathLst>
            </a:custGeom>
            <a:noFill/>
            <a:ln w="28575">
              <a:solidFill>
                <a:srgbClr val="66FF33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23"/>
          <p:cNvGrpSpPr>
            <a:grpSpLocks/>
          </p:cNvGrpSpPr>
          <p:nvPr/>
        </p:nvGrpSpPr>
        <p:grpSpPr bwMode="auto">
          <a:xfrm>
            <a:off x="4495800" y="1314450"/>
            <a:ext cx="1752600" cy="819150"/>
            <a:chOff x="2832" y="828"/>
            <a:chExt cx="1104" cy="516"/>
          </a:xfrm>
        </p:grpSpPr>
        <p:sp>
          <p:nvSpPr>
            <p:cNvPr id="23590" name="Rectangle 24"/>
            <p:cNvSpPr>
              <a:spLocks noChangeArrowheads="1"/>
            </p:cNvSpPr>
            <p:nvPr/>
          </p:nvSpPr>
          <p:spPr bwMode="auto">
            <a:xfrm>
              <a:off x="3216" y="956"/>
              <a:ext cx="624" cy="292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591" name="Text Box 25"/>
            <p:cNvSpPr txBox="1">
              <a:spLocks noChangeArrowheads="1"/>
            </p:cNvSpPr>
            <p:nvPr/>
          </p:nvSpPr>
          <p:spPr bwMode="auto">
            <a:xfrm>
              <a:off x="3072" y="960"/>
              <a:ext cx="864" cy="26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/>
                <a:t>China</a:t>
              </a:r>
            </a:p>
          </p:txBody>
        </p:sp>
        <p:sp>
          <p:nvSpPr>
            <p:cNvPr id="23592" name="Line 26"/>
            <p:cNvSpPr>
              <a:spLocks noChangeShapeType="1"/>
            </p:cNvSpPr>
            <p:nvPr/>
          </p:nvSpPr>
          <p:spPr bwMode="auto">
            <a:xfrm>
              <a:off x="2832" y="1104"/>
              <a:ext cx="38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593" name="Text Box 27"/>
            <p:cNvSpPr txBox="1">
              <a:spLocks noChangeArrowheads="1"/>
            </p:cNvSpPr>
            <p:nvPr/>
          </p:nvSpPr>
          <p:spPr bwMode="auto">
            <a:xfrm>
              <a:off x="2864" y="828"/>
              <a:ext cx="160" cy="516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/>
                <a:t>+</a:t>
              </a:r>
            </a:p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/>
                <a:t>1</a:t>
              </a:r>
            </a:p>
          </p:txBody>
        </p:sp>
      </p:grpSp>
      <p:grpSp>
        <p:nvGrpSpPr>
          <p:cNvPr id="8" name="Group 28"/>
          <p:cNvGrpSpPr>
            <a:grpSpLocks/>
          </p:cNvGrpSpPr>
          <p:nvPr/>
        </p:nvGrpSpPr>
        <p:grpSpPr bwMode="auto">
          <a:xfrm>
            <a:off x="4524375" y="1143000"/>
            <a:ext cx="1800225" cy="2438400"/>
            <a:chOff x="2850" y="720"/>
            <a:chExt cx="1134" cy="1536"/>
          </a:xfrm>
        </p:grpSpPr>
        <p:sp>
          <p:nvSpPr>
            <p:cNvPr id="23585" name="Text Box 29"/>
            <p:cNvSpPr txBox="1">
              <a:spLocks noChangeArrowheads="1"/>
            </p:cNvSpPr>
            <p:nvPr/>
          </p:nvSpPr>
          <p:spPr bwMode="auto">
            <a:xfrm>
              <a:off x="3072" y="1684"/>
              <a:ext cx="864" cy="516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/>
                <a:t>Japan</a:t>
              </a:r>
            </a:p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/>
                <a:t>Korea</a:t>
              </a:r>
            </a:p>
          </p:txBody>
        </p:sp>
        <p:grpSp>
          <p:nvGrpSpPr>
            <p:cNvPr id="23586" name="Group 30"/>
            <p:cNvGrpSpPr>
              <a:grpSpLocks/>
            </p:cNvGrpSpPr>
            <p:nvPr/>
          </p:nvGrpSpPr>
          <p:grpSpPr bwMode="auto">
            <a:xfrm>
              <a:off x="2850" y="720"/>
              <a:ext cx="1134" cy="1536"/>
              <a:chOff x="2850" y="720"/>
              <a:chExt cx="1134" cy="1536"/>
            </a:xfrm>
          </p:grpSpPr>
          <p:sp>
            <p:nvSpPr>
              <p:cNvPr id="23588" name="Rectangle 31"/>
              <p:cNvSpPr>
                <a:spLocks noChangeArrowheads="1"/>
              </p:cNvSpPr>
              <p:nvPr/>
            </p:nvSpPr>
            <p:spPr bwMode="auto">
              <a:xfrm>
                <a:off x="3072" y="720"/>
                <a:ext cx="912" cy="1536"/>
              </a:xfrm>
              <a:prstGeom prst="rect">
                <a:avLst/>
              </a:prstGeom>
              <a:noFill/>
              <a:ln w="12700">
                <a:solidFill>
                  <a:srgbClr val="FF0000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589" name="Line 32"/>
              <p:cNvSpPr>
                <a:spLocks noChangeShapeType="1"/>
              </p:cNvSpPr>
              <p:nvPr/>
            </p:nvSpPr>
            <p:spPr bwMode="auto">
              <a:xfrm flipH="1" flipV="1">
                <a:off x="2850" y="1918"/>
                <a:ext cx="222" cy="2"/>
              </a:xfrm>
              <a:prstGeom prst="line">
                <a:avLst/>
              </a:prstGeom>
              <a:noFill/>
              <a:ln w="12700">
                <a:solidFill>
                  <a:srgbClr val="FF0000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3587" name="Text Box 33"/>
            <p:cNvSpPr txBox="1">
              <a:spLocks noChangeArrowheads="1"/>
            </p:cNvSpPr>
            <p:nvPr/>
          </p:nvSpPr>
          <p:spPr bwMode="auto">
            <a:xfrm>
              <a:off x="2864" y="1680"/>
              <a:ext cx="160" cy="516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3300"/>
                  </a:solidFill>
                </a:rPr>
                <a:t>+</a:t>
              </a:r>
            </a:p>
            <a:p>
              <a:pPr algn="ctr">
                <a:lnSpc>
                  <a:spcPct val="75000"/>
                </a:lnSpc>
                <a:spcBef>
                  <a:spcPct val="20000"/>
                </a:spcBef>
              </a:pPr>
              <a:r>
                <a:rPr lang="en-US">
                  <a:solidFill>
                    <a:srgbClr val="FF3300"/>
                  </a:solidFill>
                </a:rPr>
                <a:t>3</a:t>
              </a:r>
            </a:p>
          </p:txBody>
        </p:sp>
      </p:grpSp>
      <p:grpSp>
        <p:nvGrpSpPr>
          <p:cNvPr id="10" name="Group 34"/>
          <p:cNvGrpSpPr>
            <a:grpSpLocks/>
          </p:cNvGrpSpPr>
          <p:nvPr/>
        </p:nvGrpSpPr>
        <p:grpSpPr bwMode="auto">
          <a:xfrm>
            <a:off x="4495800" y="4343400"/>
            <a:ext cx="3200400" cy="762000"/>
            <a:chOff x="2832" y="2736"/>
            <a:chExt cx="2016" cy="480"/>
          </a:xfrm>
        </p:grpSpPr>
        <p:sp>
          <p:nvSpPr>
            <p:cNvPr id="23583" name="Text Box 35"/>
            <p:cNvSpPr txBox="1">
              <a:spLocks noChangeArrowheads="1"/>
            </p:cNvSpPr>
            <p:nvPr/>
          </p:nvSpPr>
          <p:spPr bwMode="auto">
            <a:xfrm>
              <a:off x="3504" y="2889"/>
              <a:ext cx="1056" cy="32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/>
                <a:t>AFTA-CER</a:t>
              </a:r>
            </a:p>
          </p:txBody>
        </p:sp>
        <p:sp>
          <p:nvSpPr>
            <p:cNvPr id="23584" name="Freeform 36"/>
            <p:cNvSpPr>
              <a:spLocks/>
            </p:cNvSpPr>
            <p:nvPr/>
          </p:nvSpPr>
          <p:spPr bwMode="auto">
            <a:xfrm>
              <a:off x="2832" y="2736"/>
              <a:ext cx="2016" cy="432"/>
            </a:xfrm>
            <a:custGeom>
              <a:avLst/>
              <a:gdLst>
                <a:gd name="T0" fmla="*/ 0 w 2016"/>
                <a:gd name="T1" fmla="*/ 432 h 432"/>
                <a:gd name="T2" fmla="*/ 2016 w 2016"/>
                <a:gd name="T3" fmla="*/ 432 h 432"/>
                <a:gd name="T4" fmla="*/ 2016 w 2016"/>
                <a:gd name="T5" fmla="*/ 0 h 432"/>
                <a:gd name="T6" fmla="*/ 0 60000 65536"/>
                <a:gd name="T7" fmla="*/ 0 60000 65536"/>
                <a:gd name="T8" fmla="*/ 0 60000 65536"/>
                <a:gd name="T9" fmla="*/ 0 w 2016"/>
                <a:gd name="T10" fmla="*/ 0 h 432"/>
                <a:gd name="T11" fmla="*/ 2016 w 2016"/>
                <a:gd name="T12" fmla="*/ 432 h 4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16" h="432">
                  <a:moveTo>
                    <a:pt x="0" y="432"/>
                  </a:moveTo>
                  <a:lnTo>
                    <a:pt x="2016" y="432"/>
                  </a:lnTo>
                  <a:lnTo>
                    <a:pt x="2016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3566" name="Text Box 51"/>
          <p:cNvSpPr txBox="1">
            <a:spLocks noChangeArrowheads="1"/>
          </p:cNvSpPr>
          <p:nvPr/>
        </p:nvSpPr>
        <p:spPr bwMode="auto">
          <a:xfrm>
            <a:off x="6400800" y="6324600"/>
            <a:ext cx="2590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Source: adapt from TRDI</a:t>
            </a:r>
          </a:p>
        </p:txBody>
      </p:sp>
      <p:grpSp>
        <p:nvGrpSpPr>
          <p:cNvPr id="11" name="Group 55"/>
          <p:cNvGrpSpPr>
            <a:grpSpLocks/>
          </p:cNvGrpSpPr>
          <p:nvPr/>
        </p:nvGrpSpPr>
        <p:grpSpPr bwMode="auto">
          <a:xfrm>
            <a:off x="1219200" y="1666875"/>
            <a:ext cx="6400800" cy="4505325"/>
            <a:chOff x="768" y="1050"/>
            <a:chExt cx="4032" cy="2838"/>
          </a:xfrm>
        </p:grpSpPr>
        <p:grpSp>
          <p:nvGrpSpPr>
            <p:cNvPr id="23568" name="Group 45"/>
            <p:cNvGrpSpPr>
              <a:grpSpLocks/>
            </p:cNvGrpSpPr>
            <p:nvPr/>
          </p:nvGrpSpPr>
          <p:grpSpPr bwMode="auto">
            <a:xfrm>
              <a:off x="2304" y="2448"/>
              <a:ext cx="1584" cy="1440"/>
              <a:chOff x="2304" y="2448"/>
              <a:chExt cx="1584" cy="1440"/>
            </a:xfrm>
          </p:grpSpPr>
          <p:sp>
            <p:nvSpPr>
              <p:cNvPr id="23581" name="Line 46"/>
              <p:cNvSpPr>
                <a:spLocks noChangeShapeType="1"/>
              </p:cNvSpPr>
              <p:nvPr/>
            </p:nvSpPr>
            <p:spPr bwMode="auto">
              <a:xfrm>
                <a:off x="2304" y="2448"/>
                <a:ext cx="912" cy="129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582" name="Text Box 47"/>
              <p:cNvSpPr txBox="1">
                <a:spLocks noChangeArrowheads="1"/>
              </p:cNvSpPr>
              <p:nvPr/>
            </p:nvSpPr>
            <p:spPr bwMode="auto">
              <a:xfrm>
                <a:off x="3024" y="3628"/>
                <a:ext cx="864" cy="260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 algn="ctr">
                  <a:lnSpc>
                    <a:spcPct val="75000"/>
                  </a:lnSpc>
                  <a:spcBef>
                    <a:spcPct val="20000"/>
                  </a:spcBef>
                </a:pPr>
                <a:r>
                  <a:rPr lang="en-US"/>
                  <a:t>Bahrain</a:t>
                </a:r>
              </a:p>
            </p:txBody>
          </p:sp>
        </p:grpSp>
        <p:sp>
          <p:nvSpPr>
            <p:cNvPr id="23569" name="Line 37"/>
            <p:cNvSpPr>
              <a:spLocks noChangeShapeType="1"/>
            </p:cNvSpPr>
            <p:nvPr/>
          </p:nvSpPr>
          <p:spPr bwMode="auto">
            <a:xfrm flipV="1">
              <a:off x="2304" y="1248"/>
              <a:ext cx="912" cy="105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570" name="Line 38"/>
            <p:cNvSpPr>
              <a:spLocks noChangeShapeType="1"/>
            </p:cNvSpPr>
            <p:nvPr/>
          </p:nvSpPr>
          <p:spPr bwMode="auto">
            <a:xfrm flipV="1">
              <a:off x="2304" y="1824"/>
              <a:ext cx="1008" cy="52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571" name="Line 39"/>
            <p:cNvSpPr>
              <a:spLocks noChangeShapeType="1"/>
            </p:cNvSpPr>
            <p:nvPr/>
          </p:nvSpPr>
          <p:spPr bwMode="auto">
            <a:xfrm flipV="1">
              <a:off x="2304" y="2112"/>
              <a:ext cx="960" cy="2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572" name="Line 40"/>
            <p:cNvSpPr>
              <a:spLocks noChangeShapeType="1"/>
            </p:cNvSpPr>
            <p:nvPr/>
          </p:nvSpPr>
          <p:spPr bwMode="auto">
            <a:xfrm flipV="1">
              <a:off x="2304" y="1920"/>
              <a:ext cx="2496" cy="43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23573" name="Group 41"/>
            <p:cNvGrpSpPr>
              <a:grpSpLocks/>
            </p:cNvGrpSpPr>
            <p:nvPr/>
          </p:nvGrpSpPr>
          <p:grpSpPr bwMode="auto">
            <a:xfrm>
              <a:off x="2304" y="2400"/>
              <a:ext cx="1584" cy="1232"/>
              <a:chOff x="2304" y="2400"/>
              <a:chExt cx="1584" cy="1232"/>
            </a:xfrm>
          </p:grpSpPr>
          <p:sp>
            <p:nvSpPr>
              <p:cNvPr id="23579" name="Text Box 42"/>
              <p:cNvSpPr txBox="1">
                <a:spLocks noChangeArrowheads="1"/>
              </p:cNvSpPr>
              <p:nvPr/>
            </p:nvSpPr>
            <p:spPr bwMode="auto">
              <a:xfrm>
                <a:off x="3024" y="3372"/>
                <a:ext cx="864" cy="260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spAutoFit/>
              </a:bodyPr>
              <a:lstStyle/>
              <a:p>
                <a:pPr algn="ctr">
                  <a:lnSpc>
                    <a:spcPct val="75000"/>
                  </a:lnSpc>
                  <a:spcBef>
                    <a:spcPct val="20000"/>
                  </a:spcBef>
                </a:pPr>
                <a:r>
                  <a:rPr lang="en-US"/>
                  <a:t>Pakistan</a:t>
                </a:r>
              </a:p>
            </p:txBody>
          </p:sp>
          <p:sp>
            <p:nvSpPr>
              <p:cNvPr id="23580" name="Line 43"/>
              <p:cNvSpPr>
                <a:spLocks noChangeShapeType="1"/>
              </p:cNvSpPr>
              <p:nvPr/>
            </p:nvSpPr>
            <p:spPr bwMode="auto">
              <a:xfrm>
                <a:off x="2304" y="2400"/>
                <a:ext cx="912" cy="105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3574" name="Line 44"/>
            <p:cNvSpPr>
              <a:spLocks noChangeShapeType="1"/>
            </p:cNvSpPr>
            <p:nvPr/>
          </p:nvSpPr>
          <p:spPr bwMode="auto">
            <a:xfrm flipH="1">
              <a:off x="768" y="2400"/>
              <a:ext cx="960" cy="96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575" name="Line 48"/>
            <p:cNvSpPr>
              <a:spLocks noChangeShapeType="1"/>
            </p:cNvSpPr>
            <p:nvPr/>
          </p:nvSpPr>
          <p:spPr bwMode="auto">
            <a:xfrm flipV="1">
              <a:off x="2300" y="1050"/>
              <a:ext cx="2257" cy="127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576" name="Line 49"/>
            <p:cNvSpPr>
              <a:spLocks noChangeShapeType="1"/>
            </p:cNvSpPr>
            <p:nvPr/>
          </p:nvSpPr>
          <p:spPr bwMode="auto">
            <a:xfrm flipV="1">
              <a:off x="2304" y="1584"/>
              <a:ext cx="2352" cy="76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577" name="Line 52"/>
            <p:cNvSpPr>
              <a:spLocks noChangeShapeType="1"/>
            </p:cNvSpPr>
            <p:nvPr/>
          </p:nvSpPr>
          <p:spPr bwMode="auto">
            <a:xfrm>
              <a:off x="2304" y="2352"/>
              <a:ext cx="21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578" name="Line 53"/>
            <p:cNvSpPr>
              <a:spLocks noChangeShapeType="1"/>
            </p:cNvSpPr>
            <p:nvPr/>
          </p:nvSpPr>
          <p:spPr bwMode="auto">
            <a:xfrm>
              <a:off x="2304" y="2352"/>
              <a:ext cx="2208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5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738DFFAF-5F1A-4126-B317-94BD607E1E34}" type="slidenum">
              <a:rPr lang="en-US" sz="2600"/>
              <a:pPr algn="r"/>
              <a:t>21</a:t>
            </a:fld>
            <a:endParaRPr lang="th-TH" sz="260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219200"/>
            <a:ext cx="7953375" cy="5210175"/>
          </a:xfrm>
        </p:spPr>
        <p:txBody>
          <a:bodyPr/>
          <a:lstStyle/>
          <a:p>
            <a:pPr algn="just">
              <a:buFontTx/>
              <a:buNone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Regional Trade Agreements: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ASEAN free trade (AFTA)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ASEAN-China free trade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Asia Pacific Economic Cooperation (APEC)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Asia-Europe Meeting (ASEM)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Greater Mekong Subregion (GMS)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BIMST-EC</a:t>
            </a:r>
          </a:p>
          <a:p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ASEAN+3 (China, Japan, Korea)</a:t>
            </a:r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914400" y="152400"/>
            <a:ext cx="8077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4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Free Trade Agreements of Thailand</a:t>
            </a:r>
            <a:endParaRPr lang="th-TH" sz="400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5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2CF285AD-4A58-43EC-8696-19F970D551F1}" type="slidenum">
              <a:rPr lang="en-US" sz="2600"/>
              <a:pPr algn="r"/>
              <a:t>22</a:t>
            </a:fld>
            <a:endParaRPr lang="th-TH" sz="260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219200"/>
            <a:ext cx="7913688" cy="4946650"/>
          </a:xfrm>
        </p:spPr>
        <p:txBody>
          <a:bodyPr/>
          <a:lstStyle/>
          <a:p>
            <a:pPr algn="just">
              <a:buFontTx/>
              <a:buNone/>
            </a:pPr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Bilateral Trade Agreements:</a:t>
            </a:r>
          </a:p>
          <a:p>
            <a:pPr algn="just"/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Australia</a:t>
            </a:r>
          </a:p>
          <a:p>
            <a:pPr algn="just"/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New Zealand</a:t>
            </a:r>
          </a:p>
          <a:p>
            <a:pPr algn="just"/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Japan</a:t>
            </a:r>
          </a:p>
          <a:p>
            <a:pPr algn="just"/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China (Early harvest)</a:t>
            </a:r>
          </a:p>
          <a:p>
            <a:pPr algn="just"/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India (Early harvest)</a:t>
            </a:r>
          </a:p>
          <a:p>
            <a:pPr algn="just"/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Others still under negotiations: USA, Bahrain, Peru, Mexico, Pakistan</a:t>
            </a:r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914400" y="152400"/>
            <a:ext cx="8077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4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Free Trade Agreements of Thailand</a:t>
            </a:r>
            <a:endParaRPr lang="th-TH" sz="400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2D98D4A-3DCA-4B7F-820F-9F8336756D86}" type="slidenum">
              <a:rPr lang="en-US" smtClean="0">
                <a:cs typeface="Angsana New" pitchFamily="18" charset="-34"/>
              </a:rPr>
              <a:pPr/>
              <a:t>23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ASEAN Free Trade Agreement (AFTA)</a:t>
            </a:r>
            <a:endParaRPr lang="th-TH" sz="36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219200"/>
            <a:ext cx="7913688" cy="4946650"/>
          </a:xfrm>
        </p:spPr>
        <p:txBody>
          <a:bodyPr/>
          <a:lstStyle/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Members reduce tariff to 5% (or less) for almost all products from other members by 2002-3 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[Common Effective Preferential Tariff (CEPT)]</a:t>
            </a:r>
          </a:p>
          <a:p>
            <a:pPr lvl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Eligible products: at least 40% ASEAN content</a:t>
            </a:r>
          </a:p>
          <a:p>
            <a:pPr lvl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Selected “fast-track” items, e.g. cement, textiles, jewelery, furniture, rubber, ceramics, glass</a:t>
            </a:r>
            <a:endParaRPr lang="th-TH" b="1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DB10E7-07AA-4FC0-A63C-D2D0BE9CA693}" type="slidenum">
              <a:rPr lang="en-US" smtClean="0">
                <a:cs typeface="Angsana New" pitchFamily="18" charset="-34"/>
              </a:rPr>
              <a:pPr/>
              <a:t>24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ASEAN Free Trade Agreement (AFTA)</a:t>
            </a:r>
            <a:endParaRPr lang="th-TH" sz="36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219200"/>
            <a:ext cx="7913688" cy="4946650"/>
          </a:xfrm>
        </p:spPr>
        <p:txBody>
          <a:bodyPr/>
          <a:lstStyle/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Few products are excluded (sensitive list) e.g. 7 items for Thailand (copra, fresh flowers, potato)</a:t>
            </a:r>
          </a:p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AFTA expands intra-ASEAN trade, and attracts FDI</a:t>
            </a:r>
            <a:endParaRPr lang="en-US" b="1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AFBCFC1-6442-45B2-BF81-FB72CF414024}" type="slidenum">
              <a:rPr lang="en-US" smtClean="0">
                <a:cs typeface="Angsana New" pitchFamily="18" charset="-34"/>
              </a:rPr>
              <a:pPr/>
              <a:t>25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ASEAN Free Trade Agreement (AFTA)</a:t>
            </a:r>
            <a:endParaRPr lang="th-TH" sz="36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219200"/>
            <a:ext cx="7953375" cy="5353050"/>
          </a:xfrm>
        </p:spPr>
        <p:txBody>
          <a:bodyPr/>
          <a:lstStyle/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ASEAN also seeks trade links with outsiders</a:t>
            </a:r>
          </a:p>
          <a:p>
            <a:pPr lvl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ASEAN-China FTA: tariffs reduced by 2010, with “early harvest” for fruits and vegetables started in 2004</a:t>
            </a:r>
          </a:p>
          <a:p>
            <a:pPr lvl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ASEAN + 3 (China, Japan, Korea): agreed in 2002 to study feasibility of “East Asia Free Trade Area”</a:t>
            </a:r>
          </a:p>
          <a:p>
            <a:pPr lvl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ASEAN with Australia, NZ, India under study</a:t>
            </a:r>
            <a:endParaRPr lang="th-TH" b="1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35E44A4-9028-4F6B-880B-4B8CFD9A61F8}" type="slidenum">
              <a:rPr lang="en-US" smtClean="0">
                <a:cs typeface="Angsana New" pitchFamily="18" charset="-34"/>
              </a:rPr>
              <a:pPr/>
              <a:t>26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Asia Pacific Economic Cooperation (APEC)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75" y="1643063"/>
            <a:ext cx="7953375" cy="3924300"/>
          </a:xfrm>
        </p:spPr>
        <p:txBody>
          <a:bodyPr/>
          <a:lstStyle/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21 members agree to open trade and investment within 2010 for developed countries and 2020 for developing countries</a:t>
            </a:r>
          </a:p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Voluntary, comprehensive, and open regionalism</a:t>
            </a:r>
          </a:p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Loose integration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1F27D00-37D0-44EE-B0AB-DB26C48DED6B}" type="slidenum">
              <a:rPr lang="en-US" smtClean="0">
                <a:cs typeface="Angsana New" pitchFamily="18" charset="-34"/>
              </a:rPr>
              <a:pPr/>
              <a:t>27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Asia-Europe Meeting (ASEM)</a:t>
            </a:r>
          </a:p>
        </p:txBody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75" y="1428750"/>
            <a:ext cx="7929563" cy="4714875"/>
          </a:xfrm>
        </p:spPr>
        <p:txBody>
          <a:bodyPr/>
          <a:lstStyle/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ASEAN and EU: informal cooperation in political, social, economic areas</a:t>
            </a:r>
          </a:p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Trade facilitation action plan: reduce NTB, promote mutual trade, paperless customs procedure</a:t>
            </a:r>
          </a:p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Asia-Europe Business Forum</a:t>
            </a:r>
          </a:p>
          <a:p>
            <a:r>
              <a:rPr lang="en-US" sz="3400" b="1" smtClean="0">
                <a:latin typeface="Times New Roman" pitchFamily="18" charset="0"/>
                <a:cs typeface="Times New Roman" pitchFamily="18" charset="0"/>
              </a:rPr>
              <a:t>ASEM Trust Fund for solving poverty problem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CA2AC94-E79E-4335-A9AF-58D9ADAA845D}" type="slidenum">
              <a:rPr lang="en-US" smtClean="0">
                <a:cs typeface="Angsana New" pitchFamily="18" charset="-34"/>
              </a:rPr>
              <a:pPr/>
              <a:t>28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Thailand’s strategy</a:t>
            </a:r>
            <a:endParaRPr lang="th-TH" sz="3000" b="1" smtClean="0">
              <a:latin typeface="Times New Roman" pitchFamily="18" charset="0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Market Strengthening in existing major markets: </a:t>
            </a: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Japan, USA</a:t>
            </a:r>
            <a:endParaRPr lang="th-TH" sz="3000" b="1" smtClean="0">
              <a:latin typeface="Times New Roman" pitchFamily="18" charset="0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Market Broadening &amp; Deepening in new markets:</a:t>
            </a:r>
            <a:endParaRPr lang="th-TH" sz="3000" b="1" smtClean="0">
              <a:latin typeface="Times New Roman" pitchFamily="18" charset="0"/>
            </a:endParaRP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Potential markets: China, India, Australia, NZ</a:t>
            </a:r>
            <a:endParaRPr lang="th-TH" sz="3000" b="1" smtClean="0">
              <a:latin typeface="Times New Roman" pitchFamily="18" charset="0"/>
            </a:endParaRP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Gateway: Bahrain, Peru</a:t>
            </a:r>
            <a:endParaRPr lang="th-TH" sz="3000" b="1" smtClean="0">
              <a:latin typeface="Times New Roman" pitchFamily="18" charset="0"/>
            </a:endParaRP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Regional: BIMST-EC</a:t>
            </a:r>
            <a:endParaRPr lang="th-TH" sz="3000" b="1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C411CD2-2A1F-40AC-B93A-E55C485B3327}" type="slidenum">
              <a:rPr lang="en-US" smtClean="0">
                <a:cs typeface="Angsana New" pitchFamily="18" charset="-34"/>
              </a:rPr>
              <a:pPr/>
              <a:t>29</a:t>
            </a:fld>
            <a:endParaRPr lang="th-TH" smtClean="0">
              <a:cs typeface="Angsana New" pitchFamily="18" charset="-34"/>
            </a:endParaRPr>
          </a:p>
        </p:txBody>
      </p:sp>
      <p:graphicFrame>
        <p:nvGraphicFramePr>
          <p:cNvPr id="1026" name="Object 3"/>
          <p:cNvGraphicFramePr>
            <a:graphicFrameLocks/>
          </p:cNvGraphicFramePr>
          <p:nvPr/>
        </p:nvGraphicFramePr>
        <p:xfrm>
          <a:off x="500063" y="357188"/>
          <a:ext cx="8242300" cy="5562600"/>
        </p:xfrm>
        <a:graphic>
          <a:graphicData uri="http://schemas.openxmlformats.org/presentationml/2006/ole">
            <p:oleObj spid="_x0000_s1026" name="Worksheet" r:id="rId3" imgW="2600370" imgH="2257425" progId="Excel.Sheet.8">
              <p:embed/>
            </p:oleObj>
          </a:graphicData>
        </a:graphic>
      </p:graphicFrame>
      <p:sp>
        <p:nvSpPr>
          <p:cNvPr id="1028" name="Text Box 5"/>
          <p:cNvSpPr txBox="1">
            <a:spLocks noChangeArrowheads="1"/>
          </p:cNvSpPr>
          <p:nvPr/>
        </p:nvSpPr>
        <p:spPr bwMode="auto">
          <a:xfrm>
            <a:off x="285750" y="6143625"/>
            <a:ext cx="8458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2000">
                <a:latin typeface="Times New Roman" pitchFamily="18" charset="0"/>
                <a:cs typeface="Cordia New" pitchFamily="34" charset="-34"/>
              </a:rPr>
              <a:t>หมายเหตุ</a:t>
            </a:r>
            <a:r>
              <a:rPr lang="en-US" sz="2000">
                <a:latin typeface="Times New Roman" pitchFamily="18" charset="0"/>
                <a:cs typeface="Cordia New" pitchFamily="34" charset="-34"/>
              </a:rPr>
              <a:t>: </a:t>
            </a:r>
            <a:r>
              <a:rPr lang="th-TH" sz="2000">
                <a:latin typeface="Times New Roman" pitchFamily="18" charset="0"/>
                <a:cs typeface="Cordia New" pitchFamily="34" charset="-34"/>
              </a:rPr>
              <a:t>ตัวเลขท้ายชื่อประเทศ เป็นอันดับความสามารถในการแข่งขัน</a:t>
            </a:r>
            <a:r>
              <a:rPr lang="en-US" sz="2000">
                <a:latin typeface="Times New Roman" pitchFamily="18" charset="0"/>
                <a:cs typeface="Cordia New" pitchFamily="34" charset="-34"/>
              </a:rPr>
              <a:t>,</a:t>
            </a:r>
            <a:r>
              <a:rPr lang="th-TH" sz="2000">
                <a:latin typeface="Times New Roman" pitchFamily="18" charset="0"/>
                <a:cs typeface="Cordia New" pitchFamily="34" charset="-34"/>
              </a:rPr>
              <a:t>  หน่วยของมูลค่า (ล้านบาท), ไทย อันดับ 32</a:t>
            </a:r>
            <a:endParaRPr lang="th-TH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B532081-27D7-4159-9D09-D54EF0F0770E}" type="slidenum">
              <a:rPr lang="en-US" smtClean="0">
                <a:cs typeface="Angsana New" pitchFamily="18" charset="-34"/>
              </a:rPr>
              <a:pPr/>
              <a:t>30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Thailand-China</a:t>
            </a:r>
            <a:endParaRPr lang="th-TH" sz="3000" b="1" smtClean="0">
              <a:latin typeface="Times New Roman" pitchFamily="18" charset="0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“Early harvest” covering fruits and vegetables from October 2003</a:t>
            </a:r>
            <a:endParaRPr lang="th-TH" sz="3000" b="1" smtClean="0">
              <a:latin typeface="Times New Roman" pitchFamily="18" charset="0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Will be part of ASEAN-China FTA eventually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Major exports from Thailand include rubber, tapioca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Large two-way trade volume in computer parts and electronics</a:t>
            </a:r>
            <a:endParaRPr lang="th-TH" sz="3000" b="1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55786C8-438A-4CE4-AAE9-EC401204105A}" type="slidenum">
              <a:rPr lang="en-US" smtClean="0">
                <a:cs typeface="Angsana New" pitchFamily="18" charset="-34"/>
              </a:rPr>
              <a:pPr/>
              <a:t>31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3379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Thailand-India</a:t>
            </a:r>
            <a:endParaRPr lang="th-TH" sz="3000" b="1" smtClean="0">
              <a:latin typeface="Times New Roman" pitchFamily="18" charset="0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Relatively small trade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“Early harvest” covering 82 items from January 2004</a:t>
            </a:r>
            <a:endParaRPr lang="th-TH" sz="3000" b="1" smtClean="0">
              <a:latin typeface="Times New Roman" pitchFamily="18" charset="0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Zero tariffs for other items planned in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07CEF42-8AB1-46F0-B1C9-F29311C9B3C2}" type="slidenum">
              <a:rPr lang="en-US" smtClean="0">
                <a:cs typeface="Angsana New" pitchFamily="18" charset="-34"/>
              </a:rPr>
              <a:pPr/>
              <a:t>32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3482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Thailand-Australia FTA</a:t>
            </a:r>
            <a:endParaRPr lang="th-TH" sz="3000" b="1" smtClean="0">
              <a:latin typeface="Times New Roman" pitchFamily="18" charset="0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Began in January 2005, covering trade, services and investment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Zero tariffs for most items in 2010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Sensitive items liberalized in 20 years for Thailand, 10 years for Australia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Thailand’s sensitive items include dairy products, beef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396C43A-7837-40EE-84E0-7762A2A960E4}" type="slidenum">
              <a:rPr lang="en-US" smtClean="0">
                <a:cs typeface="Angsana New" pitchFamily="18" charset="-34"/>
              </a:rPr>
              <a:pPr/>
              <a:t>33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3584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Thailand-NZ FTA</a:t>
            </a:r>
            <a:endParaRPr lang="th-TH" sz="3000" b="1" smtClean="0">
              <a:latin typeface="Times New Roman" pitchFamily="18" charset="0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Began in July 2005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Zero tariffs immediately for more than half of trade items, and for the remaining in 2010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Sensitive items liberalized in 10-15 years for Thailand, 10 years for Australia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Thailand’s sensitive items include dairy products, beef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NZ’s sensitive items include textiles, garments, and shoes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F76109-05B0-408A-8EE3-2C0E2061D4DF}" type="slidenum">
              <a:rPr lang="en-US" smtClean="0">
                <a:cs typeface="Angsana New" pitchFamily="18" charset="-34"/>
              </a:rPr>
              <a:pPr/>
              <a:t>34</a:t>
            </a:fld>
            <a:endParaRPr lang="th-TH" smtClean="0">
              <a:cs typeface="Angsana New" pitchFamily="18" charset="-34"/>
            </a:endParaRPr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3686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Japan-</a:t>
            </a:r>
            <a:r>
              <a:rPr lang="en-US" sz="3600" b="1" smtClean="0">
                <a:latin typeface="Times New Roman" pitchFamily="18" charset="0"/>
                <a:cs typeface="Cordia New" pitchFamily="34" charset="-34"/>
              </a:rPr>
              <a:t>Thailand Economic Partnership Agreement</a:t>
            </a: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b="1" smtClean="0">
                <a:latin typeface="Times New Roman" pitchFamily="18" charset="0"/>
              </a:rPr>
              <a:t>JTEPA 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Began in 2007, covering trade, services, investment, and other areas of cooperation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Sentitive items for Thailand are iron &amp; steel, vehicle parts, and small-engine cars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Sensitive items for Japan is rice (no free trade), but lower tariffs for several agricultural products, e.g. fruits, chicken, seafood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6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C60ED3F5-87BE-4808-B259-BF9AE3104841}" type="slidenum">
              <a:rPr lang="en-US" sz="2600"/>
              <a:pPr algn="r"/>
              <a:t>35</a:t>
            </a:fld>
            <a:endParaRPr lang="th-TH" sz="260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37892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Japan-</a:t>
            </a:r>
            <a:r>
              <a:rPr lang="en-US" sz="3600" b="1" smtClean="0">
                <a:latin typeface="Times New Roman" pitchFamily="18" charset="0"/>
                <a:cs typeface="Cordia New" pitchFamily="34" charset="-34"/>
              </a:rPr>
              <a:t>Thailand Economic Partnership Agreement</a:t>
            </a: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b="1" smtClean="0">
                <a:latin typeface="Times New Roman" pitchFamily="18" charset="0"/>
              </a:rPr>
              <a:t>JTEPA 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Services: Japan allows import of Thai cooks, teachers, dancers, and tour operators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Cooperation in health standards, human resource, S&amp;T, SMEs, tourism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6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8DE343F5-993F-404F-B800-06A416C7C1EA}" type="slidenum">
              <a:rPr lang="en-US" sz="2600"/>
              <a:pPr algn="r"/>
              <a:t>36</a:t>
            </a:fld>
            <a:endParaRPr lang="th-TH" sz="260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38916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 smtClean="0">
                <a:latin typeface="Times New Roman" pitchFamily="18" charset="0"/>
                <a:cs typeface="Cordia New" pitchFamily="34" charset="-34"/>
              </a:rPr>
              <a:t>Thailand-US FTA</a:t>
            </a:r>
            <a:endParaRPr lang="en-US" sz="3600" b="1" smtClean="0">
              <a:latin typeface="Times New Roman" pitchFamily="18" charset="0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Negotiations started in 2004, but not yet concluded (suspended after the 2006 coup)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Several issues to be negotiated: trade, intellectual property right, textiles, standards, services, investment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6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E8D8D4A7-0628-4EFE-816F-2622A9AA4252}" type="slidenum">
              <a:rPr lang="en-US" sz="2600"/>
              <a:pPr algn="r"/>
              <a:t>37</a:t>
            </a:fld>
            <a:endParaRPr lang="th-TH" sz="260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39940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 smtClean="0">
                <a:latin typeface="Times New Roman" pitchFamily="18" charset="0"/>
                <a:cs typeface="Cordia New" pitchFamily="34" charset="-34"/>
              </a:rPr>
              <a:t>Thailand-US FTA</a:t>
            </a:r>
            <a:endParaRPr lang="en-US" sz="3600" b="1" smtClean="0">
              <a:latin typeface="Times New Roman" pitchFamily="18" charset="0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Agriculture:</a:t>
            </a: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US offers zero tariff within 5 years for 65% of  US import from Thailand</a:t>
            </a: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Thailand offers free trade for items already imported from US, e.g. cotton</a:t>
            </a: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Thailand’s sensitive items: beef, dairy products, corn, potato, onion; tariffs to be reduced in 10-20 years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6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147A8748-A75E-42CB-84DC-B35C240CC976}" type="slidenum">
              <a:rPr lang="en-US" sz="2600"/>
              <a:pPr algn="r"/>
              <a:t>38</a:t>
            </a:fld>
            <a:endParaRPr lang="th-TH" sz="260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40964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 smtClean="0">
                <a:latin typeface="Times New Roman" pitchFamily="18" charset="0"/>
                <a:cs typeface="Cordia New" pitchFamily="34" charset="-34"/>
              </a:rPr>
              <a:t>Thailand-US FTA</a:t>
            </a:r>
            <a:endParaRPr lang="en-US" sz="3600" b="1" smtClean="0">
              <a:latin typeface="Times New Roman" pitchFamily="18" charset="0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Manufactured:</a:t>
            </a: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US offers zero tariff for 74% of  US import from Thailand</a:t>
            </a: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Thailand’s potential benefit: electrical appliances, electronics, wood and rubber products, ceramics, plastic products, jewellery, textiles and garments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6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0C17632E-B16B-4979-B796-958297B8BF4C}" type="slidenum">
              <a:rPr lang="en-US" sz="2600"/>
              <a:pPr algn="r"/>
              <a:t>39</a:t>
            </a:fld>
            <a:endParaRPr lang="th-TH" sz="260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41988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 smtClean="0">
                <a:latin typeface="Times New Roman" pitchFamily="18" charset="0"/>
                <a:cs typeface="Cordia New" pitchFamily="34" charset="-34"/>
              </a:rPr>
              <a:t>Thailand-US FTA</a:t>
            </a:r>
            <a:endParaRPr lang="en-US" sz="3600" b="1" smtClean="0">
              <a:latin typeface="Times New Roman" pitchFamily="18" charset="0"/>
            </a:endParaRP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Manufactured:</a:t>
            </a: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Thailand offers zero tariff for 71% of  its import from US</a:t>
            </a:r>
          </a:p>
          <a:p>
            <a:pPr lvl="1"/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Thailand’s sensitive items: glass, iron &amp; steel, paint; tariffs to be reduced in 10 years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6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271BB9C8-8F27-4459-B665-157078AD3D2E}" type="slidenum">
              <a:rPr lang="en-US" sz="2600"/>
              <a:pPr algn="r"/>
              <a:t>40</a:t>
            </a:fld>
            <a:endParaRPr lang="th-TH" sz="260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171450"/>
            <a:ext cx="7081838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Bilateral Trade Agreements: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43012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pPr>
              <a:buFontTx/>
              <a:buNone/>
            </a:pPr>
            <a:r>
              <a:rPr lang="en-US" sz="3600" b="1" dirty="0" smtClean="0">
                <a:latin typeface="Times New Roman" pitchFamily="18" charset="0"/>
                <a:cs typeface="Cordia New" pitchFamily="34" charset="-34"/>
              </a:rPr>
              <a:t>Thailand-US FTA</a:t>
            </a:r>
            <a:endParaRPr lang="en-US" sz="3600" b="1" dirty="0" smtClean="0">
              <a:latin typeface="Times New Roman" pitchFamily="18" charset="0"/>
            </a:endParaRPr>
          </a:p>
          <a:p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Intellectual property right :</a:t>
            </a:r>
          </a:p>
          <a:p>
            <a:pPr lvl="1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US wants more protection than existing level, particularly those related to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phamarceutical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products</a:t>
            </a:r>
            <a:endParaRPr lang="en-US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Thailand’s sensitive issue on drugs for AIDS; still disagreement 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when 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talks 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were suspended</a:t>
            </a:r>
            <a:endParaRPr lang="en-US" sz="30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6"/>
          <p:cNvSpPr txBox="1">
            <a:spLocks noGrp="1"/>
          </p:cNvSpPr>
          <p:nvPr/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E77A60FB-113F-4746-B4B7-5F0B34A965F9}" type="slidenum">
              <a:rPr lang="en-US" sz="2600"/>
              <a:pPr algn="r"/>
              <a:t>41</a:t>
            </a:fld>
            <a:endParaRPr lang="th-TH" sz="260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171450"/>
            <a:ext cx="7510463" cy="944563"/>
          </a:xfrm>
        </p:spPr>
        <p:txBody>
          <a:bodyPr/>
          <a:lstStyle/>
          <a:p>
            <a:pPr>
              <a:defRPr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Criticisms on Trade Agreements </a:t>
            </a:r>
            <a:endParaRPr lang="th-TH" sz="4000" dirty="0" smtClean="0">
              <a:latin typeface="Times New Roman" pitchFamily="18" charset="0"/>
            </a:endParaRPr>
          </a:p>
        </p:txBody>
      </p:sp>
      <p:sp>
        <p:nvSpPr>
          <p:cNvPr id="44036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55650" y="1322388"/>
            <a:ext cx="7959725" cy="5249862"/>
          </a:xfrm>
        </p:spPr>
        <p:txBody>
          <a:bodyPr/>
          <a:lstStyle/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Lack study on costs and benefits, and skills in negotiations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Inadequate public participation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No consultation/approval with/from parliament (now a requirement in the new constitution)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No measures to cushion adverse impacts</a:t>
            </a:r>
          </a:p>
          <a:p>
            <a:r>
              <a:rPr lang="en-US" sz="3000" b="1" smtClean="0">
                <a:latin typeface="Times New Roman" pitchFamily="18" charset="0"/>
                <a:cs typeface="Times New Roman" pitchFamily="18" charset="0"/>
              </a:rPr>
              <a:t> Too much emphasis on “bilateral” FTA; better off from agreements in WTO forum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การออกแบบเริ่มต้น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</a:defRPr>
        </a:defPPr>
      </a:lstStyle>
    </a:lnDef>
  </a:objectDefaults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3123</TotalTime>
  <Words>1668</Words>
  <Application>Microsoft Office PowerPoint</Application>
  <PresentationFormat>On-screen Show (4:3)</PresentationFormat>
  <Paragraphs>277</Paragraphs>
  <Slides>41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Angsana New</vt:lpstr>
      <vt:lpstr>Arial</vt:lpstr>
      <vt:lpstr>Cordia New</vt:lpstr>
      <vt:lpstr>Times New Roman</vt:lpstr>
      <vt:lpstr>การออกแบบเริ่มต้น</vt:lpstr>
      <vt:lpstr>Microsoft Office Excel 97-2003 Worksheet</vt:lpstr>
      <vt:lpstr>International Trade Policy of Thailand</vt:lpstr>
      <vt:lpstr>Reference:</vt:lpstr>
      <vt:lpstr>Outline</vt:lpstr>
      <vt:lpstr>Overall picture</vt:lpstr>
      <vt:lpstr>Import Measures</vt:lpstr>
      <vt:lpstr>Import Measures</vt:lpstr>
      <vt:lpstr>Import Measures</vt:lpstr>
      <vt:lpstr>Import Measures</vt:lpstr>
      <vt:lpstr>Import Measures</vt:lpstr>
      <vt:lpstr>Export Measures</vt:lpstr>
      <vt:lpstr>Other Measures</vt:lpstr>
      <vt:lpstr>Trade Agreements</vt:lpstr>
      <vt:lpstr>World Trade Organization (WTO)</vt:lpstr>
      <vt:lpstr>World Trade Organization (WTO)</vt:lpstr>
      <vt:lpstr>World Trade Organization (WTO)</vt:lpstr>
      <vt:lpstr>World Trade Organization (WTO)</vt:lpstr>
      <vt:lpstr>Regional Trade Agreements (RTA)</vt:lpstr>
      <vt:lpstr>Benefits for members of RTAs</vt:lpstr>
      <vt:lpstr>Costs for members of RTAs</vt:lpstr>
      <vt:lpstr>Slide 20</vt:lpstr>
      <vt:lpstr>Slide 21</vt:lpstr>
      <vt:lpstr>Slide 22</vt:lpstr>
      <vt:lpstr>ASEAN Free Trade Agreement (AFTA)</vt:lpstr>
      <vt:lpstr>ASEAN Free Trade Agreement (AFTA)</vt:lpstr>
      <vt:lpstr>ASEAN Free Trade Agreement (AFTA)</vt:lpstr>
      <vt:lpstr>Asia Pacific Economic Cooperation (APEC)</vt:lpstr>
      <vt:lpstr>Asia-Europe Meeting (ASEM)</vt:lpstr>
      <vt:lpstr>Bilateral Trade Agreements: </vt:lpstr>
      <vt:lpstr>Slide 29</vt:lpstr>
      <vt:lpstr>Bilateral Trade Agreements: </vt:lpstr>
      <vt:lpstr>Bilateral Trade Agreements: </vt:lpstr>
      <vt:lpstr>Bilateral Trade Agreements: </vt:lpstr>
      <vt:lpstr>Bilateral Trade Agreements: </vt:lpstr>
      <vt:lpstr>Bilateral Trade Agreements: </vt:lpstr>
      <vt:lpstr>Bilateral Trade Agreements: </vt:lpstr>
      <vt:lpstr>Bilateral Trade Agreements: </vt:lpstr>
      <vt:lpstr>Bilateral Trade Agreements: </vt:lpstr>
      <vt:lpstr>Bilateral Trade Agreements: </vt:lpstr>
      <vt:lpstr>Bilateral Trade Agreements: </vt:lpstr>
      <vt:lpstr>Bilateral Trade Agreements: </vt:lpstr>
      <vt:lpstr>Criticisms on Trade Agreements </vt:lpstr>
    </vt:vector>
  </TitlesOfParts>
  <Company>Econ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นโยบายการค้าระหว่างประเทศของไทย</dc:title>
  <dc:creator>Chayun Tantivasadakarn</dc:creator>
  <cp:lastModifiedBy>user</cp:lastModifiedBy>
  <cp:revision>215</cp:revision>
  <dcterms:created xsi:type="dcterms:W3CDTF">2005-07-31T08:20:22Z</dcterms:created>
  <dcterms:modified xsi:type="dcterms:W3CDTF">2012-02-27T14:25:42Z</dcterms:modified>
</cp:coreProperties>
</file>