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49"/>
  </p:notesMasterIdLst>
  <p:sldIdLst>
    <p:sldId id="256" r:id="rId2"/>
    <p:sldId id="307" r:id="rId3"/>
    <p:sldId id="306" r:id="rId4"/>
    <p:sldId id="263" r:id="rId5"/>
    <p:sldId id="309" r:id="rId6"/>
    <p:sldId id="264" r:id="rId7"/>
    <p:sldId id="265" r:id="rId8"/>
    <p:sldId id="266" r:id="rId9"/>
    <p:sldId id="267" r:id="rId10"/>
    <p:sldId id="311" r:id="rId11"/>
    <p:sldId id="268" r:id="rId12"/>
    <p:sldId id="269" r:id="rId13"/>
    <p:sldId id="270" r:id="rId14"/>
    <p:sldId id="272" r:id="rId15"/>
    <p:sldId id="273" r:id="rId16"/>
    <p:sldId id="312" r:id="rId17"/>
    <p:sldId id="274" r:id="rId18"/>
    <p:sldId id="275" r:id="rId19"/>
    <p:sldId id="276" r:id="rId20"/>
    <p:sldId id="277" r:id="rId21"/>
    <p:sldId id="278" r:id="rId22"/>
    <p:sldId id="279" r:id="rId23"/>
    <p:sldId id="313" r:id="rId24"/>
    <p:sldId id="282" r:id="rId25"/>
    <p:sldId id="283" r:id="rId26"/>
    <p:sldId id="314" r:id="rId27"/>
    <p:sldId id="284" r:id="rId28"/>
    <p:sldId id="285" r:id="rId29"/>
    <p:sldId id="286" r:id="rId30"/>
    <p:sldId id="287" r:id="rId31"/>
    <p:sldId id="288" r:id="rId32"/>
    <p:sldId id="289" r:id="rId33"/>
    <p:sldId id="290" r:id="rId34"/>
    <p:sldId id="291" r:id="rId35"/>
    <p:sldId id="293" r:id="rId36"/>
    <p:sldId id="294" r:id="rId37"/>
    <p:sldId id="295" r:id="rId38"/>
    <p:sldId id="296" r:id="rId39"/>
    <p:sldId id="297" r:id="rId40"/>
    <p:sldId id="299" r:id="rId41"/>
    <p:sldId id="308" r:id="rId42"/>
    <p:sldId id="301" r:id="rId43"/>
    <p:sldId id="302" r:id="rId44"/>
    <p:sldId id="303" r:id="rId45"/>
    <p:sldId id="304" r:id="rId46"/>
    <p:sldId id="305" r:id="rId47"/>
    <p:sldId id="315" r:id="rId4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4272" userDrawn="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F5C"/>
    <a:srgbClr val="E3DE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754" autoAdjust="0"/>
    <p:restoredTop sz="94302" autoAdjust="0"/>
  </p:normalViewPr>
  <p:slideViewPr>
    <p:cSldViewPr>
      <p:cViewPr>
        <p:scale>
          <a:sx n="66" d="100"/>
          <a:sy n="66" d="100"/>
        </p:scale>
        <p:origin x="-1218" y="-288"/>
      </p:cViewPr>
      <p:guideLst>
        <p:guide orient="horz" pos="4272"/>
        <p:guide pos="2880"/>
      </p:guideLst>
    </p:cSldViewPr>
  </p:slid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2060ED62-FE74-43CE-82EE-8EF9F140C384}" type="datetimeFigureOut">
              <a:rPr lang="en-US"/>
              <a:pPr>
                <a:defRPr/>
              </a:pPr>
              <a:t>2/22/2017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359E4E91-2B24-4253-B067-BE32B0F60957}" type="slidenum">
              <a:rPr lang="en-US"/>
              <a:pPr>
                <a:defRPr/>
              </a:pPr>
              <a:t>‹#›</a:t>
            </a:fld>
            <a:endParaRPr lang="en-US"/>
          </a:p>
        </p:txBody>
      </p:sp>
    </p:spTree>
    <p:extLst>
      <p:ext uri="{BB962C8B-B14F-4D97-AF65-F5344CB8AC3E}">
        <p14:creationId xmlns:p14="http://schemas.microsoft.com/office/powerpoint/2010/main" val="40627550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smtClean="0">
                <a:latin typeface="Times New Roman" pitchFamily="18" charset="0"/>
              </a:rPr>
              <a:t>This chapter serves to introduce the student to the institutional framework within which exchange rates are determined and lays the foundation for much of the discussion throughout the remainder of the text. Thus it deserves their careful attention.</a:t>
            </a:r>
          </a:p>
          <a:p>
            <a:pPr eaLnBrk="1" hangingPunct="1">
              <a:spcBef>
                <a:spcPct val="0"/>
              </a:spcBef>
            </a:pPr>
            <a:endParaRPr lang="en-US" altLang="en-US" smtClean="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1F96D3E-24FF-4002-9AEA-2CB982975FC6}" type="slidenum">
              <a:rPr lang="en-US" altLang="en-US" smtClean="0">
                <a:latin typeface="Arial" charset="0"/>
              </a:rPr>
              <a:pPr eaLnBrk="1" hangingPunct="1">
                <a:spcBef>
                  <a:spcPct val="0"/>
                </a:spcBef>
              </a:pPr>
              <a:t>1</a:t>
            </a:fld>
            <a:endParaRPr lang="en-US" altLang="en-US"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07998AA-F0BD-4353-BAD9-453E5161F4DD}" type="slidenum">
              <a:rPr lang="en-US" altLang="en-US" smtClean="0">
                <a:latin typeface="Arial" charset="0"/>
              </a:rPr>
              <a:pPr eaLnBrk="1" hangingPunct="1">
                <a:spcBef>
                  <a:spcPct val="0"/>
                </a:spcBef>
              </a:pPr>
              <a:t>6</a:t>
            </a:fld>
            <a:endParaRPr lang="en-US" altLang="en-US" smtClean="0">
              <a:latin typeface="Arial" charset="0"/>
            </a:endParaRPr>
          </a:p>
        </p:txBody>
      </p:sp>
      <p:sp>
        <p:nvSpPr>
          <p:cNvPr id="583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$200 = £160 × $1.25/£1.00</a:t>
            </a:r>
            <a:endParaRPr lang="en-US" dirty="0"/>
          </a:p>
        </p:txBody>
      </p:sp>
      <p:sp>
        <p:nvSpPr>
          <p:cNvPr id="4" name="Slide Number Placeholder 3"/>
          <p:cNvSpPr>
            <a:spLocks noGrp="1"/>
          </p:cNvSpPr>
          <p:nvPr>
            <p:ph type="sldNum" sz="quarter" idx="10"/>
          </p:nvPr>
        </p:nvSpPr>
        <p:spPr/>
        <p:txBody>
          <a:bodyPr/>
          <a:lstStyle/>
          <a:p>
            <a:pPr>
              <a:defRPr/>
            </a:pPr>
            <a:fld id="{359E4E91-2B24-4253-B067-BE32B0F60957}" type="slidenum">
              <a:rPr lang="en-US" smtClean="0"/>
              <a:pPr>
                <a:defRPr/>
              </a:pPr>
              <a:t>8</a:t>
            </a:fld>
            <a:endParaRPr lang="en-US"/>
          </a:p>
        </p:txBody>
      </p:sp>
    </p:spTree>
    <p:extLst>
      <p:ext uri="{BB962C8B-B14F-4D97-AF65-F5344CB8AC3E}">
        <p14:creationId xmlns:p14="http://schemas.microsoft.com/office/powerpoint/2010/main" val="444467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€460 = €300 + €160</a:t>
            </a:r>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359E4E91-2B24-4253-B067-BE32B0F60957}" type="slidenum">
              <a:rPr lang="en-US" smtClean="0"/>
              <a:pPr>
                <a:defRPr/>
              </a:pPr>
              <a:t>9</a:t>
            </a:fld>
            <a:endParaRPr lang="en-US"/>
          </a:p>
        </p:txBody>
      </p:sp>
    </p:spTree>
    <p:extLst>
      <p:ext uri="{BB962C8B-B14F-4D97-AF65-F5344CB8AC3E}">
        <p14:creationId xmlns:p14="http://schemas.microsoft.com/office/powerpoint/2010/main" val="1039436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99C60B0-A1CC-487C-AC8B-14A94FDF2744}" type="slidenum">
              <a:rPr lang="en-US" altLang="en-US" smtClean="0"/>
              <a:pPr eaLnBrk="1" hangingPunct="1"/>
              <a:t>12</a:t>
            </a:fld>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F0C5BF7-9114-46B0-986C-6AF41F205910}" type="slidenum">
              <a:rPr lang="en-US" altLang="en-US" smtClean="0">
                <a:latin typeface="Arial" charset="0"/>
              </a:rPr>
              <a:pPr eaLnBrk="1" hangingPunct="1">
                <a:spcBef>
                  <a:spcPct val="0"/>
                </a:spcBef>
              </a:pPr>
              <a:t>21</a:t>
            </a:fld>
            <a:endParaRPr lang="en-US" altLang="en-US" smtClean="0">
              <a:latin typeface="Arial" charset="0"/>
            </a:endParaRPr>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easiest way to keep bid and ask prices straight is to take the position of the retail customer and anticipate getting the “worst” price every time.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b="1" smtClean="0">
                <a:latin typeface="Bradley Hand ITC" pitchFamily="66" charset="0"/>
              </a:rPr>
              <a:t>$1,353,502.58</a:t>
            </a:r>
          </a:p>
          <a:p>
            <a:pPr eaLnBrk="1" hangingPunct="1"/>
            <a:endParaRPr lang="en-US" altLang="en-US" smtClean="0"/>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7D15521-698B-49B0-8951-AC2E0D22FA71}" type="slidenum">
              <a:rPr lang="en-US" altLang="en-US" smtClean="0">
                <a:latin typeface="Arial" charset="0"/>
              </a:rPr>
              <a:pPr eaLnBrk="1" hangingPunct="1">
                <a:spcBef>
                  <a:spcPct val="0"/>
                </a:spcBef>
              </a:pPr>
              <a:t>22</a:t>
            </a:fld>
            <a:endParaRPr lang="en-US" altLang="en-US"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b="1" smtClean="0">
                <a:latin typeface="Bradley Hand ITC" pitchFamily="66" charset="0"/>
              </a:rPr>
              <a:t>$1,353,502.58</a:t>
            </a:r>
          </a:p>
          <a:p>
            <a:pPr eaLnBrk="1" hangingPunct="1"/>
            <a:endParaRPr lang="en-US" altLang="en-US" smtClean="0"/>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67D15521-698B-49B0-8951-AC2E0D22FA71}" type="slidenum">
              <a:rPr lang="en-US" altLang="en-US" smtClean="0">
                <a:latin typeface="Arial" charset="0"/>
              </a:rPr>
              <a:pPr eaLnBrk="1" hangingPunct="1">
                <a:spcBef>
                  <a:spcPct val="0"/>
                </a:spcBef>
              </a:pPr>
              <a:t>23</a:t>
            </a:fld>
            <a:endParaRPr lang="en-US" altLang="en-US" smtClean="0">
              <a:latin typeface="Arial" charset="0"/>
            </a:endParaRPr>
          </a:p>
        </p:txBody>
      </p:sp>
    </p:spTree>
    <p:extLst>
      <p:ext uri="{BB962C8B-B14F-4D97-AF65-F5344CB8AC3E}">
        <p14:creationId xmlns:p14="http://schemas.microsoft.com/office/powerpoint/2010/main" val="21776253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47800" y="5791200"/>
            <a:ext cx="6400800" cy="876300"/>
          </a:xfrm>
          <a:prstGeom prst="rect">
            <a:avLst/>
          </a:prstGeom>
        </p:spPr>
        <p:txBody>
          <a:bodyPr/>
          <a:lstStyle>
            <a:lvl1pPr marL="0" indent="0" algn="ctr">
              <a:buNone/>
              <a:defRPr sz="4000">
                <a:solidFill>
                  <a:schemeClr val="tx1"/>
                </a:solidFill>
                <a:latin typeface="Arial Narrow" panose="020B0606020202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Title Placeholder 1"/>
          <p:cNvSpPr>
            <a:spLocks noGrp="1"/>
          </p:cNvSpPr>
          <p:nvPr>
            <p:ph type="title"/>
          </p:nvPr>
        </p:nvSpPr>
        <p:spPr>
          <a:xfrm>
            <a:off x="457200" y="5029200"/>
            <a:ext cx="8229600" cy="990600"/>
          </a:xfrm>
          <a:prstGeom prst="rect">
            <a:avLst/>
          </a:prstGeom>
        </p:spPr>
        <p:txBody>
          <a:bodyPr rtlCol="0">
            <a:noAutofit/>
          </a:bodyPr>
          <a:lstStyle>
            <a:lvl1pPr>
              <a:defRPr sz="5400" b="1">
                <a:solidFill>
                  <a:srgbClr val="C00000"/>
                </a:solidFill>
                <a:latin typeface="Arial Narrow" panose="020B0606020202030204" pitchFamily="34" charset="0"/>
              </a:defRPr>
            </a:lvl1pPr>
          </a:lstStyle>
          <a:p>
            <a:r>
              <a:rPr lang="en-US" smtClean="0"/>
              <a:t>Click to edit Master title style</a:t>
            </a:r>
            <a:endParaRPr lang="en-US" dirty="0"/>
          </a:p>
        </p:txBody>
      </p:sp>
      <p:sp>
        <p:nvSpPr>
          <p:cNvPr id="6" name="Footer Placeholder 4"/>
          <p:cNvSpPr>
            <a:spLocks noGrp="1"/>
          </p:cNvSpPr>
          <p:nvPr>
            <p:ph type="ftr" sz="quarter" idx="10"/>
          </p:nvPr>
        </p:nvSpPr>
        <p:spPr>
          <a:xfrm>
            <a:off x="5867400" y="6477000"/>
            <a:ext cx="2895600" cy="514350"/>
          </a:xfrm>
        </p:spPr>
        <p:txBody>
          <a:bodyPr/>
          <a:lstStyle>
            <a:lvl1pPr>
              <a:defRPr/>
            </a:lvl1pPr>
          </a:lstStyle>
          <a:p>
            <a:pPr>
              <a:defRPr/>
            </a:pPr>
            <a:r>
              <a:rPr lang="en-US" dirty="0"/>
              <a:t>Copyright © </a:t>
            </a:r>
            <a:r>
              <a:rPr lang="en-US" dirty="0" smtClean="0"/>
              <a:t>2018 </a:t>
            </a:r>
            <a:r>
              <a:rPr lang="en-US" dirty="0"/>
              <a:t>by the McGraw-Hill Companies, Inc. All rights reserved.</a:t>
            </a:r>
          </a:p>
          <a:p>
            <a:pPr>
              <a:defRPr/>
            </a:pPr>
            <a:endParaRPr lang="en-US" dirty="0"/>
          </a:p>
        </p:txBody>
      </p:sp>
      <p:sp>
        <p:nvSpPr>
          <p:cNvPr id="8" name="Slide Number Placeholder 5"/>
          <p:cNvSpPr>
            <a:spLocks noGrp="1"/>
          </p:cNvSpPr>
          <p:nvPr>
            <p:ph type="sldNum" sz="quarter" idx="11"/>
          </p:nvPr>
        </p:nvSpPr>
        <p:spPr/>
        <p:txBody>
          <a:bodyPr/>
          <a:lstStyle>
            <a:lvl1pPr>
              <a:defRPr/>
            </a:lvl1pPr>
          </a:lstStyle>
          <a:p>
            <a:pPr>
              <a:defRPr/>
            </a:pPr>
            <a:fld id="{363FB109-15C8-4E2C-9954-83F19A14A956}" type="slidenum">
              <a:rPr lang="en-US"/>
              <a:pPr>
                <a:defRPr/>
              </a:pPr>
              <a:t>‹#›</a:t>
            </a:fld>
            <a:endParaRPr lang="en-US" dirty="0"/>
          </a:p>
        </p:txBody>
      </p:sp>
      <p:sp>
        <p:nvSpPr>
          <p:cNvPr id="9" name="Rectangle 8"/>
          <p:cNvSpPr/>
          <p:nvPr userDrawn="1"/>
        </p:nvSpPr>
        <p:spPr>
          <a:xfrm>
            <a:off x="0" y="0"/>
            <a:ext cx="9144000" cy="381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pic>
        <p:nvPicPr>
          <p:cNvPr id="10" name="Picture 9"/>
          <p:cNvPicPr>
            <a:picLocks noChangeAspect="1"/>
          </p:cNvPicPr>
          <p:nvPr userDrawn="1"/>
        </p:nvPicPr>
        <p:blipFill rotWithShape="1">
          <a:blip r:embed="rId2"/>
          <a:srcRect l="34978" t="26029" r="35061" b="24074"/>
          <a:stretch/>
        </p:blipFill>
        <p:spPr>
          <a:xfrm>
            <a:off x="2213810" y="497940"/>
            <a:ext cx="4716379" cy="4418330"/>
          </a:xfrm>
          <a:prstGeom prst="rect">
            <a:avLst/>
          </a:prstGeom>
        </p:spPr>
      </p:pic>
    </p:spTree>
    <p:extLst>
      <p:ext uri="{BB962C8B-B14F-4D97-AF65-F5344CB8AC3E}">
        <p14:creationId xmlns:p14="http://schemas.microsoft.com/office/powerpoint/2010/main" val="3052249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5" name="TextBox 4"/>
          <p:cNvSpPr txBox="1"/>
          <p:nvPr/>
        </p:nvSpPr>
        <p:spPr>
          <a:xfrm>
            <a:off x="0" y="6781800"/>
            <a:ext cx="9144000" cy="92075"/>
          </a:xfrm>
          <a:prstGeom prst="rect">
            <a:avLst/>
          </a:prstGeom>
          <a:solidFill>
            <a:schemeClr val="tx2">
              <a:lumMod val="50000"/>
            </a:schemeClr>
          </a:solidFill>
        </p:spPr>
        <p:txBody>
          <a:bodyPr>
            <a:spAutoFit/>
          </a:bodyPr>
          <a:lstStyle/>
          <a:p>
            <a:pPr>
              <a:defRPr/>
            </a:pPr>
            <a:endParaRPr lang="en-US" dirty="0"/>
          </a:p>
        </p:txBody>
      </p:sp>
      <p:sp>
        <p:nvSpPr>
          <p:cNvPr id="2" name="Title 1"/>
          <p:cNvSpPr>
            <a:spLocks noGrp="1"/>
          </p:cNvSpPr>
          <p:nvPr>
            <p:ph type="title"/>
          </p:nvPr>
        </p:nvSpPr>
        <p:spPr>
          <a:xfrm>
            <a:off x="457200" y="914400"/>
            <a:ext cx="8229600" cy="990600"/>
          </a:xfrm>
        </p:spPr>
        <p:txBody>
          <a:bodyPr>
            <a:normAutofit/>
          </a:bodyPr>
          <a:lstStyle>
            <a:lvl1pPr>
              <a:defRPr sz="4800">
                <a:solidFill>
                  <a:srgbClr val="C0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905000"/>
            <a:ext cx="8229600" cy="4525963"/>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vl2pPr>
              <a:defRPr>
                <a:latin typeface="Arial Unicode MS" panose="020B0604020202020204" pitchFamily="34" charset="-128"/>
                <a:ea typeface="Arial Unicode MS" panose="020B0604020202020204" pitchFamily="34" charset="-128"/>
                <a:cs typeface="Arial Unicode MS" panose="020B0604020202020204" pitchFamily="34" charset="-128"/>
              </a:defRPr>
            </a:lvl2pPr>
            <a:lvl3pPr>
              <a:defRPr>
                <a:latin typeface="Arial Unicode MS" panose="020B0604020202020204" pitchFamily="34" charset="-128"/>
                <a:ea typeface="Arial Unicode MS" panose="020B0604020202020204" pitchFamily="34" charset="-128"/>
                <a:cs typeface="Arial Unicode MS" panose="020B0604020202020204" pitchFamily="34" charset="-128"/>
              </a:defRPr>
            </a:lvl3pPr>
            <a:lvl4pPr>
              <a:defRPr>
                <a:latin typeface="Arial Unicode MS" panose="020B0604020202020204" pitchFamily="34" charset="-128"/>
                <a:ea typeface="Arial Unicode MS" panose="020B0604020202020204" pitchFamily="34" charset="-128"/>
                <a:cs typeface="Arial Unicode MS" panose="020B0604020202020204" pitchFamily="34" charset="-128"/>
              </a:defRPr>
            </a:lvl4pPr>
            <a:lvl5pPr>
              <a:defRPr>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Footer Placeholder 4"/>
          <p:cNvSpPr>
            <a:spLocks noGrp="1"/>
          </p:cNvSpPr>
          <p:nvPr>
            <p:ph type="ftr" sz="quarter" idx="10"/>
          </p:nvPr>
        </p:nvSpPr>
        <p:spPr>
          <a:xfrm>
            <a:off x="5867400" y="6526213"/>
            <a:ext cx="2895600" cy="363537"/>
          </a:xfrm>
        </p:spPr>
        <p:txBody>
          <a:bodyPr/>
          <a:lstStyle>
            <a:lvl1pPr>
              <a:defRPr/>
            </a:lvl1pPr>
          </a:lstStyle>
          <a:p>
            <a:pPr>
              <a:defRPr/>
            </a:pPr>
            <a:r>
              <a:rPr lang="en-US" dirty="0"/>
              <a:t>Copyright © </a:t>
            </a:r>
            <a:r>
              <a:rPr lang="en-US" dirty="0" smtClean="0"/>
              <a:t>2018 </a:t>
            </a:r>
            <a:r>
              <a:rPr lang="en-US" dirty="0"/>
              <a:t>by the McGraw-Hill Companies, Inc. All rights reserved.</a:t>
            </a:r>
          </a:p>
          <a:p>
            <a:pPr>
              <a:defRPr/>
            </a:pPr>
            <a:endParaRPr lang="en-US" dirty="0"/>
          </a:p>
          <a:p>
            <a:pPr>
              <a:defRPr/>
            </a:pPr>
            <a:endParaRPr lang="en-US" dirty="0"/>
          </a:p>
        </p:txBody>
      </p:sp>
      <p:sp>
        <p:nvSpPr>
          <p:cNvPr id="7" name="Slide Number Placeholder 5"/>
          <p:cNvSpPr>
            <a:spLocks noGrp="1"/>
          </p:cNvSpPr>
          <p:nvPr>
            <p:ph type="sldNum" sz="quarter" idx="11"/>
          </p:nvPr>
        </p:nvSpPr>
        <p:spPr>
          <a:xfrm>
            <a:off x="7010400" y="6418263"/>
            <a:ext cx="2133600" cy="365125"/>
          </a:xfrm>
        </p:spPr>
        <p:txBody>
          <a:bodyPr/>
          <a:lstStyle>
            <a:lvl1pPr>
              <a:defRPr/>
            </a:lvl1pPr>
          </a:lstStyle>
          <a:p>
            <a:pPr>
              <a:defRPr/>
            </a:pPr>
            <a:r>
              <a:rPr lang="en-US"/>
              <a:t>#-</a:t>
            </a:r>
            <a:fld id="{66F5D735-28F2-48E2-B758-02DFE37B5090}" type="slidenum">
              <a:rPr lang="en-US"/>
              <a:pPr>
                <a:defRPr/>
              </a:pPr>
              <a:t>‹#›</a:t>
            </a:fld>
            <a:endParaRPr lang="en-US"/>
          </a:p>
        </p:txBody>
      </p:sp>
      <p:pic>
        <p:nvPicPr>
          <p:cNvPr id="8"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2656"/>
            <a:ext cx="9144000" cy="779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30695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C2933D4A-16C4-4FCB-9C49-4B0BD7564D14}" type="datetimeFigureOut">
              <a:rPr lang="en-US"/>
              <a:pPr>
                <a:defRPr/>
              </a:pPr>
              <a:t>2/22/2017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r>
              <a:rPr lang="en-US"/>
              <a:t>#-</a:t>
            </a:r>
            <a:fld id="{DE266D77-F119-41BB-95A8-77A46B4FA447}" type="slidenum">
              <a:rPr lang="en-US"/>
              <a:pPr>
                <a:defRPr/>
              </a:pPr>
              <a:t>‹#›</a:t>
            </a:fld>
            <a:endParaRPr lang="en-US"/>
          </a:p>
        </p:txBody>
      </p:sp>
    </p:spTree>
    <p:extLst>
      <p:ext uri="{BB962C8B-B14F-4D97-AF65-F5344CB8AC3E}">
        <p14:creationId xmlns:p14="http://schemas.microsoft.com/office/powerpoint/2010/main" val="2780665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a:defRPr/>
            </a:lvl1pPr>
          </a:lstStyle>
          <a:p>
            <a:pPr>
              <a:defRPr/>
            </a:pPr>
            <a:fld id="{09134116-61CF-46D1-9F69-0606AE55926E}" type="datetimeFigureOut">
              <a:rPr lang="en-US"/>
              <a:pPr>
                <a:defRPr/>
              </a:pPr>
              <a:t>2/22/2017</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r>
              <a:rPr lang="en-US"/>
              <a:t>#-</a:t>
            </a:r>
            <a:fld id="{53DA844A-05D9-4FFC-8219-C75F8B9DBA94}" type="slidenum">
              <a:rPr lang="en-US"/>
              <a:pPr>
                <a:defRPr/>
              </a:pPr>
              <a:t>‹#›</a:t>
            </a:fld>
            <a:endParaRPr lang="en-US"/>
          </a:p>
        </p:txBody>
      </p:sp>
    </p:spTree>
    <p:extLst>
      <p:ext uri="{BB962C8B-B14F-4D97-AF65-F5344CB8AC3E}">
        <p14:creationId xmlns:p14="http://schemas.microsoft.com/office/powerpoint/2010/main" val="4141969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lvl1pPr>
              <a:defRPr/>
            </a:lvl1pPr>
          </a:lstStyle>
          <a:p>
            <a:pPr>
              <a:defRPr/>
            </a:pPr>
            <a:fld id="{A22CCC75-F167-44C8-8981-DD90ABC57EDC}" type="datetimeFigureOut">
              <a:rPr lang="en-US"/>
              <a:pPr>
                <a:defRPr/>
              </a:pPr>
              <a:t>2/22/2017</a:t>
            </a:fld>
            <a:endParaRPr lang="en-US"/>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p:txBody>
          <a:bodyPr/>
          <a:lstStyle>
            <a:lvl1pPr>
              <a:defRPr/>
            </a:lvl1pPr>
          </a:lstStyle>
          <a:p>
            <a:pPr>
              <a:defRPr/>
            </a:pPr>
            <a:r>
              <a:rPr lang="en-US"/>
              <a:t>#-</a:t>
            </a:r>
            <a:fld id="{3F0387B4-7022-4005-A97F-9DEBB29C304E}" type="slidenum">
              <a:rPr lang="en-US"/>
              <a:pPr>
                <a:defRPr/>
              </a:pPr>
              <a:t>‹#›</a:t>
            </a:fld>
            <a:endParaRPr lang="en-US"/>
          </a:p>
        </p:txBody>
      </p:sp>
    </p:spTree>
    <p:extLst>
      <p:ext uri="{BB962C8B-B14F-4D97-AF65-F5344CB8AC3E}">
        <p14:creationId xmlns:p14="http://schemas.microsoft.com/office/powerpoint/2010/main" val="1889862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lvl1pPr>
              <a:defRPr/>
            </a:lvl1pPr>
          </a:lstStyle>
          <a:p>
            <a:pPr>
              <a:defRPr/>
            </a:pPr>
            <a:fld id="{316CC985-94EC-4AC3-AAA5-9C404616D191}" type="datetimeFigureOut">
              <a:rPr lang="en-US"/>
              <a:pPr>
                <a:defRPr/>
              </a:pPr>
              <a:t>2/22/2017</a:t>
            </a:fld>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r>
              <a:rPr lang="en-US"/>
              <a:t>#-</a:t>
            </a:r>
            <a:fld id="{03B08648-1A34-4CA2-B2A3-4F538EBF4E62}" type="slidenum">
              <a:rPr lang="en-US"/>
              <a:pPr>
                <a:defRPr/>
              </a:pPr>
              <a:t>‹#›</a:t>
            </a:fld>
            <a:endParaRPr lang="en-US"/>
          </a:p>
        </p:txBody>
      </p:sp>
    </p:spTree>
    <p:extLst>
      <p:ext uri="{BB962C8B-B14F-4D97-AF65-F5344CB8AC3E}">
        <p14:creationId xmlns:p14="http://schemas.microsoft.com/office/powerpoint/2010/main" val="2468632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lvl1pPr>
              <a:defRPr/>
            </a:lvl1pPr>
          </a:lstStyle>
          <a:p>
            <a:pPr>
              <a:defRPr/>
            </a:pPr>
            <a:fld id="{2012086F-004A-479E-978E-9F09E03E1393}" type="datetimeFigureOut">
              <a:rPr lang="en-US"/>
              <a:pPr>
                <a:defRPr/>
              </a:pPr>
              <a:t>2/22/2017</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r>
              <a:rPr lang="en-US"/>
              <a:t>#-</a:t>
            </a:r>
            <a:fld id="{CCA4B87A-48F3-445E-B7BF-5962DD09E87F}" type="slidenum">
              <a:rPr lang="en-US"/>
              <a:pPr>
                <a:defRPr/>
              </a:pPr>
              <a:t>‹#›</a:t>
            </a:fld>
            <a:endParaRPr lang="en-US"/>
          </a:p>
        </p:txBody>
      </p:sp>
    </p:spTree>
    <p:extLst>
      <p:ext uri="{BB962C8B-B14F-4D97-AF65-F5344CB8AC3E}">
        <p14:creationId xmlns:p14="http://schemas.microsoft.com/office/powerpoint/2010/main" val="1944310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a:defRPr/>
            </a:lvl1pPr>
          </a:lstStyle>
          <a:p>
            <a:pPr>
              <a:defRPr/>
            </a:pPr>
            <a:fld id="{DE2B05C2-7A8D-4DDE-A807-FF68EAE725C0}" type="datetimeFigureOut">
              <a:rPr lang="en-US"/>
              <a:pPr>
                <a:defRPr/>
              </a:pPr>
              <a:t>2/22/2017</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r>
              <a:rPr lang="en-US"/>
              <a:t>#-</a:t>
            </a:r>
            <a:fld id="{D7286942-4567-4DC4-86A1-477BC0288463}" type="slidenum">
              <a:rPr lang="en-US"/>
              <a:pPr>
                <a:defRPr/>
              </a:pPr>
              <a:t>‹#›</a:t>
            </a:fld>
            <a:endParaRPr lang="en-US"/>
          </a:p>
        </p:txBody>
      </p:sp>
    </p:spTree>
    <p:extLst>
      <p:ext uri="{BB962C8B-B14F-4D97-AF65-F5344CB8AC3E}">
        <p14:creationId xmlns:p14="http://schemas.microsoft.com/office/powerpoint/2010/main" val="1892899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a:defRPr/>
            </a:lvl1pPr>
          </a:lstStyle>
          <a:p>
            <a:pPr>
              <a:defRPr/>
            </a:pPr>
            <a:fld id="{274413D6-759A-45FA-AED3-36DE03008D57}" type="datetimeFigureOut">
              <a:rPr lang="en-US"/>
              <a:pPr>
                <a:defRPr/>
              </a:pPr>
              <a:t>2/22/2017</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r>
              <a:rPr lang="en-US"/>
              <a:t>#-</a:t>
            </a:r>
            <a:fld id="{C39933AB-2E3B-44CE-BF34-4965F6F0F050}" type="slidenum">
              <a:rPr lang="en-US"/>
              <a:pPr>
                <a:defRPr/>
              </a:pPr>
              <a:t>‹#›</a:t>
            </a:fld>
            <a:endParaRPr lang="en-US"/>
          </a:p>
        </p:txBody>
      </p:sp>
    </p:spTree>
    <p:extLst>
      <p:ext uri="{BB962C8B-B14F-4D97-AF65-F5344CB8AC3E}">
        <p14:creationId xmlns:p14="http://schemas.microsoft.com/office/powerpoint/2010/main" val="3780519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838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E31076A9-AE07-4A1B-864C-152893642C68}" type="datetimeFigureOut">
              <a:rPr lang="en-US"/>
              <a:pPr>
                <a:defRPr/>
              </a:pPr>
              <a:t>2/22/2017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r>
              <a:rPr lang="en-US"/>
              <a:t>#-</a:t>
            </a:r>
            <a:fld id="{0A26AEC2-9B69-40DA-9E2A-7BDE26A93C92}" type="slidenum">
              <a:rPr lang="en-US"/>
              <a:pPr>
                <a:defRPr/>
              </a:pPr>
              <a:t>‹#›</a:t>
            </a:fld>
            <a:endParaRPr lang="en-US"/>
          </a:p>
        </p:txBody>
      </p:sp>
    </p:spTree>
    <p:extLst>
      <p:ext uri="{BB962C8B-B14F-4D97-AF65-F5344CB8AC3E}">
        <p14:creationId xmlns:p14="http://schemas.microsoft.com/office/powerpoint/2010/main" val="158139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DC06DACA-7119-47B2-AE61-558E3A94766E}" type="datetimeFigureOut">
              <a:rPr lang="en-US"/>
              <a:pPr>
                <a:defRPr/>
              </a:pPr>
              <a:t>2/22/2017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r>
              <a:rPr lang="en-US"/>
              <a:t>#-</a:t>
            </a:r>
            <a:fld id="{2ED650A6-444B-4718-BC8C-7D0F407F2194}" type="slidenum">
              <a:rPr lang="en-US"/>
              <a:pPr>
                <a:defRPr/>
              </a:pPr>
              <a:t>‹#›</a:t>
            </a:fld>
            <a:endParaRPr lang="en-US"/>
          </a:p>
        </p:txBody>
      </p:sp>
    </p:spTree>
    <p:extLst>
      <p:ext uri="{BB962C8B-B14F-4D97-AF65-F5344CB8AC3E}">
        <p14:creationId xmlns:p14="http://schemas.microsoft.com/office/powerpoint/2010/main" val="1614065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5029200"/>
            <a:ext cx="82296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Chapter Title</a:t>
            </a:r>
          </a:p>
        </p:txBody>
      </p:sp>
      <p:sp>
        <p:nvSpPr>
          <p:cNvPr id="5" name="Footer Placeholder 4"/>
          <p:cNvSpPr>
            <a:spLocks noGrp="1"/>
          </p:cNvSpPr>
          <p:nvPr>
            <p:ph type="ftr" sz="quarter" idx="3"/>
          </p:nvPr>
        </p:nvSpPr>
        <p:spPr>
          <a:xfrm>
            <a:off x="5867400" y="6629400"/>
            <a:ext cx="2895600" cy="361950"/>
          </a:xfrm>
          <a:prstGeom prst="rect">
            <a:avLst/>
          </a:prstGeom>
        </p:spPr>
        <p:txBody>
          <a:bodyPr vert="horz" lIns="91440" tIns="45720" rIns="91440" bIns="45720" rtlCol="0" anchor="ctr"/>
          <a:lstStyle>
            <a:lvl1pPr algn="r">
              <a:defRPr sz="900" dirty="0" smtClean="0">
                <a:solidFill>
                  <a:schemeClr val="tx1"/>
                </a:solidFill>
              </a:defRPr>
            </a:lvl1pPr>
          </a:lstStyle>
          <a:p>
            <a:pPr>
              <a:defRPr/>
            </a:pPr>
            <a:r>
              <a:rPr lang="en-US" dirty="0"/>
              <a:t>Copyright © </a:t>
            </a:r>
            <a:r>
              <a:rPr lang="en-US" dirty="0" smtClean="0"/>
              <a:t>2018 </a:t>
            </a:r>
            <a:r>
              <a:rPr lang="en-US" dirty="0"/>
              <a:t>by the McGraw-Hill Companies, Inc. All rights reserved.</a:t>
            </a:r>
          </a:p>
          <a:p>
            <a:pPr>
              <a:defRPr/>
            </a:pPr>
            <a:endParaRPr lang="en-US" dirty="0"/>
          </a:p>
          <a:p>
            <a:pPr>
              <a:defRPr/>
            </a:pPr>
            <a:endParaRPr lang="en-US" dirty="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000" smtClean="0">
                <a:solidFill>
                  <a:schemeClr val="tx1"/>
                </a:solidFill>
              </a:defRPr>
            </a:lvl1pPr>
          </a:lstStyle>
          <a:p>
            <a:pPr>
              <a:defRPr/>
            </a:pPr>
            <a:r>
              <a:rPr lang="en-US"/>
              <a:t>#-</a:t>
            </a:r>
            <a:fld id="{B256A917-248D-4273-BCFB-B6F766CD18C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txStyles>
    <p:titleStyle>
      <a:lvl1pPr algn="ctr" rtl="0" fontAlgn="base">
        <a:spcBef>
          <a:spcPct val="0"/>
        </a:spcBef>
        <a:spcAft>
          <a:spcPct val="0"/>
        </a:spcAft>
        <a:defRPr sz="5400" b="1" kern="1200">
          <a:solidFill>
            <a:srgbClr val="C05533"/>
          </a:solidFill>
          <a:latin typeface="Arial Narrow" panose="020B0606020202030204" pitchFamily="34" charset="0"/>
          <a:ea typeface="+mj-ea"/>
          <a:cs typeface="+mj-cs"/>
        </a:defRPr>
      </a:lvl1pPr>
      <a:lvl2pPr algn="ctr" rtl="0" fontAlgn="base">
        <a:spcBef>
          <a:spcPct val="0"/>
        </a:spcBef>
        <a:spcAft>
          <a:spcPct val="0"/>
        </a:spcAft>
        <a:defRPr sz="5400" b="1">
          <a:solidFill>
            <a:srgbClr val="C05533"/>
          </a:solidFill>
          <a:latin typeface="Arial Narrow" pitchFamily="34" charset="0"/>
        </a:defRPr>
      </a:lvl2pPr>
      <a:lvl3pPr algn="ctr" rtl="0" fontAlgn="base">
        <a:spcBef>
          <a:spcPct val="0"/>
        </a:spcBef>
        <a:spcAft>
          <a:spcPct val="0"/>
        </a:spcAft>
        <a:defRPr sz="5400" b="1">
          <a:solidFill>
            <a:srgbClr val="C05533"/>
          </a:solidFill>
          <a:latin typeface="Arial Narrow" pitchFamily="34" charset="0"/>
        </a:defRPr>
      </a:lvl3pPr>
      <a:lvl4pPr algn="ctr" rtl="0" fontAlgn="base">
        <a:spcBef>
          <a:spcPct val="0"/>
        </a:spcBef>
        <a:spcAft>
          <a:spcPct val="0"/>
        </a:spcAft>
        <a:defRPr sz="5400" b="1">
          <a:solidFill>
            <a:srgbClr val="C05533"/>
          </a:solidFill>
          <a:latin typeface="Arial Narrow" pitchFamily="34" charset="0"/>
        </a:defRPr>
      </a:lvl4pPr>
      <a:lvl5pPr algn="ctr" rtl="0" fontAlgn="base">
        <a:spcBef>
          <a:spcPct val="0"/>
        </a:spcBef>
        <a:spcAft>
          <a:spcPct val="0"/>
        </a:spcAft>
        <a:defRPr sz="5400" b="1">
          <a:solidFill>
            <a:srgbClr val="C05533"/>
          </a:solidFill>
          <a:latin typeface="Arial Narrow" pitchFamily="34" charset="0"/>
        </a:defRPr>
      </a:lvl5pPr>
      <a:lvl6pPr marL="457200" algn="ctr" rtl="0" fontAlgn="base">
        <a:spcBef>
          <a:spcPct val="0"/>
        </a:spcBef>
        <a:spcAft>
          <a:spcPct val="0"/>
        </a:spcAft>
        <a:defRPr sz="5400" b="1">
          <a:solidFill>
            <a:srgbClr val="C05533"/>
          </a:solidFill>
          <a:latin typeface="Arial Narrow" pitchFamily="34" charset="0"/>
        </a:defRPr>
      </a:lvl6pPr>
      <a:lvl7pPr marL="914400" algn="ctr" rtl="0" fontAlgn="base">
        <a:spcBef>
          <a:spcPct val="0"/>
        </a:spcBef>
        <a:spcAft>
          <a:spcPct val="0"/>
        </a:spcAft>
        <a:defRPr sz="5400" b="1">
          <a:solidFill>
            <a:srgbClr val="C05533"/>
          </a:solidFill>
          <a:latin typeface="Arial Narrow" pitchFamily="34" charset="0"/>
        </a:defRPr>
      </a:lvl7pPr>
      <a:lvl8pPr marL="1371600" algn="ctr" rtl="0" fontAlgn="base">
        <a:spcBef>
          <a:spcPct val="0"/>
        </a:spcBef>
        <a:spcAft>
          <a:spcPct val="0"/>
        </a:spcAft>
        <a:defRPr sz="5400" b="1">
          <a:solidFill>
            <a:srgbClr val="C05533"/>
          </a:solidFill>
          <a:latin typeface="Arial Narrow" pitchFamily="34" charset="0"/>
        </a:defRPr>
      </a:lvl8pPr>
      <a:lvl9pPr marL="1828800" algn="ctr" rtl="0" fontAlgn="base">
        <a:spcBef>
          <a:spcPct val="0"/>
        </a:spcBef>
        <a:spcAft>
          <a:spcPct val="0"/>
        </a:spcAft>
        <a:defRPr sz="5400" b="1">
          <a:solidFill>
            <a:srgbClr val="C05533"/>
          </a:solidFill>
          <a:latin typeface="Arial Narrow"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0.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0" y="5029200"/>
            <a:ext cx="9144000" cy="990600"/>
          </a:xfrm>
        </p:spPr>
        <p:txBody>
          <a:bodyPr/>
          <a:lstStyle/>
          <a:p>
            <a:r>
              <a:rPr lang="en-US" altLang="en-US" smtClean="0"/>
              <a:t>The Market for Foreign Exchange</a:t>
            </a:r>
          </a:p>
        </p:txBody>
      </p:sp>
      <p:sp>
        <p:nvSpPr>
          <p:cNvPr id="13315" name="Subtitle 1"/>
          <p:cNvSpPr>
            <a:spLocks noGrp="1"/>
          </p:cNvSpPr>
          <p:nvPr>
            <p:ph type="subTitle"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Chapter Five</a:t>
            </a:r>
          </a:p>
          <a:p>
            <a:endParaRPr lang="en-US" altLang="en-US" smtClean="0"/>
          </a:p>
        </p:txBody>
      </p:sp>
      <p:sp>
        <p:nvSpPr>
          <p:cNvPr id="13316" name="Rectangle 20"/>
          <p:cNvSpPr>
            <a:spLocks noGrp="1" noChangeArrowheads="1"/>
          </p:cNvSpPr>
          <p:nvPr>
            <p:ph type="ftr" sz="quarter" idx="10"/>
          </p:nvPr>
        </p:nvSpPr>
        <p:spPr bwMode="auto">
          <a:xfrm>
            <a:off x="5105400" y="6477000"/>
            <a:ext cx="4059238" cy="5143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altLang="en-US" smtClean="0"/>
              <a:t>Chapter Outline</a:t>
            </a:r>
          </a:p>
        </p:txBody>
      </p:sp>
      <p:sp>
        <p:nvSpPr>
          <p:cNvPr id="14339"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90000"/>
              </a:lnSpc>
            </a:pPr>
            <a:r>
              <a:rPr lang="en-US" altLang="en-US" sz="2800" smtClean="0"/>
              <a:t>Function and Structure of the FX Market</a:t>
            </a:r>
          </a:p>
          <a:p>
            <a:pPr lvl="1">
              <a:lnSpc>
                <a:spcPct val="90000"/>
              </a:lnSpc>
            </a:pPr>
            <a:r>
              <a:rPr lang="en-US" altLang="en-US" sz="2400" smtClean="0"/>
              <a:t>FX Market Participants</a:t>
            </a:r>
          </a:p>
          <a:p>
            <a:pPr lvl="1">
              <a:lnSpc>
                <a:spcPct val="90000"/>
              </a:lnSpc>
            </a:pPr>
            <a:r>
              <a:rPr lang="en-US" altLang="en-US" sz="2400" smtClean="0"/>
              <a:t>Correspondent Banking Relationships</a:t>
            </a:r>
          </a:p>
          <a:p>
            <a:pPr>
              <a:lnSpc>
                <a:spcPct val="90000"/>
              </a:lnSpc>
            </a:pPr>
            <a:r>
              <a:rPr lang="en-US" altLang="en-US" sz="2800" smtClean="0"/>
              <a:t>The Spot Market</a:t>
            </a:r>
          </a:p>
          <a:p>
            <a:pPr lvl="1">
              <a:lnSpc>
                <a:spcPct val="90000"/>
              </a:lnSpc>
            </a:pPr>
            <a:r>
              <a:rPr lang="en-US" altLang="en-US" sz="2400" smtClean="0"/>
              <a:t>Spot Rate Quotations</a:t>
            </a:r>
          </a:p>
          <a:p>
            <a:pPr lvl="1">
              <a:lnSpc>
                <a:spcPct val="90000"/>
              </a:lnSpc>
            </a:pPr>
            <a:r>
              <a:rPr lang="en-US" altLang="en-US" sz="2400" smtClean="0"/>
              <a:t>The Bid-Ask Spread</a:t>
            </a:r>
          </a:p>
          <a:p>
            <a:pPr lvl="1">
              <a:lnSpc>
                <a:spcPct val="90000"/>
              </a:lnSpc>
            </a:pPr>
            <a:r>
              <a:rPr lang="en-US" altLang="en-US" sz="2400" smtClean="0"/>
              <a:t>Spot FX Trading</a:t>
            </a:r>
          </a:p>
          <a:p>
            <a:pPr lvl="1">
              <a:lnSpc>
                <a:spcPct val="90000"/>
              </a:lnSpc>
            </a:pPr>
            <a:r>
              <a:rPr lang="en-US" altLang="en-US" sz="2400" smtClean="0"/>
              <a:t>Cross Exchange Rate Quotations</a:t>
            </a:r>
          </a:p>
          <a:p>
            <a:pPr lvl="1">
              <a:lnSpc>
                <a:spcPct val="90000"/>
              </a:lnSpc>
            </a:pPr>
            <a:r>
              <a:rPr lang="en-US" altLang="en-US" sz="2400" smtClean="0"/>
              <a:t>Triangular Arbitrage</a:t>
            </a:r>
          </a:p>
          <a:p>
            <a:pPr lvl="1">
              <a:lnSpc>
                <a:spcPct val="90000"/>
              </a:lnSpc>
            </a:pPr>
            <a:r>
              <a:rPr lang="en-US" altLang="en-US" sz="2400" smtClean="0"/>
              <a:t>Spot Foreign Exchange Market Microstructure</a:t>
            </a:r>
          </a:p>
        </p:txBody>
      </p:sp>
      <p:sp>
        <p:nvSpPr>
          <p:cNvPr id="1434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C32B4AD0-B498-4BDC-AA7A-4BDA562AA3D6}" type="slidenum">
              <a:rPr lang="en-US" altLang="en-US" sz="900">
                <a:cs typeface="Arial" charset="0"/>
              </a:rPr>
              <a:pPr algn="r" eaLnBrk="1" hangingPunct="1"/>
              <a:t>2</a:t>
            </a:fld>
            <a:endParaRPr lang="en-US" altLang="en-US" sz="1000">
              <a:cs typeface="Arial" charset="0"/>
            </a:endParaRPr>
          </a:p>
        </p:txBody>
      </p:sp>
      <p:sp>
        <p:nvSpPr>
          <p:cNvPr id="14341" name="Rectangle 20"/>
          <p:cNvSpPr>
            <a:spLocks noGrp="1" noChangeArrowheads="1"/>
          </p:cNvSpPr>
          <p:nvPr>
            <p:ph type="ftr" sz="quarter" idx="10"/>
          </p:nvPr>
        </p:nvSpPr>
        <p:spPr bwMode="auto">
          <a:xfrm>
            <a:off x="4800600" y="6553200"/>
            <a:ext cx="3962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altLang="en-US" dirty="0" smtClean="0"/>
              <a:t>Chapter Outline (Continued)</a:t>
            </a:r>
          </a:p>
        </p:txBody>
      </p:sp>
      <p:sp>
        <p:nvSpPr>
          <p:cNvPr id="15363"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The Forward Market</a:t>
            </a:r>
          </a:p>
          <a:p>
            <a:pPr lvl="1"/>
            <a:r>
              <a:rPr lang="en-US" altLang="en-US" dirty="0" smtClean="0"/>
              <a:t>Forward Rate Quotations</a:t>
            </a:r>
          </a:p>
          <a:p>
            <a:pPr lvl="1"/>
            <a:r>
              <a:rPr lang="en-US" altLang="en-US" dirty="0" smtClean="0"/>
              <a:t>Long and Short Forward Positions</a:t>
            </a:r>
          </a:p>
          <a:p>
            <a:pPr lvl="1"/>
            <a:r>
              <a:rPr lang="en-US" altLang="en-US" dirty="0" smtClean="0"/>
              <a:t>Non-Deliverable Forward Contracts</a:t>
            </a:r>
          </a:p>
          <a:p>
            <a:pPr lvl="1"/>
            <a:r>
              <a:rPr lang="en-US" altLang="en-US" dirty="0" smtClean="0"/>
              <a:t>Forward Cross-Exchange Rates</a:t>
            </a:r>
          </a:p>
          <a:p>
            <a:pPr lvl="1"/>
            <a:r>
              <a:rPr lang="en-US" altLang="en-US" dirty="0" smtClean="0"/>
              <a:t>Swap Transactions</a:t>
            </a:r>
          </a:p>
          <a:p>
            <a:pPr lvl="1"/>
            <a:r>
              <a:rPr lang="en-US" altLang="en-US" dirty="0" smtClean="0"/>
              <a:t>Forward Premium</a:t>
            </a:r>
          </a:p>
          <a:p>
            <a:r>
              <a:rPr lang="en-US" altLang="en-US" dirty="0" smtClean="0"/>
              <a:t>Exchange-Traded Currency Funds</a:t>
            </a:r>
          </a:p>
          <a:p>
            <a:r>
              <a:rPr lang="en-US" altLang="en-US" dirty="0" smtClean="0"/>
              <a:t>Summary</a:t>
            </a:r>
          </a:p>
          <a:p>
            <a:endParaRPr lang="en-US" altLang="en-US" dirty="0" smtClean="0"/>
          </a:p>
        </p:txBody>
      </p:sp>
      <p:sp>
        <p:nvSpPr>
          <p:cNvPr id="1536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A164518C-19F5-4A7B-8A81-D56C05751CCA}" type="slidenum">
              <a:rPr lang="en-US" altLang="en-US" sz="900">
                <a:cs typeface="Arial" charset="0"/>
              </a:rPr>
              <a:pPr algn="r" eaLnBrk="1" hangingPunct="1"/>
              <a:t>3</a:t>
            </a:fld>
            <a:endParaRPr lang="en-US" altLang="en-US" sz="1000">
              <a:cs typeface="Arial" charset="0"/>
            </a:endParaRPr>
          </a:p>
        </p:txBody>
      </p:sp>
      <p:sp>
        <p:nvSpPr>
          <p:cNvPr id="15365" name="Rectangle 20"/>
          <p:cNvSpPr>
            <a:spLocks noGrp="1" noChangeArrowheads="1"/>
          </p:cNvSpPr>
          <p:nvPr>
            <p:ph type="ftr" sz="quarter" idx="10"/>
          </p:nvPr>
        </p:nvSpPr>
        <p:spPr bwMode="auto">
          <a:xfrm>
            <a:off x="4724400" y="6570408"/>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altLang="en-US" smtClean="0"/>
              <a:t>FX Market Participants</a:t>
            </a:r>
          </a:p>
        </p:txBody>
      </p:sp>
      <p:sp>
        <p:nvSpPr>
          <p:cNvPr id="16387" name="Rectangle 3"/>
          <p:cNvSpPr>
            <a:spLocks noGrp="1" noChangeArrowheads="1"/>
          </p:cNvSpPr>
          <p:nvPr>
            <p:ph idx="1"/>
          </p:nvPr>
        </p:nvSpPr>
        <p:spPr bwMode="auto">
          <a:xfrm>
            <a:off x="228600" y="1905000"/>
            <a:ext cx="89154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90000"/>
              </a:lnSpc>
            </a:pPr>
            <a:r>
              <a:rPr lang="en-US" altLang="en-US" sz="2800" dirty="0" smtClean="0"/>
              <a:t>The FX market is a two-tiered market:</a:t>
            </a:r>
          </a:p>
          <a:p>
            <a:pPr lvl="1">
              <a:lnSpc>
                <a:spcPct val="90000"/>
              </a:lnSpc>
            </a:pPr>
            <a:r>
              <a:rPr lang="en-US" altLang="en-US" sz="2400" dirty="0" smtClean="0"/>
              <a:t>Interbank market (wholesale)</a:t>
            </a:r>
          </a:p>
          <a:p>
            <a:pPr lvl="2">
              <a:lnSpc>
                <a:spcPct val="90000"/>
              </a:lnSpc>
            </a:pPr>
            <a:r>
              <a:rPr lang="en-US" altLang="en-US" dirty="0" smtClean="0"/>
              <a:t>About 100-200 banks worldwide stand ready to make a market in foreign exchange.</a:t>
            </a:r>
          </a:p>
          <a:p>
            <a:pPr lvl="2">
              <a:lnSpc>
                <a:spcPct val="90000"/>
              </a:lnSpc>
            </a:pPr>
            <a:r>
              <a:rPr lang="en-US" altLang="en-US" dirty="0" smtClean="0"/>
              <a:t>Nonbank dealers account for about 40% of the market.</a:t>
            </a:r>
          </a:p>
          <a:p>
            <a:pPr lvl="2">
              <a:lnSpc>
                <a:spcPct val="90000"/>
              </a:lnSpc>
            </a:pPr>
            <a:r>
              <a:rPr lang="en-US" altLang="en-US" dirty="0" smtClean="0"/>
              <a:t>There are FX brokers who match buy and sell orders but do not carry inventory and FX specialists.</a:t>
            </a:r>
          </a:p>
          <a:p>
            <a:pPr lvl="1">
              <a:lnSpc>
                <a:spcPct val="90000"/>
              </a:lnSpc>
            </a:pPr>
            <a:r>
              <a:rPr lang="en-US" altLang="en-US" sz="2400" dirty="0" smtClean="0"/>
              <a:t>Client market (retail)</a:t>
            </a:r>
          </a:p>
          <a:p>
            <a:pPr>
              <a:lnSpc>
                <a:spcPct val="90000"/>
              </a:lnSpc>
            </a:pPr>
            <a:r>
              <a:rPr lang="en-US" altLang="en-US" sz="2800" dirty="0" smtClean="0"/>
              <a:t>Market participants include international banks, their customers, nonbank dealers, FX brokers, and central banks.</a:t>
            </a:r>
          </a:p>
        </p:txBody>
      </p:sp>
      <p:sp>
        <p:nvSpPr>
          <p:cNvPr id="1638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81D4D222-D554-4581-93BD-287D83F31C49}" type="slidenum">
              <a:rPr lang="en-US" altLang="en-US" sz="900">
                <a:cs typeface="Arial" charset="0"/>
              </a:rPr>
              <a:pPr algn="r" eaLnBrk="1" hangingPunct="1"/>
              <a:t>4</a:t>
            </a:fld>
            <a:endParaRPr lang="en-US" altLang="en-US" sz="1000">
              <a:cs typeface="Arial" charset="0"/>
            </a:endParaRPr>
          </a:p>
        </p:txBody>
      </p:sp>
      <p:sp>
        <p:nvSpPr>
          <p:cNvPr id="16389"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914400"/>
            <a:ext cx="8858250" cy="1828800"/>
          </a:xfrm>
        </p:spPr>
        <p:txBody>
          <a:bodyPr>
            <a:noAutofit/>
          </a:bodyPr>
          <a:lstStyle/>
          <a:p>
            <a:pPr algn="l"/>
            <a:r>
              <a:rPr lang="en-US" sz="3600" dirty="0"/>
              <a:t>EXHIBIT </a:t>
            </a:r>
            <a:r>
              <a:rPr lang="en-US" sz="3600" dirty="0" smtClean="0"/>
              <a:t>5.1 </a:t>
            </a:r>
            <a:r>
              <a:rPr lang="en-US" sz="3200" dirty="0" smtClean="0"/>
              <a:t>Shares </a:t>
            </a:r>
            <a:r>
              <a:rPr lang="en-US" sz="3200" dirty="0"/>
              <a:t>of Reported </a:t>
            </a:r>
            <a:r>
              <a:rPr lang="en-US" sz="3200" dirty="0" smtClean="0"/>
              <a:t>Global </a:t>
            </a:r>
            <a:r>
              <a:rPr lang="en-US" sz="3200" dirty="0"/>
              <a:t>F</a:t>
            </a:r>
            <a:r>
              <a:rPr lang="en-US" sz="3200" dirty="0" smtClean="0"/>
              <a:t>oreign </a:t>
            </a:r>
            <a:r>
              <a:rPr lang="en-US" sz="3200" dirty="0"/>
              <a:t>Exchange </a:t>
            </a:r>
            <a:r>
              <a:rPr lang="en-US" sz="3200" dirty="0" smtClean="0"/>
              <a:t>Turnover by </a:t>
            </a:r>
            <a:r>
              <a:rPr lang="en-US" sz="3200" dirty="0"/>
              <a:t>Country, 2013</a:t>
            </a:r>
            <a:r>
              <a:rPr lang="en-US" sz="3600" dirty="0"/>
              <a:t/>
            </a:r>
            <a:br>
              <a:rPr lang="en-US" sz="3600" dirty="0"/>
            </a:br>
            <a:endParaRPr lang="en-US" sz="36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5-</a:t>
            </a:r>
            <a:fld id="{AB3BAB7C-09F9-4FBD-A04E-9A7F56905A49}" type="slidenum">
              <a:rPr lang="en-US" altLang="en-US" sz="900" smtClean="0">
                <a:cs typeface="Arial" charset="0"/>
              </a:rPr>
              <a:t>5</a:t>
            </a:fld>
            <a:endParaRPr lang="en-US" altLang="en-US" sz="1000" dirty="0">
              <a:cs typeface="Arial" charset="0"/>
            </a:endParaRPr>
          </a:p>
        </p:txBody>
      </p:sp>
      <p:sp>
        <p:nvSpPr>
          <p:cNvPr id="5"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1988" y="1981200"/>
            <a:ext cx="5229225" cy="4257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07169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noAutofit/>
          </a:bodyPr>
          <a:lstStyle/>
          <a:p>
            <a:pPr algn="l"/>
            <a:r>
              <a:rPr lang="en-US" sz="3200" dirty="0"/>
              <a:t>EXHIBIT </a:t>
            </a:r>
            <a:r>
              <a:rPr lang="en-US" sz="3200" dirty="0" smtClean="0"/>
              <a:t>5.2 Average </a:t>
            </a:r>
            <a:r>
              <a:rPr lang="en-US" sz="3200" dirty="0"/>
              <a:t>Electronic </a:t>
            </a:r>
            <a:r>
              <a:rPr lang="en-US" sz="3200" dirty="0" smtClean="0"/>
              <a:t>FX</a:t>
            </a:r>
            <a:r>
              <a:rPr lang="en-US" sz="3200" dirty="0"/>
              <a:t> C</a:t>
            </a:r>
            <a:r>
              <a:rPr lang="en-US" sz="3200" dirty="0" smtClean="0"/>
              <a:t>onversations </a:t>
            </a:r>
            <a:r>
              <a:rPr lang="en-US" sz="3200" dirty="0"/>
              <a:t>per </a:t>
            </a:r>
            <a:r>
              <a:rPr lang="en-US" sz="3200" dirty="0" smtClean="0"/>
              <a:t>Hour (Monday–Friday</a:t>
            </a:r>
            <a:r>
              <a:rPr lang="en-US" sz="3200" dirty="0"/>
              <a:t>, 2001)</a:t>
            </a:r>
            <a:br>
              <a:rPr lang="en-US" sz="3200" dirty="0"/>
            </a:br>
            <a:endParaRPr lang="en-US" altLang="en-US" sz="2400" dirty="0" smtClean="0"/>
          </a:p>
        </p:txBody>
      </p:sp>
      <p:sp>
        <p:nvSpPr>
          <p:cNvPr id="17413"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2A3D28E5-DA40-4C8D-9C91-32AE95FF0E6A}" type="slidenum">
              <a:rPr lang="en-US" altLang="en-US" sz="900">
                <a:cs typeface="Arial" charset="0"/>
              </a:rPr>
              <a:pPr algn="r" eaLnBrk="1" hangingPunct="1"/>
              <a:t>6</a:t>
            </a:fld>
            <a:endParaRPr lang="en-US" altLang="en-US" sz="1000">
              <a:cs typeface="Arial" charset="0"/>
            </a:endParaRPr>
          </a:p>
        </p:txBody>
      </p:sp>
      <p:sp>
        <p:nvSpPr>
          <p:cNvPr id="17414" name="Rectangle 20"/>
          <p:cNvSpPr>
            <a:spLocks noGrp="1" noChangeArrowheads="1"/>
          </p:cNvSpPr>
          <p:nvPr>
            <p:ph type="ftr" sz="quarter" idx="10"/>
          </p:nvPr>
        </p:nvSpPr>
        <p:spPr bwMode="auto">
          <a:xfrm>
            <a:off x="4572000" y="6553200"/>
            <a:ext cx="41910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981200"/>
            <a:ext cx="6200775" cy="43644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ltLang="en-US" sz="4000" smtClean="0"/>
              <a:t>Correspondent Banking Relationships</a:t>
            </a:r>
          </a:p>
        </p:txBody>
      </p:sp>
      <p:sp>
        <p:nvSpPr>
          <p:cNvPr id="18435"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Large commercial banks maintain demand deposit accounts with one another, which facilitates the efficient functioning of the FX market.</a:t>
            </a:r>
          </a:p>
        </p:txBody>
      </p:sp>
      <p:sp>
        <p:nvSpPr>
          <p:cNvPr id="1843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012431D6-9BC5-4750-96F5-6EF362CDC2BF}" type="slidenum">
              <a:rPr lang="en-US" altLang="en-US" sz="900">
                <a:cs typeface="Arial" charset="0"/>
              </a:rPr>
              <a:pPr algn="r" eaLnBrk="1" hangingPunct="1"/>
              <a:t>7</a:t>
            </a:fld>
            <a:endParaRPr lang="en-US" altLang="en-US" sz="1000">
              <a:cs typeface="Arial" charset="0"/>
            </a:endParaRPr>
          </a:p>
        </p:txBody>
      </p:sp>
      <p:sp>
        <p:nvSpPr>
          <p:cNvPr id="18437" name="Rectangle 20"/>
          <p:cNvSpPr>
            <a:spLocks noGrp="1" noChangeArrowheads="1"/>
          </p:cNvSpPr>
          <p:nvPr>
            <p:ph type="ftr" sz="quarter" idx="10"/>
          </p:nvPr>
        </p:nvSpPr>
        <p:spPr bwMode="auto">
          <a:xfrm>
            <a:off x="4572000" y="6553200"/>
            <a:ext cx="41910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fontScale="90000"/>
          </a:bodyPr>
          <a:lstStyle/>
          <a:p>
            <a:r>
              <a:rPr lang="en-US" altLang="en-US" sz="4000" dirty="0" smtClean="0"/>
              <a:t>Correspondent Banking Relationships: </a:t>
            </a:r>
            <a:r>
              <a:rPr lang="en-US" altLang="en-US" sz="3600" dirty="0" smtClean="0"/>
              <a:t>Example 1</a:t>
            </a:r>
            <a:endParaRPr lang="en-US" altLang="en-US" sz="4000" dirty="0" smtClean="0"/>
          </a:p>
        </p:txBody>
      </p:sp>
      <p:sp>
        <p:nvSpPr>
          <p:cNvPr id="19459" name="Rectangle 3"/>
          <p:cNvSpPr>
            <a:spLocks noGrp="1" noChangeArrowheads="1"/>
          </p:cNvSpPr>
          <p:nvPr>
            <p:ph idx="1"/>
          </p:nvPr>
        </p:nvSpPr>
        <p:spPr bwMode="auto">
          <a:xfrm>
            <a:off x="457200" y="1905000"/>
            <a:ext cx="8229600" cy="2971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800" dirty="0" smtClean="0">
                <a:cs typeface="Times New Roman" pitchFamily="18" charset="0"/>
              </a:rPr>
              <a:t>Bank A is in London. Bank B is in New York.</a:t>
            </a:r>
          </a:p>
          <a:p>
            <a:r>
              <a:rPr lang="en-US" altLang="en-US" sz="2800" dirty="0" smtClean="0">
                <a:cs typeface="Times New Roman" pitchFamily="18" charset="0"/>
              </a:rPr>
              <a:t>The current exchange rate is £1.00 = $1.25. </a:t>
            </a:r>
          </a:p>
          <a:p>
            <a:r>
              <a:rPr lang="en-US" altLang="en-US" sz="2800" dirty="0" smtClean="0">
                <a:cs typeface="Times New Roman" pitchFamily="18" charset="0"/>
              </a:rPr>
              <a:t>A currency trader employed at Bank A buys £160m from a currency trader at Bank B for $200 settled using its correspondent relationship.</a:t>
            </a:r>
          </a:p>
        </p:txBody>
      </p:sp>
      <p:sp>
        <p:nvSpPr>
          <p:cNvPr id="19460" name="Text Box 4"/>
          <p:cNvSpPr txBox="1">
            <a:spLocks noChangeArrowheads="1"/>
          </p:cNvSpPr>
          <p:nvPr/>
        </p:nvSpPr>
        <p:spPr bwMode="auto">
          <a:xfrm>
            <a:off x="1524000" y="5094288"/>
            <a:ext cx="1524000" cy="1143000"/>
          </a:xfrm>
          <a:prstGeom prst="rect">
            <a:avLst/>
          </a:prstGeom>
          <a:solidFill>
            <a:srgbClr val="BFBFD5"/>
          </a:solidFill>
          <a:ln w="9525">
            <a:solidFill>
              <a:schemeClr val="tx1"/>
            </a:solidFill>
            <a:miter lim="800000"/>
            <a:headEnd/>
            <a:tailEnd/>
          </a:ln>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Bank A</a:t>
            </a:r>
          </a:p>
          <a:p>
            <a:pPr>
              <a:spcBef>
                <a:spcPct val="50000"/>
              </a:spcBef>
            </a:pP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London</a:t>
            </a:r>
          </a:p>
        </p:txBody>
      </p:sp>
      <p:sp>
        <p:nvSpPr>
          <p:cNvPr id="19461" name="Text Box 5"/>
          <p:cNvSpPr txBox="1">
            <a:spLocks noChangeArrowheads="1"/>
          </p:cNvSpPr>
          <p:nvPr/>
        </p:nvSpPr>
        <p:spPr bwMode="auto">
          <a:xfrm>
            <a:off x="6011863" y="5094288"/>
            <a:ext cx="1524000" cy="1143000"/>
          </a:xfrm>
          <a:prstGeom prst="rect">
            <a:avLst/>
          </a:prstGeom>
          <a:solidFill>
            <a:srgbClr val="D9B38D"/>
          </a:solidFill>
          <a:ln w="9525">
            <a:solidFill>
              <a:schemeClr val="tx1"/>
            </a:solidFill>
            <a:miter lim="800000"/>
            <a:headEnd/>
            <a:tailEnd/>
          </a:ln>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Bank B</a:t>
            </a:r>
          </a:p>
          <a:p>
            <a:pPr>
              <a:spcBef>
                <a:spcPct val="50000"/>
              </a:spcBef>
            </a:pP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NYC</a:t>
            </a:r>
          </a:p>
        </p:txBody>
      </p:sp>
      <p:grpSp>
        <p:nvGrpSpPr>
          <p:cNvPr id="19462" name="Group 6"/>
          <p:cNvGrpSpPr>
            <a:grpSpLocks/>
          </p:cNvGrpSpPr>
          <p:nvPr/>
        </p:nvGrpSpPr>
        <p:grpSpPr bwMode="auto">
          <a:xfrm>
            <a:off x="4064000" y="5011738"/>
            <a:ext cx="1862138" cy="703262"/>
            <a:chOff x="2112" y="1296"/>
            <a:chExt cx="1056" cy="384"/>
          </a:xfrm>
        </p:grpSpPr>
        <p:sp>
          <p:nvSpPr>
            <p:cNvPr id="19468" name="AutoShape 7"/>
            <p:cNvSpPr>
              <a:spLocks noChangeArrowheads="1"/>
            </p:cNvSpPr>
            <p:nvPr/>
          </p:nvSpPr>
          <p:spPr bwMode="auto">
            <a:xfrm>
              <a:off x="2112" y="1296"/>
              <a:ext cx="1056" cy="384"/>
            </a:xfrm>
            <a:prstGeom prst="rightArrow">
              <a:avLst>
                <a:gd name="adj1" fmla="val 50000"/>
                <a:gd name="adj2" fmla="val 68750"/>
              </a:avLst>
            </a:prstGeom>
            <a:solidFill>
              <a:srgbClr val="FFE575"/>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9469" name="Text Box 8"/>
            <p:cNvSpPr txBox="1">
              <a:spLocks noChangeArrowheads="1"/>
            </p:cNvSpPr>
            <p:nvPr/>
          </p:nvSpPr>
          <p:spPr bwMode="auto">
            <a:xfrm>
              <a:off x="2232" y="1344"/>
              <a:ext cx="81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dirty="0" smtClean="0">
                  <a:latin typeface="Arial Unicode MS" panose="020B0604020202020204" pitchFamily="34" charset="-128"/>
                  <a:ea typeface="Arial Unicode MS" panose="020B0604020202020204" pitchFamily="34" charset="-128"/>
                  <a:cs typeface="Arial Unicode MS" panose="020B0604020202020204" pitchFamily="34" charset="-128"/>
                </a:rPr>
                <a:t>$200</a:t>
              </a:r>
              <a:endPar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nvGrpSpPr>
          <p:cNvPr id="19463" name="Group 9"/>
          <p:cNvGrpSpPr>
            <a:grpSpLocks/>
          </p:cNvGrpSpPr>
          <p:nvPr/>
        </p:nvGrpSpPr>
        <p:grpSpPr bwMode="auto">
          <a:xfrm>
            <a:off x="3386138" y="5627688"/>
            <a:ext cx="1905000" cy="703262"/>
            <a:chOff x="1968" y="3168"/>
            <a:chExt cx="1080" cy="384"/>
          </a:xfrm>
        </p:grpSpPr>
        <p:sp>
          <p:nvSpPr>
            <p:cNvPr id="19466" name="AutoShape 10"/>
            <p:cNvSpPr>
              <a:spLocks noChangeArrowheads="1"/>
            </p:cNvSpPr>
            <p:nvPr/>
          </p:nvSpPr>
          <p:spPr bwMode="auto">
            <a:xfrm flipH="1">
              <a:off x="1968" y="3168"/>
              <a:ext cx="1008" cy="384"/>
            </a:xfrm>
            <a:prstGeom prst="rightArrow">
              <a:avLst>
                <a:gd name="adj1" fmla="val 50000"/>
                <a:gd name="adj2" fmla="val 65625"/>
              </a:avLst>
            </a:prstGeom>
            <a:solidFill>
              <a:srgbClr val="FFE575"/>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9467" name="Text Box 11"/>
            <p:cNvSpPr txBox="1">
              <a:spLocks noChangeArrowheads="1"/>
            </p:cNvSpPr>
            <p:nvPr/>
          </p:nvSpPr>
          <p:spPr bwMode="auto">
            <a:xfrm>
              <a:off x="2232" y="3216"/>
              <a:ext cx="81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700" dirty="0" smtClean="0">
                  <a:latin typeface="Arial Unicode MS" panose="020B0604020202020204" pitchFamily="34" charset="-128"/>
                  <a:ea typeface="Arial Unicode MS" panose="020B0604020202020204" pitchFamily="34" charset="-128"/>
                  <a:cs typeface="Arial Unicode MS" panose="020B0604020202020204" pitchFamily="34" charset="-128"/>
                </a:rPr>
                <a:t>160</a:t>
              </a:r>
              <a:endPar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1946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8C309407-BBD7-4D3A-8AB5-BE09DB4E6BFF}" type="slidenum">
              <a:rPr lang="en-US" altLang="en-US" sz="900">
                <a:cs typeface="Arial" charset="0"/>
              </a:rPr>
              <a:pPr algn="r" eaLnBrk="1" hangingPunct="1"/>
              <a:t>8</a:t>
            </a:fld>
            <a:endParaRPr lang="en-US" altLang="en-US" sz="1000">
              <a:cs typeface="Arial" charset="0"/>
            </a:endParaRPr>
          </a:p>
        </p:txBody>
      </p:sp>
      <p:sp>
        <p:nvSpPr>
          <p:cNvPr id="19465"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67"/>
          <p:cNvGrpSpPr>
            <a:grpSpLocks/>
          </p:cNvGrpSpPr>
          <p:nvPr/>
        </p:nvGrpSpPr>
        <p:grpSpPr bwMode="auto">
          <a:xfrm>
            <a:off x="4149725" y="2451100"/>
            <a:ext cx="1565275" cy="523875"/>
            <a:chOff x="2112" y="1296"/>
            <a:chExt cx="1056" cy="384"/>
          </a:xfrm>
        </p:grpSpPr>
        <p:sp>
          <p:nvSpPr>
            <p:cNvPr id="20545" name="AutoShape 68"/>
            <p:cNvSpPr>
              <a:spLocks noChangeArrowheads="1"/>
            </p:cNvSpPr>
            <p:nvPr/>
          </p:nvSpPr>
          <p:spPr bwMode="auto">
            <a:xfrm>
              <a:off x="2112" y="1296"/>
              <a:ext cx="1056" cy="384"/>
            </a:xfrm>
            <a:prstGeom prst="rightArrow">
              <a:avLst>
                <a:gd name="adj1" fmla="val 50000"/>
                <a:gd name="adj2" fmla="val 68750"/>
              </a:avLst>
            </a:prstGeom>
            <a:solidFill>
              <a:srgbClr val="FFE575"/>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0546" name="Text Box 69"/>
            <p:cNvSpPr txBox="1">
              <a:spLocks noChangeArrowheads="1"/>
            </p:cNvSpPr>
            <p:nvPr/>
          </p:nvSpPr>
          <p:spPr bwMode="auto">
            <a:xfrm>
              <a:off x="2232" y="1344"/>
              <a:ext cx="816" cy="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$200</a:t>
              </a:r>
            </a:p>
          </p:txBody>
        </p:sp>
      </p:grpSp>
      <p:grpSp>
        <p:nvGrpSpPr>
          <p:cNvPr id="11" name="Group 70"/>
          <p:cNvGrpSpPr>
            <a:grpSpLocks/>
          </p:cNvGrpSpPr>
          <p:nvPr/>
        </p:nvGrpSpPr>
        <p:grpSpPr bwMode="auto">
          <a:xfrm>
            <a:off x="3556000" y="2822575"/>
            <a:ext cx="1703388" cy="501650"/>
            <a:chOff x="1968" y="3168"/>
            <a:chExt cx="1080" cy="384"/>
          </a:xfrm>
        </p:grpSpPr>
        <p:sp>
          <p:nvSpPr>
            <p:cNvPr id="20543" name="AutoShape 71"/>
            <p:cNvSpPr>
              <a:spLocks noChangeArrowheads="1"/>
            </p:cNvSpPr>
            <p:nvPr/>
          </p:nvSpPr>
          <p:spPr bwMode="auto">
            <a:xfrm flipH="1">
              <a:off x="1968" y="3168"/>
              <a:ext cx="1008" cy="384"/>
            </a:xfrm>
            <a:prstGeom prst="rightArrow">
              <a:avLst>
                <a:gd name="adj1" fmla="val 50000"/>
                <a:gd name="adj2" fmla="val 65625"/>
              </a:avLst>
            </a:prstGeom>
            <a:solidFill>
              <a:srgbClr val="FFE575"/>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0544" name="Text Box 72"/>
            <p:cNvSpPr txBox="1">
              <a:spLocks noChangeArrowheads="1"/>
            </p:cNvSpPr>
            <p:nvPr/>
          </p:nvSpPr>
          <p:spPr bwMode="auto">
            <a:xfrm>
              <a:off x="2344" y="3216"/>
              <a:ext cx="704" cy="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160</a:t>
              </a:r>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484432" name="Rectangle 80"/>
          <p:cNvSpPr>
            <a:spLocks noChangeArrowheads="1"/>
          </p:cNvSpPr>
          <p:nvPr/>
        </p:nvSpPr>
        <p:spPr bwMode="auto">
          <a:xfrm>
            <a:off x="-33338" y="2000250"/>
            <a:ext cx="9144001"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Bank A buys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160m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from Bank B for $200m</a:t>
            </a:r>
          </a:p>
        </p:txBody>
      </p:sp>
      <p:sp>
        <p:nvSpPr>
          <p:cNvPr id="20495" name="Rectangle 2"/>
          <p:cNvSpPr>
            <a:spLocks noGrp="1" noChangeArrowheads="1"/>
          </p:cNvSpPr>
          <p:nvPr>
            <p:ph type="title"/>
          </p:nvPr>
        </p:nvSpPr>
        <p:spPr/>
        <p:txBody>
          <a:bodyPr>
            <a:normAutofit fontScale="90000"/>
          </a:bodyPr>
          <a:lstStyle/>
          <a:p>
            <a:r>
              <a:rPr lang="en-US" altLang="en-US" sz="4000" dirty="0" smtClean="0"/>
              <a:t>Correspondent Banking </a:t>
            </a:r>
            <a:r>
              <a:rPr lang="en-US" altLang="en-US" sz="4000" dirty="0"/>
              <a:t>Relationships:</a:t>
            </a:r>
            <a:br>
              <a:rPr lang="en-US" altLang="en-US" sz="4000" dirty="0"/>
            </a:br>
            <a:r>
              <a:rPr lang="en-US" altLang="en-US" sz="3100" dirty="0"/>
              <a:t>Example </a:t>
            </a:r>
            <a:r>
              <a:rPr lang="en-US" altLang="en-US" sz="3100" dirty="0" smtClean="0"/>
              <a:t>1 (Bank A’s Balance Sheet Before and After)</a:t>
            </a:r>
          </a:p>
        </p:txBody>
      </p:sp>
      <p:sp>
        <p:nvSpPr>
          <p:cNvPr id="20537" name="Text Box 65"/>
          <p:cNvSpPr txBox="1">
            <a:spLocks noChangeArrowheads="1"/>
          </p:cNvSpPr>
          <p:nvPr/>
        </p:nvSpPr>
        <p:spPr bwMode="auto">
          <a:xfrm>
            <a:off x="1752600" y="2451100"/>
            <a:ext cx="1524000" cy="873125"/>
          </a:xfrm>
          <a:prstGeom prst="rect">
            <a:avLst/>
          </a:prstGeom>
          <a:solidFill>
            <a:srgbClr val="BFBFD5"/>
          </a:solidFill>
          <a:ln w="9525">
            <a:solidFill>
              <a:schemeClr val="tx1"/>
            </a:solidFill>
            <a:miter lim="800000"/>
            <a:headEnd/>
            <a:tailEnd/>
          </a:ln>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Bank A</a:t>
            </a:r>
          </a:p>
          <a:p>
            <a:pPr>
              <a:spcBef>
                <a:spcPct val="5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London</a:t>
            </a:r>
          </a:p>
        </p:txBody>
      </p:sp>
      <p:sp>
        <p:nvSpPr>
          <p:cNvPr id="20538" name="Text Box 66"/>
          <p:cNvSpPr txBox="1">
            <a:spLocks noChangeArrowheads="1"/>
          </p:cNvSpPr>
          <p:nvPr/>
        </p:nvSpPr>
        <p:spPr bwMode="auto">
          <a:xfrm>
            <a:off x="5948363" y="2413000"/>
            <a:ext cx="1524000" cy="873125"/>
          </a:xfrm>
          <a:prstGeom prst="rect">
            <a:avLst/>
          </a:prstGeom>
          <a:solidFill>
            <a:srgbClr val="D9B38D"/>
          </a:solidFill>
          <a:ln w="9525">
            <a:solidFill>
              <a:schemeClr val="tx1"/>
            </a:solidFill>
            <a:miter lim="800000"/>
            <a:headEnd/>
            <a:tailEnd/>
          </a:ln>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Bank B</a:t>
            </a:r>
          </a:p>
          <a:p>
            <a:pP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NYC</a:t>
            </a:r>
          </a:p>
        </p:txBody>
      </p:sp>
      <p:sp>
        <p:nvSpPr>
          <p:cNvPr id="20541"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2032777E-7390-45EF-8C89-5CA0FBFA1674}" type="slidenum">
              <a:rPr lang="en-US" altLang="en-US" sz="900">
                <a:cs typeface="Arial" charset="0"/>
              </a:rPr>
              <a:pPr algn="r" eaLnBrk="1" hangingPunct="1"/>
              <a:t>9</a:t>
            </a:fld>
            <a:endParaRPr lang="en-US" altLang="en-US" sz="1000">
              <a:cs typeface="Arial" charset="0"/>
            </a:endParaRPr>
          </a:p>
        </p:txBody>
      </p:sp>
      <p:sp>
        <p:nvSpPr>
          <p:cNvPr id="20542" name="Rectangle 20"/>
          <p:cNvSpPr>
            <a:spLocks noGrp="1" noChangeArrowheads="1"/>
          </p:cNvSpPr>
          <p:nvPr>
            <p:ph type="ftr" sz="quarter" idx="10"/>
          </p:nvPr>
        </p:nvSpPr>
        <p:spPr bwMode="auto">
          <a:xfrm>
            <a:off x="4800600" y="6553200"/>
            <a:ext cx="3962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graphicFrame>
        <p:nvGraphicFramePr>
          <p:cNvPr id="13" name="Table 12"/>
          <p:cNvGraphicFramePr>
            <a:graphicFrameLocks noGrp="1"/>
          </p:cNvGraphicFramePr>
          <p:nvPr>
            <p:extLst>
              <p:ext uri="{D42A27DB-BD31-4B8C-83A1-F6EECF244321}">
                <p14:modId xmlns:p14="http://schemas.microsoft.com/office/powerpoint/2010/main" val="4124192006"/>
              </p:ext>
            </p:extLst>
          </p:nvPr>
        </p:nvGraphicFramePr>
        <p:xfrm>
          <a:off x="100264" y="3657600"/>
          <a:ext cx="8915400" cy="2819400"/>
        </p:xfrm>
        <a:graphic>
          <a:graphicData uri="http://schemas.openxmlformats.org/drawingml/2006/table">
            <a:tbl>
              <a:tblPr/>
              <a:tblGrid>
                <a:gridCol w="1937186">
                  <a:extLst>
                    <a:ext uri="{9D8B030D-6E8A-4147-A177-3AD203B41FA5}">
                      <a16:colId xmlns="" xmlns:a16="http://schemas.microsoft.com/office/drawing/2014/main" val="2349886079"/>
                    </a:ext>
                  </a:extLst>
                </a:gridCol>
                <a:gridCol w="980501">
                  <a:extLst>
                    <a:ext uri="{9D8B030D-6E8A-4147-A177-3AD203B41FA5}">
                      <a16:colId xmlns="" xmlns:a16="http://schemas.microsoft.com/office/drawing/2014/main" val="1214696779"/>
                    </a:ext>
                  </a:extLst>
                </a:gridCol>
                <a:gridCol w="1044714">
                  <a:extLst>
                    <a:ext uri="{9D8B030D-6E8A-4147-A177-3AD203B41FA5}">
                      <a16:colId xmlns="" xmlns:a16="http://schemas.microsoft.com/office/drawing/2014/main" val="310593964"/>
                    </a:ext>
                  </a:extLst>
                </a:gridCol>
                <a:gridCol w="2504773">
                  <a:extLst>
                    <a:ext uri="{9D8B030D-6E8A-4147-A177-3AD203B41FA5}">
                      <a16:colId xmlns="" xmlns:a16="http://schemas.microsoft.com/office/drawing/2014/main" val="3906183834"/>
                    </a:ext>
                  </a:extLst>
                </a:gridCol>
                <a:gridCol w="390827">
                  <a:extLst>
                    <a:ext uri="{9D8B030D-6E8A-4147-A177-3AD203B41FA5}">
                      <a16:colId xmlns="" xmlns:a16="http://schemas.microsoft.com/office/drawing/2014/main" val="221906195"/>
                    </a:ext>
                  </a:extLst>
                </a:gridCol>
                <a:gridCol w="990600">
                  <a:extLst>
                    <a:ext uri="{9D8B030D-6E8A-4147-A177-3AD203B41FA5}">
                      <a16:colId xmlns="" xmlns:a16="http://schemas.microsoft.com/office/drawing/2014/main" val="3322436958"/>
                    </a:ext>
                  </a:extLst>
                </a:gridCol>
                <a:gridCol w="1066799">
                  <a:extLst>
                    <a:ext uri="{9D8B030D-6E8A-4147-A177-3AD203B41FA5}">
                      <a16:colId xmlns="" xmlns:a16="http://schemas.microsoft.com/office/drawing/2014/main" val="1631703491"/>
                    </a:ext>
                  </a:extLst>
                </a:gridCol>
              </a:tblGrid>
              <a:tr h="200025">
                <a:tc gridSpan="2">
                  <a:txBody>
                    <a:bodyPr/>
                    <a:lstStyle/>
                    <a:p>
                      <a:pPr algn="l" fontAlgn="b"/>
                      <a:r>
                        <a:rPr lang="en-US" sz="2000" b="1"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Bank A </a:t>
                      </a:r>
                      <a:r>
                        <a:rPr lang="en-US" sz="2000" b="1"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(London) </a:t>
                      </a:r>
                      <a:r>
                        <a:rPr lang="en-US" sz="2000" b="1"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000s</a:t>
                      </a:r>
                    </a:p>
                  </a:txBody>
                  <a:tcPr marL="9525" marR="9525" marT="9525" marB="0" anchor="b">
                    <a:lnL>
                      <a:noFill/>
                    </a:lnL>
                    <a:lnR>
                      <a:noFill/>
                    </a:lnR>
                    <a:lnT>
                      <a:noFill/>
                    </a:lnT>
                    <a:lnB>
                      <a:noFill/>
                    </a:lnB>
                  </a:tcPr>
                </a:tc>
                <a:tc hMerge="1">
                  <a:txBody>
                    <a:bodyPr/>
                    <a:lstStyle/>
                    <a:p>
                      <a:pPr algn="l" fontAlgn="b"/>
                      <a:endParaRPr lang="en-US" sz="20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l" fontAlgn="b"/>
                      <a:endParaRPr lang="en-US" sz="2000" b="1"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a:txBody>
                    <a:bodyPr/>
                    <a:lstStyle/>
                    <a:p>
                      <a:pPr algn="l" fontAlgn="b"/>
                      <a:endParaRPr lang="en-US" sz="2000" b="1"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gridSpan="2">
                  <a:txBody>
                    <a:bodyPr/>
                    <a:lstStyle/>
                    <a:p>
                      <a:pPr algn="l" fontAlgn="b"/>
                      <a:endPar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hMerge="1">
                  <a:txBody>
                    <a:bodyPr/>
                    <a:lstStyle/>
                    <a:p>
                      <a:endParaRPr lang="en-US"/>
                    </a:p>
                  </a:txBody>
                  <a:tcPr/>
                </a:tc>
                <a:tc>
                  <a:txBody>
                    <a:bodyPr/>
                    <a:lstStyle/>
                    <a:p>
                      <a:pPr algn="l" fontAlgn="b"/>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extLst>
                  <a:ext uri="{0D108BD9-81ED-4DB2-BD59-A6C34878D82A}">
                    <a16:rowId xmlns="" xmlns:a16="http://schemas.microsoft.com/office/drawing/2014/main" val="1131929625"/>
                  </a:ext>
                </a:extLst>
              </a:tr>
              <a:tr h="200025">
                <a:tc>
                  <a:txBody>
                    <a:bodyPr/>
                    <a:lstStyle/>
                    <a:p>
                      <a:pPr marL="0" indent="233363" algn="l" fontAlgn="b"/>
                      <a:r>
                        <a:rPr lang="en-US" sz="2000" b="1"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Assets</a:t>
                      </a: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l" fontAlgn="b"/>
                      <a:endParaRPr lang="en-US" sz="2000" b="1"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l" fontAlgn="b"/>
                      <a:endParaRPr lang="en-US" sz="2000" b="1"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gridSpan="3">
                  <a:txBody>
                    <a:bodyPr/>
                    <a:lstStyle/>
                    <a:p>
                      <a:pPr marL="0" indent="746125" algn="l" fontAlgn="b"/>
                      <a:r>
                        <a:rPr lang="en-US" sz="2000" b="1"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Liabilities and Equity</a:t>
                      </a: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hMerge="1">
                  <a:txBody>
                    <a:bodyPr/>
                    <a:lstStyle/>
                    <a:p>
                      <a:pPr algn="l" fontAlgn="b"/>
                      <a:endParaRPr lang="en-US" sz="20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hMerge="1">
                  <a:txBody>
                    <a:bodyPr/>
                    <a:lstStyle/>
                    <a:p>
                      <a:endParaRPr lang="en-US"/>
                    </a:p>
                  </a:txBody>
                  <a:tcPr/>
                </a:tc>
                <a:tc>
                  <a:txBody>
                    <a:bodyPr/>
                    <a:lstStyle/>
                    <a:p>
                      <a:pPr algn="l" fontAlgn="b"/>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516112224"/>
                  </a:ext>
                </a:extLst>
              </a:tr>
              <a:tr h="200025">
                <a:tc>
                  <a:txBody>
                    <a:bodyPr/>
                    <a:lstStyle/>
                    <a:p>
                      <a:pPr algn="ctr" fontAlgn="b"/>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OLD</a:t>
                      </a:r>
                    </a:p>
                  </a:txBody>
                  <a:tcPr marL="9525" marR="9525" marT="9525" marB="0" anchor="b">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NEW</a:t>
                      </a:r>
                    </a:p>
                  </a:txBody>
                  <a:tcPr marL="9525" marR="9525" marT="9525" marB="0" anchor="b">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fontAlgn="b"/>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fontAlgn="b"/>
                      <a:endParaRPr lang="en-US" sz="20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OLD</a:t>
                      </a:r>
                    </a:p>
                  </a:txBody>
                  <a:tcPr marL="9525" marR="9525" marT="9525" marB="0" anchor="b">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NEW</a:t>
                      </a:r>
                    </a:p>
                  </a:txBody>
                  <a:tcPr marL="9525" marR="9525" marT="9525" marB="0" anchor="b">
                    <a:lnL>
                      <a:noFill/>
                    </a:lnL>
                    <a:lnR>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 xmlns:a16="http://schemas.microsoft.com/office/drawing/2014/main" val="2006947335"/>
                  </a:ext>
                </a:extLst>
              </a:tr>
              <a:tr h="219075">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deposit at B</a:t>
                      </a:r>
                    </a:p>
                  </a:txBody>
                  <a:tcPr marL="9525" marR="9525" marT="9525" marB="0" anchor="b">
                    <a:lnL>
                      <a:noFill/>
                    </a:lnL>
                    <a:lnR>
                      <a:noFill/>
                    </a:lnR>
                    <a:lnT w="12700" cap="flat" cmpd="sng" algn="ctr">
                      <a:noFill/>
                      <a:prstDash val="solid"/>
                      <a:round/>
                      <a:headEnd type="none" w="med" len="med"/>
                      <a:tailEnd type="none" w="med" len="med"/>
                    </a:lnT>
                    <a:lnB>
                      <a:noFill/>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£300</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w="12700" cap="flat" cmpd="sng" algn="ctr">
                      <a:noFill/>
                      <a:prstDash val="solid"/>
                      <a:round/>
                      <a:headEnd type="none" w="med" len="med"/>
                      <a:tailEnd type="none" w="med" len="med"/>
                    </a:lnT>
                    <a:lnB>
                      <a:noFill/>
                    </a:lnB>
                  </a:tcPr>
                </a:tc>
                <a:tc>
                  <a:txBody>
                    <a:bodyPr/>
                    <a:lstStyle/>
                    <a:p>
                      <a:pPr algn="r" fontAlgn="b"/>
                      <a:r>
                        <a:rPr lang="en-US" sz="2000" b="1" i="0" u="none" strike="noStrike" dirty="0" smtClean="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£460</a:t>
                      </a:r>
                      <a:endPar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w="12700" cap="flat" cmpd="sng" algn="ctr">
                      <a:noFill/>
                      <a:prstDash val="solid"/>
                      <a:round/>
                      <a:headEnd type="none" w="med" len="med"/>
                      <a:tailEnd type="none" w="med" len="med"/>
                    </a:lnT>
                    <a:lnB>
                      <a:noFill/>
                    </a:lnB>
                  </a:tcPr>
                </a:tc>
                <a:tc gridSpan="2">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B’s $ deposit</a:t>
                      </a:r>
                    </a:p>
                  </a:txBody>
                  <a:tcPr marL="9525" marR="9525" marT="9525" marB="0" anchor="b">
                    <a:lnL>
                      <a:noFill/>
                    </a:lnL>
                    <a:lnR>
                      <a:noFill/>
                    </a:lnR>
                    <a:lnT w="12700" cap="flat" cmpd="sng" algn="ctr">
                      <a:noFill/>
                      <a:prstDash val="solid"/>
                      <a:round/>
                      <a:headEnd type="none" w="med" len="med"/>
                      <a:tailEnd type="none" w="med" len="med"/>
                    </a:lnT>
                    <a:lnB>
                      <a:noFill/>
                    </a:lnB>
                  </a:tcPr>
                </a:tc>
                <a:tc hMerge="1">
                  <a:txBody>
                    <a:bodyPr/>
                    <a:lstStyle/>
                    <a:p>
                      <a:pPr algn="r" fontAlgn="b"/>
                      <a:endParaRPr lang="en-US" sz="2000" b="0" i="0" u="none" strike="noStrike">
                        <a:solidFill>
                          <a:srgbClr val="000000"/>
                        </a:solidFill>
                        <a:effectLst/>
                        <a:latin typeface="Times New Roman" panose="02020603050405020304" pitchFamily="18" charset="0"/>
                      </a:endParaRPr>
                    </a:p>
                  </a:txBody>
                  <a:tcPr marL="9525" marR="9525" marT="9525" marB="0" anchor="b">
                    <a:lnL>
                      <a:noFill/>
                    </a:lnL>
                    <a:lnR>
                      <a:noFill/>
                    </a:lnR>
                    <a:lnT w="12700" cap="flat" cmpd="sng" algn="ctr">
                      <a:noFill/>
                      <a:prstDash val="solid"/>
                      <a:round/>
                      <a:headEnd type="none" w="med" len="med"/>
                      <a:tailEnd type="none" w="med" len="med"/>
                    </a:lnT>
                    <a:lnB>
                      <a:noFill/>
                    </a:lnB>
                  </a:tcPr>
                </a:tc>
                <a:tc>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$580 </a:t>
                      </a:r>
                    </a:p>
                  </a:txBody>
                  <a:tcPr marL="9525" marR="9525" marT="9525" marB="0" anchor="b">
                    <a:lnL>
                      <a:noFill/>
                    </a:lnL>
                    <a:lnR>
                      <a:noFill/>
                    </a:lnR>
                    <a:lnT w="12700" cap="flat" cmpd="sng" algn="ctr">
                      <a:noFill/>
                      <a:prstDash val="solid"/>
                      <a:round/>
                      <a:headEnd type="none" w="med" len="med"/>
                      <a:tailEnd type="none" w="med" len="med"/>
                    </a:lnT>
                    <a:lnB>
                      <a:noFill/>
                    </a:lnB>
                  </a:tcPr>
                </a:tc>
                <a:tc>
                  <a:txBody>
                    <a:bodyPr/>
                    <a:lstStyle/>
                    <a:p>
                      <a:pPr algn="r" fontAlgn="b"/>
                      <a:r>
                        <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a:t>
                      </a:r>
                      <a:r>
                        <a:rPr lang="en-US" sz="2000" b="1" i="0" u="none" strike="noStrike" dirty="0" smtClean="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780 </a:t>
                      </a:r>
                      <a:endPar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w="12700" cap="flat" cmpd="sng" algn="ctr">
                      <a:noFill/>
                      <a:prstDash val="solid"/>
                      <a:round/>
                      <a:headEnd type="none" w="med" len="med"/>
                      <a:tailEnd type="none" w="med" len="med"/>
                    </a:lnT>
                    <a:lnB>
                      <a:noFill/>
                    </a:lnB>
                  </a:tcPr>
                </a:tc>
                <a:extLst>
                  <a:ext uri="{0D108BD9-81ED-4DB2-BD59-A6C34878D82A}">
                    <a16:rowId xmlns="" xmlns:a16="http://schemas.microsoft.com/office/drawing/2014/main" val="2611817280"/>
                  </a:ext>
                </a:extLst>
              </a:tr>
              <a:tr h="219075">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 deposit at B</a:t>
                      </a:r>
                    </a:p>
                  </a:txBody>
                  <a:tcPr marL="9525" marR="9525" marT="9525" marB="0" anchor="b">
                    <a:lnL>
                      <a:noFill/>
                    </a:lnL>
                    <a:lnR>
                      <a:noFill/>
                    </a:lnR>
                    <a:lnT>
                      <a:noFill/>
                    </a:lnT>
                    <a:lnB>
                      <a:noFill/>
                    </a:lnB>
                  </a:tcPr>
                </a:tc>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$800 </a:t>
                      </a:r>
                    </a:p>
                  </a:txBody>
                  <a:tcPr marL="9525" marR="9525" marT="9525" marB="0" anchor="b">
                    <a:lnL>
                      <a:noFill/>
                    </a:lnL>
                    <a:lnR>
                      <a:noFill/>
                    </a:lnR>
                    <a:lnT>
                      <a:noFill/>
                    </a:lnT>
                    <a:lnB>
                      <a:noFill/>
                    </a:lnB>
                  </a:tcPr>
                </a:tc>
                <a:tc>
                  <a:txBody>
                    <a:bodyPr/>
                    <a:lstStyle/>
                    <a:p>
                      <a:pPr algn="r" fontAlgn="b"/>
                      <a:r>
                        <a:rPr lang="en-US" sz="2000" b="1" i="0" u="none" strike="noStrike" dirty="0" smtClean="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$600</a:t>
                      </a:r>
                      <a:endPar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gridSpan="2">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B’s </a:t>
                      </a:r>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deposit</a:t>
                      </a:r>
                    </a:p>
                  </a:txBody>
                  <a:tcPr marL="9525" marR="9525" marT="9525" marB="0" anchor="b">
                    <a:lnL>
                      <a:noFill/>
                    </a:lnL>
                    <a:lnR>
                      <a:noFill/>
                    </a:lnR>
                    <a:lnT>
                      <a:noFill/>
                    </a:lnT>
                    <a:lnB>
                      <a:noFill/>
                    </a:lnB>
                  </a:tcPr>
                </a:tc>
                <a:tc hMerge="1">
                  <a:txBody>
                    <a:bodyPr/>
                    <a:lstStyle/>
                    <a:p>
                      <a:pPr algn="r" fontAlgn="b"/>
                      <a:endParaRPr lang="en-US" sz="20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£600</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a:txBody>
                    <a:bodyPr/>
                    <a:lstStyle/>
                    <a:p>
                      <a:pPr algn="r" fontAlgn="b"/>
                      <a:r>
                        <a:rPr lang="en-US" sz="2000" b="1" i="0" u="none" strike="noStrike" dirty="0" smtClean="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£440 </a:t>
                      </a:r>
                      <a:endPar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extLst>
                  <a:ext uri="{0D108BD9-81ED-4DB2-BD59-A6C34878D82A}">
                    <a16:rowId xmlns="" xmlns:a16="http://schemas.microsoft.com/office/drawing/2014/main" val="3058165132"/>
                  </a:ext>
                </a:extLst>
              </a:tr>
              <a:tr h="200025">
                <a:tc>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Cash in the Vault</a:t>
                      </a: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£600</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£600</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gridSpan="2">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Other Liabilities</a:t>
                      </a:r>
                    </a:p>
                  </a:txBody>
                  <a:tcPr marL="9525" marR="9525" marT="9525" marB="0" anchor="b">
                    <a:lnL>
                      <a:noFill/>
                    </a:lnL>
                    <a:lnR>
                      <a:noFill/>
                    </a:lnR>
                    <a:lnT>
                      <a:noFill/>
                    </a:lnT>
                    <a:lnB>
                      <a:noFill/>
                    </a:lnB>
                  </a:tcPr>
                </a:tc>
                <a:tc hMerge="1">
                  <a:txBody>
                    <a:bodyPr/>
                    <a:lstStyle/>
                    <a:p>
                      <a:pPr algn="r" fontAlgn="b"/>
                      <a:endParaRPr lang="en-US" sz="20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£300</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£300</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extLst>
                  <a:ext uri="{0D108BD9-81ED-4DB2-BD59-A6C34878D82A}">
                    <a16:rowId xmlns="" xmlns:a16="http://schemas.microsoft.com/office/drawing/2014/main" val="643395374"/>
                  </a:ext>
                </a:extLst>
              </a:tr>
              <a:tr h="200025">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Other Assets</a:t>
                      </a: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£400</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£400</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gridSpan="2">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Owners Equity</a:t>
                      </a:r>
                    </a:p>
                  </a:txBody>
                  <a:tcPr marL="9525" marR="9525" marT="9525" marB="0" anchor="b">
                    <a:lnL>
                      <a:noFill/>
                    </a:lnL>
                    <a:lnR>
                      <a:noFill/>
                    </a:lnR>
                    <a:lnT>
                      <a:noFill/>
                    </a:lnT>
                    <a:lnB>
                      <a:noFill/>
                    </a:lnB>
                  </a:tcPr>
                </a:tc>
                <a:tc hMerge="1">
                  <a:txBody>
                    <a:bodyPr/>
                    <a:lstStyle/>
                    <a:p>
                      <a:pPr algn="r" fontAlgn="b"/>
                      <a:endParaRPr lang="en-US" sz="20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£576</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£576</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424887960"/>
                  </a:ext>
                </a:extLst>
              </a:tr>
              <a:tr h="219075">
                <a:tc>
                  <a:txBody>
                    <a:bodyPr/>
                    <a:lstStyle/>
                    <a:p>
                      <a:pPr algn="l"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Total Assets</a:t>
                      </a: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£1,940</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n-US" sz="2000" b="1" i="0" u="none" strike="noStrike" dirty="0" smtClean="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£1,940</a:t>
                      </a:r>
                      <a:endPar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gridSpan="2">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Total Liabilities &amp; Equity </a:t>
                      </a:r>
                    </a:p>
                  </a:txBody>
                  <a:tcPr marL="9525" marR="9525" marT="9525" marB="0" anchor="b">
                    <a:lnL>
                      <a:noFill/>
                    </a:lnL>
                    <a:lnR>
                      <a:noFill/>
                    </a:lnR>
                    <a:lnT>
                      <a:noFill/>
                    </a:lnT>
                    <a:lnB>
                      <a:noFill/>
                    </a:lnB>
                  </a:tcPr>
                </a:tc>
                <a:tc hMerge="1">
                  <a:txBody>
                    <a:bodyPr/>
                    <a:lstStyle/>
                    <a:p>
                      <a:pPr algn="r" fontAlgn="b"/>
                      <a:endParaRPr lang="en-US" sz="20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£1,940</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n-US" sz="2000" b="1" i="0" u="none" strike="noStrike" dirty="0" smtClean="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£1,940</a:t>
                      </a:r>
                      <a:endPar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 xmlns:a16="http://schemas.microsoft.com/office/drawing/2014/main" val="951858931"/>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443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8"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2"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right)">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44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67"/>
          <p:cNvGrpSpPr>
            <a:grpSpLocks/>
          </p:cNvGrpSpPr>
          <p:nvPr/>
        </p:nvGrpSpPr>
        <p:grpSpPr bwMode="auto">
          <a:xfrm>
            <a:off x="4259262" y="2442471"/>
            <a:ext cx="1565275" cy="523875"/>
            <a:chOff x="2112" y="1296"/>
            <a:chExt cx="1056" cy="384"/>
          </a:xfrm>
        </p:grpSpPr>
        <p:sp>
          <p:nvSpPr>
            <p:cNvPr id="20545" name="AutoShape 68"/>
            <p:cNvSpPr>
              <a:spLocks noChangeArrowheads="1"/>
            </p:cNvSpPr>
            <p:nvPr/>
          </p:nvSpPr>
          <p:spPr bwMode="auto">
            <a:xfrm>
              <a:off x="2112" y="1296"/>
              <a:ext cx="1056" cy="384"/>
            </a:xfrm>
            <a:prstGeom prst="rightArrow">
              <a:avLst>
                <a:gd name="adj1" fmla="val 50000"/>
                <a:gd name="adj2" fmla="val 68750"/>
              </a:avLst>
            </a:prstGeom>
            <a:solidFill>
              <a:srgbClr val="FFE575"/>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0546" name="Text Box 69"/>
            <p:cNvSpPr txBox="1">
              <a:spLocks noChangeArrowheads="1"/>
            </p:cNvSpPr>
            <p:nvPr/>
          </p:nvSpPr>
          <p:spPr bwMode="auto">
            <a:xfrm>
              <a:off x="2232" y="1344"/>
              <a:ext cx="816" cy="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$200</a:t>
              </a:r>
            </a:p>
          </p:txBody>
        </p:sp>
      </p:grpSp>
      <p:grpSp>
        <p:nvGrpSpPr>
          <p:cNvPr id="11" name="Group 70"/>
          <p:cNvGrpSpPr>
            <a:grpSpLocks/>
          </p:cNvGrpSpPr>
          <p:nvPr/>
        </p:nvGrpSpPr>
        <p:grpSpPr bwMode="auto">
          <a:xfrm>
            <a:off x="3665537" y="2813946"/>
            <a:ext cx="1703388" cy="501650"/>
            <a:chOff x="1968" y="3168"/>
            <a:chExt cx="1080" cy="384"/>
          </a:xfrm>
        </p:grpSpPr>
        <p:sp>
          <p:nvSpPr>
            <p:cNvPr id="20543" name="AutoShape 71"/>
            <p:cNvSpPr>
              <a:spLocks noChangeArrowheads="1"/>
            </p:cNvSpPr>
            <p:nvPr/>
          </p:nvSpPr>
          <p:spPr bwMode="auto">
            <a:xfrm flipH="1">
              <a:off x="1968" y="3168"/>
              <a:ext cx="1008" cy="384"/>
            </a:xfrm>
            <a:prstGeom prst="rightArrow">
              <a:avLst>
                <a:gd name="adj1" fmla="val 50000"/>
                <a:gd name="adj2" fmla="val 65625"/>
              </a:avLst>
            </a:prstGeom>
            <a:solidFill>
              <a:srgbClr val="FFE575"/>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0544" name="Text Box 72"/>
            <p:cNvSpPr txBox="1">
              <a:spLocks noChangeArrowheads="1"/>
            </p:cNvSpPr>
            <p:nvPr/>
          </p:nvSpPr>
          <p:spPr bwMode="auto">
            <a:xfrm>
              <a:off x="2344" y="3216"/>
              <a:ext cx="704" cy="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160</a:t>
              </a:r>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484432" name="Rectangle 80"/>
          <p:cNvSpPr>
            <a:spLocks noChangeArrowheads="1"/>
          </p:cNvSpPr>
          <p:nvPr/>
        </p:nvSpPr>
        <p:spPr bwMode="auto">
          <a:xfrm>
            <a:off x="76199" y="1991621"/>
            <a:ext cx="9144001"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Bank A buys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160m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from Bank B for $200m</a:t>
            </a:r>
          </a:p>
        </p:txBody>
      </p:sp>
      <p:sp>
        <p:nvSpPr>
          <p:cNvPr id="20495" name="Rectangle 2"/>
          <p:cNvSpPr>
            <a:spLocks noGrp="1" noChangeArrowheads="1"/>
          </p:cNvSpPr>
          <p:nvPr>
            <p:ph type="title"/>
          </p:nvPr>
        </p:nvSpPr>
        <p:spPr/>
        <p:txBody>
          <a:bodyPr>
            <a:normAutofit fontScale="90000"/>
          </a:bodyPr>
          <a:lstStyle/>
          <a:p>
            <a:r>
              <a:rPr lang="en-US" altLang="en-US" sz="4000" dirty="0" smtClean="0"/>
              <a:t>Correspondent Banking Relationships:</a:t>
            </a:r>
            <a:br>
              <a:rPr lang="en-US" altLang="en-US" sz="4000" dirty="0" smtClean="0"/>
            </a:br>
            <a:r>
              <a:rPr lang="en-US" altLang="en-US" sz="3100" dirty="0"/>
              <a:t>Example 1 (Bank </a:t>
            </a:r>
            <a:r>
              <a:rPr lang="en-US" altLang="en-US" sz="3100" dirty="0" smtClean="0"/>
              <a:t>B’s </a:t>
            </a:r>
            <a:r>
              <a:rPr lang="en-US" altLang="en-US" sz="3100" dirty="0"/>
              <a:t>Balance Sheet Before and After)</a:t>
            </a:r>
            <a:endParaRPr lang="en-US" altLang="en-US" sz="4000" dirty="0" smtClean="0"/>
          </a:p>
        </p:txBody>
      </p:sp>
      <p:sp>
        <p:nvSpPr>
          <p:cNvPr id="20537" name="Text Box 65"/>
          <p:cNvSpPr txBox="1">
            <a:spLocks noChangeArrowheads="1"/>
          </p:cNvSpPr>
          <p:nvPr/>
        </p:nvSpPr>
        <p:spPr bwMode="auto">
          <a:xfrm>
            <a:off x="1862137" y="2442471"/>
            <a:ext cx="1524000" cy="873125"/>
          </a:xfrm>
          <a:prstGeom prst="rect">
            <a:avLst/>
          </a:prstGeom>
          <a:solidFill>
            <a:srgbClr val="BFBFD5"/>
          </a:solidFill>
          <a:ln w="9525">
            <a:solidFill>
              <a:schemeClr val="tx1"/>
            </a:solidFill>
            <a:miter lim="800000"/>
            <a:headEnd/>
            <a:tailEnd/>
          </a:ln>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Bank A</a:t>
            </a:r>
          </a:p>
          <a:p>
            <a:pP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London</a:t>
            </a:r>
          </a:p>
        </p:txBody>
      </p:sp>
      <p:sp>
        <p:nvSpPr>
          <p:cNvPr id="20538" name="Text Box 66"/>
          <p:cNvSpPr txBox="1">
            <a:spLocks noChangeArrowheads="1"/>
          </p:cNvSpPr>
          <p:nvPr/>
        </p:nvSpPr>
        <p:spPr bwMode="auto">
          <a:xfrm>
            <a:off x="6057900" y="2404371"/>
            <a:ext cx="1524000" cy="873125"/>
          </a:xfrm>
          <a:prstGeom prst="rect">
            <a:avLst/>
          </a:prstGeom>
          <a:solidFill>
            <a:srgbClr val="D9B38D"/>
          </a:solidFill>
          <a:ln w="9525">
            <a:solidFill>
              <a:schemeClr val="tx1"/>
            </a:solidFill>
            <a:miter lim="800000"/>
            <a:headEnd/>
            <a:tailEnd/>
          </a:ln>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Bank B</a:t>
            </a:r>
          </a:p>
          <a:p>
            <a:pP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NYC</a:t>
            </a:r>
          </a:p>
        </p:txBody>
      </p:sp>
      <p:sp>
        <p:nvSpPr>
          <p:cNvPr id="20541"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2032777E-7390-45EF-8C89-5CA0FBFA1674}" type="slidenum">
              <a:rPr lang="en-US" altLang="en-US" sz="900">
                <a:cs typeface="Arial" charset="0"/>
              </a:rPr>
              <a:pPr algn="r" eaLnBrk="1" hangingPunct="1"/>
              <a:t>10</a:t>
            </a:fld>
            <a:endParaRPr lang="en-US" altLang="en-US" sz="1000">
              <a:cs typeface="Arial" charset="0"/>
            </a:endParaRPr>
          </a:p>
        </p:txBody>
      </p:sp>
      <p:sp>
        <p:nvSpPr>
          <p:cNvPr id="20542"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graphicFrame>
        <p:nvGraphicFramePr>
          <p:cNvPr id="3" name="Table 2"/>
          <p:cNvGraphicFramePr>
            <a:graphicFrameLocks noGrp="1"/>
          </p:cNvGraphicFramePr>
          <p:nvPr>
            <p:extLst>
              <p:ext uri="{D42A27DB-BD31-4B8C-83A1-F6EECF244321}">
                <p14:modId xmlns:p14="http://schemas.microsoft.com/office/powerpoint/2010/main" val="1481152920"/>
              </p:ext>
            </p:extLst>
          </p:nvPr>
        </p:nvGraphicFramePr>
        <p:xfrm>
          <a:off x="152400" y="3687071"/>
          <a:ext cx="8839199" cy="3018529"/>
        </p:xfrm>
        <a:graphic>
          <a:graphicData uri="http://schemas.openxmlformats.org/drawingml/2006/table">
            <a:tbl>
              <a:tblPr/>
              <a:tblGrid>
                <a:gridCol w="1809600">
                  <a:extLst>
                    <a:ext uri="{9D8B030D-6E8A-4147-A177-3AD203B41FA5}">
                      <a16:colId xmlns="" xmlns:a16="http://schemas.microsoft.com/office/drawing/2014/main" val="1812446619"/>
                    </a:ext>
                  </a:extLst>
                </a:gridCol>
                <a:gridCol w="1083150">
                  <a:extLst>
                    <a:ext uri="{9D8B030D-6E8A-4147-A177-3AD203B41FA5}">
                      <a16:colId xmlns="" xmlns:a16="http://schemas.microsoft.com/office/drawing/2014/main" val="3538016672"/>
                    </a:ext>
                  </a:extLst>
                </a:gridCol>
                <a:gridCol w="1096622">
                  <a:extLst>
                    <a:ext uri="{9D8B030D-6E8A-4147-A177-3AD203B41FA5}">
                      <a16:colId xmlns="" xmlns:a16="http://schemas.microsoft.com/office/drawing/2014/main" val="1164271857"/>
                    </a:ext>
                  </a:extLst>
                </a:gridCol>
                <a:gridCol w="2422526">
                  <a:extLst>
                    <a:ext uri="{9D8B030D-6E8A-4147-A177-3AD203B41FA5}">
                      <a16:colId xmlns="" xmlns:a16="http://schemas.microsoft.com/office/drawing/2014/main" val="705255559"/>
                    </a:ext>
                  </a:extLst>
                </a:gridCol>
                <a:gridCol w="549948">
                  <a:extLst>
                    <a:ext uri="{9D8B030D-6E8A-4147-A177-3AD203B41FA5}">
                      <a16:colId xmlns="" xmlns:a16="http://schemas.microsoft.com/office/drawing/2014/main" val="2780042519"/>
                    </a:ext>
                  </a:extLst>
                </a:gridCol>
                <a:gridCol w="938676">
                  <a:extLst>
                    <a:ext uri="{9D8B030D-6E8A-4147-A177-3AD203B41FA5}">
                      <a16:colId xmlns="" xmlns:a16="http://schemas.microsoft.com/office/drawing/2014/main" val="707440775"/>
                    </a:ext>
                  </a:extLst>
                </a:gridCol>
                <a:gridCol w="938677">
                  <a:extLst>
                    <a:ext uri="{9D8B030D-6E8A-4147-A177-3AD203B41FA5}">
                      <a16:colId xmlns="" xmlns:a16="http://schemas.microsoft.com/office/drawing/2014/main" val="3931714579"/>
                    </a:ext>
                  </a:extLst>
                </a:gridCol>
              </a:tblGrid>
              <a:tr h="273669">
                <a:tc gridSpan="2">
                  <a:txBody>
                    <a:bodyPr/>
                    <a:lstStyle/>
                    <a:p>
                      <a:pPr algn="l" fontAlgn="b"/>
                      <a:r>
                        <a:rPr lang="en-US" sz="2000" b="1"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Bank B (NYC) 000s</a:t>
                      </a:r>
                    </a:p>
                  </a:txBody>
                  <a:tcPr marL="9525" marR="9525" marT="9525" marB="0" anchor="b">
                    <a:lnL>
                      <a:noFill/>
                    </a:lnL>
                    <a:lnR>
                      <a:noFill/>
                    </a:lnR>
                    <a:lnT>
                      <a:noFill/>
                    </a:lnT>
                    <a:lnB>
                      <a:noFill/>
                    </a:lnB>
                  </a:tcPr>
                </a:tc>
                <a:tc hMerge="1">
                  <a:txBody>
                    <a:bodyPr/>
                    <a:lstStyle/>
                    <a:p>
                      <a:pPr algn="l" fontAlgn="b"/>
                      <a:endParaRPr lang="en-US" sz="20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l" fontAlgn="b"/>
                      <a:endParaRPr lang="en-US" sz="2000" b="1"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a:txBody>
                    <a:bodyPr/>
                    <a:lstStyle/>
                    <a:p>
                      <a:pPr algn="l" fontAlgn="b"/>
                      <a:endParaRPr lang="en-US" sz="2000" b="1"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gridSpan="2">
                  <a:txBody>
                    <a:bodyPr/>
                    <a:lstStyle/>
                    <a:p>
                      <a:pPr algn="l" fontAlgn="b"/>
                      <a:endPar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hMerge="1">
                  <a:txBody>
                    <a:bodyPr/>
                    <a:lstStyle/>
                    <a:p>
                      <a:endParaRPr lang="en-US"/>
                    </a:p>
                  </a:txBody>
                  <a:tcPr/>
                </a:tc>
                <a:tc>
                  <a:txBody>
                    <a:bodyPr/>
                    <a:lstStyle/>
                    <a:p>
                      <a:pPr algn="l" fontAlgn="b"/>
                      <a:endPar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extLst>
                  <a:ext uri="{0D108BD9-81ED-4DB2-BD59-A6C34878D82A}">
                    <a16:rowId xmlns="" xmlns:a16="http://schemas.microsoft.com/office/drawing/2014/main" val="3101169068"/>
                  </a:ext>
                </a:extLst>
              </a:tr>
              <a:tr h="273669">
                <a:tc>
                  <a:txBody>
                    <a:bodyPr/>
                    <a:lstStyle/>
                    <a:p>
                      <a:pPr marL="0" indent="233363" algn="l" fontAlgn="b"/>
                      <a:r>
                        <a:rPr lang="en-US" sz="2000" b="1"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Assets</a:t>
                      </a: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l" fontAlgn="b"/>
                      <a:endParaRPr lang="en-US" sz="2000" b="1"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l" fontAlgn="b"/>
                      <a:endParaRPr lang="en-US" sz="2000" b="1"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gridSpan="3">
                  <a:txBody>
                    <a:bodyPr/>
                    <a:lstStyle/>
                    <a:p>
                      <a:pPr marL="0" indent="396875" algn="l" fontAlgn="b"/>
                      <a:r>
                        <a:rPr lang="en-US" sz="2000" b="1"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Liabilities and Equity</a:t>
                      </a: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hMerge="1">
                  <a:txBody>
                    <a:bodyPr/>
                    <a:lstStyle/>
                    <a:p>
                      <a:pPr algn="l" fontAlgn="b"/>
                      <a:endParaRPr lang="en-US" sz="20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hMerge="1">
                  <a:txBody>
                    <a:bodyPr/>
                    <a:lstStyle/>
                    <a:p>
                      <a:endParaRPr lang="en-US"/>
                    </a:p>
                  </a:txBody>
                  <a:tcPr/>
                </a:tc>
                <a:tc>
                  <a:txBody>
                    <a:bodyPr/>
                    <a:lstStyle/>
                    <a:p>
                      <a:pPr algn="l" fontAlgn="b"/>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566506602"/>
                  </a:ext>
                </a:extLst>
              </a:tr>
              <a:tr h="273669">
                <a:tc>
                  <a:txBody>
                    <a:bodyPr/>
                    <a:lstStyle/>
                    <a:p>
                      <a:pPr algn="ctr" fontAlgn="b"/>
                      <a:endPar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OLD</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NEW</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c gridSpan="2">
                  <a:txBody>
                    <a:bodyPr/>
                    <a:lstStyle/>
                    <a:p>
                      <a:pPr algn="ctr" fontAlgn="b"/>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c hMerge="1">
                  <a:txBody>
                    <a:bodyPr/>
                    <a:lstStyle/>
                    <a:p>
                      <a:pPr algn="ctr" fontAlgn="b"/>
                      <a:endParaRPr lang="en-US" sz="2000" b="0" i="0" u="none" strike="noStrike">
                        <a:solidFill>
                          <a:srgbClr val="000000"/>
                        </a:solidFill>
                        <a:effectLst/>
                        <a:latin typeface="Times New Roman" panose="02020603050405020304" pitchFamily="18" charset="0"/>
                      </a:endParaRP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OLD</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NEW</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extLst>
                  <a:ext uri="{0D108BD9-81ED-4DB2-BD59-A6C34878D82A}">
                    <a16:rowId xmlns="" xmlns:a16="http://schemas.microsoft.com/office/drawing/2014/main" val="2937042882"/>
                  </a:ext>
                </a:extLst>
              </a:tr>
              <a:tr h="299732">
                <a:tc>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 deposit at A</a:t>
                      </a:r>
                    </a:p>
                  </a:txBody>
                  <a:tcPr marL="9525" marR="9525" marT="9525" marB="0" anchor="b">
                    <a:lnL>
                      <a:noFill/>
                    </a:lnL>
                    <a:lnR>
                      <a:noFill/>
                    </a:lnR>
                    <a:lnT>
                      <a:noFill/>
                    </a:lnT>
                    <a:lnB>
                      <a:noFill/>
                    </a:lnB>
                  </a:tcPr>
                </a:tc>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$580 </a:t>
                      </a:r>
                    </a:p>
                  </a:txBody>
                  <a:tcPr marL="9525" marR="9525" marT="9525" marB="0" anchor="b">
                    <a:lnL>
                      <a:noFill/>
                    </a:lnL>
                    <a:lnR>
                      <a:noFill/>
                    </a:lnR>
                    <a:lnT>
                      <a:noFill/>
                    </a:lnT>
                    <a:lnB>
                      <a:noFill/>
                    </a:lnB>
                  </a:tcPr>
                </a:tc>
                <a:tc>
                  <a:txBody>
                    <a:bodyPr/>
                    <a:lstStyle/>
                    <a:p>
                      <a:pPr algn="r" fontAlgn="b"/>
                      <a:r>
                        <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$780 </a:t>
                      </a:r>
                    </a:p>
                  </a:txBody>
                  <a:tcPr marL="9525" marR="9525" marT="9525" marB="0" anchor="b">
                    <a:lnL>
                      <a:noFill/>
                    </a:lnL>
                    <a:lnR>
                      <a:noFill/>
                    </a:lnR>
                    <a:lnT>
                      <a:noFill/>
                    </a:lnT>
                    <a:lnB>
                      <a:noFill/>
                    </a:lnB>
                  </a:tcPr>
                </a:tc>
                <a:tc gridSpan="2">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A’s </a:t>
                      </a:r>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deposit</a:t>
                      </a:r>
                    </a:p>
                  </a:txBody>
                  <a:tcPr marL="9525" marR="9525" marT="9525" marB="0" anchor="b">
                    <a:lnL>
                      <a:noFill/>
                    </a:lnL>
                    <a:lnR>
                      <a:noFill/>
                    </a:lnR>
                    <a:lnT>
                      <a:noFill/>
                    </a:lnT>
                    <a:lnB>
                      <a:noFill/>
                    </a:lnB>
                  </a:tcPr>
                </a:tc>
                <a:tc hMerge="1">
                  <a:txBody>
                    <a:bodyPr/>
                    <a:lstStyle/>
                    <a:p>
                      <a:pPr algn="r" fontAlgn="b"/>
                      <a:endParaRPr lang="en-US" sz="20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300</a:t>
                      </a:r>
                    </a:p>
                  </a:txBody>
                  <a:tcPr marL="9525" marR="9525" marT="9525" marB="0" anchor="b">
                    <a:lnL>
                      <a:noFill/>
                    </a:lnL>
                    <a:lnR>
                      <a:noFill/>
                    </a:lnR>
                    <a:lnT>
                      <a:noFill/>
                    </a:lnT>
                    <a:lnB>
                      <a:noFill/>
                    </a:lnB>
                  </a:tcPr>
                </a:tc>
                <a:tc>
                  <a:txBody>
                    <a:bodyPr/>
                    <a:lstStyle/>
                    <a:p>
                      <a:pPr algn="r" fontAlgn="b"/>
                      <a:r>
                        <a:rPr lang="en-US" sz="2000" b="1" i="0" u="none" strike="noStrike" dirty="0" smtClean="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£460</a:t>
                      </a:r>
                      <a:endPar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extLst>
                  <a:ext uri="{0D108BD9-81ED-4DB2-BD59-A6C34878D82A}">
                    <a16:rowId xmlns="" xmlns:a16="http://schemas.microsoft.com/office/drawing/2014/main" val="1199843425"/>
                  </a:ext>
                </a:extLst>
              </a:tr>
              <a:tr h="299732">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deposit at A</a:t>
                      </a: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£600</a:t>
                      </a:r>
                      <a:endPar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a:txBody>
                    <a:bodyPr/>
                    <a:lstStyle/>
                    <a:p>
                      <a:pPr algn="r" fontAlgn="b"/>
                      <a:r>
                        <a:rPr lang="en-US" sz="2000" b="1" i="0" u="none" strike="noStrike" dirty="0" smtClean="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£440</a:t>
                      </a:r>
                      <a:endPar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tcPr>
                </a:tc>
                <a:tc gridSpan="2">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A’s $ deposit</a:t>
                      </a:r>
                    </a:p>
                  </a:txBody>
                  <a:tcPr marL="9525" marR="9525" marT="9525" marB="0" anchor="b">
                    <a:lnL>
                      <a:noFill/>
                    </a:lnL>
                    <a:lnR>
                      <a:noFill/>
                    </a:lnR>
                    <a:lnT>
                      <a:noFill/>
                    </a:lnT>
                    <a:lnB>
                      <a:noFill/>
                    </a:lnB>
                  </a:tcPr>
                </a:tc>
                <a:tc hMerge="1">
                  <a:txBody>
                    <a:bodyPr/>
                    <a:lstStyle/>
                    <a:p>
                      <a:pPr algn="r" fontAlgn="b"/>
                      <a:endParaRPr lang="en-US" sz="20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$800</a:t>
                      </a:r>
                    </a:p>
                  </a:txBody>
                  <a:tcPr marL="9525" marR="9525" marT="9525" marB="0" anchor="b">
                    <a:lnL>
                      <a:noFill/>
                    </a:lnL>
                    <a:lnR>
                      <a:noFill/>
                    </a:lnR>
                    <a:lnT>
                      <a:noFill/>
                    </a:lnT>
                    <a:lnB>
                      <a:noFill/>
                    </a:lnB>
                  </a:tcPr>
                </a:tc>
                <a:tc>
                  <a:txBody>
                    <a:bodyPr/>
                    <a:lstStyle/>
                    <a:p>
                      <a:pPr algn="r" fontAlgn="b"/>
                      <a:r>
                        <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$600</a:t>
                      </a:r>
                    </a:p>
                  </a:txBody>
                  <a:tcPr marL="9525" marR="9525" marT="9525" marB="0" anchor="b">
                    <a:lnL>
                      <a:noFill/>
                    </a:lnL>
                    <a:lnR>
                      <a:noFill/>
                    </a:lnR>
                    <a:lnT>
                      <a:noFill/>
                    </a:lnT>
                    <a:lnB>
                      <a:noFill/>
                    </a:lnB>
                  </a:tcPr>
                </a:tc>
                <a:extLst>
                  <a:ext uri="{0D108BD9-81ED-4DB2-BD59-A6C34878D82A}">
                    <a16:rowId xmlns="" xmlns:a16="http://schemas.microsoft.com/office/drawing/2014/main" val="4007909541"/>
                  </a:ext>
                </a:extLst>
              </a:tr>
              <a:tr h="273669">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Cash in the Vault</a:t>
                      </a:r>
                    </a:p>
                  </a:txBody>
                  <a:tcPr marL="9525" marR="9525" marT="9525" marB="0" anchor="b">
                    <a:lnL>
                      <a:noFill/>
                    </a:lnL>
                    <a:lnR>
                      <a:noFill/>
                    </a:lnR>
                    <a:lnT>
                      <a:noFill/>
                    </a:lnT>
                    <a:lnB>
                      <a:noFill/>
                    </a:lnB>
                  </a:tcPr>
                </a:tc>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$200 </a:t>
                      </a:r>
                    </a:p>
                  </a:txBody>
                  <a:tcPr marL="9525" marR="9525" marT="9525" marB="0" anchor="b">
                    <a:lnL>
                      <a:noFill/>
                    </a:lnL>
                    <a:lnR>
                      <a:noFill/>
                    </a:lnR>
                    <a:lnT>
                      <a:noFill/>
                    </a:lnT>
                    <a:lnB>
                      <a:noFill/>
                    </a:lnB>
                  </a:tcPr>
                </a:tc>
                <a:tc>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$200 </a:t>
                      </a:r>
                    </a:p>
                  </a:txBody>
                  <a:tcPr marL="9525" marR="9525" marT="9525" marB="0" anchor="b">
                    <a:lnL>
                      <a:noFill/>
                    </a:lnL>
                    <a:lnR>
                      <a:noFill/>
                    </a:lnR>
                    <a:lnT>
                      <a:noFill/>
                    </a:lnT>
                    <a:lnB>
                      <a:noFill/>
                    </a:lnB>
                  </a:tcPr>
                </a:tc>
                <a:tc gridSpan="2">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Other Liabilities</a:t>
                      </a:r>
                    </a:p>
                  </a:txBody>
                  <a:tcPr marL="9525" marR="9525" marT="9525" marB="0" anchor="b">
                    <a:lnL>
                      <a:noFill/>
                    </a:lnL>
                    <a:lnR>
                      <a:noFill/>
                    </a:lnR>
                    <a:lnT>
                      <a:noFill/>
                    </a:lnT>
                    <a:lnB>
                      <a:noFill/>
                    </a:lnB>
                  </a:tcPr>
                </a:tc>
                <a:tc hMerge="1">
                  <a:txBody>
                    <a:bodyPr/>
                    <a:lstStyle/>
                    <a:p>
                      <a:pPr algn="r" fontAlgn="b"/>
                      <a:endParaRPr lang="en-US" sz="20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$200 </a:t>
                      </a:r>
                    </a:p>
                  </a:txBody>
                  <a:tcPr marL="9525" marR="9525" marT="9525" marB="0" anchor="b">
                    <a:lnL>
                      <a:noFill/>
                    </a:lnL>
                    <a:lnR>
                      <a:noFill/>
                    </a:lnR>
                    <a:lnT>
                      <a:noFill/>
                    </a:lnT>
                    <a:lnB>
                      <a:noFill/>
                    </a:lnB>
                  </a:tcPr>
                </a:tc>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$200 </a:t>
                      </a:r>
                    </a:p>
                  </a:txBody>
                  <a:tcPr marL="9525" marR="9525" marT="9525" marB="0" anchor="b">
                    <a:lnL>
                      <a:noFill/>
                    </a:lnL>
                    <a:lnR>
                      <a:noFill/>
                    </a:lnR>
                    <a:lnT>
                      <a:noFill/>
                    </a:lnT>
                    <a:lnB>
                      <a:noFill/>
                    </a:lnB>
                  </a:tcPr>
                </a:tc>
                <a:extLst>
                  <a:ext uri="{0D108BD9-81ED-4DB2-BD59-A6C34878D82A}">
                    <a16:rowId xmlns="" xmlns:a16="http://schemas.microsoft.com/office/drawing/2014/main" val="1136415113"/>
                  </a:ext>
                </a:extLst>
              </a:tr>
              <a:tr h="273669">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Other Assets</a:t>
                      </a:r>
                    </a:p>
                  </a:txBody>
                  <a:tcPr marL="9525" marR="9525" marT="9525" marB="0" anchor="b">
                    <a:lnL>
                      <a:noFill/>
                    </a:lnL>
                    <a:lnR>
                      <a:noFill/>
                    </a:lnR>
                    <a:lnT>
                      <a:noFill/>
                    </a:lnT>
                    <a:lnB>
                      <a:noFill/>
                    </a:lnB>
                  </a:tcPr>
                </a:tc>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$600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$600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gridSpan="2">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Owners Equity</a:t>
                      </a:r>
                    </a:p>
                  </a:txBody>
                  <a:tcPr marL="9525" marR="9525" marT="9525" marB="0" anchor="b">
                    <a:lnL>
                      <a:noFill/>
                    </a:lnL>
                    <a:lnR>
                      <a:noFill/>
                    </a:lnR>
                    <a:lnT>
                      <a:noFill/>
                    </a:lnT>
                    <a:lnB>
                      <a:noFill/>
                    </a:lnB>
                  </a:tcPr>
                </a:tc>
                <a:tc hMerge="1">
                  <a:txBody>
                    <a:bodyPr/>
                    <a:lstStyle/>
                    <a:p>
                      <a:pPr algn="r" fontAlgn="b"/>
                      <a:endParaRPr lang="en-US" sz="20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$755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$755 </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536243463"/>
                  </a:ext>
                </a:extLst>
              </a:tr>
              <a:tr h="513454">
                <a:tc>
                  <a:txBody>
                    <a:bodyPr/>
                    <a:lstStyle/>
                    <a:p>
                      <a:pPr algn="l"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Total Assets</a:t>
                      </a:r>
                    </a:p>
                  </a:txBody>
                  <a:tcPr marL="9525" marR="9525" marT="9525" marB="0" anchor="b">
                    <a:lnL>
                      <a:noFill/>
                    </a:lnL>
                    <a:lnR>
                      <a:noFill/>
                    </a:lnR>
                    <a:lnT>
                      <a:noFill/>
                    </a:lnT>
                    <a:lnB>
                      <a:noFill/>
                    </a:lnB>
                  </a:tcPr>
                </a:tc>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$2,130</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$2,130</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gridSpan="2">
                  <a:txBody>
                    <a:bodyPr/>
                    <a:lstStyle/>
                    <a:p>
                      <a:pPr algn="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Total Liabilities &amp; Equity </a:t>
                      </a:r>
                    </a:p>
                  </a:txBody>
                  <a:tcPr marL="9525" marR="9525" marT="9525" marB="0" anchor="b">
                    <a:lnL>
                      <a:noFill/>
                    </a:lnL>
                    <a:lnR>
                      <a:noFill/>
                    </a:lnR>
                    <a:lnT>
                      <a:noFill/>
                    </a:lnT>
                    <a:lnB>
                      <a:noFill/>
                    </a:lnB>
                  </a:tcPr>
                </a:tc>
                <a:tc hMerge="1">
                  <a:txBody>
                    <a:bodyPr/>
                    <a:lstStyle/>
                    <a:p>
                      <a:pPr algn="r" fontAlgn="b"/>
                      <a:endParaRPr lang="en-US" sz="2000" b="0" i="0" u="none" strike="noStrike">
                        <a:solidFill>
                          <a:srgbClr val="000000"/>
                        </a:solidFill>
                        <a:effectLst/>
                        <a:latin typeface="Times New Roman" panose="02020603050405020304" pitchFamily="18"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$2,130</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n-US" sz="2000" b="1" i="0" u="none" strike="noStrike" dirty="0">
                          <a:solidFill>
                            <a:srgbClr val="FF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$2,130</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 xmlns:a16="http://schemas.microsoft.com/office/drawing/2014/main" val="3105208709"/>
                  </a:ext>
                </a:extLst>
              </a:tr>
            </a:tbl>
          </a:graphicData>
        </a:graphic>
      </p:graphicFrame>
    </p:spTree>
    <p:extLst>
      <p:ext uri="{BB962C8B-B14F-4D97-AF65-F5344CB8AC3E}">
        <p14:creationId xmlns:p14="http://schemas.microsoft.com/office/powerpoint/2010/main" val="12420885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443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8"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2"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right)">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44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0" y="914400"/>
            <a:ext cx="9144000" cy="990600"/>
          </a:xfrm>
        </p:spPr>
        <p:txBody>
          <a:bodyPr>
            <a:normAutofit fontScale="90000"/>
          </a:bodyPr>
          <a:lstStyle/>
          <a:p>
            <a:r>
              <a:rPr lang="en-US" altLang="en-US" dirty="0"/>
              <a:t>Correspondent Banking </a:t>
            </a:r>
            <a:r>
              <a:rPr lang="en-US" altLang="en-US" dirty="0" smtClean="0"/>
              <a:t>Practice Problem</a:t>
            </a:r>
          </a:p>
        </p:txBody>
      </p:sp>
      <p:sp>
        <p:nvSpPr>
          <p:cNvPr id="21507" name="Content Placeholder 2"/>
          <p:cNvSpPr>
            <a:spLocks noGrp="1"/>
          </p:cNvSpPr>
          <p:nvPr>
            <p:ph idx="1"/>
          </p:nvPr>
        </p:nvSpPr>
        <p:spPr bwMode="auto">
          <a:xfrm>
            <a:off x="514350" y="1855788"/>
            <a:ext cx="8229600" cy="452596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800" dirty="0" smtClean="0"/>
              <a:t>Bank X is in Milan. Bank Y is in London.</a:t>
            </a:r>
          </a:p>
          <a:p>
            <a:r>
              <a:rPr lang="en-US" altLang="en-US" sz="2800" dirty="0" smtClean="0"/>
              <a:t>The current exchange rate is €1.10 = £1.00. </a:t>
            </a:r>
          </a:p>
          <a:p>
            <a:r>
              <a:rPr lang="en-US" altLang="en-US" sz="2800" dirty="0" smtClean="0"/>
              <a:t>Show the correct balances in each account if a currency trader employed at Bank X buys £100,000,000 from a currency trader at Bank Y for €110,000,000. </a:t>
            </a:r>
          </a:p>
          <a:p>
            <a:pPr lvl="1"/>
            <a:r>
              <a:rPr lang="en-US" altLang="en-US" sz="2400" dirty="0" smtClean="0"/>
              <a:t>(The balance sheets are shown on the next slide.)</a:t>
            </a:r>
          </a:p>
          <a:p>
            <a:endParaRPr lang="en-US" altLang="en-US" sz="2800" dirty="0" smtClean="0"/>
          </a:p>
        </p:txBody>
      </p:sp>
      <p:sp>
        <p:nvSpPr>
          <p:cNvPr id="21508" name="Text Box 1"/>
          <p:cNvSpPr txBox="1">
            <a:spLocks noChangeArrowheads="1"/>
          </p:cNvSpPr>
          <p:nvPr/>
        </p:nvSpPr>
        <p:spPr bwMode="auto">
          <a:xfrm>
            <a:off x="106363" y="1157288"/>
            <a:ext cx="776287"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2700">
              <a:latin typeface="Times New Roman" pitchFamily="18" charset="0"/>
            </a:endParaRPr>
          </a:p>
        </p:txBody>
      </p:sp>
      <p:sp>
        <p:nvSpPr>
          <p:cNvPr id="21509" name="Text Box 2"/>
          <p:cNvSpPr txBox="1">
            <a:spLocks noChangeArrowheads="1"/>
          </p:cNvSpPr>
          <p:nvPr/>
        </p:nvSpPr>
        <p:spPr bwMode="auto">
          <a:xfrm>
            <a:off x="274638" y="2185988"/>
            <a:ext cx="7762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2700">
              <a:latin typeface="Times New Roman" pitchFamily="18" charset="0"/>
            </a:endParaRPr>
          </a:p>
        </p:txBody>
      </p:sp>
      <p:sp>
        <p:nvSpPr>
          <p:cNvPr id="2151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4B557CE1-784F-4D8B-9501-D96DBCFB7A5F}" type="slidenum">
              <a:rPr lang="en-US" altLang="en-US" sz="900">
                <a:cs typeface="Arial" charset="0"/>
              </a:rPr>
              <a:pPr algn="r" eaLnBrk="1" hangingPunct="1"/>
              <a:t>11</a:t>
            </a:fld>
            <a:endParaRPr lang="en-US" altLang="en-US" sz="1000">
              <a:cs typeface="Arial" charset="0"/>
            </a:endParaRPr>
          </a:p>
        </p:txBody>
      </p:sp>
      <p:sp>
        <p:nvSpPr>
          <p:cNvPr id="21511"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94"/>
          <p:cNvSpPr>
            <a:spLocks noChangeArrowheads="1"/>
          </p:cNvSpPr>
          <p:nvPr/>
        </p:nvSpPr>
        <p:spPr bwMode="auto">
          <a:xfrm>
            <a:off x="92076" y="3427412"/>
            <a:ext cx="4454524" cy="3201988"/>
          </a:xfrm>
          <a:prstGeom prst="rect">
            <a:avLst/>
          </a:prstGeom>
          <a:solidFill>
            <a:srgbClr val="CCFFCC">
              <a:alpha val="24706"/>
            </a:srgbClr>
          </a:solidFill>
          <a:ln w="9525" algn="ctr">
            <a:solidFill>
              <a:schemeClr val="tx1"/>
            </a:solidFill>
            <a:round/>
            <a:headEnd/>
            <a:tailEnd/>
          </a:ln>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31" name="Rectangle 95"/>
          <p:cNvSpPr>
            <a:spLocks noChangeArrowheads="1"/>
          </p:cNvSpPr>
          <p:nvPr/>
        </p:nvSpPr>
        <p:spPr bwMode="auto">
          <a:xfrm>
            <a:off x="4648200" y="3427412"/>
            <a:ext cx="4318000" cy="3201988"/>
          </a:xfrm>
          <a:prstGeom prst="rect">
            <a:avLst/>
          </a:prstGeom>
          <a:solidFill>
            <a:srgbClr val="66FF66">
              <a:alpha val="24706"/>
            </a:srgbClr>
          </a:solidFill>
          <a:ln w="9525" algn="ctr">
            <a:solidFill>
              <a:schemeClr val="tx1"/>
            </a:solidFill>
            <a:round/>
            <a:headEnd/>
            <a:tailEnd/>
          </a:ln>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2" name="Group 67"/>
          <p:cNvGrpSpPr>
            <a:grpSpLocks/>
          </p:cNvGrpSpPr>
          <p:nvPr/>
        </p:nvGrpSpPr>
        <p:grpSpPr bwMode="auto">
          <a:xfrm>
            <a:off x="4064000" y="2171605"/>
            <a:ext cx="1862667" cy="703385"/>
            <a:chOff x="2112" y="1296"/>
            <a:chExt cx="1056" cy="384"/>
          </a:xfrm>
          <a:noFill/>
        </p:grpSpPr>
        <p:sp>
          <p:nvSpPr>
            <p:cNvPr id="15424" name="AutoShape 68"/>
            <p:cNvSpPr>
              <a:spLocks noChangeArrowheads="1"/>
            </p:cNvSpPr>
            <p:nvPr/>
          </p:nvSpPr>
          <p:spPr bwMode="auto">
            <a:xfrm>
              <a:off x="2112" y="1296"/>
              <a:ext cx="1056" cy="384"/>
            </a:xfrm>
            <a:prstGeom prst="rightArrow">
              <a:avLst>
                <a:gd name="adj1" fmla="val 50000"/>
                <a:gd name="adj2" fmla="val 68750"/>
              </a:avLst>
            </a:prstGeom>
            <a:grpFill/>
            <a:ln w="9525">
              <a:solidFill>
                <a:schemeClr val="tx1"/>
              </a:solidFill>
              <a:miter lim="800000"/>
              <a:headEnd/>
              <a:tailEnd/>
            </a:ln>
          </p:spPr>
          <p:txBody>
            <a:bodyPr wrap="none" anchor="ctr"/>
            <a:lstStyle/>
            <a:p>
              <a:pPr>
                <a:defRPr/>
              </a:pPr>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5425" name="Text Box 69"/>
            <p:cNvSpPr txBox="1">
              <a:spLocks noChangeArrowheads="1"/>
            </p:cNvSpPr>
            <p:nvPr/>
          </p:nvSpPr>
          <p:spPr bwMode="auto">
            <a:xfrm>
              <a:off x="2328" y="1370"/>
              <a:ext cx="816" cy="288"/>
            </a:xfrm>
            <a:prstGeom prst="rect">
              <a:avLst/>
            </a:prstGeom>
            <a:grpFill/>
            <a:ln w="9525">
              <a:noFill/>
              <a:miter lim="800000"/>
              <a:headEnd/>
              <a:tailEnd/>
            </a:ln>
          </p:spPr>
          <p:txBody>
            <a:bodyPr>
              <a:spAutoFit/>
            </a:bodyPr>
            <a:lstStyle/>
            <a:p>
              <a:pPr algn="ctr" eaLnBrk="0" hangingPunct="0">
                <a:spcBef>
                  <a:spcPct val="50000"/>
                </a:spcBef>
                <a:defRPr/>
              </a:pPr>
              <a:r>
                <a:rPr lang="en-US" sz="2700" b="1" dirty="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€110m</a:t>
              </a:r>
            </a:p>
          </p:txBody>
        </p:sp>
      </p:grpSp>
      <p:grpSp>
        <p:nvGrpSpPr>
          <p:cNvPr id="3" name="Group 70"/>
          <p:cNvGrpSpPr>
            <a:grpSpLocks/>
          </p:cNvGrpSpPr>
          <p:nvPr/>
        </p:nvGrpSpPr>
        <p:grpSpPr bwMode="auto">
          <a:xfrm>
            <a:off x="3386667" y="2641966"/>
            <a:ext cx="1778000" cy="703385"/>
            <a:chOff x="1968" y="3168"/>
            <a:chExt cx="1008" cy="384"/>
          </a:xfrm>
          <a:noFill/>
        </p:grpSpPr>
        <p:sp>
          <p:nvSpPr>
            <p:cNvPr id="15422" name="AutoShape 71"/>
            <p:cNvSpPr>
              <a:spLocks noChangeArrowheads="1"/>
            </p:cNvSpPr>
            <p:nvPr/>
          </p:nvSpPr>
          <p:spPr bwMode="auto">
            <a:xfrm flipH="1">
              <a:off x="1968" y="3168"/>
              <a:ext cx="1008" cy="384"/>
            </a:xfrm>
            <a:prstGeom prst="rightArrow">
              <a:avLst>
                <a:gd name="adj1" fmla="val 50000"/>
                <a:gd name="adj2" fmla="val 65625"/>
              </a:avLst>
            </a:prstGeom>
            <a:grpFill/>
            <a:ln w="9525">
              <a:solidFill>
                <a:schemeClr val="tx1"/>
              </a:solidFill>
              <a:miter lim="800000"/>
              <a:headEnd/>
              <a:tailEnd/>
            </a:ln>
          </p:spPr>
          <p:txBody>
            <a:bodyPr wrap="none" anchor="ctr"/>
            <a:lstStyle/>
            <a:p>
              <a:pPr>
                <a:defRPr/>
              </a:pPr>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5423" name="Text Box 72"/>
            <p:cNvSpPr txBox="1">
              <a:spLocks noChangeArrowheads="1"/>
            </p:cNvSpPr>
            <p:nvPr/>
          </p:nvSpPr>
          <p:spPr bwMode="auto">
            <a:xfrm>
              <a:off x="2064" y="3236"/>
              <a:ext cx="816" cy="288"/>
            </a:xfrm>
            <a:prstGeom prst="rect">
              <a:avLst/>
            </a:prstGeom>
            <a:grpFill/>
            <a:ln w="9525">
              <a:noFill/>
              <a:miter lim="800000"/>
              <a:headEnd/>
              <a:tailEnd/>
            </a:ln>
          </p:spPr>
          <p:txBody>
            <a:bodyPr>
              <a:spAutoFit/>
            </a:bodyPr>
            <a:lstStyle/>
            <a:p>
              <a:pPr eaLnBrk="0" hangingPunct="0">
                <a:spcBef>
                  <a:spcPct val="50000"/>
                </a:spcBef>
                <a:defRPr/>
              </a:pPr>
              <a:r>
                <a:rPr lang="en-US" sz="2700" b="1" dirty="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£100m</a:t>
              </a:r>
            </a:p>
          </p:txBody>
        </p:sp>
      </p:grpSp>
      <p:grpSp>
        <p:nvGrpSpPr>
          <p:cNvPr id="6" name="Group 55"/>
          <p:cNvGrpSpPr>
            <a:grpSpLocks/>
          </p:cNvGrpSpPr>
          <p:nvPr/>
        </p:nvGrpSpPr>
        <p:grpSpPr bwMode="auto">
          <a:xfrm>
            <a:off x="1524000" y="5191125"/>
            <a:ext cx="931863" cy="598487"/>
            <a:chOff x="864" y="2160"/>
            <a:chExt cx="528" cy="326"/>
          </a:xfrm>
        </p:grpSpPr>
        <p:sp>
          <p:nvSpPr>
            <p:cNvPr id="22611" name="Line 56"/>
            <p:cNvSpPr>
              <a:spLocks noChangeShapeType="1"/>
            </p:cNvSpPr>
            <p:nvPr/>
          </p:nvSpPr>
          <p:spPr bwMode="auto">
            <a:xfrm flipV="1">
              <a:off x="960" y="2160"/>
              <a:ext cx="384" cy="96"/>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612" name="Text Box 57"/>
            <p:cNvSpPr txBox="1">
              <a:spLocks noChangeArrowheads="1"/>
            </p:cNvSpPr>
            <p:nvPr/>
          </p:nvSpPr>
          <p:spPr bwMode="auto">
            <a:xfrm>
              <a:off x="864" y="2284"/>
              <a:ext cx="52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b="1">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€770m</a:t>
              </a:r>
            </a:p>
          </p:txBody>
        </p:sp>
      </p:grpSp>
      <p:grpSp>
        <p:nvGrpSpPr>
          <p:cNvPr id="7" name="Group 38"/>
          <p:cNvGrpSpPr>
            <a:grpSpLocks/>
          </p:cNvGrpSpPr>
          <p:nvPr/>
        </p:nvGrpSpPr>
        <p:grpSpPr bwMode="auto">
          <a:xfrm>
            <a:off x="1524000" y="4487862"/>
            <a:ext cx="931863" cy="596900"/>
            <a:chOff x="864" y="2160"/>
            <a:chExt cx="528" cy="326"/>
          </a:xfrm>
        </p:grpSpPr>
        <p:sp>
          <p:nvSpPr>
            <p:cNvPr id="22609" name="Line 39"/>
            <p:cNvSpPr>
              <a:spLocks noChangeShapeType="1"/>
            </p:cNvSpPr>
            <p:nvPr/>
          </p:nvSpPr>
          <p:spPr bwMode="auto">
            <a:xfrm flipV="1">
              <a:off x="960" y="2160"/>
              <a:ext cx="384" cy="96"/>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610" name="Text Box 40"/>
            <p:cNvSpPr txBox="1">
              <a:spLocks noChangeArrowheads="1"/>
            </p:cNvSpPr>
            <p:nvPr/>
          </p:nvSpPr>
          <p:spPr bwMode="auto">
            <a:xfrm>
              <a:off x="864" y="2284"/>
              <a:ext cx="52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b="1">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£400m</a:t>
              </a:r>
            </a:p>
          </p:txBody>
        </p:sp>
      </p:grpSp>
      <p:grpSp>
        <p:nvGrpSpPr>
          <p:cNvPr id="8" name="Group 75"/>
          <p:cNvGrpSpPr>
            <a:grpSpLocks/>
          </p:cNvGrpSpPr>
          <p:nvPr/>
        </p:nvGrpSpPr>
        <p:grpSpPr bwMode="auto">
          <a:xfrm>
            <a:off x="3657600" y="5191125"/>
            <a:ext cx="914400" cy="598487"/>
            <a:chOff x="874" y="2160"/>
            <a:chExt cx="518" cy="326"/>
          </a:xfrm>
        </p:grpSpPr>
        <p:sp>
          <p:nvSpPr>
            <p:cNvPr id="22607" name="Line 76"/>
            <p:cNvSpPr>
              <a:spLocks noChangeShapeType="1"/>
            </p:cNvSpPr>
            <p:nvPr/>
          </p:nvSpPr>
          <p:spPr bwMode="auto">
            <a:xfrm flipV="1">
              <a:off x="960" y="2160"/>
              <a:ext cx="384" cy="96"/>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608" name="Text Box 77"/>
            <p:cNvSpPr txBox="1">
              <a:spLocks noChangeArrowheads="1"/>
            </p:cNvSpPr>
            <p:nvPr/>
          </p:nvSpPr>
          <p:spPr bwMode="auto">
            <a:xfrm>
              <a:off x="874" y="2284"/>
              <a:ext cx="51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b="1">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£100m</a:t>
              </a:r>
            </a:p>
          </p:txBody>
        </p:sp>
      </p:grpSp>
      <p:grpSp>
        <p:nvGrpSpPr>
          <p:cNvPr id="9" name="Group 41"/>
          <p:cNvGrpSpPr>
            <a:grpSpLocks/>
          </p:cNvGrpSpPr>
          <p:nvPr/>
        </p:nvGrpSpPr>
        <p:grpSpPr bwMode="auto">
          <a:xfrm>
            <a:off x="3386138" y="4487862"/>
            <a:ext cx="1185862" cy="596900"/>
            <a:chOff x="832" y="2160"/>
            <a:chExt cx="560" cy="326"/>
          </a:xfrm>
        </p:grpSpPr>
        <p:sp>
          <p:nvSpPr>
            <p:cNvPr id="22605" name="Line 42"/>
            <p:cNvSpPr>
              <a:spLocks noChangeShapeType="1"/>
            </p:cNvSpPr>
            <p:nvPr/>
          </p:nvSpPr>
          <p:spPr bwMode="auto">
            <a:xfrm flipV="1">
              <a:off x="960" y="2160"/>
              <a:ext cx="384" cy="96"/>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606" name="Text Box 43"/>
            <p:cNvSpPr txBox="1">
              <a:spLocks noChangeArrowheads="1"/>
            </p:cNvSpPr>
            <p:nvPr/>
          </p:nvSpPr>
          <p:spPr bwMode="auto">
            <a:xfrm>
              <a:off x="832" y="2284"/>
              <a:ext cx="56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b="1" dirty="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€1,320m</a:t>
              </a:r>
            </a:p>
          </p:txBody>
        </p:sp>
      </p:grpSp>
      <p:grpSp>
        <p:nvGrpSpPr>
          <p:cNvPr id="10" name="Group 60"/>
          <p:cNvGrpSpPr>
            <a:grpSpLocks/>
          </p:cNvGrpSpPr>
          <p:nvPr/>
        </p:nvGrpSpPr>
        <p:grpSpPr bwMode="auto">
          <a:xfrm>
            <a:off x="5926138" y="5140325"/>
            <a:ext cx="931862" cy="596900"/>
            <a:chOff x="864" y="2160"/>
            <a:chExt cx="528" cy="326"/>
          </a:xfrm>
        </p:grpSpPr>
        <p:sp>
          <p:nvSpPr>
            <p:cNvPr id="22603" name="Line 61"/>
            <p:cNvSpPr>
              <a:spLocks noChangeShapeType="1"/>
            </p:cNvSpPr>
            <p:nvPr/>
          </p:nvSpPr>
          <p:spPr bwMode="auto">
            <a:xfrm flipV="1">
              <a:off x="960" y="2160"/>
              <a:ext cx="384" cy="96"/>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604" name="Text Box 62"/>
            <p:cNvSpPr txBox="1">
              <a:spLocks noChangeArrowheads="1"/>
            </p:cNvSpPr>
            <p:nvPr/>
          </p:nvSpPr>
          <p:spPr bwMode="auto">
            <a:xfrm>
              <a:off x="864" y="2284"/>
              <a:ext cx="52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b="1">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£100m</a:t>
              </a:r>
            </a:p>
          </p:txBody>
        </p:sp>
      </p:grpSp>
      <p:grpSp>
        <p:nvGrpSpPr>
          <p:cNvPr id="11" name="Group 44"/>
          <p:cNvGrpSpPr>
            <a:grpSpLocks/>
          </p:cNvGrpSpPr>
          <p:nvPr/>
        </p:nvGrpSpPr>
        <p:grpSpPr bwMode="auto">
          <a:xfrm>
            <a:off x="5715000" y="4487862"/>
            <a:ext cx="1185863" cy="596900"/>
            <a:chOff x="854" y="2160"/>
            <a:chExt cx="538" cy="326"/>
          </a:xfrm>
        </p:grpSpPr>
        <p:sp>
          <p:nvSpPr>
            <p:cNvPr id="22601" name="Line 45"/>
            <p:cNvSpPr>
              <a:spLocks noChangeShapeType="1"/>
            </p:cNvSpPr>
            <p:nvPr/>
          </p:nvSpPr>
          <p:spPr bwMode="auto">
            <a:xfrm flipV="1">
              <a:off x="960" y="2160"/>
              <a:ext cx="384" cy="96"/>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602" name="Text Box 46"/>
            <p:cNvSpPr txBox="1">
              <a:spLocks noChangeArrowheads="1"/>
            </p:cNvSpPr>
            <p:nvPr/>
          </p:nvSpPr>
          <p:spPr bwMode="auto">
            <a:xfrm>
              <a:off x="854" y="2284"/>
              <a:ext cx="538"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b="1">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€1,320m</a:t>
              </a:r>
            </a:p>
          </p:txBody>
        </p:sp>
      </p:grpSp>
      <p:grpSp>
        <p:nvGrpSpPr>
          <p:cNvPr id="12" name="Group 50"/>
          <p:cNvGrpSpPr>
            <a:grpSpLocks/>
          </p:cNvGrpSpPr>
          <p:nvPr/>
        </p:nvGrpSpPr>
        <p:grpSpPr bwMode="auto">
          <a:xfrm>
            <a:off x="7958138" y="5103812"/>
            <a:ext cx="1016000" cy="596900"/>
            <a:chOff x="816" y="2160"/>
            <a:chExt cx="576" cy="326"/>
          </a:xfrm>
        </p:grpSpPr>
        <p:sp>
          <p:nvSpPr>
            <p:cNvPr id="22599" name="Line 51"/>
            <p:cNvSpPr>
              <a:spLocks noChangeShapeType="1"/>
            </p:cNvSpPr>
            <p:nvPr/>
          </p:nvSpPr>
          <p:spPr bwMode="auto">
            <a:xfrm flipV="1">
              <a:off x="960" y="2160"/>
              <a:ext cx="384" cy="96"/>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600" name="Text Box 52"/>
            <p:cNvSpPr txBox="1">
              <a:spLocks noChangeArrowheads="1"/>
            </p:cNvSpPr>
            <p:nvPr/>
          </p:nvSpPr>
          <p:spPr bwMode="auto">
            <a:xfrm>
              <a:off x="816" y="2284"/>
              <a:ext cx="576"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b="1" dirty="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€770m</a:t>
              </a:r>
            </a:p>
          </p:txBody>
        </p:sp>
      </p:grpSp>
      <p:grpSp>
        <p:nvGrpSpPr>
          <p:cNvPr id="13" name="Group 47"/>
          <p:cNvGrpSpPr>
            <a:grpSpLocks/>
          </p:cNvGrpSpPr>
          <p:nvPr/>
        </p:nvGrpSpPr>
        <p:grpSpPr bwMode="auto">
          <a:xfrm>
            <a:off x="7958138" y="4487862"/>
            <a:ext cx="1016000" cy="596900"/>
            <a:chOff x="816" y="2160"/>
            <a:chExt cx="576" cy="326"/>
          </a:xfrm>
        </p:grpSpPr>
        <p:sp>
          <p:nvSpPr>
            <p:cNvPr id="22597" name="Text Box 49"/>
            <p:cNvSpPr txBox="1">
              <a:spLocks noChangeArrowheads="1"/>
            </p:cNvSpPr>
            <p:nvPr/>
          </p:nvSpPr>
          <p:spPr bwMode="auto">
            <a:xfrm>
              <a:off x="816" y="2284"/>
              <a:ext cx="576"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b="1">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£400m</a:t>
              </a:r>
            </a:p>
          </p:txBody>
        </p:sp>
        <p:sp>
          <p:nvSpPr>
            <p:cNvPr id="22598" name="Line 48"/>
            <p:cNvSpPr>
              <a:spLocks noChangeShapeType="1"/>
            </p:cNvSpPr>
            <p:nvPr/>
          </p:nvSpPr>
          <p:spPr bwMode="auto">
            <a:xfrm flipV="1">
              <a:off x="960" y="2160"/>
              <a:ext cx="384" cy="96"/>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484432" name="Rectangle 80"/>
          <p:cNvSpPr>
            <a:spLocks noChangeArrowheads="1"/>
          </p:cNvSpPr>
          <p:nvPr/>
        </p:nvSpPr>
        <p:spPr bwMode="auto">
          <a:xfrm>
            <a:off x="-26514" y="1936179"/>
            <a:ext cx="3964043"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Narrow" pitchFamily="34" charset="0"/>
              </a:rPr>
              <a:t>Bank X buys £100m from Y for €110m</a:t>
            </a:r>
          </a:p>
        </p:txBody>
      </p:sp>
      <p:sp>
        <p:nvSpPr>
          <p:cNvPr id="22545" name="Text Box 3"/>
          <p:cNvSpPr txBox="1">
            <a:spLocks noChangeArrowheads="1"/>
          </p:cNvSpPr>
          <p:nvPr/>
        </p:nvSpPr>
        <p:spPr bwMode="auto">
          <a:xfrm>
            <a:off x="423863" y="3784600"/>
            <a:ext cx="5248275" cy="47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endParaRPr lang="it-IT" alt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46" name="Text Box 4"/>
          <p:cNvSpPr txBox="1">
            <a:spLocks noChangeArrowheads="1"/>
          </p:cNvSpPr>
          <p:nvPr/>
        </p:nvSpPr>
        <p:spPr bwMode="auto">
          <a:xfrm>
            <a:off x="254000" y="3697287"/>
            <a:ext cx="440213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b="1">
                <a:latin typeface="Arial Unicode MS" panose="020B0604020202020204" pitchFamily="34" charset="-128"/>
                <a:ea typeface="Arial Unicode MS" panose="020B0604020202020204" pitchFamily="34" charset="-128"/>
                <a:cs typeface="Arial Unicode MS" panose="020B0604020202020204" pitchFamily="34" charset="-128"/>
              </a:rPr>
              <a:t>Assets		Liabilities</a:t>
            </a:r>
            <a:endPar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47" name="Text Box 5"/>
          <p:cNvSpPr txBox="1">
            <a:spLocks noChangeArrowheads="1"/>
          </p:cNvSpPr>
          <p:nvPr/>
        </p:nvSpPr>
        <p:spPr bwMode="auto">
          <a:xfrm>
            <a:off x="254000" y="4400550"/>
            <a:ext cx="1524000" cy="658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 deposit at Y</a:t>
            </a:r>
          </a:p>
        </p:txBody>
      </p:sp>
      <p:sp>
        <p:nvSpPr>
          <p:cNvPr id="22548" name="Text Box 6"/>
          <p:cNvSpPr txBox="1">
            <a:spLocks noChangeArrowheads="1"/>
          </p:cNvSpPr>
          <p:nvPr/>
        </p:nvSpPr>
        <p:spPr bwMode="auto">
          <a:xfrm>
            <a:off x="1608138" y="4400550"/>
            <a:ext cx="948917"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£300m</a:t>
            </a:r>
          </a:p>
        </p:txBody>
      </p:sp>
      <p:sp>
        <p:nvSpPr>
          <p:cNvPr id="22549" name="Text Box 7"/>
          <p:cNvSpPr txBox="1">
            <a:spLocks noChangeArrowheads="1"/>
          </p:cNvSpPr>
          <p:nvPr/>
        </p:nvSpPr>
        <p:spPr bwMode="auto">
          <a:xfrm>
            <a:off x="168276" y="5734050"/>
            <a:ext cx="1625600"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Other Assets</a:t>
            </a:r>
          </a:p>
        </p:txBody>
      </p:sp>
      <p:sp>
        <p:nvSpPr>
          <p:cNvPr id="22550" name="Text Box 8"/>
          <p:cNvSpPr txBox="1">
            <a:spLocks noChangeArrowheads="1"/>
          </p:cNvSpPr>
          <p:nvPr/>
        </p:nvSpPr>
        <p:spPr bwMode="auto">
          <a:xfrm>
            <a:off x="1608138" y="5719762"/>
            <a:ext cx="992187"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£600m</a:t>
            </a:r>
          </a:p>
        </p:txBody>
      </p:sp>
      <p:sp>
        <p:nvSpPr>
          <p:cNvPr id="22551" name="Text Box 9"/>
          <p:cNvSpPr txBox="1">
            <a:spLocks noChangeArrowheads="1"/>
          </p:cNvSpPr>
          <p:nvPr/>
        </p:nvSpPr>
        <p:spPr bwMode="auto">
          <a:xfrm>
            <a:off x="2395720" y="4388673"/>
            <a:ext cx="15240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Y’s deposit</a:t>
            </a:r>
          </a:p>
        </p:txBody>
      </p:sp>
      <p:sp>
        <p:nvSpPr>
          <p:cNvPr id="22552" name="Text Box 10"/>
          <p:cNvSpPr txBox="1">
            <a:spLocks noChangeArrowheads="1"/>
          </p:cNvSpPr>
          <p:nvPr/>
        </p:nvSpPr>
        <p:spPr bwMode="auto">
          <a:xfrm>
            <a:off x="3555999" y="4400550"/>
            <a:ext cx="1109087"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€1,210m</a:t>
            </a:r>
          </a:p>
        </p:txBody>
      </p:sp>
      <p:sp>
        <p:nvSpPr>
          <p:cNvPr id="22553" name="Text Box 11"/>
          <p:cNvSpPr txBox="1">
            <a:spLocks noChangeArrowheads="1"/>
          </p:cNvSpPr>
          <p:nvPr/>
        </p:nvSpPr>
        <p:spPr bwMode="auto">
          <a:xfrm>
            <a:off x="2455863" y="5719762"/>
            <a:ext cx="15240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Other L&amp;E</a:t>
            </a:r>
          </a:p>
        </p:txBody>
      </p:sp>
      <p:sp>
        <p:nvSpPr>
          <p:cNvPr id="22554" name="Text Box 12"/>
          <p:cNvSpPr txBox="1">
            <a:spLocks noChangeArrowheads="1"/>
          </p:cNvSpPr>
          <p:nvPr/>
        </p:nvSpPr>
        <p:spPr bwMode="auto">
          <a:xfrm>
            <a:off x="3725863" y="5719762"/>
            <a:ext cx="930274"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£400m</a:t>
            </a:r>
          </a:p>
        </p:txBody>
      </p:sp>
      <p:sp>
        <p:nvSpPr>
          <p:cNvPr id="22555" name="Text Box 13"/>
          <p:cNvSpPr txBox="1">
            <a:spLocks noChangeArrowheads="1"/>
          </p:cNvSpPr>
          <p:nvPr/>
        </p:nvSpPr>
        <p:spPr bwMode="auto">
          <a:xfrm>
            <a:off x="157163" y="6159500"/>
            <a:ext cx="15240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Total Assets</a:t>
            </a:r>
          </a:p>
        </p:txBody>
      </p:sp>
      <p:sp>
        <p:nvSpPr>
          <p:cNvPr id="22556" name="Text Box 14"/>
          <p:cNvSpPr txBox="1">
            <a:spLocks noChangeArrowheads="1"/>
          </p:cNvSpPr>
          <p:nvPr/>
        </p:nvSpPr>
        <p:spPr bwMode="auto">
          <a:xfrm>
            <a:off x="1439863" y="6159500"/>
            <a:ext cx="1160462"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£1,700m</a:t>
            </a:r>
          </a:p>
        </p:txBody>
      </p:sp>
      <p:sp>
        <p:nvSpPr>
          <p:cNvPr id="22557" name="Text Box 15"/>
          <p:cNvSpPr txBox="1">
            <a:spLocks noChangeArrowheads="1"/>
          </p:cNvSpPr>
          <p:nvPr/>
        </p:nvSpPr>
        <p:spPr bwMode="auto">
          <a:xfrm>
            <a:off x="2455863" y="6159500"/>
            <a:ext cx="15240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Total L&amp;E</a:t>
            </a:r>
          </a:p>
        </p:txBody>
      </p:sp>
      <p:sp>
        <p:nvSpPr>
          <p:cNvPr id="22558" name="Line 17"/>
          <p:cNvSpPr>
            <a:spLocks noChangeShapeType="1"/>
          </p:cNvSpPr>
          <p:nvPr/>
        </p:nvSpPr>
        <p:spPr bwMode="auto">
          <a:xfrm>
            <a:off x="338138" y="4313237"/>
            <a:ext cx="40640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59" name="Line 18"/>
          <p:cNvSpPr>
            <a:spLocks noChangeShapeType="1"/>
          </p:cNvSpPr>
          <p:nvPr/>
        </p:nvSpPr>
        <p:spPr bwMode="auto">
          <a:xfrm rot="5400000" flipH="1">
            <a:off x="1400969" y="5368131"/>
            <a:ext cx="210978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60" name="Line 19"/>
          <p:cNvSpPr>
            <a:spLocks noChangeShapeType="1"/>
          </p:cNvSpPr>
          <p:nvPr/>
        </p:nvSpPr>
        <p:spPr bwMode="auto">
          <a:xfrm>
            <a:off x="1693863" y="6070600"/>
            <a:ext cx="676275"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61" name="Line 20"/>
          <p:cNvSpPr>
            <a:spLocks noChangeShapeType="1"/>
          </p:cNvSpPr>
          <p:nvPr/>
        </p:nvSpPr>
        <p:spPr bwMode="auto">
          <a:xfrm>
            <a:off x="3810000" y="6070600"/>
            <a:ext cx="677863"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62" name="Text Box 21"/>
          <p:cNvSpPr txBox="1">
            <a:spLocks noChangeArrowheads="1"/>
          </p:cNvSpPr>
          <p:nvPr/>
        </p:nvSpPr>
        <p:spPr bwMode="auto">
          <a:xfrm>
            <a:off x="4656138" y="3697287"/>
            <a:ext cx="440372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b="1">
                <a:latin typeface="Arial Unicode MS" panose="020B0604020202020204" pitchFamily="34" charset="-128"/>
                <a:ea typeface="Arial Unicode MS" panose="020B0604020202020204" pitchFamily="34" charset="-128"/>
                <a:cs typeface="Arial Unicode MS" panose="020B0604020202020204" pitchFamily="34" charset="-128"/>
              </a:rPr>
              <a:t>Assets		Liabilities</a:t>
            </a:r>
            <a:endPar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63" name="Text Box 22"/>
          <p:cNvSpPr txBox="1">
            <a:spLocks noChangeArrowheads="1"/>
          </p:cNvSpPr>
          <p:nvPr/>
        </p:nvSpPr>
        <p:spPr bwMode="auto">
          <a:xfrm>
            <a:off x="4656138" y="4400550"/>
            <a:ext cx="1524000" cy="658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 deposit at X</a:t>
            </a:r>
          </a:p>
        </p:txBody>
      </p:sp>
      <p:sp>
        <p:nvSpPr>
          <p:cNvPr id="22564" name="Text Box 23"/>
          <p:cNvSpPr txBox="1">
            <a:spLocks noChangeArrowheads="1"/>
          </p:cNvSpPr>
          <p:nvPr/>
        </p:nvSpPr>
        <p:spPr bwMode="auto">
          <a:xfrm>
            <a:off x="5900738" y="4400550"/>
            <a:ext cx="1100137"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€1,210m</a:t>
            </a:r>
          </a:p>
        </p:txBody>
      </p:sp>
      <p:sp>
        <p:nvSpPr>
          <p:cNvPr id="22565" name="Text Box 24"/>
          <p:cNvSpPr txBox="1">
            <a:spLocks noChangeArrowheads="1"/>
          </p:cNvSpPr>
          <p:nvPr/>
        </p:nvSpPr>
        <p:spPr bwMode="auto">
          <a:xfrm>
            <a:off x="4606458" y="5731809"/>
            <a:ext cx="1687512"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Other Assets</a:t>
            </a:r>
          </a:p>
        </p:txBody>
      </p:sp>
      <p:sp>
        <p:nvSpPr>
          <p:cNvPr id="22566" name="Text Box 25"/>
          <p:cNvSpPr txBox="1">
            <a:spLocks noChangeArrowheads="1"/>
          </p:cNvSpPr>
          <p:nvPr/>
        </p:nvSpPr>
        <p:spPr bwMode="auto">
          <a:xfrm>
            <a:off x="5948646" y="5719762"/>
            <a:ext cx="952217"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€590m</a:t>
            </a:r>
          </a:p>
        </p:txBody>
      </p:sp>
      <p:sp>
        <p:nvSpPr>
          <p:cNvPr id="22567" name="Text Box 26"/>
          <p:cNvSpPr txBox="1">
            <a:spLocks noChangeArrowheads="1"/>
          </p:cNvSpPr>
          <p:nvPr/>
        </p:nvSpPr>
        <p:spPr bwMode="auto">
          <a:xfrm>
            <a:off x="6942138" y="4400550"/>
            <a:ext cx="15240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X’s deposit</a:t>
            </a:r>
          </a:p>
        </p:txBody>
      </p:sp>
      <p:sp>
        <p:nvSpPr>
          <p:cNvPr id="22568" name="Text Box 27"/>
          <p:cNvSpPr txBox="1">
            <a:spLocks noChangeArrowheads="1"/>
          </p:cNvSpPr>
          <p:nvPr/>
        </p:nvSpPr>
        <p:spPr bwMode="auto">
          <a:xfrm>
            <a:off x="8128000" y="4400550"/>
            <a:ext cx="914400"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£300m</a:t>
            </a:r>
          </a:p>
        </p:txBody>
      </p:sp>
      <p:sp>
        <p:nvSpPr>
          <p:cNvPr id="22569" name="Text Box 28"/>
          <p:cNvSpPr txBox="1">
            <a:spLocks noChangeArrowheads="1"/>
          </p:cNvSpPr>
          <p:nvPr/>
        </p:nvSpPr>
        <p:spPr bwMode="auto">
          <a:xfrm>
            <a:off x="6942138" y="5713412"/>
            <a:ext cx="1524000" cy="38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Other L&amp;E</a:t>
            </a:r>
          </a:p>
        </p:txBody>
      </p:sp>
      <p:sp>
        <p:nvSpPr>
          <p:cNvPr id="22570" name="Text Box 29"/>
          <p:cNvSpPr txBox="1">
            <a:spLocks noChangeArrowheads="1"/>
          </p:cNvSpPr>
          <p:nvPr/>
        </p:nvSpPr>
        <p:spPr bwMode="auto">
          <a:xfrm>
            <a:off x="8128000" y="5719762"/>
            <a:ext cx="922338"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€810m</a:t>
            </a:r>
          </a:p>
        </p:txBody>
      </p:sp>
      <p:sp>
        <p:nvSpPr>
          <p:cNvPr id="22571" name="Text Box 30"/>
          <p:cNvSpPr txBox="1">
            <a:spLocks noChangeArrowheads="1"/>
          </p:cNvSpPr>
          <p:nvPr/>
        </p:nvSpPr>
        <p:spPr bwMode="auto">
          <a:xfrm>
            <a:off x="4594308" y="6160747"/>
            <a:ext cx="15240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Total Assets</a:t>
            </a:r>
          </a:p>
        </p:txBody>
      </p:sp>
      <p:sp>
        <p:nvSpPr>
          <p:cNvPr id="22572" name="Text Box 31"/>
          <p:cNvSpPr txBox="1">
            <a:spLocks noChangeArrowheads="1"/>
          </p:cNvSpPr>
          <p:nvPr/>
        </p:nvSpPr>
        <p:spPr bwMode="auto">
          <a:xfrm>
            <a:off x="5884863" y="6159500"/>
            <a:ext cx="1116012"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€2,020m</a:t>
            </a:r>
          </a:p>
        </p:txBody>
      </p:sp>
      <p:sp>
        <p:nvSpPr>
          <p:cNvPr id="22573" name="Text Box 32"/>
          <p:cNvSpPr txBox="1">
            <a:spLocks noChangeArrowheads="1"/>
          </p:cNvSpPr>
          <p:nvPr/>
        </p:nvSpPr>
        <p:spPr bwMode="auto">
          <a:xfrm>
            <a:off x="6942138" y="6159500"/>
            <a:ext cx="15240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Total L&amp;E</a:t>
            </a:r>
          </a:p>
        </p:txBody>
      </p:sp>
      <p:sp>
        <p:nvSpPr>
          <p:cNvPr id="22574" name="Line 33"/>
          <p:cNvSpPr>
            <a:spLocks noChangeShapeType="1"/>
          </p:cNvSpPr>
          <p:nvPr/>
        </p:nvSpPr>
        <p:spPr bwMode="auto">
          <a:xfrm>
            <a:off x="4741863" y="4313237"/>
            <a:ext cx="40640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75" name="Line 34"/>
          <p:cNvSpPr>
            <a:spLocks noChangeShapeType="1"/>
          </p:cNvSpPr>
          <p:nvPr/>
        </p:nvSpPr>
        <p:spPr bwMode="auto">
          <a:xfrm rot="5400000" flipH="1">
            <a:off x="5887244" y="5368131"/>
            <a:ext cx="210978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76" name="Line 35"/>
          <p:cNvSpPr>
            <a:spLocks noChangeShapeType="1"/>
          </p:cNvSpPr>
          <p:nvPr/>
        </p:nvSpPr>
        <p:spPr bwMode="auto">
          <a:xfrm>
            <a:off x="6180138" y="6070600"/>
            <a:ext cx="67786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77" name="Line 36"/>
          <p:cNvSpPr>
            <a:spLocks noChangeShapeType="1"/>
          </p:cNvSpPr>
          <p:nvPr/>
        </p:nvSpPr>
        <p:spPr bwMode="auto">
          <a:xfrm>
            <a:off x="8212138" y="6070600"/>
            <a:ext cx="67786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78" name="Text Box 37"/>
          <p:cNvSpPr txBox="1">
            <a:spLocks noChangeArrowheads="1"/>
          </p:cNvSpPr>
          <p:nvPr/>
        </p:nvSpPr>
        <p:spPr bwMode="auto">
          <a:xfrm>
            <a:off x="7958137" y="6159500"/>
            <a:ext cx="1101725"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€2,020m</a:t>
            </a:r>
          </a:p>
        </p:txBody>
      </p:sp>
      <p:sp>
        <p:nvSpPr>
          <p:cNvPr id="22579" name="Text Box 53"/>
          <p:cNvSpPr txBox="1">
            <a:spLocks noChangeArrowheads="1"/>
          </p:cNvSpPr>
          <p:nvPr/>
        </p:nvSpPr>
        <p:spPr bwMode="auto">
          <a:xfrm>
            <a:off x="2408155" y="5055105"/>
            <a:ext cx="15240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Y’s deposit</a:t>
            </a:r>
          </a:p>
        </p:txBody>
      </p:sp>
      <p:sp>
        <p:nvSpPr>
          <p:cNvPr id="22580" name="Text Box 54"/>
          <p:cNvSpPr txBox="1">
            <a:spLocks noChangeArrowheads="1"/>
          </p:cNvSpPr>
          <p:nvPr/>
        </p:nvSpPr>
        <p:spPr bwMode="auto">
          <a:xfrm>
            <a:off x="3649087" y="5067300"/>
            <a:ext cx="922913"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£200m</a:t>
            </a:r>
          </a:p>
        </p:txBody>
      </p:sp>
      <p:sp>
        <p:nvSpPr>
          <p:cNvPr id="22581" name="Text Box 58"/>
          <p:cNvSpPr txBox="1">
            <a:spLocks noChangeArrowheads="1"/>
          </p:cNvSpPr>
          <p:nvPr/>
        </p:nvSpPr>
        <p:spPr bwMode="auto">
          <a:xfrm>
            <a:off x="4656138" y="5016500"/>
            <a:ext cx="1524000" cy="658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 deposit at X</a:t>
            </a:r>
          </a:p>
        </p:txBody>
      </p:sp>
      <p:sp>
        <p:nvSpPr>
          <p:cNvPr id="22582" name="Text Box 59"/>
          <p:cNvSpPr txBox="1">
            <a:spLocks noChangeArrowheads="1"/>
          </p:cNvSpPr>
          <p:nvPr/>
        </p:nvSpPr>
        <p:spPr bwMode="auto">
          <a:xfrm>
            <a:off x="5842000" y="5016500"/>
            <a:ext cx="1058863"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£200m</a:t>
            </a:r>
          </a:p>
        </p:txBody>
      </p:sp>
      <p:sp>
        <p:nvSpPr>
          <p:cNvPr id="22583" name="Text Box 63"/>
          <p:cNvSpPr txBox="1">
            <a:spLocks noChangeArrowheads="1"/>
          </p:cNvSpPr>
          <p:nvPr/>
        </p:nvSpPr>
        <p:spPr bwMode="auto">
          <a:xfrm>
            <a:off x="6942138" y="5016500"/>
            <a:ext cx="1524000"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X’s deposit</a:t>
            </a:r>
          </a:p>
        </p:txBody>
      </p:sp>
      <p:sp>
        <p:nvSpPr>
          <p:cNvPr id="22584" name="Text Box 64"/>
          <p:cNvSpPr txBox="1">
            <a:spLocks noChangeArrowheads="1"/>
          </p:cNvSpPr>
          <p:nvPr/>
        </p:nvSpPr>
        <p:spPr bwMode="auto">
          <a:xfrm>
            <a:off x="8127999" y="5016500"/>
            <a:ext cx="939223"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€880m</a:t>
            </a:r>
          </a:p>
        </p:txBody>
      </p:sp>
      <p:sp>
        <p:nvSpPr>
          <p:cNvPr id="22585" name="Text Box 65"/>
          <p:cNvSpPr txBox="1">
            <a:spLocks noChangeArrowheads="1"/>
          </p:cNvSpPr>
          <p:nvPr/>
        </p:nvSpPr>
        <p:spPr bwMode="auto">
          <a:xfrm>
            <a:off x="1524000" y="2384425"/>
            <a:ext cx="1524000" cy="8731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Bank X</a:t>
            </a:r>
          </a:p>
          <a:p>
            <a:pPr algn="ct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Milano</a:t>
            </a:r>
          </a:p>
        </p:txBody>
      </p:sp>
      <p:sp>
        <p:nvSpPr>
          <p:cNvPr id="22586" name="Text Box 66"/>
          <p:cNvSpPr txBox="1">
            <a:spLocks noChangeArrowheads="1"/>
          </p:cNvSpPr>
          <p:nvPr/>
        </p:nvSpPr>
        <p:spPr bwMode="auto">
          <a:xfrm>
            <a:off x="6053138" y="2384425"/>
            <a:ext cx="1524000" cy="8731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Bank Y</a:t>
            </a:r>
          </a:p>
          <a:p>
            <a:pPr algn="ctr">
              <a:spcBef>
                <a:spcPct val="50000"/>
              </a:spcBef>
            </a:pPr>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London</a:t>
            </a:r>
          </a:p>
        </p:txBody>
      </p:sp>
      <p:sp>
        <p:nvSpPr>
          <p:cNvPr id="22587" name="Text Box 73"/>
          <p:cNvSpPr txBox="1">
            <a:spLocks noChangeArrowheads="1"/>
          </p:cNvSpPr>
          <p:nvPr/>
        </p:nvSpPr>
        <p:spPr bwMode="auto">
          <a:xfrm>
            <a:off x="254000" y="5067300"/>
            <a:ext cx="1524000" cy="658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 deposit at Y</a:t>
            </a:r>
          </a:p>
        </p:txBody>
      </p:sp>
      <p:sp>
        <p:nvSpPr>
          <p:cNvPr id="22588" name="Text Box 74"/>
          <p:cNvSpPr txBox="1">
            <a:spLocks noChangeArrowheads="1"/>
          </p:cNvSpPr>
          <p:nvPr/>
        </p:nvSpPr>
        <p:spPr bwMode="auto">
          <a:xfrm>
            <a:off x="1608138" y="5067300"/>
            <a:ext cx="948917"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€880m</a:t>
            </a:r>
          </a:p>
        </p:txBody>
      </p:sp>
      <p:sp>
        <p:nvSpPr>
          <p:cNvPr id="22589" name="Text Box 4"/>
          <p:cNvSpPr txBox="1">
            <a:spLocks noChangeArrowheads="1"/>
          </p:cNvSpPr>
          <p:nvPr/>
        </p:nvSpPr>
        <p:spPr bwMode="auto">
          <a:xfrm>
            <a:off x="271463" y="3344862"/>
            <a:ext cx="4402137"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b="1">
                <a:latin typeface="Arial Unicode MS" panose="020B0604020202020204" pitchFamily="34" charset="-128"/>
                <a:ea typeface="Arial Unicode MS" panose="020B0604020202020204" pitchFamily="34" charset="-128"/>
                <a:cs typeface="Arial Unicode MS" panose="020B0604020202020204" pitchFamily="34" charset="-128"/>
              </a:rPr>
              <a:t>Bank X</a:t>
            </a:r>
            <a:endPar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2590" name="Text Box 4"/>
          <p:cNvSpPr txBox="1">
            <a:spLocks noChangeArrowheads="1"/>
          </p:cNvSpPr>
          <p:nvPr/>
        </p:nvSpPr>
        <p:spPr bwMode="auto">
          <a:xfrm>
            <a:off x="4589463" y="3344862"/>
            <a:ext cx="4402137"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b="1">
                <a:latin typeface="Arial Unicode MS" panose="020B0604020202020204" pitchFamily="34" charset="-128"/>
                <a:ea typeface="Arial Unicode MS" panose="020B0604020202020204" pitchFamily="34" charset="-128"/>
                <a:cs typeface="Arial Unicode MS" panose="020B0604020202020204" pitchFamily="34" charset="-128"/>
              </a:rPr>
              <a:t>Bank Y</a:t>
            </a:r>
            <a:endPar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2591" name="Straight Connector 84"/>
          <p:cNvCxnSpPr>
            <a:cxnSpLocks noChangeShapeType="1"/>
          </p:cNvCxnSpPr>
          <p:nvPr/>
        </p:nvCxnSpPr>
        <p:spPr bwMode="auto">
          <a:xfrm>
            <a:off x="381000" y="3784600"/>
            <a:ext cx="4132263" cy="158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82" name="Rectangle 81"/>
          <p:cNvSpPr/>
          <p:nvPr/>
        </p:nvSpPr>
        <p:spPr>
          <a:xfrm>
            <a:off x="7290245" y="1921176"/>
            <a:ext cx="1912938" cy="412021"/>
          </a:xfrm>
          <a:prstGeom prst="rect">
            <a:avLst/>
          </a:prstGeom>
        </p:spPr>
        <p:txBody>
          <a:bodyPr wrap="square" lIns="103236" tIns="51618" rIns="103236" bIns="51618">
            <a:spAutoFit/>
          </a:bodyPr>
          <a:lstStyle/>
          <a:p>
            <a:pPr algn="r">
              <a:defRPr/>
            </a:pPr>
            <a:r>
              <a:rPr lang="en-US" sz="2000" kern="0" dirty="0">
                <a:solidFill>
                  <a:srgbClr val="000000"/>
                </a:solidFill>
                <a:latin typeface="Arial Narrow" panose="020B0606020202030204" pitchFamily="34" charset="0"/>
              </a:rPr>
              <a:t>€1.10 = £1.00</a:t>
            </a:r>
            <a:endParaRPr lang="en-US" sz="2000" dirty="0">
              <a:latin typeface="Arial Narrow" panose="020B0606020202030204" pitchFamily="34" charset="0"/>
            </a:endParaRPr>
          </a:p>
        </p:txBody>
      </p:sp>
      <p:cxnSp>
        <p:nvCxnSpPr>
          <p:cNvPr id="22593" name="Straight Connector 84"/>
          <p:cNvCxnSpPr>
            <a:cxnSpLocks noChangeShapeType="1"/>
          </p:cNvCxnSpPr>
          <p:nvPr/>
        </p:nvCxnSpPr>
        <p:spPr bwMode="auto">
          <a:xfrm>
            <a:off x="4784725" y="3784600"/>
            <a:ext cx="4130675" cy="158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2594" name="Rectangle 2"/>
          <p:cNvSpPr>
            <a:spLocks noGrp="1" noChangeArrowheads="1"/>
          </p:cNvSpPr>
          <p:nvPr>
            <p:ph type="title"/>
          </p:nvPr>
        </p:nvSpPr>
        <p:spPr>
          <a:xfrm>
            <a:off x="0" y="914400"/>
            <a:ext cx="9111108" cy="990600"/>
          </a:xfrm>
        </p:spPr>
        <p:txBody>
          <a:bodyPr>
            <a:noAutofit/>
          </a:bodyPr>
          <a:lstStyle/>
          <a:p>
            <a:pPr algn="l"/>
            <a:r>
              <a:rPr lang="en-US" altLang="en-US" sz="3600" dirty="0"/>
              <a:t>Correspondent Banking </a:t>
            </a:r>
            <a:r>
              <a:rPr lang="en-US" altLang="en-US" sz="3600" dirty="0" smtClean="0"/>
              <a:t>Practice Problem (conclusion)</a:t>
            </a:r>
          </a:p>
        </p:txBody>
      </p:sp>
      <p:sp>
        <p:nvSpPr>
          <p:cNvPr id="2259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640159E8-354C-4158-B80E-B7D06F059682}" type="slidenum">
              <a:rPr lang="en-US" altLang="en-US" sz="900">
                <a:cs typeface="Arial" charset="0"/>
              </a:rPr>
              <a:pPr algn="r" eaLnBrk="1" hangingPunct="1"/>
              <a:t>12</a:t>
            </a:fld>
            <a:endParaRPr lang="en-US" altLang="en-US" sz="1000">
              <a:cs typeface="Arial" charset="0"/>
            </a:endParaRPr>
          </a:p>
        </p:txBody>
      </p:sp>
      <p:sp>
        <p:nvSpPr>
          <p:cNvPr id="22596" name="Rectangle 20"/>
          <p:cNvSpPr>
            <a:spLocks noGrp="1" noChangeArrowheads="1"/>
          </p:cNvSpPr>
          <p:nvPr>
            <p:ph type="ftr" sz="quarter" idx="10"/>
          </p:nvPr>
        </p:nvSpPr>
        <p:spPr bwMode="auto">
          <a:xfrm>
            <a:off x="4648200" y="6553200"/>
            <a:ext cx="41148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87" name="Text Box 14"/>
          <p:cNvSpPr txBox="1">
            <a:spLocks noChangeArrowheads="1"/>
          </p:cNvSpPr>
          <p:nvPr/>
        </p:nvSpPr>
        <p:spPr bwMode="auto">
          <a:xfrm>
            <a:off x="3546709" y="6162354"/>
            <a:ext cx="1160462"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£1,700m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443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8"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2"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right)">
                                      <p:cBhvr>
                                        <p:cTn id="16" dur="500"/>
                                        <p:tgtEl>
                                          <p:spTgt spid="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499"/>
                                          </p:stCondLst>
                                        </p:cTn>
                                        <p:tgtEl>
                                          <p:spTgt spid="7"/>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499"/>
                                          </p:stCondLst>
                                        </p:cTn>
                                        <p:tgtEl>
                                          <p:spTgt spid="10"/>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499"/>
                                          </p:stCondLst>
                                        </p:cTn>
                                        <p:tgtEl>
                                          <p:spTgt spid="6"/>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499"/>
                                          </p:stCondLst>
                                        </p:cTn>
                                        <p:tgtEl>
                                          <p:spTgt spid="11"/>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499"/>
                                          </p:stCondLst>
                                        </p:cTn>
                                        <p:tgtEl>
                                          <p:spTgt spid="8"/>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499"/>
                                          </p:stCondLst>
                                        </p:cTn>
                                        <p:tgtEl>
                                          <p:spTgt spid="9"/>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nodeType="clickEffect">
                                  <p:stCondLst>
                                    <p:cond delay="0"/>
                                  </p:stCondLst>
                                  <p:childTnLst>
                                    <p:set>
                                      <p:cBhvr>
                                        <p:cTn id="44" dur="1" fill="hold">
                                          <p:stCondLst>
                                            <p:cond delay="499"/>
                                          </p:stCondLst>
                                        </p:cTn>
                                        <p:tgtEl>
                                          <p:spTgt spid="12"/>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499"/>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4432"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r>
              <a:rPr lang="en-US" altLang="en-US" sz="4000" dirty="0" smtClean="0"/>
              <a:t>Correspondent Banking Communications</a:t>
            </a:r>
          </a:p>
        </p:txBody>
      </p:sp>
      <p:sp>
        <p:nvSpPr>
          <p:cNvPr id="23555" name="Rectangle 3"/>
          <p:cNvSpPr>
            <a:spLocks noGrp="1" noChangeArrowheads="1"/>
          </p:cNvSpPr>
          <p:nvPr>
            <p:ph idx="1"/>
          </p:nvPr>
        </p:nvSpPr>
        <p:spPr bwMode="auto">
          <a:xfrm>
            <a:off x="228600" y="1905000"/>
            <a:ext cx="86868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800" dirty="0" smtClean="0"/>
              <a:t>International commercial banks communicate with one another using:</a:t>
            </a:r>
          </a:p>
          <a:p>
            <a:pPr lvl="1"/>
            <a:r>
              <a:rPr lang="en-US" altLang="en-US" sz="2400" dirty="0" smtClean="0"/>
              <a:t>SWIFT: The </a:t>
            </a:r>
            <a:r>
              <a:rPr lang="en-US" altLang="en-US" sz="2400" b="1" dirty="0" smtClean="0"/>
              <a:t>S</a:t>
            </a:r>
            <a:r>
              <a:rPr lang="en-US" altLang="en-US" sz="2400" dirty="0" smtClean="0"/>
              <a:t>ociety for </a:t>
            </a:r>
            <a:r>
              <a:rPr lang="en-US" altLang="en-US" sz="2400" b="1" dirty="0" smtClean="0"/>
              <a:t>W</a:t>
            </a:r>
            <a:r>
              <a:rPr lang="en-US" altLang="en-US" sz="2400" dirty="0" smtClean="0"/>
              <a:t>orldwide </a:t>
            </a:r>
            <a:r>
              <a:rPr lang="en-US" altLang="en-US" sz="2400" b="1" dirty="0" smtClean="0"/>
              <a:t>I</a:t>
            </a:r>
            <a:r>
              <a:rPr lang="en-US" altLang="en-US" sz="2400" dirty="0" smtClean="0"/>
              <a:t>nterbank </a:t>
            </a:r>
            <a:r>
              <a:rPr lang="en-US" altLang="en-US" sz="2400" b="1" dirty="0" smtClean="0"/>
              <a:t>F</a:t>
            </a:r>
            <a:r>
              <a:rPr lang="en-US" altLang="en-US" sz="2400" dirty="0" smtClean="0"/>
              <a:t>inancial </a:t>
            </a:r>
            <a:r>
              <a:rPr lang="en-US" altLang="en-US" sz="2400" b="1" dirty="0" smtClean="0"/>
              <a:t>T</a:t>
            </a:r>
            <a:r>
              <a:rPr lang="en-US" altLang="en-US" sz="2400" dirty="0" smtClean="0"/>
              <a:t>elecommunications.</a:t>
            </a:r>
          </a:p>
          <a:p>
            <a:pPr lvl="1"/>
            <a:r>
              <a:rPr lang="en-US" altLang="en-US" sz="2400" dirty="0" smtClean="0"/>
              <a:t>CHIPS: </a:t>
            </a:r>
            <a:r>
              <a:rPr lang="en-US" altLang="en-US" sz="2400" b="1" dirty="0" smtClean="0"/>
              <a:t>C</a:t>
            </a:r>
            <a:r>
              <a:rPr lang="en-US" altLang="en-US" sz="2400" dirty="0" smtClean="0"/>
              <a:t>learing </a:t>
            </a:r>
            <a:r>
              <a:rPr lang="en-US" altLang="en-US" sz="2400" b="1" dirty="0" smtClean="0"/>
              <a:t>H</a:t>
            </a:r>
            <a:r>
              <a:rPr lang="en-US" altLang="en-US" sz="2400" dirty="0" smtClean="0"/>
              <a:t>ouse </a:t>
            </a:r>
            <a:r>
              <a:rPr lang="en-US" altLang="en-US" sz="2400" b="1" dirty="0" smtClean="0"/>
              <a:t>I</a:t>
            </a:r>
            <a:r>
              <a:rPr lang="en-US" altLang="en-US" sz="2400" dirty="0" smtClean="0"/>
              <a:t>nterbank </a:t>
            </a:r>
            <a:r>
              <a:rPr lang="en-US" altLang="en-US" sz="2400" b="1" dirty="0" smtClean="0"/>
              <a:t>P</a:t>
            </a:r>
            <a:r>
              <a:rPr lang="en-US" altLang="en-US" sz="2400" dirty="0" smtClean="0"/>
              <a:t>ayments </a:t>
            </a:r>
            <a:r>
              <a:rPr lang="en-US" altLang="en-US" sz="2400" b="1" dirty="0" smtClean="0"/>
              <a:t>S</a:t>
            </a:r>
            <a:r>
              <a:rPr lang="en-US" altLang="en-US" sz="2400" dirty="0" smtClean="0"/>
              <a:t>ystem. </a:t>
            </a:r>
          </a:p>
          <a:p>
            <a:pPr lvl="1"/>
            <a:r>
              <a:rPr lang="en-US" altLang="en-US" sz="2400" dirty="0" smtClean="0"/>
              <a:t>ECHO: </a:t>
            </a:r>
            <a:r>
              <a:rPr lang="en-US" altLang="en-US" sz="2400" b="1" dirty="0" smtClean="0"/>
              <a:t>E</a:t>
            </a:r>
            <a:r>
              <a:rPr lang="en-US" altLang="en-US" sz="2400" dirty="0" smtClean="0"/>
              <a:t>xchange </a:t>
            </a:r>
            <a:r>
              <a:rPr lang="en-US" altLang="en-US" sz="2400" b="1" dirty="0" smtClean="0"/>
              <a:t>C</a:t>
            </a:r>
            <a:r>
              <a:rPr lang="en-US" altLang="en-US" sz="2400" dirty="0" smtClean="0"/>
              <a:t>learing </a:t>
            </a:r>
            <a:r>
              <a:rPr lang="en-US" altLang="en-US" sz="2400" b="1" dirty="0" smtClean="0"/>
              <a:t>Ho</a:t>
            </a:r>
            <a:r>
              <a:rPr lang="en-US" altLang="en-US" sz="2400" dirty="0" smtClean="0"/>
              <a:t>use Limited, the first global clearinghouse for settling interbank FX transactions.</a:t>
            </a:r>
          </a:p>
        </p:txBody>
      </p:sp>
      <p:sp>
        <p:nvSpPr>
          <p:cNvPr id="2355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956D5088-33AD-4056-92F0-FA8707325A01}" type="slidenum">
              <a:rPr lang="en-US" altLang="en-US" sz="900">
                <a:cs typeface="Arial" charset="0"/>
              </a:rPr>
              <a:pPr algn="r" eaLnBrk="1" hangingPunct="1"/>
              <a:t>13</a:t>
            </a:fld>
            <a:endParaRPr lang="en-US" altLang="en-US" sz="1000">
              <a:cs typeface="Arial" charset="0"/>
            </a:endParaRPr>
          </a:p>
        </p:txBody>
      </p:sp>
      <p:sp>
        <p:nvSpPr>
          <p:cNvPr id="23557" name="Rectangle 20"/>
          <p:cNvSpPr>
            <a:spLocks noGrp="1" noChangeArrowheads="1"/>
          </p:cNvSpPr>
          <p:nvPr>
            <p:ph type="ftr" sz="quarter" idx="10"/>
          </p:nvPr>
        </p:nvSpPr>
        <p:spPr bwMode="auto">
          <a:xfrm>
            <a:off x="4800600" y="6553200"/>
            <a:ext cx="3962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en-US" smtClean="0"/>
              <a:t>Spot Rate Quotations</a:t>
            </a:r>
          </a:p>
        </p:txBody>
      </p:sp>
      <p:sp>
        <p:nvSpPr>
          <p:cNvPr id="24579"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800" smtClean="0"/>
              <a:t>A direct quotation is:</a:t>
            </a:r>
          </a:p>
          <a:p>
            <a:pPr lvl="1"/>
            <a:r>
              <a:rPr lang="en-US" altLang="en-US" sz="2400" smtClean="0"/>
              <a:t>The U.S. dollar equivalent.</a:t>
            </a:r>
          </a:p>
          <a:p>
            <a:pPr lvl="1"/>
            <a:r>
              <a:rPr lang="en-US" altLang="en-US" sz="2400" i="1" smtClean="0"/>
              <a:t>E.g.,</a:t>
            </a:r>
            <a:r>
              <a:rPr lang="en-US" altLang="en-US" sz="2400" smtClean="0"/>
              <a:t> “a Japanese Yen is worth about a penny.”</a:t>
            </a:r>
          </a:p>
          <a:p>
            <a:r>
              <a:rPr lang="en-US" altLang="en-US" sz="2800" smtClean="0"/>
              <a:t>An indirect quotation is:</a:t>
            </a:r>
          </a:p>
          <a:p>
            <a:pPr lvl="1"/>
            <a:r>
              <a:rPr lang="en-US" altLang="en-US" sz="2400" smtClean="0"/>
              <a:t>The price of a U.S. dollar in the foreign currency.</a:t>
            </a:r>
          </a:p>
          <a:p>
            <a:pPr lvl="1"/>
            <a:r>
              <a:rPr lang="en-US" altLang="en-US" sz="2400" i="1" smtClean="0"/>
              <a:t>E.g.,</a:t>
            </a:r>
            <a:r>
              <a:rPr lang="en-US" altLang="en-US" sz="2400" smtClean="0"/>
              <a:t> “you get 100 yen to the dollar.”</a:t>
            </a:r>
          </a:p>
          <a:p>
            <a:r>
              <a:rPr lang="en-US" altLang="en-US" sz="2800" smtClean="0"/>
              <a:t>See Exhibit 5.4 in the textbook.</a:t>
            </a:r>
          </a:p>
        </p:txBody>
      </p:sp>
      <p:sp>
        <p:nvSpPr>
          <p:cNvPr id="2458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ECEF3F89-EDE4-47F6-855E-C231B8BEDE36}" type="slidenum">
              <a:rPr lang="en-US" altLang="en-US" sz="900">
                <a:cs typeface="Arial" charset="0"/>
              </a:rPr>
              <a:pPr algn="r" eaLnBrk="1" hangingPunct="1"/>
              <a:t>14</a:t>
            </a:fld>
            <a:endParaRPr lang="en-US" altLang="en-US" sz="1000">
              <a:cs typeface="Arial" charset="0"/>
            </a:endParaRPr>
          </a:p>
        </p:txBody>
      </p:sp>
      <p:sp>
        <p:nvSpPr>
          <p:cNvPr id="24581"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838200"/>
            <a:ext cx="9107488" cy="990600"/>
          </a:xfrm>
        </p:spPr>
        <p:txBody>
          <a:bodyPr rtlCol="0">
            <a:noAutofit/>
          </a:bodyPr>
          <a:lstStyle/>
          <a:p>
            <a:pPr algn="l" fontAlgn="auto">
              <a:spcAft>
                <a:spcPts val="0"/>
              </a:spcAft>
              <a:defRPr/>
            </a:pPr>
            <a:r>
              <a:rPr lang="en-US" sz="3200" dirty="0"/>
              <a:t>EXHIBIT 5.4 Exchange </a:t>
            </a:r>
            <a:r>
              <a:rPr lang="en-US" sz="3200" dirty="0" smtClean="0"/>
              <a:t>Rates (May </a:t>
            </a:r>
            <a:r>
              <a:rPr lang="en-US" sz="3200" dirty="0"/>
              <a:t>16, </a:t>
            </a:r>
            <a:r>
              <a:rPr lang="en-US" sz="3200" dirty="0" smtClean="0"/>
              <a:t>2016)</a:t>
            </a:r>
            <a:r>
              <a:rPr lang="en-US" sz="3200" dirty="0"/>
              <a:t/>
            </a:r>
            <a:br>
              <a:rPr lang="en-US" sz="3200" dirty="0"/>
            </a:br>
            <a:endParaRPr lang="en-US" sz="3200" dirty="0"/>
          </a:p>
        </p:txBody>
      </p:sp>
      <p:sp>
        <p:nvSpPr>
          <p:cNvPr id="2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5-</a:t>
            </a:r>
            <a:fld id="{B106BD06-7479-4B54-A127-8E0F3CF725FB}" type="slidenum">
              <a:rPr lang="en-US" altLang="en-US" sz="900" smtClean="0">
                <a:cs typeface="Arial" charset="0"/>
              </a:rPr>
              <a:t>15</a:t>
            </a:fld>
            <a:endParaRPr lang="en-US" altLang="en-US" sz="1000" dirty="0">
              <a:cs typeface="Arial" charset="0"/>
            </a:endParaRPr>
          </a:p>
        </p:txBody>
      </p:sp>
      <p:sp>
        <p:nvSpPr>
          <p:cNvPr id="28"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491343"/>
            <a:ext cx="5382679" cy="50618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Direct and Indirect Quotes</a:t>
            </a:r>
            <a:endParaRPr lang="en-US" dirty="0"/>
          </a:p>
        </p:txBody>
      </p:sp>
      <p:sp>
        <p:nvSpPr>
          <p:cNvPr id="5" name="Text Box 98"/>
          <p:cNvSpPr txBox="1">
            <a:spLocks noChangeArrowheads="1"/>
          </p:cNvSpPr>
          <p:nvPr/>
        </p:nvSpPr>
        <p:spPr bwMode="auto">
          <a:xfrm>
            <a:off x="133350" y="2174952"/>
            <a:ext cx="4340225" cy="176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The </a:t>
            </a:r>
            <a:r>
              <a:rPr lang="en-US" altLang="en-US" sz="2400" i="1" dirty="0">
                <a:latin typeface="Arial Unicode MS" panose="020B0604020202020204" pitchFamily="34" charset="-128"/>
                <a:ea typeface="Arial Unicode MS" panose="020B0604020202020204" pitchFamily="34" charset="-128"/>
                <a:cs typeface="Arial Unicode MS" panose="020B0604020202020204" pitchFamily="34" charset="-128"/>
              </a:rPr>
              <a:t>direct</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spot quote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for the pound is: £1 =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$1.4402</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a:p>
            <a:pP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The </a:t>
            </a:r>
            <a:r>
              <a:rPr lang="en-US" altLang="en-US" sz="2400" i="1" dirty="0">
                <a:latin typeface="Arial Unicode MS" panose="020B0604020202020204" pitchFamily="34" charset="-128"/>
                <a:ea typeface="Arial Unicode MS" panose="020B0604020202020204" pitchFamily="34" charset="-128"/>
                <a:cs typeface="Arial Unicode MS" panose="020B0604020202020204" pitchFamily="34" charset="-128"/>
              </a:rPr>
              <a:t>indirect</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spot quote for the pound is: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£0.6944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$1</a:t>
            </a:r>
          </a:p>
        </p:txBody>
      </p:sp>
      <mc:AlternateContent xmlns:mc="http://schemas.openxmlformats.org/markup-compatibility/2006" xmlns:a14="http://schemas.microsoft.com/office/drawing/2010/main">
        <mc:Choice Requires="a14">
          <p:sp>
            <p:nvSpPr>
              <p:cNvPr id="6" name="Text Box 99"/>
              <p:cNvSpPr txBox="1">
                <a:spLocks noChangeArrowheads="1"/>
              </p:cNvSpPr>
              <p:nvPr/>
            </p:nvSpPr>
            <p:spPr bwMode="auto">
              <a:xfrm>
                <a:off x="133350" y="4192665"/>
                <a:ext cx="4438650" cy="1951929"/>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Note that the direct quote is the reciprocal of the indirect quote:</a:t>
                </a:r>
              </a:p>
              <a:p>
                <a:pPr>
                  <a:spcBef>
                    <a:spcPct val="50000"/>
                  </a:spcBef>
                </a:pPr>
                <a14:m>
                  <m:oMathPara xmlns:m="http://schemas.openxmlformats.org/officeDocument/2006/math">
                    <m:oMathParaPr>
                      <m:jc m:val="centerGroup"/>
                    </m:oMathParaPr>
                    <m:oMath xmlns:m="http://schemas.openxmlformats.org/officeDocument/2006/math">
                      <m:r>
                        <m:rPr>
                          <m:nor/>
                        </m:rP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m:t>£0.6944</m:t>
                      </m:r>
                      <m:r>
                        <a:rPr lang="en-US" altLang="en-US" sz="2400" i="1" smtClean="0">
                          <a:latin typeface="Cambria Math" panose="02040503050406030204" pitchFamily="18" charset="0"/>
                        </a:rPr>
                        <m:t>=</m:t>
                      </m:r>
                      <m:f>
                        <m:fPr>
                          <m:ctrlPr>
                            <a:rPr lang="en-US" altLang="en-US" sz="2400" i="1" smtClean="0">
                              <a:latin typeface="Cambria Math"/>
                            </a:rPr>
                          </m:ctrlPr>
                        </m:fPr>
                        <m:num>
                          <m:r>
                            <m:rPr>
                              <m:nor/>
                            </m:rP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m:t>£</m:t>
                          </m:r>
                          <m:r>
                            <m:rPr>
                              <m:nor/>
                            </m:rPr>
                            <a:rPr lang="en-US" altLang="en-US" sz="2400" b="0" i="0" dirty="0" smtClean="0">
                              <a:latin typeface="Arial Unicode MS" panose="020B0604020202020204" pitchFamily="34" charset="-128"/>
                              <a:ea typeface="Arial Unicode MS" panose="020B0604020202020204" pitchFamily="34" charset="-128"/>
                              <a:cs typeface="Arial Unicode MS" panose="020B0604020202020204" pitchFamily="34" charset="-128"/>
                            </a:rPr>
                            <m:t>1.00</m:t>
                          </m:r>
                        </m:num>
                        <m:den>
                          <m:r>
                            <m:rPr>
                              <m:nor/>
                            </m:rP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m:t>$1.4402</m:t>
                          </m:r>
                        </m:den>
                      </m:f>
                    </m:oMath>
                  </m:oMathPara>
                </a14:m>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6" name="Text Box 99"/>
              <p:cNvSpPr txBox="1">
                <a:spLocks noRot="1" noChangeAspect="1" noMove="1" noResize="1" noEditPoints="1" noAdjustHandles="1" noChangeArrowheads="1" noChangeShapeType="1" noTextEdit="1"/>
              </p:cNvSpPr>
              <p:nvPr/>
            </p:nvSpPr>
            <p:spPr bwMode="auto">
              <a:xfrm>
                <a:off x="133350" y="4192665"/>
                <a:ext cx="4438650" cy="1951929"/>
              </a:xfrm>
              <a:prstGeom prst="rect">
                <a:avLst/>
              </a:prstGeom>
              <a:blipFill>
                <a:blip r:embed="rId2"/>
                <a:stretch>
                  <a:fillRect l="-1923" t="-1875"/>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graphicFrame>
        <p:nvGraphicFramePr>
          <p:cNvPr id="16" name="Group 151"/>
          <p:cNvGraphicFramePr>
            <a:graphicFrameLocks noGrp="1"/>
          </p:cNvGraphicFramePr>
          <p:nvPr>
            <p:extLst>
              <p:ext uri="{D42A27DB-BD31-4B8C-83A1-F6EECF244321}">
                <p14:modId xmlns:p14="http://schemas.microsoft.com/office/powerpoint/2010/main" val="1192689309"/>
              </p:ext>
            </p:extLst>
          </p:nvPr>
        </p:nvGraphicFramePr>
        <p:xfrm>
          <a:off x="4577905" y="1754183"/>
          <a:ext cx="4518025" cy="4799017"/>
        </p:xfrm>
        <a:graphic>
          <a:graphicData uri="http://schemas.openxmlformats.org/drawingml/2006/table">
            <a:tbl>
              <a:tblPr/>
              <a:tblGrid>
                <a:gridCol w="2274888">
                  <a:extLst>
                    <a:ext uri="{9D8B030D-6E8A-4147-A177-3AD203B41FA5}">
                      <a16:colId xmlns="" xmlns:a16="http://schemas.microsoft.com/office/drawing/2014/main" val="20000"/>
                    </a:ext>
                  </a:extLst>
                </a:gridCol>
                <a:gridCol w="1135062">
                  <a:extLst>
                    <a:ext uri="{9D8B030D-6E8A-4147-A177-3AD203B41FA5}">
                      <a16:colId xmlns="" xmlns:a16="http://schemas.microsoft.com/office/drawing/2014/main" val="20001"/>
                    </a:ext>
                  </a:extLst>
                </a:gridCol>
                <a:gridCol w="1108075">
                  <a:extLst>
                    <a:ext uri="{9D8B030D-6E8A-4147-A177-3AD203B41FA5}">
                      <a16:colId xmlns="" xmlns:a16="http://schemas.microsoft.com/office/drawing/2014/main" val="20002"/>
                    </a:ext>
                  </a:extLst>
                </a:gridCol>
              </a:tblGrid>
              <a:tr h="520699">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Currencies</a:t>
                      </a:r>
                      <a:endParaRPr kumimoji="0" lang="en-US" sz="27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54" marB="52754" horzOverflow="overflow">
                    <a:lnL>
                      <a:noFill/>
                    </a:lnL>
                    <a:lnR>
                      <a:noFill/>
                    </a:lnR>
                    <a:lnT>
                      <a:noFill/>
                    </a:lnT>
                    <a:lnB>
                      <a:noFill/>
                    </a:lnB>
                    <a:lnTlToBr>
                      <a:noFill/>
                    </a:lnTlToBr>
                    <a:lnBlToTr>
                      <a:noFill/>
                    </a:lnBlToTr>
                    <a:solidFill>
                      <a:schemeClr val="bg1"/>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0"/>
                  </a:ext>
                </a:extLst>
              </a:tr>
              <a:tr h="388938">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May 16, 2016</a:t>
                      </a:r>
                    </a:p>
                  </a:txBody>
                  <a:tcPr marL="101600" marR="101600" marT="52754" marB="52754" horzOverflow="overflow">
                    <a:lnL>
                      <a:noFill/>
                    </a:lnL>
                    <a:lnR>
                      <a:noFill/>
                    </a:lnR>
                    <a:lnT>
                      <a:noFill/>
                    </a:lnT>
                    <a:lnB>
                      <a:noFill/>
                    </a:lnB>
                    <a:lnTlToBr>
                      <a:noFill/>
                    </a:lnTlToBr>
                    <a:lnBlToTr>
                      <a:noFill/>
                    </a:lnBlToTr>
                    <a:solidFill>
                      <a:schemeClr val="bg1"/>
                    </a:solid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0001"/>
                  </a:ext>
                </a:extLst>
              </a:tr>
              <a:tr h="388938">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54" marB="52754" horzOverflow="overflow">
                    <a:lnL>
                      <a:noFill/>
                    </a:lnL>
                    <a:lnR>
                      <a:noFill/>
                    </a:lnR>
                    <a:lnT>
                      <a:noFill/>
                    </a:lnT>
                    <a:lnB>
                      <a:noFill/>
                    </a:lnB>
                    <a:lnTlToBr>
                      <a:noFill/>
                    </a:lnTlToBr>
                    <a:lnBlToTr>
                      <a:noFill/>
                    </a:lnBlToTr>
                    <a:solidFill>
                      <a:schemeClr val="bg1"/>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------Monday-----</a:t>
                      </a:r>
                    </a:p>
                  </a:txBody>
                  <a:tcPr marL="101600" marR="101600" marT="52754" marB="52754" horzOverflow="overflow">
                    <a:lnL>
                      <a:noFill/>
                    </a:lnL>
                    <a:lnR>
                      <a:noFill/>
                    </a:lnR>
                    <a:lnT>
                      <a:noFill/>
                    </a:lnT>
                    <a:lnB>
                      <a:noFill/>
                    </a:lnB>
                    <a:lnTlToBr>
                      <a:noFill/>
                    </a:lnTlToBr>
                    <a:lnBlToTr>
                      <a:noFill/>
                    </a:lnBlToTr>
                    <a:solidFill>
                      <a:schemeClr val="bg1"/>
                    </a:solidFill>
                  </a:tcPr>
                </a:tc>
                <a:tc hMerge="1">
                  <a:txBody>
                    <a:bodyPr/>
                    <a:lstStyle/>
                    <a:p>
                      <a:endParaRPr lang="en-US"/>
                    </a:p>
                  </a:txBody>
                  <a:tcPr/>
                </a:tc>
                <a:extLst>
                  <a:ext uri="{0D108BD9-81ED-4DB2-BD59-A6C34878D82A}">
                    <a16:rowId xmlns="" xmlns:a16="http://schemas.microsoft.com/office/drawing/2014/main" val="10002"/>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Country/currency</a:t>
                      </a:r>
                      <a:endPar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54" marB="5275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in US$ </a:t>
                      </a:r>
                      <a:endParaRPr kumimoji="0" lang="en-US" sz="18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54" marB="5275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per US$</a:t>
                      </a:r>
                      <a:endParaRPr kumimoji="0" lang="en-US" sz="18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54" marB="5275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3"/>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 area </a:t>
                      </a: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a:t>
                      </a:r>
                    </a:p>
                  </a:txBody>
                  <a:tcPr marL="101600" marR="101600" marT="52754" marB="5275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1.1321</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algn="ctr" fontAlgn="b"/>
                      <a:r>
                        <a:rPr lang="en-US" sz="18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0.8833</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extLst>
                  <a:ext uri="{0D108BD9-81ED-4DB2-BD59-A6C34878D82A}">
                    <a16:rowId xmlns="" xmlns:a16="http://schemas.microsoft.com/office/drawing/2014/main" val="10004"/>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1-mos forward</a:t>
                      </a:r>
                    </a:p>
                  </a:txBody>
                  <a:tcPr marL="101600" marR="101600" marT="52754" marB="52754" horzOverflow="overflow">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1.1331</a:t>
                      </a:r>
                    </a:p>
                  </a:txBody>
                  <a:tcPr marL="9525" marR="9525" marT="9525" marB="0" anchor="b">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0.8825</a:t>
                      </a:r>
                    </a:p>
                  </a:txBody>
                  <a:tcPr marL="9525" marR="9525" marT="9525" marB="0" anchor="b">
                    <a:lnL>
                      <a:noFill/>
                    </a:lnL>
                    <a:lnR>
                      <a:noFill/>
                    </a:lnR>
                    <a:lnT>
                      <a:noFill/>
                    </a:lnT>
                    <a:lnB>
                      <a:noFill/>
                    </a:lnB>
                    <a:lnTlToBr>
                      <a:noFill/>
                    </a:lnTlToBr>
                    <a:lnBlToTr>
                      <a:noFill/>
                    </a:lnBlToTr>
                    <a:solidFill>
                      <a:schemeClr val="bg1"/>
                    </a:solidFill>
                  </a:tcPr>
                </a:tc>
                <a:extLst>
                  <a:ext uri="{0D108BD9-81ED-4DB2-BD59-A6C34878D82A}">
                    <a16:rowId xmlns="" xmlns:a16="http://schemas.microsoft.com/office/drawing/2014/main" val="10005"/>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3-most forward</a:t>
                      </a:r>
                    </a:p>
                  </a:txBody>
                  <a:tcPr marL="101600" marR="101600" marT="52754" marB="52754" horzOverflow="overflow">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1.1353</a:t>
                      </a:r>
                    </a:p>
                  </a:txBody>
                  <a:tcPr marL="9525" marR="9525" marT="9525" marB="0" anchor="b">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0.8808</a:t>
                      </a:r>
                    </a:p>
                  </a:txBody>
                  <a:tcPr marL="9525" marR="9525" marT="9525" marB="0" anchor="b">
                    <a:lnL>
                      <a:noFill/>
                    </a:lnL>
                    <a:lnR>
                      <a:noFill/>
                    </a:lnR>
                    <a:lnT>
                      <a:noFill/>
                    </a:lnT>
                    <a:lnB>
                      <a:noFill/>
                    </a:lnB>
                    <a:lnTlToBr>
                      <a:noFill/>
                    </a:lnTlToBr>
                    <a:lnBlToTr>
                      <a:noFill/>
                    </a:lnBlToTr>
                    <a:solidFill>
                      <a:schemeClr val="bg1"/>
                    </a:solidFill>
                  </a:tcPr>
                </a:tc>
                <a:extLst>
                  <a:ext uri="{0D108BD9-81ED-4DB2-BD59-A6C34878D82A}">
                    <a16:rowId xmlns="" xmlns:a16="http://schemas.microsoft.com/office/drawing/2014/main" val="10006"/>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6-mos forward</a:t>
                      </a:r>
                    </a:p>
                  </a:txBody>
                  <a:tcPr marL="101600" marR="101600" marT="52754" marB="52754" horzOverflow="overflow">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1.1389</a:t>
                      </a:r>
                    </a:p>
                  </a:txBody>
                  <a:tcPr marL="9525" marR="9525" marT="9525" marB="0" anchor="b">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0.8780</a:t>
                      </a:r>
                      <a:endPar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lnTlToBr>
                      <a:noFill/>
                    </a:lnTlToBr>
                    <a:lnBlToTr>
                      <a:noFill/>
                    </a:lnBlToTr>
                    <a:solidFill>
                      <a:schemeClr val="bg1"/>
                    </a:solidFill>
                  </a:tcPr>
                </a:tc>
                <a:extLst>
                  <a:ext uri="{0D108BD9-81ED-4DB2-BD59-A6C34878D82A}">
                    <a16:rowId xmlns="" xmlns:a16="http://schemas.microsoft.com/office/drawing/2014/main" val="10007"/>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British </a:t>
                      </a: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pound</a:t>
                      </a:r>
                    </a:p>
                  </a:txBody>
                  <a:tcPr marL="101600" marR="101600" marT="52754" marB="52754" horzOverflow="overflow">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1.4402</a:t>
                      </a:r>
                    </a:p>
                  </a:txBody>
                  <a:tcPr marL="9525" marR="9525" marT="9525" marB="0" anchor="b">
                    <a:lnL>
                      <a:noFill/>
                    </a:lnL>
                    <a:lnR>
                      <a:noFill/>
                    </a:lnR>
                    <a:lnT>
                      <a:noFill/>
                    </a:lnT>
                    <a:lnB>
                      <a:noFill/>
                    </a:lnB>
                    <a:lnTlToBr>
                      <a:noFill/>
                    </a:lnTlToBr>
                    <a:lnBlToTr>
                      <a:noFill/>
                    </a:lnBlToTr>
                    <a:solidFill>
                      <a:srgbClr val="FFFF00"/>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0.6944</a:t>
                      </a:r>
                    </a:p>
                  </a:txBody>
                  <a:tcPr marL="9525" marR="9525" marT="9525" marB="0" anchor="b">
                    <a:lnL>
                      <a:noFill/>
                    </a:lnL>
                    <a:lnR>
                      <a:noFill/>
                    </a:lnR>
                    <a:lnT>
                      <a:noFill/>
                    </a:lnT>
                    <a:lnB>
                      <a:noFill/>
                    </a:lnB>
                    <a:lnTlToBr>
                      <a:noFill/>
                    </a:lnTlToBr>
                    <a:lnBlToTr>
                      <a:noFill/>
                    </a:lnBlToTr>
                    <a:solidFill>
                      <a:srgbClr val="FFFF00"/>
                    </a:solidFill>
                  </a:tcPr>
                </a:tc>
                <a:extLst>
                  <a:ext uri="{0D108BD9-81ED-4DB2-BD59-A6C34878D82A}">
                    <a16:rowId xmlns="" xmlns:a16="http://schemas.microsoft.com/office/drawing/2014/main" val="10008"/>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1-mos forward</a:t>
                      </a:r>
                    </a:p>
                  </a:txBody>
                  <a:tcPr marL="101600" marR="101600" marT="52754" marB="52754" horzOverflow="overflow">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1.4403</a:t>
                      </a:r>
                    </a:p>
                  </a:txBody>
                  <a:tcPr marL="9525" marR="9525" marT="9525" marB="0" anchor="b">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0.6943</a:t>
                      </a:r>
                    </a:p>
                  </a:txBody>
                  <a:tcPr marL="9525" marR="9525" marT="9525" marB="0" anchor="b">
                    <a:lnL>
                      <a:noFill/>
                    </a:lnL>
                    <a:lnR>
                      <a:noFill/>
                    </a:lnR>
                    <a:lnT>
                      <a:noFill/>
                    </a:lnT>
                    <a:lnB>
                      <a:noFill/>
                    </a:lnB>
                    <a:lnTlToBr>
                      <a:noFill/>
                    </a:lnTlToBr>
                    <a:lnBlToTr>
                      <a:noFill/>
                    </a:lnBlToTr>
                    <a:solidFill>
                      <a:schemeClr val="bg1"/>
                    </a:solidFill>
                  </a:tcPr>
                </a:tc>
                <a:extLst>
                  <a:ext uri="{0D108BD9-81ED-4DB2-BD59-A6C34878D82A}">
                    <a16:rowId xmlns="" xmlns:a16="http://schemas.microsoft.com/office/drawing/2014/main" val="10009"/>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3-most forward</a:t>
                      </a:r>
                    </a:p>
                  </a:txBody>
                  <a:tcPr marL="101600" marR="101600" marT="52754" marB="52754" horzOverflow="overflow">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1.4407</a:t>
                      </a:r>
                    </a:p>
                  </a:txBody>
                  <a:tcPr marL="9525" marR="9525" marT="9525" marB="0" anchor="b">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0.6941</a:t>
                      </a:r>
                    </a:p>
                  </a:txBody>
                  <a:tcPr marL="9525" marR="9525" marT="9525" marB="0" anchor="b">
                    <a:lnL>
                      <a:noFill/>
                    </a:lnL>
                    <a:lnR>
                      <a:noFill/>
                    </a:lnR>
                    <a:lnT>
                      <a:noFill/>
                    </a:lnT>
                    <a:lnB>
                      <a:noFill/>
                    </a:lnB>
                    <a:lnTlToBr>
                      <a:noFill/>
                    </a:lnTlToBr>
                    <a:lnBlToTr>
                      <a:noFill/>
                    </a:lnBlToTr>
                    <a:solidFill>
                      <a:schemeClr val="bg1"/>
                    </a:solidFill>
                  </a:tcPr>
                </a:tc>
                <a:extLst>
                  <a:ext uri="{0D108BD9-81ED-4DB2-BD59-A6C34878D82A}">
                    <a16:rowId xmlns="" xmlns:a16="http://schemas.microsoft.com/office/drawing/2014/main" val="10010"/>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6-mos forward</a:t>
                      </a:r>
                    </a:p>
                  </a:txBody>
                  <a:tcPr marL="101600" marR="101600" marT="52754" marB="52754" horzOverflow="overflow">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1.4416</a:t>
                      </a:r>
                    </a:p>
                  </a:txBody>
                  <a:tcPr marL="9525" marR="9525" marT="9525" marB="0" anchor="b">
                    <a:lnL>
                      <a:noFill/>
                    </a:lnL>
                    <a:lnR>
                      <a:noFill/>
                    </a:lnR>
                    <a:lnT>
                      <a:noFill/>
                    </a:lnT>
                    <a:lnB>
                      <a:noFill/>
                    </a:lnB>
                    <a:lnTlToBr>
                      <a:noFill/>
                    </a:lnTlToBr>
                    <a:lnBlToTr>
                      <a:noFill/>
                    </a:lnBlToTr>
                    <a:solidFill>
                      <a:schemeClr val="bg1"/>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0.6937</a:t>
                      </a:r>
                    </a:p>
                  </a:txBody>
                  <a:tcPr marL="9525" marR="9525" marT="9525" marB="0" anchor="b">
                    <a:lnL>
                      <a:noFill/>
                    </a:lnL>
                    <a:lnR>
                      <a:noFill/>
                    </a:lnR>
                    <a:lnT>
                      <a:noFill/>
                    </a:lnT>
                    <a:lnB>
                      <a:noFill/>
                    </a:lnB>
                    <a:lnTlToBr>
                      <a:noFill/>
                    </a:lnTlToBr>
                    <a:lnBlToTr>
                      <a:noFill/>
                    </a:lnBlToTr>
                    <a:solidFill>
                      <a:schemeClr val="bg1"/>
                    </a:solidFill>
                  </a:tcPr>
                </a:tc>
                <a:extLst>
                  <a:ext uri="{0D108BD9-81ED-4DB2-BD59-A6C34878D82A}">
                    <a16:rowId xmlns="" xmlns:a16="http://schemas.microsoft.com/office/drawing/2014/main" val="10011"/>
                  </a:ext>
                </a:extLst>
              </a:tr>
            </a:tbl>
          </a:graphicData>
        </a:graphic>
      </p:graphicFrame>
      <p:sp>
        <p:nvSpPr>
          <p:cNvPr id="1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latin typeface="Arial Unicode MS" panose="020B0604020202020204" pitchFamily="34" charset="-128"/>
                <a:ea typeface="Arial Unicode MS" panose="020B0604020202020204" pitchFamily="34" charset="-128"/>
                <a:cs typeface="Arial Unicode MS" panose="020B0604020202020204" pitchFamily="34" charset="-128"/>
              </a:rPr>
              <a:t>5-</a:t>
            </a:r>
            <a:fld id="{27A0EF9D-4CF2-4945-8F6F-9DD0E659B5BB}" type="slidenum">
              <a:rPr lang="en-US" altLang="en-US" sz="900">
                <a:latin typeface="Arial Unicode MS" panose="020B0604020202020204" pitchFamily="34" charset="-128"/>
                <a:ea typeface="Arial Unicode MS" panose="020B0604020202020204" pitchFamily="34" charset="-128"/>
                <a:cs typeface="Arial Unicode MS" panose="020B0604020202020204" pitchFamily="34" charset="-128"/>
              </a:rPr>
              <a:pPr algn="r" eaLnBrk="1" hangingPunct="1"/>
              <a:t>16</a:t>
            </a:fld>
            <a:endParaRPr lang="en-US" altLang="en-US" sz="1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8" name="Rectangle 20"/>
          <p:cNvSpPr>
            <a:spLocks noGrp="1" noChangeArrowheads="1"/>
          </p:cNvSpPr>
          <p:nvPr>
            <p:ph type="ftr" sz="quarter" idx="10"/>
          </p:nvPr>
        </p:nvSpPr>
        <p:spPr bwMode="auto">
          <a:xfrm>
            <a:off x="4577905" y="6589296"/>
            <a:ext cx="4185095"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rPr>
              <a:t>Copyright © 2018 by the McGraw-Hill Companies, Inc. All rights reserved.</a:t>
            </a:r>
          </a:p>
          <a:p>
            <a:pPr eaLnBrk="1" hangingPunct="1"/>
            <a:endPar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309260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altLang="en-US" smtClean="0"/>
              <a:t>The Bid-Ask Spread</a:t>
            </a:r>
          </a:p>
        </p:txBody>
      </p:sp>
      <p:sp>
        <p:nvSpPr>
          <p:cNvPr id="26627"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The bid price is the price a dealer is willing to pay you for something.</a:t>
            </a:r>
          </a:p>
          <a:p>
            <a:r>
              <a:rPr lang="en-US" altLang="en-US" smtClean="0"/>
              <a:t>The ask price is the amount a dealer wants you to pay for something.</a:t>
            </a:r>
          </a:p>
          <a:p>
            <a:r>
              <a:rPr lang="en-US" altLang="en-US" smtClean="0"/>
              <a:t>It doesn’t matter if we’re talking used cars or used currencies: the bid-ask spread is the difference between the bid and ask prices.</a:t>
            </a:r>
          </a:p>
        </p:txBody>
      </p:sp>
      <p:sp>
        <p:nvSpPr>
          <p:cNvPr id="2662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AA19535B-ABE4-4815-AE76-337A110D2356}" type="slidenum">
              <a:rPr lang="en-US" altLang="en-US" sz="900">
                <a:cs typeface="Arial" charset="0"/>
              </a:rPr>
              <a:pPr algn="r" eaLnBrk="1" hangingPunct="1"/>
              <a:t>17</a:t>
            </a:fld>
            <a:endParaRPr lang="en-US" altLang="en-US" sz="1000">
              <a:cs typeface="Arial" charset="0"/>
            </a:endParaRPr>
          </a:p>
        </p:txBody>
      </p:sp>
      <p:sp>
        <p:nvSpPr>
          <p:cNvPr id="26629"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altLang="en-US" dirty="0" smtClean="0"/>
              <a:t>The Bid-Ask Spread as %</a:t>
            </a:r>
          </a:p>
        </p:txBody>
      </p:sp>
      <mc:AlternateContent xmlns:mc="http://schemas.openxmlformats.org/markup-compatibility/2006" xmlns:a14="http://schemas.microsoft.com/office/drawing/2010/main">
        <mc:Choice Requires="a14">
          <p:sp>
            <p:nvSpPr>
              <p:cNvPr id="27651" name="Rectangle 3"/>
              <p:cNvSpPr>
                <a:spLocks noGrp="1" noChangeArrowheads="1"/>
              </p:cNvSpPr>
              <p:nvPr>
                <p:ph idx="1"/>
              </p:nvPr>
            </p:nvSpPr>
            <p:spPr bwMode="auto">
              <a:xfrm>
                <a:off x="434975" y="1936750"/>
                <a:ext cx="8229600" cy="4525963"/>
              </a:xfrm>
              <a:noFill/>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800" dirty="0" smtClean="0"/>
                  <a:t>A dealer might offer: </a:t>
                </a:r>
              </a:p>
              <a:p>
                <a:pPr lvl="1"/>
                <a:r>
                  <a:rPr lang="en-US" altLang="en-US" sz="2400" dirty="0" smtClean="0"/>
                  <a:t>A bid price of $1.1250/€.</a:t>
                </a:r>
              </a:p>
              <a:p>
                <a:pPr lvl="1"/>
                <a:r>
                  <a:rPr lang="en-US" altLang="en-US" sz="2400" dirty="0" smtClean="0"/>
                  <a:t>An ask price of $1.1255/€.</a:t>
                </a:r>
              </a:p>
              <a:p>
                <a:pPr>
                  <a:spcAft>
                    <a:spcPts val="1200"/>
                  </a:spcAft>
                </a:pPr>
                <a:r>
                  <a:rPr lang="en-US" altLang="en-US" sz="2400" dirty="0" smtClean="0"/>
                  <a:t>While there are a variety of ways to quote the above, the bid-ask spread represents the dealer’s expected profit.</a:t>
                </a:r>
              </a:p>
              <a:p>
                <a:pPr marL="0" indent="0">
                  <a:spcAft>
                    <a:spcPts val="1200"/>
                  </a:spcAft>
                  <a:buNone/>
                </a:pPr>
                <a14:m>
                  <m:oMathPara xmlns:m="http://schemas.openxmlformats.org/officeDocument/2006/math">
                    <m:oMathParaPr>
                      <m:jc m:val="centerGroup"/>
                    </m:oMathParaPr>
                    <m:oMath xmlns:m="http://schemas.openxmlformats.org/officeDocument/2006/math">
                      <m:r>
                        <a:rPr lang="en-US" altLang="en-US" sz="2400" b="0" i="1" smtClean="0">
                          <a:latin typeface="Cambria Math" panose="02040503050406030204" pitchFamily="18" charset="0"/>
                        </a:rPr>
                        <m:t>% </m:t>
                      </m:r>
                      <m:r>
                        <m:rPr>
                          <m:sty m:val="p"/>
                        </m:rPr>
                        <a:rPr lang="en-US" altLang="en-US" sz="2400" b="0" i="0" smtClean="0">
                          <a:latin typeface="Cambria Math" panose="02040503050406030204" pitchFamily="18" charset="0"/>
                        </a:rPr>
                        <m:t>spread</m:t>
                      </m:r>
                      <m:r>
                        <a:rPr lang="en-US" altLang="en-US" sz="2400" i="1" smtClean="0">
                          <a:latin typeface="Cambria Math" panose="02040503050406030204" pitchFamily="18" charset="0"/>
                        </a:rPr>
                        <m:t>=</m:t>
                      </m:r>
                      <m:f>
                        <m:fPr>
                          <m:ctrlPr>
                            <a:rPr lang="en-US" altLang="en-US" sz="2400" i="1" smtClean="0">
                              <a:latin typeface="Cambria Math"/>
                            </a:rPr>
                          </m:ctrlPr>
                        </m:fPr>
                        <m:num>
                          <m:r>
                            <m:rPr>
                              <m:sty m:val="p"/>
                            </m:rPr>
                            <a:rPr lang="en-US" altLang="en-US" sz="2400" b="0" i="0" smtClean="0">
                              <a:latin typeface="Cambria Math" panose="02040503050406030204" pitchFamily="18" charset="0"/>
                            </a:rPr>
                            <m:t>Ask</m:t>
                          </m:r>
                          <m:r>
                            <a:rPr lang="en-US" altLang="en-US" sz="2400" b="0" i="0" smtClean="0">
                              <a:latin typeface="Cambria Math" panose="02040503050406030204" pitchFamily="18" charset="0"/>
                            </a:rPr>
                            <m:t> −</m:t>
                          </m:r>
                          <m:r>
                            <m:rPr>
                              <m:sty m:val="p"/>
                            </m:rPr>
                            <a:rPr lang="en-US" altLang="en-US" sz="2400" b="0" i="0" smtClean="0">
                              <a:latin typeface="Cambria Math" panose="02040503050406030204" pitchFamily="18" charset="0"/>
                            </a:rPr>
                            <m:t>Bid</m:t>
                          </m:r>
                        </m:num>
                        <m:den>
                          <m:r>
                            <m:rPr>
                              <m:sty m:val="p"/>
                            </m:rPr>
                            <a:rPr lang="en-US" altLang="en-US" sz="2400" b="0" i="0" smtClean="0">
                              <a:latin typeface="Cambria Math" panose="02040503050406030204" pitchFamily="18" charset="0"/>
                            </a:rPr>
                            <m:t>Ask</m:t>
                          </m:r>
                        </m:den>
                      </m:f>
                      <m:r>
                        <a:rPr lang="en-US" altLang="en-US" sz="2400" i="1" smtClean="0">
                          <a:latin typeface="Cambria Math" panose="02040503050406030204" pitchFamily="18" charset="0"/>
                          <a:ea typeface="Cambria Math" panose="02040503050406030204" pitchFamily="18" charset="0"/>
                        </a:rPr>
                        <m:t>×</m:t>
                      </m:r>
                      <m:r>
                        <a:rPr lang="en-US" altLang="en-US" sz="2400" b="0" i="1" smtClean="0">
                          <a:latin typeface="Cambria Math" panose="02040503050406030204" pitchFamily="18" charset="0"/>
                          <a:ea typeface="Cambria Math" panose="02040503050406030204" pitchFamily="18" charset="0"/>
                        </a:rPr>
                        <m:t>100</m:t>
                      </m:r>
                    </m:oMath>
                  </m:oMathPara>
                </a14:m>
                <a:endParaRPr lang="en-US" altLang="en-US" sz="2400" b="0" dirty="0" smtClean="0"/>
              </a:p>
              <a:p>
                <a:pPr marL="0" indent="0">
                  <a:spcAft>
                    <a:spcPts val="1200"/>
                  </a:spcAft>
                  <a:buNone/>
                </a:pPr>
                <a14:m>
                  <m:oMathPara xmlns:m="http://schemas.openxmlformats.org/officeDocument/2006/math">
                    <m:oMathParaPr>
                      <m:jc m:val="centerGroup"/>
                    </m:oMathParaPr>
                    <m:oMath xmlns:m="http://schemas.openxmlformats.org/officeDocument/2006/math">
                      <m:r>
                        <a:rPr lang="en-US" altLang="en-US" sz="2400" i="1">
                          <a:latin typeface="Cambria Math" panose="02040503050406030204" pitchFamily="18" charset="0"/>
                        </a:rPr>
                        <m:t>% </m:t>
                      </m:r>
                      <m:r>
                        <m:rPr>
                          <m:sty m:val="p"/>
                        </m:rPr>
                        <a:rPr lang="en-US" altLang="en-US" sz="2400">
                          <a:latin typeface="Cambria Math" panose="02040503050406030204" pitchFamily="18" charset="0"/>
                        </a:rPr>
                        <m:t>spread</m:t>
                      </m:r>
                      <m:r>
                        <a:rPr lang="en-US" altLang="en-US" sz="2400" i="1">
                          <a:latin typeface="Cambria Math" panose="02040503050406030204" pitchFamily="18" charset="0"/>
                        </a:rPr>
                        <m:t>=</m:t>
                      </m:r>
                      <m:r>
                        <a:rPr lang="en-US" altLang="en-US" sz="2400" b="0" i="1" smtClean="0">
                          <a:latin typeface="Cambria Math" panose="02040503050406030204" pitchFamily="18" charset="0"/>
                        </a:rPr>
                        <m:t>0.444%=</m:t>
                      </m:r>
                      <m:f>
                        <m:fPr>
                          <m:ctrlPr>
                            <a:rPr lang="en-US" altLang="en-US" sz="2400" i="1">
                              <a:latin typeface="Cambria Math"/>
                            </a:rPr>
                          </m:ctrlPr>
                        </m:fPr>
                        <m:num>
                          <m:r>
                            <a:rPr lang="en-US" altLang="en-US" sz="2400" b="0" i="0" smtClean="0">
                              <a:latin typeface="Cambria Math" panose="02040503050406030204" pitchFamily="18" charset="0"/>
                            </a:rPr>
                            <m:t>$1.1255/</m:t>
                          </m:r>
                          <m:r>
                            <a:rPr lang="en-US" altLang="en-US" sz="2400" b="0" i="1" smtClean="0">
                              <a:latin typeface="Cambria Math" panose="02040503050406030204" pitchFamily="18" charset="0"/>
                            </a:rPr>
                            <m:t>€</m:t>
                          </m:r>
                          <m:r>
                            <a:rPr lang="en-US" altLang="en-US" sz="2400">
                              <a:latin typeface="Cambria Math" panose="02040503050406030204" pitchFamily="18" charset="0"/>
                            </a:rPr>
                            <m:t> −</m:t>
                          </m:r>
                          <m:r>
                            <a:rPr lang="en-US" altLang="en-US" sz="2400" b="0" i="0" smtClean="0">
                              <a:latin typeface="Cambria Math" panose="02040503050406030204" pitchFamily="18" charset="0"/>
                            </a:rPr>
                            <m:t>$1.1250</m:t>
                          </m:r>
                          <m:r>
                            <a:rPr lang="en-US" altLang="en-US" sz="2400">
                              <a:latin typeface="Cambria Math" panose="02040503050406030204" pitchFamily="18" charset="0"/>
                            </a:rPr>
                            <m:t>/</m:t>
                          </m:r>
                          <m:r>
                            <a:rPr lang="en-US" altLang="en-US" sz="2400" i="1">
                              <a:latin typeface="Cambria Math" panose="02040503050406030204" pitchFamily="18" charset="0"/>
                            </a:rPr>
                            <m:t>€</m:t>
                          </m:r>
                        </m:num>
                        <m:den>
                          <m:r>
                            <a:rPr lang="en-US" altLang="en-US" sz="2400" b="0" i="0" smtClean="0">
                              <a:latin typeface="Cambria Math" panose="02040503050406030204" pitchFamily="18" charset="0"/>
                            </a:rPr>
                            <m:t>$1.12</m:t>
                          </m:r>
                          <m:r>
                            <a:rPr lang="en-US" altLang="en-US" sz="2400" b="0" i="1" smtClean="0">
                              <a:latin typeface="Cambria Math" panose="02040503050406030204" pitchFamily="18" charset="0"/>
                            </a:rPr>
                            <m:t>55</m:t>
                          </m:r>
                          <m:r>
                            <a:rPr lang="en-US" altLang="en-US" sz="2400">
                              <a:latin typeface="Cambria Math" panose="02040503050406030204" pitchFamily="18" charset="0"/>
                            </a:rPr>
                            <m:t>/</m:t>
                          </m:r>
                          <m:r>
                            <a:rPr lang="en-US" altLang="en-US" sz="2400" i="1">
                              <a:latin typeface="Cambria Math" panose="02040503050406030204" pitchFamily="18" charset="0"/>
                            </a:rPr>
                            <m:t>€</m:t>
                          </m:r>
                        </m:den>
                      </m:f>
                      <m:r>
                        <a:rPr lang="en-US" altLang="en-US" sz="2400" i="1">
                          <a:latin typeface="Cambria Math" panose="02040503050406030204" pitchFamily="18" charset="0"/>
                          <a:ea typeface="Cambria Math" panose="02040503050406030204" pitchFamily="18" charset="0"/>
                        </a:rPr>
                        <m:t>×100</m:t>
                      </m:r>
                    </m:oMath>
                  </m:oMathPara>
                </a14:m>
                <a:endParaRPr lang="en-US" altLang="en-US" sz="2400" dirty="0"/>
              </a:p>
              <a:p>
                <a:pPr marL="0" indent="0">
                  <a:buNone/>
                </a:pPr>
                <a:endParaRPr lang="en-US" altLang="en-US" sz="2400" b="0" dirty="0" smtClean="0"/>
              </a:p>
              <a:p>
                <a:pPr marL="0" indent="0">
                  <a:buNone/>
                </a:pPr>
                <a:endParaRPr lang="en-US" altLang="en-US" sz="2400" b="0" dirty="0" smtClean="0"/>
              </a:p>
              <a:p>
                <a:pPr marL="0" indent="0">
                  <a:buNone/>
                </a:pPr>
                <a:endParaRPr lang="en-US" altLang="en-US" sz="2400" dirty="0" smtClean="0"/>
              </a:p>
            </p:txBody>
          </p:sp>
        </mc:Choice>
        <mc:Fallback xmlns="">
          <p:sp>
            <p:nvSpPr>
              <p:cNvPr id="27651" name="Rectangle 3"/>
              <p:cNvSpPr>
                <a:spLocks noGrp="1" noRot="1" noChangeAspect="1" noMove="1" noResize="1" noEditPoints="1" noAdjustHandles="1" noChangeArrowheads="1" noChangeShapeType="1" noTextEdit="1"/>
              </p:cNvSpPr>
              <p:nvPr>
                <p:ph idx="1"/>
              </p:nvPr>
            </p:nvSpPr>
            <p:spPr bwMode="auto">
              <a:xfrm>
                <a:off x="434975" y="1936750"/>
                <a:ext cx="8229600" cy="4525963"/>
              </a:xfrm>
              <a:blipFill>
                <a:blip r:embed="rId2"/>
                <a:stretch>
                  <a:fillRect l="-1333" t="-1482" r="-1259"/>
                </a:stretch>
              </a:blip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
        <p:nvSpPr>
          <p:cNvPr id="2765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ED0FD6EE-EF3A-4613-883E-E9C1600F95F4}" type="slidenum">
              <a:rPr lang="en-US" altLang="en-US" sz="900">
                <a:cs typeface="Arial" charset="0"/>
              </a:rPr>
              <a:pPr algn="r" eaLnBrk="1" hangingPunct="1"/>
              <a:t>18</a:t>
            </a:fld>
            <a:endParaRPr lang="en-US" altLang="en-US" sz="1000">
              <a:cs typeface="Arial" charset="0"/>
            </a:endParaRPr>
          </a:p>
        </p:txBody>
      </p:sp>
      <p:sp>
        <p:nvSpPr>
          <p:cNvPr id="27655"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47"/>
          <p:cNvSpPr txBox="1">
            <a:spLocks noChangeArrowheads="1"/>
          </p:cNvSpPr>
          <p:nvPr/>
        </p:nvSpPr>
        <p:spPr bwMode="auto">
          <a:xfrm>
            <a:off x="457200" y="666750"/>
            <a:ext cx="765651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endParaRPr lang="en-US" altLang="en-US" sz="4100" b="1">
              <a:latin typeface="Times New Roman" pitchFamily="18" charset="0"/>
            </a:endParaRPr>
          </a:p>
        </p:txBody>
      </p:sp>
      <p:sp>
        <p:nvSpPr>
          <p:cNvPr id="28675" name="Rectangle 2"/>
          <p:cNvSpPr>
            <a:spLocks noGrp="1" noChangeArrowheads="1"/>
          </p:cNvSpPr>
          <p:nvPr>
            <p:ph type="title"/>
          </p:nvPr>
        </p:nvSpPr>
        <p:spPr>
          <a:xfrm>
            <a:off x="96255" y="780548"/>
            <a:ext cx="8534398" cy="990600"/>
          </a:xfrm>
        </p:spPr>
        <p:txBody>
          <a:bodyPr>
            <a:noAutofit/>
          </a:bodyPr>
          <a:lstStyle/>
          <a:p>
            <a:pPr algn="l"/>
            <a:r>
              <a:rPr lang="en-US" altLang="en-US" sz="3600" dirty="0" smtClean="0"/>
              <a:t>The Bid-Ask Spread: </a:t>
            </a:r>
            <a:br>
              <a:rPr lang="en-US" altLang="en-US" sz="3600" dirty="0" smtClean="0"/>
            </a:br>
            <a:r>
              <a:rPr lang="en-US" altLang="en-US" sz="3200" dirty="0" smtClean="0"/>
              <a:t>Quoted “Big Fig” versus “Small Fig”</a:t>
            </a:r>
            <a:endParaRPr lang="en-US" altLang="en-US" sz="3600" dirty="0" smtClean="0"/>
          </a:p>
        </p:txBody>
      </p:sp>
      <p:sp>
        <p:nvSpPr>
          <p:cNvPr id="28676"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Wingdings" pitchFamily="2" charset="2"/>
              <a:buNone/>
            </a:pPr>
            <a:r>
              <a:rPr lang="en-US" altLang="en-US" sz="2600" dirty="0" smtClean="0"/>
              <a:t>A dealer pricing pounds in terms of dollars would likely quote these prices as 50–55.</a:t>
            </a:r>
          </a:p>
          <a:p>
            <a:pPr marL="0" indent="0">
              <a:buFont typeface="Wingdings" pitchFamily="2" charset="2"/>
              <a:buNone/>
            </a:pPr>
            <a:r>
              <a:rPr lang="en-US" altLang="en-US" sz="2600" dirty="0" smtClean="0"/>
              <a:t>Anyone trading $10m knows the “big figure.”</a:t>
            </a:r>
          </a:p>
        </p:txBody>
      </p:sp>
      <p:graphicFrame>
        <p:nvGraphicFramePr>
          <p:cNvPr id="491524" name="Group 4"/>
          <p:cNvGraphicFramePr>
            <a:graphicFrameLocks noGrp="1"/>
          </p:cNvGraphicFramePr>
          <p:nvPr>
            <p:extLst>
              <p:ext uri="{D42A27DB-BD31-4B8C-83A1-F6EECF244321}">
                <p14:modId xmlns:p14="http://schemas.microsoft.com/office/powerpoint/2010/main" val="396588076"/>
              </p:ext>
            </p:extLst>
          </p:nvPr>
        </p:nvGraphicFramePr>
        <p:xfrm>
          <a:off x="152402" y="3505200"/>
          <a:ext cx="8839198" cy="1582737"/>
        </p:xfrm>
        <a:graphic>
          <a:graphicData uri="http://schemas.openxmlformats.org/drawingml/2006/table">
            <a:tbl>
              <a:tblPr/>
              <a:tblGrid>
                <a:gridCol w="1904998">
                  <a:extLst>
                    <a:ext uri="{9D8B030D-6E8A-4147-A177-3AD203B41FA5}">
                      <a16:colId xmlns="" xmlns:a16="http://schemas.microsoft.com/office/drawing/2014/main" val="20000"/>
                    </a:ext>
                  </a:extLst>
                </a:gridCol>
                <a:gridCol w="1629171">
                  <a:extLst>
                    <a:ext uri="{9D8B030D-6E8A-4147-A177-3AD203B41FA5}">
                      <a16:colId xmlns="" xmlns:a16="http://schemas.microsoft.com/office/drawing/2014/main" val="20001"/>
                    </a:ext>
                  </a:extLst>
                </a:gridCol>
                <a:gridCol w="1767084">
                  <a:extLst>
                    <a:ext uri="{9D8B030D-6E8A-4147-A177-3AD203B41FA5}">
                      <a16:colId xmlns="" xmlns:a16="http://schemas.microsoft.com/office/drawing/2014/main" val="20002"/>
                    </a:ext>
                  </a:extLst>
                </a:gridCol>
                <a:gridCol w="1768972">
                  <a:extLst>
                    <a:ext uri="{9D8B030D-6E8A-4147-A177-3AD203B41FA5}">
                      <a16:colId xmlns="" xmlns:a16="http://schemas.microsoft.com/office/drawing/2014/main" val="20003"/>
                    </a:ext>
                  </a:extLst>
                </a:gridCol>
                <a:gridCol w="1768973">
                  <a:extLst>
                    <a:ext uri="{9D8B030D-6E8A-4147-A177-3AD203B41FA5}">
                      <a16:colId xmlns="" xmlns:a16="http://schemas.microsoft.com/office/drawing/2014/main" val="20004"/>
                    </a:ext>
                  </a:extLst>
                </a:gridCol>
              </a:tblGrid>
              <a:tr h="527579">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USD Bank Quotations</a:t>
                      </a:r>
                      <a:endParaRPr kumimoji="0" lang="en-US" sz="27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American Terms</a:t>
                      </a:r>
                      <a:endParaRPr kumimoji="0" lang="en-US" sz="27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European Terms</a:t>
                      </a:r>
                      <a:endParaRPr kumimoji="0" lang="en-US" sz="27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 xmlns:a16="http://schemas.microsoft.com/office/drawing/2014/main" val="10000"/>
                  </a:ext>
                </a:extLst>
              </a:tr>
              <a:tr h="527579">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7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7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7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7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52757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a:t>
                      </a:r>
                    </a:p>
                  </a:txBody>
                  <a:tcPr marL="101596" marR="101596" marT="52758" marB="52758" horzOverflow="overflow">
                    <a:lnL cap="flat">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$1.1250/€</a:t>
                      </a: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$1.1255/€</a:t>
                      </a: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€0.8885/$</a:t>
                      </a: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€0.8889/$</a:t>
                      </a:r>
                    </a:p>
                  </a:txBody>
                  <a:tcPr marL="101596" marR="101596" marT="52758" marB="52758" horzOverflow="overflow">
                    <a:lnL>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extLst>
                  <a:ext uri="{0D108BD9-81ED-4DB2-BD59-A6C34878D82A}">
                    <a16:rowId xmlns="" xmlns:a16="http://schemas.microsoft.com/office/drawing/2014/main" val="10002"/>
                  </a:ext>
                </a:extLst>
              </a:tr>
            </a:tbl>
          </a:graphicData>
        </a:graphic>
      </p:graphicFrame>
      <p:sp>
        <p:nvSpPr>
          <p:cNvPr id="2869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5754CB90-1EFB-46BA-A791-FA87D66F2343}" type="slidenum">
              <a:rPr lang="en-US" altLang="en-US" sz="900">
                <a:cs typeface="Arial" charset="0"/>
              </a:rPr>
              <a:pPr algn="r" eaLnBrk="1" hangingPunct="1"/>
              <a:t>19</a:t>
            </a:fld>
            <a:endParaRPr lang="en-US" altLang="en-US" sz="1000">
              <a:cs typeface="Arial" charset="0"/>
            </a:endParaRPr>
          </a:p>
        </p:txBody>
      </p:sp>
      <p:sp>
        <p:nvSpPr>
          <p:cNvPr id="28693"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11" name="Oval 10"/>
          <p:cNvSpPr/>
          <p:nvPr/>
        </p:nvSpPr>
        <p:spPr>
          <a:xfrm>
            <a:off x="4620128" y="4559524"/>
            <a:ext cx="457200" cy="422423"/>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rot="16200000">
            <a:off x="3872550" y="5577704"/>
            <a:ext cx="1915801" cy="461665"/>
          </a:xfrm>
          <a:prstGeom prst="rect">
            <a:avLst/>
          </a:prstGeom>
          <a:noFill/>
        </p:spPr>
        <p:txBody>
          <a:bodyPr wrap="square" rtlCol="0">
            <a:spAutoFit/>
          </a:bodyPr>
          <a:lstStyle/>
          <a:p>
            <a:r>
              <a:rPr lang="en-US" sz="2400" dirty="0" smtClean="0">
                <a:solidFill>
                  <a:schemeClr val="tx2"/>
                </a:solidFill>
              </a:rPr>
              <a:t>“small fig”</a:t>
            </a:r>
            <a:r>
              <a:rPr lang="en-US" sz="2400" dirty="0" smtClean="0">
                <a:solidFill>
                  <a:schemeClr val="tx2"/>
                </a:solidFill>
                <a:latin typeface="Times New Roman" panose="02020603050405020304" pitchFamily="18" charset="0"/>
                <a:cs typeface="Times New Roman" panose="02020603050405020304" pitchFamily="18" charset="0"/>
              </a:rPr>
              <a:t>→</a:t>
            </a:r>
            <a:endParaRPr lang="en-US" sz="2400" dirty="0">
              <a:solidFill>
                <a:schemeClr val="tx2"/>
              </a:solidFill>
            </a:endParaRPr>
          </a:p>
        </p:txBody>
      </p:sp>
      <p:sp>
        <p:nvSpPr>
          <p:cNvPr id="14" name="Oval 13"/>
          <p:cNvSpPr/>
          <p:nvPr/>
        </p:nvSpPr>
        <p:spPr>
          <a:xfrm>
            <a:off x="4090735" y="4506689"/>
            <a:ext cx="557464" cy="6096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rot="18443890">
            <a:off x="3050012" y="5318054"/>
            <a:ext cx="1624262" cy="461665"/>
          </a:xfrm>
          <a:prstGeom prst="rect">
            <a:avLst/>
          </a:prstGeom>
          <a:noFill/>
        </p:spPr>
        <p:txBody>
          <a:bodyPr wrap="square" rtlCol="0">
            <a:spAutoFit/>
          </a:bodyPr>
          <a:lstStyle/>
          <a:p>
            <a:r>
              <a:rPr lang="en-US" sz="2400" dirty="0" smtClean="0">
                <a:solidFill>
                  <a:srgbClr val="FF0000"/>
                </a:solidFill>
              </a:rPr>
              <a:t>“big fig”</a:t>
            </a:r>
            <a:r>
              <a:rPr lang="en-US" sz="2400" dirty="0" smtClean="0">
                <a:solidFill>
                  <a:srgbClr val="FF0000"/>
                </a:solidFill>
                <a:latin typeface="Times New Roman" panose="02020603050405020304" pitchFamily="18" charset="0"/>
                <a:cs typeface="Times New Roman" panose="02020603050405020304" pitchFamily="18" charset="0"/>
              </a:rPr>
              <a:t>→</a:t>
            </a:r>
            <a:endParaRPr lang="en-US" sz="2400" dirty="0">
              <a:solidFill>
                <a:srgbClr val="FF0000"/>
              </a:solidFill>
            </a:endParaRPr>
          </a:p>
        </p:txBody>
      </p:sp>
      <p:grpSp>
        <p:nvGrpSpPr>
          <p:cNvPr id="4" name="Group 3"/>
          <p:cNvGrpSpPr/>
          <p:nvPr/>
        </p:nvGrpSpPr>
        <p:grpSpPr>
          <a:xfrm>
            <a:off x="1795995" y="4495800"/>
            <a:ext cx="1556805" cy="2217998"/>
            <a:chOff x="1795995" y="4495800"/>
            <a:chExt cx="1556805" cy="2217998"/>
          </a:xfrm>
        </p:grpSpPr>
        <p:sp>
          <p:nvSpPr>
            <p:cNvPr id="2" name="Oval 1"/>
            <p:cNvSpPr/>
            <p:nvPr/>
          </p:nvSpPr>
          <p:spPr>
            <a:xfrm>
              <a:off x="2362200" y="4495800"/>
              <a:ext cx="557464" cy="6096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rot="18730805">
              <a:off x="1214697" y="5250383"/>
              <a:ext cx="1624262" cy="461665"/>
            </a:xfrm>
            <a:prstGeom prst="rect">
              <a:avLst/>
            </a:prstGeom>
            <a:noFill/>
          </p:spPr>
          <p:txBody>
            <a:bodyPr wrap="square" rtlCol="0">
              <a:spAutoFit/>
            </a:bodyPr>
            <a:lstStyle/>
            <a:p>
              <a:r>
                <a:rPr lang="en-US" sz="2400" dirty="0" smtClean="0">
                  <a:solidFill>
                    <a:srgbClr val="FF0000"/>
                  </a:solidFill>
                </a:rPr>
                <a:t>“big fig”</a:t>
              </a:r>
              <a:r>
                <a:rPr lang="en-US" sz="2400" dirty="0" smtClean="0">
                  <a:solidFill>
                    <a:srgbClr val="FF0000"/>
                  </a:solidFill>
                  <a:latin typeface="Times New Roman" panose="02020603050405020304" pitchFamily="18" charset="0"/>
                  <a:cs typeface="Times New Roman" panose="02020603050405020304" pitchFamily="18" charset="0"/>
                </a:rPr>
                <a:t>→</a:t>
              </a:r>
              <a:endParaRPr lang="en-US" sz="2400" dirty="0">
                <a:solidFill>
                  <a:srgbClr val="FF0000"/>
                </a:solidFill>
              </a:endParaRPr>
            </a:p>
          </p:txBody>
        </p:sp>
        <p:sp>
          <p:nvSpPr>
            <p:cNvPr id="12" name="Oval 11"/>
            <p:cNvSpPr/>
            <p:nvPr/>
          </p:nvSpPr>
          <p:spPr>
            <a:xfrm>
              <a:off x="2919663" y="4570414"/>
              <a:ext cx="433137" cy="422423"/>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rot="16200000">
              <a:off x="2144015" y="5525065"/>
              <a:ext cx="1915801" cy="461665"/>
            </a:xfrm>
            <a:prstGeom prst="rect">
              <a:avLst/>
            </a:prstGeom>
            <a:noFill/>
          </p:spPr>
          <p:txBody>
            <a:bodyPr wrap="square" rtlCol="0">
              <a:spAutoFit/>
            </a:bodyPr>
            <a:lstStyle/>
            <a:p>
              <a:r>
                <a:rPr lang="en-US" sz="2400" dirty="0" smtClean="0">
                  <a:solidFill>
                    <a:schemeClr val="tx2"/>
                  </a:solidFill>
                </a:rPr>
                <a:t>“small fig”</a:t>
              </a:r>
              <a:r>
                <a:rPr lang="en-US" sz="2400" dirty="0" smtClean="0">
                  <a:solidFill>
                    <a:schemeClr val="tx2"/>
                  </a:solidFill>
                  <a:latin typeface="Times New Roman" panose="02020603050405020304" pitchFamily="18" charset="0"/>
                  <a:cs typeface="Times New Roman" panose="02020603050405020304" pitchFamily="18" charset="0"/>
                </a:rPr>
                <a:t>→</a:t>
              </a:r>
              <a:endParaRPr lang="en-US" sz="2400" dirty="0">
                <a:solidFill>
                  <a:schemeClr val="tx2"/>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4" name="TextBox 53"/>
              <p:cNvSpPr txBox="1"/>
              <p:nvPr/>
            </p:nvSpPr>
            <p:spPr>
              <a:xfrm>
                <a:off x="5890198" y="5538862"/>
                <a:ext cx="3239576" cy="47666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1600" i="1" smtClean="0">
                          <a:latin typeface="Cambria Math" panose="02040503050406030204" pitchFamily="18" charset="0"/>
                        </a:rPr>
                        <m:t>€1,000</m:t>
                      </m:r>
                      <m:r>
                        <a:rPr lang="en-US" sz="1600" b="0" i="1" smtClean="0">
                          <a:latin typeface="Cambria Math" panose="02040503050406030204" pitchFamily="18" charset="0"/>
                        </a:rPr>
                        <m:t>=$1,1250 </m:t>
                      </m:r>
                      <m:r>
                        <a:rPr lang="en-US" sz="1600" b="0" i="1" smtClean="0">
                          <a:latin typeface="Cambria Math" panose="02040503050406030204" pitchFamily="18" charset="0"/>
                          <a:ea typeface="Cambria Math" panose="02040503050406030204" pitchFamily="18" charset="0"/>
                        </a:rPr>
                        <m:t>×</m:t>
                      </m:r>
                      <m:f>
                        <m:fPr>
                          <m:ctrlPr>
                            <a:rPr lang="en-US" sz="1600" b="0" i="1" smtClean="0">
                              <a:latin typeface="Cambria Math"/>
                              <a:ea typeface="Cambria Math" panose="02040503050406030204" pitchFamily="18" charset="0"/>
                            </a:rPr>
                          </m:ctrlPr>
                        </m:fPr>
                        <m:num>
                          <m:r>
                            <a:rPr lang="en-US" sz="1600" i="1">
                              <a:latin typeface="Cambria Math" panose="02040503050406030204" pitchFamily="18" charset="0"/>
                              <a:ea typeface="Cambria Math" panose="02040503050406030204" pitchFamily="18" charset="0"/>
                            </a:rPr>
                            <m:t>€</m:t>
                          </m:r>
                          <m:r>
                            <a:rPr lang="en-US" sz="1600" b="0" i="1" smtClean="0">
                              <a:latin typeface="Cambria Math" panose="02040503050406030204" pitchFamily="18" charset="0"/>
                              <a:ea typeface="Cambria Math" panose="02040503050406030204" pitchFamily="18" charset="0"/>
                            </a:rPr>
                            <m:t>0.8889</m:t>
                          </m:r>
                        </m:num>
                        <m:den>
                          <m:r>
                            <a:rPr lang="en-US" sz="1600" b="0" i="1" smtClean="0">
                              <a:latin typeface="Cambria Math" panose="02040503050406030204" pitchFamily="18" charset="0"/>
                              <a:ea typeface="Cambria Math" panose="02040503050406030204" pitchFamily="18" charset="0"/>
                            </a:rPr>
                            <m:t>$1.00</m:t>
                          </m:r>
                        </m:den>
                      </m:f>
                    </m:oMath>
                  </m:oMathPara>
                </a14:m>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54" name="TextBox 53"/>
              <p:cNvSpPr txBox="1">
                <a:spLocks noRot="1" noChangeAspect="1" noMove="1" noResize="1" noEditPoints="1" noAdjustHandles="1" noChangeArrowheads="1" noChangeShapeType="1" noTextEdit="1"/>
              </p:cNvSpPr>
              <p:nvPr/>
            </p:nvSpPr>
            <p:spPr>
              <a:xfrm>
                <a:off x="5890198" y="5538862"/>
                <a:ext cx="3239576" cy="476669"/>
              </a:xfrm>
              <a:prstGeom prst="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9720" name="Text Box 32"/>
              <p:cNvSpPr txBox="1">
                <a:spLocks noChangeArrowheads="1"/>
              </p:cNvSpPr>
              <p:nvPr/>
            </p:nvSpPr>
            <p:spPr bwMode="auto">
              <a:xfrm>
                <a:off x="54513" y="3470108"/>
                <a:ext cx="9020677" cy="1156599"/>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spcAft>
                    <a:spcPts val="1200"/>
                  </a:spcAft>
                </a:pP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Notice that the reciprocal of the </a:t>
                </a:r>
                <a:r>
                  <a:rPr lang="en-US" altLang="en-US" sz="2000" i="1" dirty="0">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a:t>
                </a:r>
                <a14:m>
                  <m:oMath xmlns:m="http://schemas.openxmlformats.org/officeDocument/2006/math">
                    <m:r>
                      <m:rPr>
                        <m:nor/>
                      </m:rP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m:t>€</m:t>
                    </m:r>
                  </m:oMath>
                </a14:m>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bid is the </a:t>
                </a:r>
                <a:r>
                  <a:rPr lang="en-US" altLang="en-US" sz="2000" i="1" dirty="0">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a:t>
                </a:r>
                <a14:m>
                  <m:oMath xmlns:m="http://schemas.openxmlformats.org/officeDocument/2006/math">
                    <m:r>
                      <m:rPr>
                        <m:nor/>
                      </m:rP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m:t>€</m:t>
                    </m:r>
                  </m:oMath>
                </a14:m>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ask: </a:t>
                </a:r>
              </a:p>
              <a:p>
                <a:pPr>
                  <a:spcBef>
                    <a:spcPct val="50000"/>
                  </a:spcBef>
                </a:pPr>
                <a14:m>
                  <m:oMathPara xmlns:m="http://schemas.openxmlformats.org/officeDocument/2006/math">
                    <m:oMathParaPr>
                      <m:jc m:val="centerGroup"/>
                    </m:oMathParaPr>
                    <m:oMath xmlns:m="http://schemas.openxmlformats.org/officeDocument/2006/math">
                      <m:r>
                        <m:rPr>
                          <m:nor/>
                        </m:rP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m:t>$1.1250/€</m:t>
                      </m:r>
                      <m:r>
                        <a:rPr lang="en-US" altLang="en-US" sz="2000" i="1" smtClean="0">
                          <a:latin typeface="Cambria Math" panose="02040503050406030204" pitchFamily="18" charset="0"/>
                          <a:ea typeface="Arial Unicode MS" pitchFamily="34" charset="-128"/>
                          <a:cs typeface="Times New Roman" panose="02020603050405020304" pitchFamily="18" charset="0"/>
                        </a:rPr>
                        <m:t>=</m:t>
                      </m:r>
                      <m:f>
                        <m:fPr>
                          <m:ctrlPr>
                            <a:rPr lang="en-US" altLang="en-US" sz="2000" i="1" smtClean="0">
                              <a:latin typeface="Cambria Math"/>
                              <a:ea typeface="Arial Unicode MS" pitchFamily="34" charset="-128"/>
                              <a:cs typeface="Times New Roman" panose="02020603050405020304" pitchFamily="18" charset="0"/>
                            </a:rPr>
                          </m:ctrlPr>
                        </m:fPr>
                        <m:num>
                          <m:r>
                            <a:rPr lang="en-US" altLang="en-US" sz="2000" b="0" i="1" smtClean="0">
                              <a:latin typeface="Cambria Math" panose="02040503050406030204" pitchFamily="18" charset="0"/>
                              <a:ea typeface="Arial Unicode MS" pitchFamily="34" charset="-128"/>
                              <a:cs typeface="Times New Roman" panose="02020603050405020304" pitchFamily="18" charset="0"/>
                            </a:rPr>
                            <m:t>1</m:t>
                          </m:r>
                        </m:num>
                        <m:den>
                          <m:r>
                            <m:rPr>
                              <m:nor/>
                            </m:rPr>
                            <a:rPr lang="en-US" sz="2000" dirty="0">
                              <a:latin typeface="Arial Unicode MS" panose="020B0604020202020204" pitchFamily="34" charset="-128"/>
                              <a:ea typeface="Arial Unicode MS" panose="020B0604020202020204" pitchFamily="34" charset="-128"/>
                              <a:cs typeface="Arial Unicode MS" panose="020B0604020202020204" pitchFamily="34" charset="-128"/>
                            </a:rPr>
                            <m:t>€0.8889/$ </m:t>
                          </m:r>
                        </m:den>
                      </m:f>
                    </m:oMath>
                  </m:oMathPara>
                </a14:m>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29720" name="Text Box 32"/>
              <p:cNvSpPr txBox="1">
                <a:spLocks noRot="1" noChangeAspect="1" noMove="1" noResize="1" noEditPoints="1" noAdjustHandles="1" noChangeArrowheads="1" noChangeShapeType="1" noTextEdit="1"/>
              </p:cNvSpPr>
              <p:nvPr/>
            </p:nvSpPr>
            <p:spPr bwMode="auto">
              <a:xfrm>
                <a:off x="54513" y="3470108"/>
                <a:ext cx="9020677" cy="1156599"/>
              </a:xfrm>
              <a:prstGeom prst="rect">
                <a:avLst/>
              </a:prstGeom>
              <a:blipFill>
                <a:blip r:embed="rId3"/>
                <a:stretch>
                  <a:fillRect l="-743" t="-2632"/>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
        <p:nvSpPr>
          <p:cNvPr id="29700" name="Oval 41"/>
          <p:cNvSpPr>
            <a:spLocks noChangeArrowheads="1"/>
          </p:cNvSpPr>
          <p:nvPr/>
        </p:nvSpPr>
        <p:spPr bwMode="auto">
          <a:xfrm flipV="1">
            <a:off x="2113500" y="2813159"/>
            <a:ext cx="1524000" cy="799564"/>
          </a:xfrm>
          <a:prstGeom prst="ellipse">
            <a:avLst/>
          </a:pr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9701" name="Oval 42"/>
          <p:cNvSpPr>
            <a:spLocks noChangeArrowheads="1"/>
          </p:cNvSpPr>
          <p:nvPr/>
        </p:nvSpPr>
        <p:spPr bwMode="auto">
          <a:xfrm flipV="1">
            <a:off x="7422677" y="2761164"/>
            <a:ext cx="1524000" cy="756981"/>
          </a:xfrm>
          <a:prstGeom prst="ellipse">
            <a:avLst/>
          </a:pr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9702" name="AutoShape 43"/>
          <p:cNvCxnSpPr>
            <a:cxnSpLocks noChangeShapeType="1"/>
            <a:stCxn id="29700" idx="5"/>
            <a:endCxn id="29701" idx="3"/>
          </p:cNvCxnSpPr>
          <p:nvPr/>
        </p:nvCxnSpPr>
        <p:spPr bwMode="auto">
          <a:xfrm rot="5400000" flipH="1" flipV="1">
            <a:off x="5500973" y="785364"/>
            <a:ext cx="58231" cy="4231547"/>
          </a:xfrm>
          <a:prstGeom prst="curvedConnector3">
            <a:avLst>
              <a:gd name="adj1" fmla="val 682949"/>
            </a:avLst>
          </a:prstGeom>
          <a:noFill/>
          <a:ln w="28575">
            <a:solidFill>
              <a:srgbClr val="FF0000"/>
            </a:solidFill>
            <a:round/>
            <a:headEnd/>
            <a:tailEnd/>
          </a:ln>
          <a:extLst>
            <a:ext uri="{909E8E84-426E-40DD-AFC4-6F175D3DCCD1}">
              <a14:hiddenFill xmlns:a14="http://schemas.microsoft.com/office/drawing/2010/main">
                <a:noFill/>
              </a14:hiddenFill>
            </a:ext>
          </a:extLst>
        </p:spPr>
      </p:cxnSp>
      <p:graphicFrame>
        <p:nvGraphicFramePr>
          <p:cNvPr id="18" name="Group 4"/>
          <p:cNvGraphicFramePr>
            <a:graphicFrameLocks noGrp="1"/>
          </p:cNvGraphicFramePr>
          <p:nvPr>
            <p:extLst>
              <p:ext uri="{D42A27DB-BD31-4B8C-83A1-F6EECF244321}">
                <p14:modId xmlns:p14="http://schemas.microsoft.com/office/powerpoint/2010/main" val="3012986684"/>
              </p:ext>
            </p:extLst>
          </p:nvPr>
        </p:nvGraphicFramePr>
        <p:xfrm>
          <a:off x="-1" y="1868461"/>
          <a:ext cx="9144002" cy="1582737"/>
        </p:xfrm>
        <a:graphic>
          <a:graphicData uri="http://schemas.openxmlformats.org/drawingml/2006/table">
            <a:tbl>
              <a:tblPr/>
              <a:tblGrid>
                <a:gridCol w="1981201">
                  <a:extLst>
                    <a:ext uri="{9D8B030D-6E8A-4147-A177-3AD203B41FA5}">
                      <a16:colId xmlns="" xmlns:a16="http://schemas.microsoft.com/office/drawing/2014/main" val="20000"/>
                    </a:ext>
                  </a:extLst>
                </a:gridCol>
                <a:gridCol w="1674838">
                  <a:extLst>
                    <a:ext uri="{9D8B030D-6E8A-4147-A177-3AD203B41FA5}">
                      <a16:colId xmlns="" xmlns:a16="http://schemas.microsoft.com/office/drawing/2014/main" val="20001"/>
                    </a:ext>
                  </a:extLst>
                </a:gridCol>
                <a:gridCol w="1828019">
                  <a:extLst>
                    <a:ext uri="{9D8B030D-6E8A-4147-A177-3AD203B41FA5}">
                      <a16:colId xmlns="" xmlns:a16="http://schemas.microsoft.com/office/drawing/2014/main" val="20002"/>
                    </a:ext>
                  </a:extLst>
                </a:gridCol>
                <a:gridCol w="1829971">
                  <a:extLst>
                    <a:ext uri="{9D8B030D-6E8A-4147-A177-3AD203B41FA5}">
                      <a16:colId xmlns="" xmlns:a16="http://schemas.microsoft.com/office/drawing/2014/main" val="20003"/>
                    </a:ext>
                  </a:extLst>
                </a:gridCol>
                <a:gridCol w="1829973">
                  <a:extLst>
                    <a:ext uri="{9D8B030D-6E8A-4147-A177-3AD203B41FA5}">
                      <a16:colId xmlns="" xmlns:a16="http://schemas.microsoft.com/office/drawing/2014/main" val="20004"/>
                    </a:ext>
                  </a:extLst>
                </a:gridCol>
              </a:tblGrid>
              <a:tr h="527579">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USD Bank Quotations</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American Terms</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European Terms</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 xmlns:a16="http://schemas.microsoft.com/office/drawing/2014/main" val="10000"/>
                  </a:ext>
                </a:extLst>
              </a:tr>
              <a:tr h="527579">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58" marB="52758"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52757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a:t>
                      </a:r>
                    </a:p>
                  </a:txBody>
                  <a:tcPr marL="101596" marR="101596" marT="52758" marB="52758" horzOverflow="overflow">
                    <a:lnL cap="flat">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$1.1250/€</a:t>
                      </a: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$1.1255/€</a:t>
                      </a: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€0.8885/$</a:t>
                      </a:r>
                    </a:p>
                  </a:txBody>
                  <a:tcPr marL="101596" marR="101596" marT="52758" marB="52758"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€0.8889/$</a:t>
                      </a:r>
                    </a:p>
                  </a:txBody>
                  <a:tcPr marL="101596" marR="101596" marT="52758" marB="52758" horzOverflow="overflow">
                    <a:lnL>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extLst>
                  <a:ext uri="{0D108BD9-81ED-4DB2-BD59-A6C34878D82A}">
                    <a16:rowId xmlns="" xmlns:a16="http://schemas.microsoft.com/office/drawing/2014/main" val="10002"/>
                  </a:ext>
                </a:extLst>
              </a:tr>
            </a:tbl>
          </a:graphicData>
        </a:graphic>
      </p:graphicFrame>
      <p:sp>
        <p:nvSpPr>
          <p:cNvPr id="29718" name="Rectangle 6"/>
          <p:cNvSpPr>
            <a:spLocks noChangeArrowheads="1"/>
          </p:cNvSpPr>
          <p:nvPr/>
        </p:nvSpPr>
        <p:spPr bwMode="auto">
          <a:xfrm>
            <a:off x="84955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800">
                <a:latin typeface="Arial Unicode MS" panose="020B0604020202020204" pitchFamily="34" charset="-128"/>
                <a:ea typeface="Arial Unicode MS" panose="020B0604020202020204" pitchFamily="34" charset="-128"/>
                <a:cs typeface="Arial Unicode MS" panose="020B0604020202020204" pitchFamily="34" charset="-128"/>
              </a:rPr>
              <a:t>5-</a:t>
            </a:r>
            <a:fld id="{75BE4046-08E0-43FD-A8FC-7726C41AC9A0}" type="slidenum">
              <a:rPr lang="en-US" altLang="en-US" sz="800">
                <a:latin typeface="Arial Unicode MS" panose="020B0604020202020204" pitchFamily="34" charset="-128"/>
                <a:ea typeface="Arial Unicode MS" panose="020B0604020202020204" pitchFamily="34" charset="-128"/>
                <a:cs typeface="Arial Unicode MS" panose="020B0604020202020204" pitchFamily="34" charset="-128"/>
              </a:rPr>
              <a:pPr algn="r" eaLnBrk="1" hangingPunct="1"/>
              <a:t>20</a:t>
            </a:fld>
            <a:endParaRPr lang="en-US" altLang="en-US" sz="9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9719" name="Rectangle 20"/>
          <p:cNvSpPr>
            <a:spLocks noGrp="1" noChangeArrowheads="1"/>
          </p:cNvSpPr>
          <p:nvPr>
            <p:ph type="ftr" sz="quarter" idx="10"/>
          </p:nvPr>
        </p:nvSpPr>
        <p:spPr bwMode="auto">
          <a:xfrm>
            <a:off x="4604052" y="6588456"/>
            <a:ext cx="4071144"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800" dirty="0" smtClean="0">
                <a:latin typeface="Arial Unicode MS" panose="020B0604020202020204" pitchFamily="34" charset="-128"/>
                <a:ea typeface="Arial Unicode MS" panose="020B0604020202020204" pitchFamily="34" charset="-128"/>
                <a:cs typeface="Arial Unicode MS" panose="020B0604020202020204" pitchFamily="34" charset="-128"/>
              </a:rPr>
              <a:t>Copyright © 2018 by the McGraw-Hill Companies, Inc. All rights reserved.</a:t>
            </a:r>
          </a:p>
          <a:p>
            <a:pPr eaLnBrk="1" hangingPunct="1"/>
            <a:endParaRPr lang="en-US" altLang="en-US" sz="8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26" name="Group 25"/>
          <p:cNvGrpSpPr>
            <a:grpSpLocks/>
          </p:cNvGrpSpPr>
          <p:nvPr/>
        </p:nvGrpSpPr>
        <p:grpSpPr bwMode="auto">
          <a:xfrm>
            <a:off x="4572000" y="5105400"/>
            <a:ext cx="4298249" cy="924517"/>
            <a:chOff x="4610906" y="5686917"/>
            <a:chExt cx="4298925" cy="923991"/>
          </a:xfrm>
          <a:noFill/>
        </p:grpSpPr>
        <p:sp>
          <p:nvSpPr>
            <p:cNvPr id="27" name="TextBox 22"/>
            <p:cNvSpPr txBox="1">
              <a:spLocks noChangeArrowheads="1"/>
            </p:cNvSpPr>
            <p:nvPr/>
          </p:nvSpPr>
          <p:spPr bwMode="auto">
            <a:xfrm>
              <a:off x="4610906" y="5833473"/>
              <a:ext cx="1143000" cy="399882"/>
            </a:xfrm>
            <a:prstGeom prst="rect">
              <a:avLst/>
            </a:prstGeom>
            <a:grpFill/>
            <a:ln w="9525">
              <a:solidFill>
                <a:schemeClr val="bg2"/>
              </a:solidFill>
              <a:miter lim="800000"/>
              <a:headEnd/>
              <a:tailEnd/>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Dealer   </a:t>
              </a:r>
            </a:p>
          </p:txBody>
        </p:sp>
        <p:sp>
          <p:nvSpPr>
            <p:cNvPr id="28" name="TextBox 23"/>
            <p:cNvSpPr txBox="1">
              <a:spLocks noChangeArrowheads="1"/>
            </p:cNvSpPr>
            <p:nvPr/>
          </p:nvSpPr>
          <p:spPr bwMode="auto">
            <a:xfrm>
              <a:off x="7462031" y="5695405"/>
              <a:ext cx="1447800" cy="399882"/>
            </a:xfrm>
            <a:prstGeom prst="rect">
              <a:avLst/>
            </a:prstGeom>
            <a:grpFill/>
            <a:ln w="9525">
              <a:solidFill>
                <a:schemeClr val="bg2"/>
              </a:solidFill>
              <a:miter lim="800000"/>
              <a:headEnd/>
              <a:tailEnd/>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Customer </a:t>
              </a:r>
            </a:p>
          </p:txBody>
        </p:sp>
        <p:sp>
          <p:nvSpPr>
            <p:cNvPr id="29" name="Right Arrow 24"/>
            <p:cNvSpPr>
              <a:spLocks noChangeArrowheads="1"/>
            </p:cNvSpPr>
            <p:nvPr/>
          </p:nvSpPr>
          <p:spPr bwMode="auto">
            <a:xfrm>
              <a:off x="5929313" y="5686917"/>
              <a:ext cx="1538287" cy="487515"/>
            </a:xfrm>
            <a:prstGeom prst="rightArrow">
              <a:avLst>
                <a:gd name="adj1" fmla="val 50000"/>
                <a:gd name="adj2" fmla="val 50004"/>
              </a:avLst>
            </a:prstGeom>
            <a:grpFill/>
            <a:ln w="12700" cap="sq" algn="ctr">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0" name="Right Arrow 25"/>
            <p:cNvSpPr>
              <a:spLocks noChangeArrowheads="1"/>
            </p:cNvSpPr>
            <p:nvPr/>
          </p:nvSpPr>
          <p:spPr bwMode="auto">
            <a:xfrm rot="10800000">
              <a:off x="5969428" y="6145559"/>
              <a:ext cx="929046" cy="465349"/>
            </a:xfrm>
            <a:prstGeom prst="rightArrow">
              <a:avLst>
                <a:gd name="adj1" fmla="val 50000"/>
                <a:gd name="adj2" fmla="val 49993"/>
              </a:avLst>
            </a:prstGeom>
            <a:grpFill/>
            <a:ln w="12700" cap="sq" algn="ctr">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1" name="TextBox 26"/>
            <p:cNvSpPr txBox="1">
              <a:spLocks noChangeArrowheads="1"/>
            </p:cNvSpPr>
            <p:nvPr/>
          </p:nvSpPr>
          <p:spPr bwMode="auto">
            <a:xfrm>
              <a:off x="6165056" y="5746008"/>
              <a:ext cx="1066800" cy="33836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600" dirty="0">
                  <a:latin typeface="Arial Unicode MS" panose="020B0604020202020204" pitchFamily="34" charset="-128"/>
                  <a:ea typeface="Arial Unicode MS" panose="020B0604020202020204" pitchFamily="34" charset="-128"/>
                  <a:cs typeface="Arial Unicode MS" panose="020B0604020202020204" pitchFamily="34" charset="-128"/>
                </a:rPr>
                <a:t>$1,125</a:t>
              </a:r>
            </a:p>
          </p:txBody>
        </p:sp>
      </p:grpSp>
      <p:sp>
        <p:nvSpPr>
          <p:cNvPr id="34" name="TextBox 33"/>
          <p:cNvSpPr txBox="1">
            <a:spLocks noChangeArrowheads="1"/>
          </p:cNvSpPr>
          <p:nvPr/>
        </p:nvSpPr>
        <p:spPr bwMode="auto">
          <a:xfrm>
            <a:off x="4652956" y="5991629"/>
            <a:ext cx="4452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Customer </a:t>
            </a:r>
            <a:r>
              <a:rPr lang="en-US" altLang="en-US" sz="1400" dirty="0" smtClean="0">
                <a:latin typeface="Arial Unicode MS" panose="020B0604020202020204" pitchFamily="34" charset="-128"/>
                <a:ea typeface="Arial Unicode MS" panose="020B0604020202020204" pitchFamily="34" charset="-128"/>
                <a:cs typeface="Arial Unicode MS" panose="020B0604020202020204" pitchFamily="34" charset="-128"/>
              </a:rPr>
              <a:t>buys $1,125 from </a:t>
            </a: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dealer at </a:t>
            </a:r>
            <a:r>
              <a:rPr lang="en-US" altLang="en-US" sz="1400" dirty="0" smtClean="0">
                <a:latin typeface="Arial Unicode MS" panose="020B0604020202020204" pitchFamily="34" charset="-128"/>
                <a:ea typeface="Arial Unicode MS" panose="020B0604020202020204" pitchFamily="34" charset="-128"/>
                <a:cs typeface="Arial Unicode MS" panose="020B0604020202020204" pitchFamily="34" charset="-128"/>
              </a:rPr>
              <a:t>indirect ask</a:t>
            </a:r>
            <a:endPar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9698" name="Rectangle 2"/>
          <p:cNvSpPr>
            <a:spLocks noGrp="1" noChangeArrowheads="1"/>
          </p:cNvSpPr>
          <p:nvPr>
            <p:ph type="title"/>
          </p:nvPr>
        </p:nvSpPr>
        <p:spPr>
          <a:xfrm>
            <a:off x="78905" y="856816"/>
            <a:ext cx="8229600" cy="990600"/>
          </a:xfrm>
        </p:spPr>
        <p:txBody>
          <a:bodyPr>
            <a:normAutofit fontScale="90000"/>
          </a:bodyPr>
          <a:lstStyle/>
          <a:p>
            <a:pPr algn="l"/>
            <a:r>
              <a:rPr lang="en-US" altLang="en-US" sz="3600" dirty="0"/>
              <a:t>The Bid-Ask Spread: </a:t>
            </a:r>
            <a:br>
              <a:rPr lang="en-US" altLang="en-US" sz="3600" dirty="0"/>
            </a:br>
            <a:r>
              <a:rPr lang="en-US" altLang="en-US" sz="3600" dirty="0" smtClean="0"/>
              <a:t>Indirect Ask as reciprocal of </a:t>
            </a:r>
            <a:r>
              <a:rPr lang="en-US" altLang="en-US" sz="3200" dirty="0" smtClean="0"/>
              <a:t>Direct Bid  </a:t>
            </a:r>
            <a:endParaRPr lang="en-US" altLang="en-US" dirty="0" smtClean="0"/>
          </a:p>
        </p:txBody>
      </p:sp>
      <p:grpSp>
        <p:nvGrpSpPr>
          <p:cNvPr id="37" name="Group 36"/>
          <p:cNvGrpSpPr/>
          <p:nvPr/>
        </p:nvGrpSpPr>
        <p:grpSpPr>
          <a:xfrm>
            <a:off x="76200" y="4876800"/>
            <a:ext cx="4572000" cy="1715693"/>
            <a:chOff x="4572000" y="3356250"/>
            <a:chExt cx="4572000" cy="1715693"/>
          </a:xfrm>
        </p:grpSpPr>
        <p:grpSp>
          <p:nvGrpSpPr>
            <p:cNvPr id="19" name="Group 18"/>
            <p:cNvGrpSpPr>
              <a:grpSpLocks/>
            </p:cNvGrpSpPr>
            <p:nvPr/>
          </p:nvGrpSpPr>
          <p:grpSpPr bwMode="auto">
            <a:xfrm>
              <a:off x="4572000" y="3608908"/>
              <a:ext cx="4440238" cy="1133068"/>
              <a:chOff x="4572000" y="4187209"/>
              <a:chExt cx="4440936" cy="1132424"/>
            </a:xfrm>
            <a:noFill/>
          </p:grpSpPr>
          <p:sp>
            <p:nvSpPr>
              <p:cNvPr id="20" name="TextBox 1"/>
              <p:cNvSpPr txBox="1">
                <a:spLocks noChangeArrowheads="1"/>
              </p:cNvSpPr>
              <p:nvPr/>
            </p:nvSpPr>
            <p:spPr bwMode="auto">
              <a:xfrm>
                <a:off x="4572000" y="4659533"/>
                <a:ext cx="1143000" cy="399882"/>
              </a:xfrm>
              <a:prstGeom prst="rect">
                <a:avLst/>
              </a:prstGeom>
              <a:grpFill/>
              <a:ln w="9525">
                <a:solidFill>
                  <a:schemeClr val="bg2"/>
                </a:solidFill>
                <a:miter lim="800000"/>
                <a:headEnd/>
                <a:tailEnd/>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 Dealer   </a:t>
                </a:r>
              </a:p>
            </p:txBody>
          </p:sp>
          <p:sp>
            <p:nvSpPr>
              <p:cNvPr id="21" name="TextBox 18"/>
              <p:cNvSpPr txBox="1">
                <a:spLocks noChangeArrowheads="1"/>
              </p:cNvSpPr>
              <p:nvPr/>
            </p:nvSpPr>
            <p:spPr bwMode="auto">
              <a:xfrm>
                <a:off x="7565136" y="4659533"/>
                <a:ext cx="1447800" cy="399882"/>
              </a:xfrm>
              <a:prstGeom prst="rect">
                <a:avLst/>
              </a:prstGeom>
              <a:grpFill/>
              <a:ln w="9525">
                <a:solidFill>
                  <a:schemeClr val="bg2"/>
                </a:solidFill>
                <a:miter lim="800000"/>
                <a:headEnd/>
                <a:tailEnd/>
              </a:ln>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Customer </a:t>
                </a:r>
              </a:p>
            </p:txBody>
          </p:sp>
          <p:sp>
            <p:nvSpPr>
              <p:cNvPr id="22" name="Right Arrow 2"/>
              <p:cNvSpPr>
                <a:spLocks noChangeArrowheads="1"/>
              </p:cNvSpPr>
              <p:nvPr/>
            </p:nvSpPr>
            <p:spPr bwMode="auto">
              <a:xfrm>
                <a:off x="5857885" y="4187209"/>
                <a:ext cx="996466" cy="581117"/>
              </a:xfrm>
              <a:prstGeom prst="rightArrow">
                <a:avLst>
                  <a:gd name="adj1" fmla="val 50000"/>
                  <a:gd name="adj2" fmla="val 50004"/>
                </a:avLst>
              </a:prstGeom>
              <a:grpFill/>
              <a:ln w="12700" cap="sq" algn="ctr">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3" name="Right Arrow 19"/>
              <p:cNvSpPr>
                <a:spLocks noChangeArrowheads="1"/>
              </p:cNvSpPr>
              <p:nvPr/>
            </p:nvSpPr>
            <p:spPr bwMode="auto">
              <a:xfrm rot="10800000">
                <a:off x="5929311" y="4778905"/>
                <a:ext cx="1538287" cy="540728"/>
              </a:xfrm>
              <a:prstGeom prst="rightArrow">
                <a:avLst>
                  <a:gd name="adj1" fmla="val 50000"/>
                  <a:gd name="adj2" fmla="val 49993"/>
                </a:avLst>
              </a:prstGeom>
              <a:grpFill/>
              <a:ln w="12700" cap="sq" algn="ctr">
                <a:solidFill>
                  <a:schemeClr val="tx1"/>
                </a:solidFill>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mc:AlternateContent xmlns:mc="http://schemas.openxmlformats.org/markup-compatibility/2006" xmlns:a14="http://schemas.microsoft.com/office/drawing/2010/main">
            <mc:Choice Requires="a14">
              <p:sp>
                <p:nvSpPr>
                  <p:cNvPr id="25" name="TextBox 21"/>
                  <p:cNvSpPr txBox="1">
                    <a:spLocks noChangeArrowheads="1"/>
                  </p:cNvSpPr>
                  <p:nvPr/>
                </p:nvSpPr>
                <p:spPr bwMode="auto">
                  <a:xfrm>
                    <a:off x="6317456" y="4908176"/>
                    <a:ext cx="1066800" cy="338361"/>
                  </a:xfrm>
                  <a:prstGeom prst="rect">
                    <a:avLst/>
                  </a:prstGeom>
                  <a:grpFill/>
                  <a:ln>
                    <a:noFill/>
                  </a:ln>
                  <a:extLst>
                    <a:ext uri="{91240B29-F687-4F45-9708-019B960494DF}">
                      <a14:hiddenLine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14:m>
                      <m:oMath xmlns:m="http://schemas.openxmlformats.org/officeDocument/2006/math">
                        <m:r>
                          <m:rPr>
                            <m:nor/>
                          </m:rPr>
                          <a:rPr lang="en-US" sz="1600" dirty="0">
                            <a:latin typeface="Arial Unicode MS" panose="020B0604020202020204" pitchFamily="34" charset="-128"/>
                            <a:ea typeface="Arial Unicode MS" panose="020B0604020202020204" pitchFamily="34" charset="-128"/>
                            <a:cs typeface="Arial Unicode MS" panose="020B0604020202020204" pitchFamily="34" charset="-128"/>
                          </a:rPr>
                          <m:t>€</m:t>
                        </m:r>
                      </m:oMath>
                    </a14:m>
                    <a:r>
                      <a:rPr lang="en-US" altLang="en-US" sz="1600" dirty="0">
                        <a:latin typeface="Arial Unicode MS" panose="020B0604020202020204" pitchFamily="34" charset="-128"/>
                        <a:ea typeface="Arial Unicode MS" panose="020B0604020202020204" pitchFamily="34" charset="-128"/>
                        <a:cs typeface="Arial Unicode MS" panose="020B0604020202020204" pitchFamily="34" charset="-128"/>
                      </a:rPr>
                      <a:t>1,000</a:t>
                    </a:r>
                  </a:p>
                </p:txBody>
              </p:sp>
            </mc:Choice>
            <mc:Fallback xmlns="">
              <p:sp>
                <p:nvSpPr>
                  <p:cNvPr id="25" name="TextBox 21"/>
                  <p:cNvSpPr txBox="1">
                    <a:spLocks noRot="1" noChangeAspect="1" noMove="1" noResize="1" noEditPoints="1" noAdjustHandles="1" noChangeArrowheads="1" noChangeShapeType="1" noTextEdit="1"/>
                  </p:cNvSpPr>
                  <p:nvPr/>
                </p:nvSpPr>
                <p:spPr bwMode="auto">
                  <a:xfrm>
                    <a:off x="6317456" y="4908176"/>
                    <a:ext cx="1066800" cy="338361"/>
                  </a:xfrm>
                  <a:prstGeom prst="rect">
                    <a:avLst/>
                  </a:prstGeom>
                  <a:blipFill>
                    <a:blip r:embed="rId4"/>
                    <a:stretch>
                      <a:fillRect t="-5455" b="-23636"/>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grpSp>
        <p:sp>
          <p:nvSpPr>
            <p:cNvPr id="33" name="TextBox 32"/>
            <p:cNvSpPr txBox="1">
              <a:spLocks noChangeArrowheads="1"/>
            </p:cNvSpPr>
            <p:nvPr/>
          </p:nvSpPr>
          <p:spPr bwMode="auto">
            <a:xfrm>
              <a:off x="4572000" y="4679633"/>
              <a:ext cx="45720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1600" dirty="0">
                  <a:latin typeface="Arial Unicode MS" panose="020B0604020202020204" pitchFamily="34" charset="-128"/>
                  <a:ea typeface="Arial Unicode MS" panose="020B0604020202020204" pitchFamily="34" charset="-128"/>
                  <a:cs typeface="Arial Unicode MS" panose="020B0604020202020204" pitchFamily="34" charset="-128"/>
                </a:rPr>
                <a:t>Customer sells </a:t>
              </a:r>
              <a:r>
                <a:rPr lang="en-US" altLang="en-US" sz="1600" dirty="0" smtClean="0">
                  <a:latin typeface="Arial Unicode MS" panose="020B0604020202020204" pitchFamily="34" charset="-128"/>
                  <a:ea typeface="Arial Unicode MS" panose="020B0604020202020204" pitchFamily="34" charset="-128"/>
                  <a:cs typeface="Arial Unicode MS" panose="020B0604020202020204" pitchFamily="34" charset="-128"/>
                </a:rPr>
                <a:t>€1,000 to dealer at direct bid</a:t>
              </a:r>
              <a:endParaRPr lang="en-US" alt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AlternateContent xmlns:mc="http://schemas.openxmlformats.org/markup-compatibility/2006" xmlns:a14="http://schemas.microsoft.com/office/drawing/2010/main">
          <mc:Choice Requires="a14">
            <p:sp>
              <p:nvSpPr>
                <p:cNvPr id="5" name="TextBox 4"/>
                <p:cNvSpPr txBox="1"/>
                <p:nvPr/>
              </p:nvSpPr>
              <p:spPr>
                <a:xfrm>
                  <a:off x="5833334" y="3643855"/>
                  <a:ext cx="3082066" cy="477438"/>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latin typeface="Cambria Math" panose="02040503050406030204" pitchFamily="18" charset="0"/>
                          </a:rPr>
                          <m:t>$1,1250 </m:t>
                        </m:r>
                        <m:r>
                          <a:rPr lang="en-US" sz="1600" i="1" smtClean="0">
                            <a:latin typeface="Cambria Math" panose="02040503050406030204" pitchFamily="18" charset="0"/>
                          </a:rPr>
                          <m:t>=€</m:t>
                        </m:r>
                        <m:r>
                          <a:rPr lang="en-US" sz="1600" b="0" i="1" smtClean="0">
                            <a:latin typeface="Cambria Math" panose="02040503050406030204" pitchFamily="18" charset="0"/>
                          </a:rPr>
                          <m:t>1,000</m:t>
                        </m:r>
                        <m:r>
                          <a:rPr lang="en-US" sz="1600" b="0" i="1" smtClean="0">
                            <a:latin typeface="Cambria Math" panose="02040503050406030204" pitchFamily="18" charset="0"/>
                            <a:ea typeface="Cambria Math" panose="02040503050406030204" pitchFamily="18" charset="0"/>
                          </a:rPr>
                          <m:t>×</m:t>
                        </m:r>
                        <m:f>
                          <m:fPr>
                            <m:ctrlPr>
                              <a:rPr lang="en-US" sz="1600" b="0" i="1" smtClean="0">
                                <a:latin typeface="Cambria Math"/>
                                <a:ea typeface="Cambria Math" panose="02040503050406030204" pitchFamily="18" charset="0"/>
                              </a:rPr>
                            </m:ctrlPr>
                          </m:fPr>
                          <m:num>
                            <m:r>
                              <a:rPr lang="en-US" sz="1600" b="0" i="1" smtClean="0">
                                <a:latin typeface="Cambria Math" panose="02040503050406030204" pitchFamily="18" charset="0"/>
                                <a:ea typeface="Cambria Math" panose="02040503050406030204" pitchFamily="18" charset="0"/>
                              </a:rPr>
                              <m:t>$1.1250</m:t>
                            </m:r>
                          </m:num>
                          <m:den>
                            <m:r>
                              <a:rPr lang="en-US" sz="1600" b="0" i="1" smtClean="0">
                                <a:latin typeface="Cambria Math" panose="02040503050406030204" pitchFamily="18" charset="0"/>
                                <a:ea typeface="Cambria Math" panose="02040503050406030204" pitchFamily="18" charset="0"/>
                              </a:rPr>
                              <m:t>€1.00</m:t>
                            </m:r>
                          </m:den>
                        </m:f>
                      </m:oMath>
                    </m:oMathPara>
                  </a14:m>
                  <a:endParaRPr lang="en-US" sz="16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5833334" y="3643855"/>
                  <a:ext cx="3082066" cy="477438"/>
                </a:xfrm>
                <a:prstGeom prst="rect">
                  <a:avLst/>
                </a:prstGeom>
                <a:blipFill>
                  <a:blip r:embed="rId5"/>
                  <a:stretch>
                    <a:fillRect/>
                  </a:stretch>
                </a:blipFill>
              </p:spPr>
              <p:txBody>
                <a:bodyPr/>
                <a:lstStyle/>
                <a:p>
                  <a:r>
                    <a:rPr lang="en-US">
                      <a:noFill/>
                    </a:rPr>
                    <a:t> </a:t>
                  </a:r>
                </a:p>
              </p:txBody>
            </p:sp>
          </mc:Fallback>
        </mc:AlternateContent>
        <p:sp>
          <p:nvSpPr>
            <p:cNvPr id="36" name="Rectangle 35"/>
            <p:cNvSpPr/>
            <p:nvPr/>
          </p:nvSpPr>
          <p:spPr>
            <a:xfrm>
              <a:off x="4572000" y="3356250"/>
              <a:ext cx="4440238" cy="171569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65" name="Rectangle 64"/>
          <p:cNvSpPr/>
          <p:nvPr/>
        </p:nvSpPr>
        <p:spPr>
          <a:xfrm>
            <a:off x="4634952" y="4891107"/>
            <a:ext cx="4440238" cy="171569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5" name="Rectangle 3"/>
          <p:cNvSpPr>
            <a:spLocks noGrp="1" noChangeArrowheads="1"/>
          </p:cNvSpPr>
          <p:nvPr>
            <p:ph idx="1"/>
          </p:nvPr>
        </p:nvSpPr>
        <p:spPr bwMode="auto">
          <a:xfrm>
            <a:off x="120038" y="1452881"/>
            <a:ext cx="9023961" cy="4221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None/>
            </a:pPr>
            <a:r>
              <a:rPr lang="en-US" altLang="en-US" sz="2800" dirty="0" smtClean="0"/>
              <a:t>A speculator in New York wants to take a $10,000 position in the pound. He faces these bid-ask prices:</a:t>
            </a:r>
          </a:p>
          <a:p>
            <a:endParaRPr lang="en-US" altLang="en-US" sz="2400" dirty="0"/>
          </a:p>
          <a:p>
            <a:endParaRPr lang="en-US" altLang="en-US" sz="2400" dirty="0" smtClean="0"/>
          </a:p>
          <a:p>
            <a:endParaRPr lang="en-US" altLang="en-US" sz="2400" dirty="0" smtClean="0"/>
          </a:p>
          <a:p>
            <a:endParaRPr lang="en-US" altLang="en-US" sz="2400" dirty="0"/>
          </a:p>
          <a:p>
            <a:pPr marL="0" indent="0">
              <a:buNone/>
            </a:pPr>
            <a:r>
              <a:rPr lang="en-US" altLang="en-US" sz="2400" dirty="0" smtClean="0"/>
              <a:t>After his trade, what will be his position?</a:t>
            </a:r>
          </a:p>
        </p:txBody>
      </p:sp>
      <p:sp>
        <p:nvSpPr>
          <p:cNvPr id="493594" name="Text Box 26"/>
          <p:cNvSpPr txBox="1">
            <a:spLocks noChangeArrowheads="1"/>
          </p:cNvSpPr>
          <p:nvPr/>
        </p:nvSpPr>
        <p:spPr bwMode="auto">
          <a:xfrm>
            <a:off x="4519261" y="2536911"/>
            <a:ext cx="4685500" cy="158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ts val="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Dealer will pay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1.2500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for 1 GBP; he is asking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1.2505/£.</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a:p>
            <a:pPr eaLnBrk="1" hangingPunct="1">
              <a:spcBef>
                <a:spcPts val="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He will pay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£0.7997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for $1 and will charge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£0.8000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for $1</a:t>
            </a:r>
          </a:p>
        </p:txBody>
      </p:sp>
      <p:sp>
        <p:nvSpPr>
          <p:cNvPr id="20484" name="Rectangle 2"/>
          <p:cNvSpPr>
            <a:spLocks noGrp="1" noChangeArrowheads="1"/>
          </p:cNvSpPr>
          <p:nvPr>
            <p:ph type="title"/>
          </p:nvPr>
        </p:nvSpPr>
        <p:spPr>
          <a:xfrm>
            <a:off x="76200" y="914400"/>
            <a:ext cx="8610600" cy="990600"/>
          </a:xfrm>
        </p:spPr>
        <p:txBody>
          <a:bodyPr rtlCol="0">
            <a:noAutofit/>
          </a:bodyPr>
          <a:lstStyle/>
          <a:p>
            <a:pPr algn="l" fontAlgn="auto">
              <a:spcAft>
                <a:spcPts val="0"/>
              </a:spcAft>
              <a:defRPr/>
            </a:pPr>
            <a:r>
              <a:rPr lang="en-US" altLang="en-US" sz="3600" dirty="0" smtClean="0"/>
              <a:t>Currency Conversion with Bid-Ask Spreads</a:t>
            </a:r>
          </a:p>
        </p:txBody>
      </p:sp>
      <p:grpSp>
        <p:nvGrpSpPr>
          <p:cNvPr id="30726" name="Group 10"/>
          <p:cNvGrpSpPr>
            <a:grpSpLocks/>
          </p:cNvGrpSpPr>
          <p:nvPr/>
        </p:nvGrpSpPr>
        <p:grpSpPr bwMode="auto">
          <a:xfrm>
            <a:off x="485274" y="2349628"/>
            <a:ext cx="4086726" cy="1450049"/>
            <a:chOff x="355" y="1765"/>
            <a:chExt cx="2456" cy="983"/>
          </a:xfrm>
        </p:grpSpPr>
        <p:grpSp>
          <p:nvGrpSpPr>
            <p:cNvPr id="30729" name="Group 11"/>
            <p:cNvGrpSpPr>
              <a:grpSpLocks/>
            </p:cNvGrpSpPr>
            <p:nvPr/>
          </p:nvGrpSpPr>
          <p:grpSpPr bwMode="auto">
            <a:xfrm>
              <a:off x="355" y="2051"/>
              <a:ext cx="2360" cy="697"/>
              <a:chOff x="336" y="2275"/>
              <a:chExt cx="2360" cy="697"/>
            </a:xfrm>
          </p:grpSpPr>
          <p:sp>
            <p:nvSpPr>
              <p:cNvPr id="30732" name="Text Box 12"/>
              <p:cNvSpPr txBox="1">
                <a:spLocks noChangeArrowheads="1"/>
              </p:cNvSpPr>
              <p:nvPr/>
            </p:nvSpPr>
            <p:spPr bwMode="auto">
              <a:xfrm>
                <a:off x="1344" y="2275"/>
                <a:ext cx="1352"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1.2500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05</a:t>
                </a:r>
              </a:p>
            </p:txBody>
          </p:sp>
          <p:sp>
            <p:nvSpPr>
              <p:cNvPr id="30733" name="Text Box 13"/>
              <p:cNvSpPr txBox="1">
                <a:spLocks noChangeArrowheads="1"/>
              </p:cNvSpPr>
              <p:nvPr/>
            </p:nvSpPr>
            <p:spPr bwMode="auto">
              <a:xfrm>
                <a:off x="1440" y="2659"/>
                <a:ext cx="1256"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.7997– 03</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0734" name="Text Box 14"/>
              <p:cNvSpPr txBox="1">
                <a:spLocks noChangeArrowheads="1"/>
              </p:cNvSpPr>
              <p:nvPr/>
            </p:nvSpPr>
            <p:spPr bwMode="auto">
              <a:xfrm>
                <a:off x="336" y="2275"/>
                <a:ext cx="672"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i="1" dirty="0">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30735" name="Text Box 15"/>
              <p:cNvSpPr txBox="1">
                <a:spLocks noChangeArrowheads="1"/>
              </p:cNvSpPr>
              <p:nvPr/>
            </p:nvSpPr>
            <p:spPr bwMode="auto">
              <a:xfrm>
                <a:off x="336" y="2659"/>
                <a:ext cx="720"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i="1" dirty="0">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sp>
          <p:nvSpPr>
            <p:cNvPr id="30730" name="Text Box 16"/>
            <p:cNvSpPr txBox="1">
              <a:spLocks noChangeArrowheads="1"/>
            </p:cNvSpPr>
            <p:nvPr/>
          </p:nvSpPr>
          <p:spPr bwMode="auto">
            <a:xfrm>
              <a:off x="1459" y="1765"/>
              <a:ext cx="1352"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Bid	   Ask</a:t>
              </a:r>
            </a:p>
          </p:txBody>
        </p:sp>
        <p:sp>
          <p:nvSpPr>
            <p:cNvPr id="30731" name="Line 17"/>
            <p:cNvSpPr>
              <a:spLocks noChangeShapeType="1"/>
            </p:cNvSpPr>
            <p:nvPr/>
          </p:nvSpPr>
          <p:spPr bwMode="auto">
            <a:xfrm>
              <a:off x="1363" y="2051"/>
              <a:ext cx="135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3072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latin typeface="Times New Roman" panose="02020603050405020304" pitchFamily="18" charset="0"/>
                <a:cs typeface="Times New Roman" panose="02020603050405020304" pitchFamily="18" charset="0"/>
              </a:rPr>
              <a:t>5-</a:t>
            </a:r>
            <a:fld id="{72409198-F6C5-4D3F-BE2A-2F39626DC101}" type="slidenum">
              <a:rPr lang="en-US" altLang="en-US" sz="900">
                <a:latin typeface="Times New Roman" panose="02020603050405020304" pitchFamily="18" charset="0"/>
                <a:cs typeface="Times New Roman" panose="02020603050405020304" pitchFamily="18" charset="0"/>
              </a:rPr>
              <a:pPr algn="r" eaLnBrk="1" hangingPunct="1"/>
              <a:t>21</a:t>
            </a:fld>
            <a:endParaRPr lang="en-US" altLang="en-US" sz="1000">
              <a:latin typeface="Times New Roman" panose="02020603050405020304" pitchFamily="18" charset="0"/>
              <a:cs typeface="Times New Roman" panose="02020603050405020304" pitchFamily="18" charset="0"/>
            </a:endParaRPr>
          </a:p>
        </p:txBody>
      </p:sp>
      <p:sp>
        <p:nvSpPr>
          <p:cNvPr id="30728" name="Rectangle 20"/>
          <p:cNvSpPr>
            <a:spLocks noGrp="1" noChangeArrowheads="1"/>
          </p:cNvSpPr>
          <p:nvPr>
            <p:ph type="ftr" sz="quarter" idx="10"/>
          </p:nvPr>
        </p:nvSpPr>
        <p:spPr bwMode="auto">
          <a:xfrm>
            <a:off x="4800600" y="6569242"/>
            <a:ext cx="3962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latin typeface="Times New Roman" panose="02020603050405020304" pitchFamily="18" charset="0"/>
                <a:cs typeface="Times New Roman" panose="02020603050405020304" pitchFamily="18" charset="0"/>
              </a:rPr>
              <a:t>Copyright © 2018 by the McGraw-Hill Companies, Inc. All rights reserved.</a:t>
            </a:r>
          </a:p>
          <a:p>
            <a:pPr eaLnBrk="1" hangingPunct="1"/>
            <a:endParaRPr lang="en-US" altLang="en-US" dirty="0" smtClean="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TextBox 2"/>
              <p:cNvSpPr txBox="1"/>
              <p:nvPr/>
            </p:nvSpPr>
            <p:spPr>
              <a:xfrm>
                <a:off x="343700" y="5503401"/>
                <a:ext cx="4114800" cy="714876"/>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$10,000</m:t>
                      </m:r>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£0.7997</m:t>
                          </m:r>
                        </m:num>
                        <m:den>
                          <m:r>
                            <a:rPr lang="en-US" sz="2400" b="0" i="1" smtClean="0">
                              <a:latin typeface="Cambria Math" panose="02040503050406030204" pitchFamily="18" charset="0"/>
                              <a:ea typeface="Cambria Math" panose="02040503050406030204" pitchFamily="18" charset="0"/>
                            </a:rPr>
                            <m:t>$1.00</m:t>
                          </m:r>
                        </m:den>
                      </m:f>
                      <m:r>
                        <a:rPr lang="en-US" sz="2400" i="1" smtClean="0">
                          <a:latin typeface="Cambria Math" panose="02040503050406030204" pitchFamily="18" charset="0"/>
                        </a:rPr>
                        <m:t>=£</m:t>
                      </m:r>
                      <m:r>
                        <a:rPr lang="en-US" sz="2400" b="0" i="1" smtClean="0">
                          <a:latin typeface="Cambria Math" panose="02040503050406030204" pitchFamily="18" charset="0"/>
                        </a:rPr>
                        <m:t>7,997</m:t>
                      </m:r>
                    </m:oMath>
                  </m:oMathPara>
                </a14:m>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343700" y="5503401"/>
                <a:ext cx="4114800" cy="714876"/>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4953000" y="5498608"/>
                <a:ext cx="4114800" cy="714876"/>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$10,000</m:t>
                      </m:r>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£1.00</m:t>
                          </m:r>
                        </m:num>
                        <m:den>
                          <m:r>
                            <a:rPr lang="en-US" sz="2400" b="0" i="1" smtClean="0">
                              <a:latin typeface="Cambria Math" panose="02040503050406030204" pitchFamily="18" charset="0"/>
                              <a:ea typeface="Cambria Math" panose="02040503050406030204" pitchFamily="18" charset="0"/>
                            </a:rPr>
                            <m:t>$1.2505</m:t>
                          </m:r>
                        </m:den>
                      </m:f>
                      <m:r>
                        <a:rPr lang="en-US" sz="2400" i="1" smtClean="0">
                          <a:latin typeface="Cambria Math" panose="02040503050406030204" pitchFamily="18" charset="0"/>
                        </a:rPr>
                        <m:t>=</m:t>
                      </m:r>
                      <m:r>
                        <a:rPr lang="en-US" sz="2400" i="1">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rPr>
                        <m:t>7,997</m:t>
                      </m:r>
                    </m:oMath>
                  </m:oMathPara>
                </a14:m>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33" name="TextBox 32"/>
              <p:cNvSpPr txBox="1">
                <a:spLocks noRot="1" noChangeAspect="1" noMove="1" noResize="1" noEditPoints="1" noAdjustHandles="1" noChangeArrowheads="1" noChangeShapeType="1" noTextEdit="1"/>
              </p:cNvSpPr>
              <p:nvPr/>
            </p:nvSpPr>
            <p:spPr>
              <a:xfrm>
                <a:off x="4953000" y="5498608"/>
                <a:ext cx="4114800" cy="714876"/>
              </a:xfrm>
              <a:prstGeom prst="rect">
                <a:avLst/>
              </a:prstGeom>
              <a:blipFill>
                <a:blip r:embed="rId4"/>
                <a:stretch>
                  <a:fillRect/>
                </a:stretch>
              </a:blipFill>
            </p:spPr>
            <p:txBody>
              <a:bodyPr/>
              <a:lstStyle/>
              <a:p>
                <a:r>
                  <a:rPr lang="en-US">
                    <a:noFill/>
                  </a:rPr>
                  <a:t> </a:t>
                </a:r>
              </a:p>
            </p:txBody>
          </p:sp>
        </mc:Fallback>
      </mc:AlternateContent>
      <p:sp>
        <p:nvSpPr>
          <p:cNvPr id="35" name="Text Box 26"/>
          <p:cNvSpPr txBox="1">
            <a:spLocks noChangeArrowheads="1"/>
          </p:cNvSpPr>
          <p:nvPr/>
        </p:nvSpPr>
        <p:spPr bwMode="auto">
          <a:xfrm>
            <a:off x="5038096" y="4808813"/>
            <a:ext cx="4057778" cy="84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ts val="0"/>
              </a:spcBef>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Investor buying GBP at the direct ask:</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6" name="Text Box 26"/>
          <p:cNvSpPr txBox="1">
            <a:spLocks noChangeArrowheads="1"/>
          </p:cNvSpPr>
          <p:nvPr/>
        </p:nvSpPr>
        <p:spPr bwMode="auto">
          <a:xfrm>
            <a:off x="76200" y="4800600"/>
            <a:ext cx="4495800" cy="84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ts val="0"/>
              </a:spcBef>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Investor selling USD at the indirect bid:</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3"/>
          <p:cNvSpPr txBox="1">
            <a:spLocks noChangeArrowheads="1"/>
          </p:cNvSpPr>
          <p:nvPr/>
        </p:nvSpPr>
        <p:spPr bwMode="auto">
          <a:xfrm>
            <a:off x="121246" y="4540997"/>
            <a:ext cx="4676775" cy="392332"/>
          </a:xfrm>
          <a:prstGeom prst="rect">
            <a:avLst/>
          </a:prstGeom>
          <a:noFill/>
          <a:ln w="9525">
            <a:noFill/>
            <a:miter lim="800000"/>
            <a:headEnd/>
            <a:tailEnd/>
          </a:ln>
        </p:spPr>
        <p:txBody>
          <a:bodyPr/>
          <a:lstStyle/>
          <a:p>
            <a:pPr>
              <a:spcBef>
                <a:spcPct val="20000"/>
              </a:spcBef>
              <a:buFont typeface="Wingdings" pitchFamily="2" charset="2"/>
              <a:buNone/>
              <a:defRPr/>
            </a:pPr>
            <a:r>
              <a:rPr lang="en-US" sz="2000" kern="0" dirty="0">
                <a:latin typeface="Arial Unicode MS" panose="020B0604020202020204" pitchFamily="34" charset="-128"/>
                <a:ea typeface="Arial Unicode MS" panose="020B0604020202020204" pitchFamily="34" charset="-128"/>
                <a:cs typeface="Arial Unicode MS" panose="020B0604020202020204" pitchFamily="34" charset="-128"/>
              </a:rPr>
              <a:t>He sells €250,000 at the dealer’s bid price:</a:t>
            </a:r>
          </a:p>
        </p:txBody>
      </p:sp>
      <p:sp>
        <p:nvSpPr>
          <p:cNvPr id="23" name="Rectangle 5"/>
          <p:cNvSpPr>
            <a:spLocks noChangeArrowheads="1"/>
          </p:cNvSpPr>
          <p:nvPr/>
        </p:nvSpPr>
        <p:spPr bwMode="auto">
          <a:xfrm>
            <a:off x="125414" y="5437188"/>
            <a:ext cx="4340502" cy="719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He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buys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500,000 worth of USD</a:t>
            </a:r>
          </a:p>
          <a:p>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at the dealer’s ask price:</a:t>
            </a:r>
          </a:p>
        </p:txBody>
      </p:sp>
      <p:sp>
        <p:nvSpPr>
          <p:cNvPr id="31751" name="Rectangle 2"/>
          <p:cNvSpPr>
            <a:spLocks noGrp="1" noChangeArrowheads="1"/>
          </p:cNvSpPr>
          <p:nvPr>
            <p:ph type="title"/>
          </p:nvPr>
        </p:nvSpPr>
        <p:spPr>
          <a:xfrm>
            <a:off x="123825" y="862339"/>
            <a:ext cx="8229600" cy="990600"/>
          </a:xfrm>
        </p:spPr>
        <p:txBody>
          <a:bodyPr>
            <a:normAutofit/>
          </a:bodyPr>
          <a:lstStyle/>
          <a:p>
            <a:pPr algn="l"/>
            <a:r>
              <a:rPr lang="en-US" altLang="en-US" sz="4000" dirty="0" smtClean="0"/>
              <a:t>Sample Currency Conversion Problem</a:t>
            </a:r>
          </a:p>
        </p:txBody>
      </p:sp>
      <p:sp>
        <p:nvSpPr>
          <p:cNvPr id="21512" name="Rectangle 3"/>
          <p:cNvSpPr>
            <a:spLocks noGrp="1" noChangeArrowheads="1"/>
          </p:cNvSpPr>
          <p:nvPr>
            <p:ph idx="1"/>
          </p:nvPr>
        </p:nvSpPr>
        <p:spPr>
          <a:xfrm>
            <a:off x="41149" y="1472424"/>
            <a:ext cx="9004551" cy="2984744"/>
          </a:xfrm>
        </p:spPr>
        <p:txBody>
          <a:bodyPr/>
          <a:lstStyle/>
          <a:p>
            <a:pPr fontAlgn="auto">
              <a:spcAft>
                <a:spcPts val="0"/>
              </a:spcAft>
              <a:buFont typeface="Arial" panose="020B0604020202020204" pitchFamily="34" charset="0"/>
              <a:buChar char="•"/>
              <a:defRPr/>
            </a:pPr>
            <a:r>
              <a:rPr lang="en-US" altLang="en-US" sz="2400" dirty="0" smtClean="0"/>
              <a:t>A businessman has just completed transactions in Italy and England. He is now holding €250,000 and £500,000 and wants to convert to U.S. dollars.</a:t>
            </a:r>
          </a:p>
          <a:p>
            <a:pPr fontAlgn="auto">
              <a:spcAft>
                <a:spcPts val="0"/>
              </a:spcAft>
              <a:buFont typeface="Arial" panose="020B0604020202020204" pitchFamily="34" charset="0"/>
              <a:buChar char="•"/>
              <a:defRPr/>
            </a:pPr>
            <a:r>
              <a:rPr lang="en-US" altLang="en-US" sz="2400" dirty="0" smtClean="0"/>
              <a:t>His currency dealer provides this quotation:</a:t>
            </a:r>
          </a:p>
          <a:p>
            <a:pPr lvl="1" fontAlgn="auto">
              <a:spcAft>
                <a:spcPts val="0"/>
              </a:spcAft>
              <a:buFontTx/>
              <a:buNone/>
              <a:defRPr/>
            </a:pPr>
            <a:r>
              <a:rPr lang="en-US" altLang="en-US" sz="2400" dirty="0"/>
              <a:t>GBP/USD	 </a:t>
            </a:r>
            <a:r>
              <a:rPr lang="en-US" altLang="en-US" sz="2400" dirty="0" smtClean="0"/>
              <a:t>0.7997</a:t>
            </a:r>
            <a:r>
              <a:rPr lang="en-US" altLang="en-US" sz="2400" dirty="0"/>
              <a:t>– 03</a:t>
            </a:r>
          </a:p>
          <a:p>
            <a:pPr lvl="1" fontAlgn="auto">
              <a:spcAft>
                <a:spcPts val="0"/>
              </a:spcAft>
              <a:buFontTx/>
              <a:buNone/>
              <a:defRPr/>
            </a:pPr>
            <a:r>
              <a:rPr lang="en-US" altLang="en-US" sz="2400" dirty="0" smtClean="0"/>
              <a:t>USD/EUR	 1.1250 – 55</a:t>
            </a:r>
          </a:p>
          <a:p>
            <a:pPr marL="342900" lvl="1" indent="-342900" fontAlgn="auto">
              <a:spcAft>
                <a:spcPts val="0"/>
              </a:spcAft>
              <a:buFont typeface="Arial" panose="020B0604020202020204" pitchFamily="34" charset="0"/>
              <a:buChar char="•"/>
              <a:defRPr/>
            </a:pPr>
            <a:r>
              <a:rPr lang="en-US" altLang="en-US" sz="2400" dirty="0"/>
              <a:t>What are his proceeds from conversion? </a:t>
            </a:r>
          </a:p>
        </p:txBody>
      </p:sp>
      <p:grpSp>
        <p:nvGrpSpPr>
          <p:cNvPr id="4" name="Group 3"/>
          <p:cNvGrpSpPr/>
          <p:nvPr/>
        </p:nvGrpSpPr>
        <p:grpSpPr>
          <a:xfrm>
            <a:off x="7543800" y="6043167"/>
            <a:ext cx="1600200" cy="814833"/>
            <a:chOff x="7543800" y="6043167"/>
            <a:chExt cx="1600200" cy="814833"/>
          </a:xfrm>
        </p:grpSpPr>
        <p:sp>
          <p:nvSpPr>
            <p:cNvPr id="31755" name="Text Box 21"/>
            <p:cNvSpPr txBox="1">
              <a:spLocks noChangeArrowheads="1"/>
            </p:cNvSpPr>
            <p:nvPr/>
          </p:nvSpPr>
          <p:spPr bwMode="auto">
            <a:xfrm>
              <a:off x="7543800" y="6043167"/>
              <a:ext cx="1493838" cy="460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smtClean="0">
                  <a:latin typeface="Cambria Math" panose="02040503050406030204" pitchFamily="18" charset="0"/>
                  <a:ea typeface="Cambria Math" panose="02040503050406030204" pitchFamily="18" charset="0"/>
                  <a:cs typeface="Arial Unicode MS" panose="020B0604020202020204" pitchFamily="34" charset="-128"/>
                </a:rPr>
                <a:t>$906,250</a:t>
              </a:r>
              <a:endParaRPr lang="en-US" altLang="en-US" sz="2400" dirty="0">
                <a:latin typeface="Cambria Math" panose="02040503050406030204" pitchFamily="18" charset="0"/>
                <a:ea typeface="Cambria Math" panose="02040503050406030204" pitchFamily="18" charset="0"/>
                <a:cs typeface="Arial Unicode MS" panose="020B0604020202020204" pitchFamily="34" charset="-128"/>
              </a:endParaRPr>
            </a:p>
          </p:txBody>
        </p:sp>
        <p:sp>
          <p:nvSpPr>
            <p:cNvPr id="31756" name="Line 22"/>
            <p:cNvSpPr>
              <a:spLocks noChangeShapeType="1"/>
            </p:cNvSpPr>
            <p:nvPr/>
          </p:nvSpPr>
          <p:spPr bwMode="auto">
            <a:xfrm flipV="1">
              <a:off x="7543800" y="6096000"/>
              <a:ext cx="15240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Times New Roman" panose="02020603050405020304" pitchFamily="18" charset="0"/>
                <a:cs typeface="Times New Roman" panose="02020603050405020304" pitchFamily="18" charset="0"/>
              </a:endParaRPr>
            </a:p>
          </p:txBody>
        </p:sp>
        <p:sp>
          <p:nvSpPr>
            <p:cNvPr id="31753"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latin typeface="Times New Roman" panose="02020603050405020304" pitchFamily="18" charset="0"/>
                  <a:cs typeface="Times New Roman" panose="02020603050405020304" pitchFamily="18" charset="0"/>
                </a:rPr>
                <a:t>5-</a:t>
              </a:r>
              <a:fld id="{108B1C84-00B5-4E7B-B295-F243EE72A8E5}" type="slidenum">
                <a:rPr lang="en-US" altLang="en-US" sz="900">
                  <a:latin typeface="Times New Roman" panose="02020603050405020304" pitchFamily="18" charset="0"/>
                  <a:cs typeface="Times New Roman" panose="02020603050405020304" pitchFamily="18" charset="0"/>
                </a:rPr>
                <a:pPr algn="r" eaLnBrk="1" hangingPunct="1"/>
                <a:t>22</a:t>
              </a:fld>
              <a:endParaRPr lang="en-US" altLang="en-US" sz="1000">
                <a:latin typeface="Times New Roman" panose="02020603050405020304" pitchFamily="18" charset="0"/>
                <a:cs typeface="Times New Roman" panose="02020603050405020304" pitchFamily="18" charset="0"/>
              </a:endParaRPr>
            </a:p>
          </p:txBody>
        </p:sp>
      </p:grpSp>
      <p:sp>
        <p:nvSpPr>
          <p:cNvPr id="31754" name="Rectangle 20"/>
          <p:cNvSpPr>
            <a:spLocks noGrp="1" noChangeArrowheads="1"/>
          </p:cNvSpPr>
          <p:nvPr>
            <p:ph type="ftr" sz="quarter" idx="10"/>
          </p:nvPr>
        </p:nvSpPr>
        <p:spPr bwMode="auto">
          <a:xfrm>
            <a:off x="4800600" y="6553200"/>
            <a:ext cx="3962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latin typeface="Times New Roman" panose="02020603050405020304" pitchFamily="18" charset="0"/>
                <a:cs typeface="Times New Roman" panose="02020603050405020304" pitchFamily="18" charset="0"/>
              </a:rPr>
              <a:t>Copyright © 2018 by the McGraw-Hill Companies, Inc. All rights reserved.</a:t>
            </a:r>
          </a:p>
          <a:p>
            <a:pPr eaLnBrk="1" hangingPunct="1"/>
            <a:endParaRPr lang="en-US" altLang="en-US" dirty="0" smtClean="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4" name="TextBox 23"/>
              <p:cNvSpPr txBox="1"/>
              <p:nvPr/>
            </p:nvSpPr>
            <p:spPr>
              <a:xfrm>
                <a:off x="4318897" y="5409491"/>
                <a:ext cx="4791147" cy="73712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£500,000</m:t>
                      </m:r>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$1.000</m:t>
                          </m:r>
                        </m:num>
                        <m:den>
                          <m:r>
                            <a:rPr lang="en-US" sz="2400" i="1">
                              <a:latin typeface="Cambria Math" panose="02040503050406030204" pitchFamily="18" charset="0"/>
                            </a:rPr>
                            <m:t>£</m:t>
                          </m:r>
                          <m:r>
                            <a:rPr lang="en-US" sz="2400" b="0" i="1" smtClean="0">
                              <a:latin typeface="Cambria Math" panose="02040503050406030204" pitchFamily="18" charset="0"/>
                            </a:rPr>
                            <m:t>0.8000</m:t>
                          </m:r>
                        </m:den>
                      </m:f>
                      <m:r>
                        <a:rPr lang="en-US" sz="2400" i="1" smtClean="0">
                          <a:latin typeface="Cambria Math" panose="02040503050406030204" pitchFamily="18" charset="0"/>
                        </a:rPr>
                        <m:t>=</m:t>
                      </m:r>
                      <m:r>
                        <a:rPr lang="en-US" sz="2400" b="0" i="1" smtClean="0">
                          <a:latin typeface="Cambria Math" panose="02040503050406030204" pitchFamily="18" charset="0"/>
                        </a:rPr>
                        <m:t>$625,000</m:t>
                      </m:r>
                    </m:oMath>
                  </m:oMathPara>
                </a14:m>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4318897" y="5409491"/>
                <a:ext cx="4791147" cy="737125"/>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4352853" y="4596875"/>
                <a:ext cx="4791147" cy="73712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€250,000</m:t>
                      </m:r>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$1.1250</m:t>
                          </m:r>
                        </m:num>
                        <m:den>
                          <m:r>
                            <a:rPr lang="en-US" sz="2400" b="0" i="1" smtClean="0">
                              <a:latin typeface="Cambria Math" panose="02040503050406030204" pitchFamily="18" charset="0"/>
                              <a:ea typeface="Cambria Math" panose="02040503050406030204" pitchFamily="18" charset="0"/>
                            </a:rPr>
                            <m:t>$1.00</m:t>
                          </m:r>
                        </m:den>
                      </m:f>
                      <m:r>
                        <a:rPr lang="en-US" sz="2400" i="1" smtClean="0">
                          <a:latin typeface="Cambria Math" panose="02040503050406030204" pitchFamily="18" charset="0"/>
                        </a:rPr>
                        <m:t>=</m:t>
                      </m:r>
                      <m:r>
                        <a:rPr lang="en-US" sz="2400" b="0" i="1" smtClean="0">
                          <a:latin typeface="Cambria Math" panose="02040503050406030204" pitchFamily="18" charset="0"/>
                        </a:rPr>
                        <m:t>$281,250</m:t>
                      </m:r>
                    </m:oMath>
                  </m:oMathPara>
                </a14:m>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4352853" y="4596875"/>
                <a:ext cx="4791147" cy="737125"/>
              </a:xfrm>
              <a:prstGeom prst="rect">
                <a:avLst/>
              </a:prstGeom>
              <a:blipFill>
                <a:blip r:embed="rId4"/>
                <a:stretch>
                  <a:fillRect/>
                </a:stretch>
              </a:blipFill>
            </p:spPr>
            <p:txBody>
              <a:bodyPr/>
              <a:lstStyle/>
              <a:p>
                <a:r>
                  <a:rPr lang="en-US">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51" name="Rectangle 2"/>
          <p:cNvSpPr>
            <a:spLocks noGrp="1" noChangeArrowheads="1"/>
          </p:cNvSpPr>
          <p:nvPr>
            <p:ph type="title"/>
          </p:nvPr>
        </p:nvSpPr>
        <p:spPr>
          <a:xfrm>
            <a:off x="123824" y="862339"/>
            <a:ext cx="8791575" cy="990600"/>
          </a:xfrm>
        </p:spPr>
        <p:txBody>
          <a:bodyPr>
            <a:normAutofit fontScale="90000"/>
          </a:bodyPr>
          <a:lstStyle/>
          <a:p>
            <a:pPr algn="l"/>
            <a:r>
              <a:rPr lang="en-US" altLang="en-US" sz="4000" dirty="0" smtClean="0"/>
              <a:t>Second Sample Currency Conversion Problem</a:t>
            </a:r>
          </a:p>
        </p:txBody>
      </p:sp>
      <p:sp>
        <p:nvSpPr>
          <p:cNvPr id="21512" name="Rectangle 3"/>
          <p:cNvSpPr>
            <a:spLocks noGrp="1" noChangeArrowheads="1"/>
          </p:cNvSpPr>
          <p:nvPr>
            <p:ph idx="1"/>
          </p:nvPr>
        </p:nvSpPr>
        <p:spPr>
          <a:xfrm>
            <a:off x="41149" y="1472424"/>
            <a:ext cx="9004551" cy="2984744"/>
          </a:xfrm>
        </p:spPr>
        <p:txBody>
          <a:bodyPr/>
          <a:lstStyle/>
          <a:p>
            <a:pPr fontAlgn="auto">
              <a:spcAft>
                <a:spcPts val="0"/>
              </a:spcAft>
              <a:buFont typeface="Arial" panose="020B0604020202020204" pitchFamily="34" charset="0"/>
              <a:buChar char="•"/>
              <a:defRPr/>
            </a:pPr>
            <a:r>
              <a:rPr lang="en-US" altLang="en-US" sz="2400" dirty="0"/>
              <a:t>An Italian has just completed transactions in America and England. </a:t>
            </a:r>
          </a:p>
          <a:p>
            <a:pPr fontAlgn="auto">
              <a:spcAft>
                <a:spcPts val="0"/>
              </a:spcAft>
              <a:buFont typeface="Arial" panose="020B0604020202020204" pitchFamily="34" charset="0"/>
              <a:buChar char="•"/>
              <a:defRPr/>
            </a:pPr>
            <a:r>
              <a:rPr lang="en-US" altLang="en-US" sz="2400" dirty="0"/>
              <a:t>He is now holding $</a:t>
            </a:r>
            <a:r>
              <a:rPr lang="en-US" altLang="en-US" sz="2400" dirty="0" smtClean="0"/>
              <a:t>125,000 </a:t>
            </a:r>
            <a:r>
              <a:rPr lang="en-US" altLang="en-US" sz="2400" dirty="0"/>
              <a:t>and £500,000, and wants to convert both amounts to </a:t>
            </a:r>
            <a:r>
              <a:rPr lang="en-US" altLang="en-US" sz="2400" dirty="0" smtClean="0"/>
              <a:t>euro</a:t>
            </a:r>
            <a:r>
              <a:rPr lang="en-US" altLang="en-US" sz="2400" dirty="0"/>
              <a:t>.</a:t>
            </a:r>
          </a:p>
          <a:p>
            <a:pPr fontAlgn="auto">
              <a:spcAft>
                <a:spcPts val="0"/>
              </a:spcAft>
              <a:buFont typeface="Arial" panose="020B0604020202020204" pitchFamily="34" charset="0"/>
              <a:buChar char="•"/>
              <a:defRPr/>
            </a:pPr>
            <a:r>
              <a:rPr lang="en-US" altLang="en-US" sz="2400" dirty="0" smtClean="0"/>
              <a:t>His currency dealer provides this quotation:</a:t>
            </a:r>
          </a:p>
          <a:p>
            <a:pPr lvl="1" fontAlgn="auto">
              <a:spcAft>
                <a:spcPts val="0"/>
              </a:spcAft>
              <a:buFontTx/>
              <a:buNone/>
              <a:defRPr/>
            </a:pPr>
            <a:r>
              <a:rPr lang="en-US" altLang="en-US" sz="2400" dirty="0"/>
              <a:t>GBP/USD	 </a:t>
            </a:r>
            <a:r>
              <a:rPr lang="en-US" altLang="en-US" sz="2400" dirty="0" smtClean="0"/>
              <a:t>0.7997</a:t>
            </a:r>
            <a:r>
              <a:rPr lang="en-US" altLang="en-US" sz="2400" dirty="0"/>
              <a:t>– 03</a:t>
            </a:r>
          </a:p>
          <a:p>
            <a:pPr lvl="1" fontAlgn="auto">
              <a:spcAft>
                <a:spcPts val="0"/>
              </a:spcAft>
              <a:buFontTx/>
              <a:buNone/>
              <a:defRPr/>
            </a:pPr>
            <a:r>
              <a:rPr lang="en-US" altLang="en-US" sz="2400" dirty="0" smtClean="0"/>
              <a:t>USD/EUR	 1.1250 – 55</a:t>
            </a:r>
          </a:p>
          <a:p>
            <a:pPr marL="342900" lvl="1" indent="-342900" fontAlgn="auto">
              <a:spcAft>
                <a:spcPts val="0"/>
              </a:spcAft>
              <a:buFont typeface="Arial" panose="020B0604020202020204" pitchFamily="34" charset="0"/>
              <a:buChar char="•"/>
              <a:defRPr/>
            </a:pPr>
            <a:r>
              <a:rPr lang="en-US" altLang="en-US" sz="2400" dirty="0"/>
              <a:t>What are his proceeds from conversion? </a:t>
            </a:r>
          </a:p>
        </p:txBody>
      </p:sp>
      <p:sp>
        <p:nvSpPr>
          <p:cNvPr id="31754" name="Rectangle 20"/>
          <p:cNvSpPr>
            <a:spLocks noGrp="1" noChangeArrowheads="1"/>
          </p:cNvSpPr>
          <p:nvPr>
            <p:ph type="ftr" sz="quarter" idx="10"/>
          </p:nvPr>
        </p:nvSpPr>
        <p:spPr bwMode="auto">
          <a:xfrm>
            <a:off x="4800600" y="6553200"/>
            <a:ext cx="3962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latin typeface="Times New Roman" panose="02020603050405020304" pitchFamily="18" charset="0"/>
                <a:cs typeface="Times New Roman" panose="02020603050405020304" pitchFamily="18" charset="0"/>
              </a:rPr>
              <a:t>Copyright © 2018 by the McGraw-Hill Companies, Inc. All rights reserved.</a:t>
            </a:r>
          </a:p>
          <a:p>
            <a:pPr eaLnBrk="1" hangingPunct="1"/>
            <a:endParaRPr lang="en-US" altLang="en-US" dirty="0" smtClean="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4" name="TextBox 23"/>
              <p:cNvSpPr txBox="1"/>
              <p:nvPr/>
            </p:nvSpPr>
            <p:spPr>
              <a:xfrm>
                <a:off x="304800" y="4750704"/>
                <a:ext cx="4791147" cy="73712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£500,000</m:t>
                      </m:r>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$1.000</m:t>
                          </m:r>
                        </m:num>
                        <m:den>
                          <m:r>
                            <a:rPr lang="en-US" sz="2400" i="1">
                              <a:latin typeface="Cambria Math" panose="02040503050406030204" pitchFamily="18" charset="0"/>
                            </a:rPr>
                            <m:t>£</m:t>
                          </m:r>
                          <m:r>
                            <a:rPr lang="en-US" sz="2400" b="0" i="1" smtClean="0">
                              <a:latin typeface="Cambria Math" panose="02040503050406030204" pitchFamily="18" charset="0"/>
                            </a:rPr>
                            <m:t>0.8000</m:t>
                          </m:r>
                        </m:den>
                      </m:f>
                      <m:r>
                        <a:rPr lang="en-US" sz="2400" i="1" smtClean="0">
                          <a:latin typeface="Cambria Math" panose="02040503050406030204" pitchFamily="18" charset="0"/>
                        </a:rPr>
                        <m:t>=</m:t>
                      </m:r>
                      <m:r>
                        <a:rPr lang="en-US" sz="2400" b="0" i="1" smtClean="0">
                          <a:latin typeface="Cambria Math" panose="02040503050406030204" pitchFamily="18" charset="0"/>
                        </a:rPr>
                        <m:t>$625,000</m:t>
                      </m:r>
                    </m:oMath>
                  </m:oMathPara>
                </a14:m>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304800" y="4750704"/>
                <a:ext cx="4791147" cy="737125"/>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3352800" y="5511275"/>
                <a:ext cx="4791147" cy="737125"/>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$750,000</m:t>
                      </m:r>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$1.1250</m:t>
                          </m:r>
                        </m:num>
                        <m:den>
                          <m:r>
                            <a:rPr lang="en-US" sz="2400" b="0" i="1" smtClean="0">
                              <a:latin typeface="Cambria Math" panose="02040503050406030204" pitchFamily="18" charset="0"/>
                              <a:ea typeface="Cambria Math" panose="02040503050406030204" pitchFamily="18" charset="0"/>
                            </a:rPr>
                            <m:t>$1.00</m:t>
                          </m:r>
                        </m:den>
                      </m:f>
                      <m:r>
                        <a:rPr lang="en-US" sz="2400" i="1" smtClean="0">
                          <a:latin typeface="Cambria Math" panose="02040503050406030204" pitchFamily="18" charset="0"/>
                        </a:rPr>
                        <m:t>=</m:t>
                      </m:r>
                      <m:r>
                        <a:rPr lang="en-US" sz="2400" b="0" i="1" smtClean="0">
                          <a:latin typeface="Cambria Math" panose="02040503050406030204" pitchFamily="18" charset="0"/>
                        </a:rPr>
                        <m:t>€843,750</m:t>
                      </m:r>
                    </m:oMath>
                  </m:oMathPara>
                </a14:m>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3352800" y="5511275"/>
                <a:ext cx="4791147" cy="737125"/>
              </a:xfrm>
              <a:prstGeom prst="rect">
                <a:avLst/>
              </a:prstGeom>
              <a:blipFill>
                <a:blip r:embed="rId4"/>
                <a:stretch>
                  <a:fillRect/>
                </a:stretch>
              </a:blipFill>
            </p:spPr>
            <p:txBody>
              <a:bodyPr/>
              <a:lstStyle/>
              <a:p>
                <a:r>
                  <a:rPr lang="en-US">
                    <a:noFill/>
                  </a:rPr>
                  <a:t> </a:t>
                </a:r>
              </a:p>
            </p:txBody>
          </p:sp>
        </mc:Fallback>
      </mc:AlternateContent>
      <p:sp>
        <p:nvSpPr>
          <p:cNvPr id="2" name="TextBox 1"/>
          <p:cNvSpPr txBox="1"/>
          <p:nvPr/>
        </p:nvSpPr>
        <p:spPr>
          <a:xfrm>
            <a:off x="3837223" y="5262739"/>
            <a:ext cx="685800" cy="523220"/>
          </a:xfrm>
          <a:prstGeom prst="rect">
            <a:avLst/>
          </a:prstGeom>
          <a:noFill/>
        </p:spPr>
        <p:txBody>
          <a:bodyPr wrap="square" rtlCol="0">
            <a:spAutoFit/>
          </a:bodyPr>
          <a:lstStyle/>
          <a:p>
            <a:pPr algn="ctr"/>
            <a:r>
              <a:rPr lang="en-US" sz="2800" dirty="0" smtClean="0">
                <a:latin typeface="Arial Unicode MS" panose="020B0604020202020204" pitchFamily="34" charset="-128"/>
                <a:ea typeface="Arial Unicode MS" panose="020B0604020202020204" pitchFamily="34" charset="-128"/>
                <a:cs typeface="Arial Unicode MS" panose="020B0604020202020204" pitchFamily="34" charset="-128"/>
              </a:rPr>
              <a:t>↓</a:t>
            </a:r>
            <a:endParaRPr 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6539668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ltLang="en-US" smtClean="0"/>
              <a:t>Spot FX Trading</a:t>
            </a:r>
          </a:p>
        </p:txBody>
      </p:sp>
      <p:sp>
        <p:nvSpPr>
          <p:cNvPr id="33795"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In the interbank market, the standard size trade is about U.S. $10 million.</a:t>
            </a:r>
          </a:p>
          <a:p>
            <a:r>
              <a:rPr lang="en-US" altLang="en-US" smtClean="0"/>
              <a:t>A bank trading room is a noisy, active place.</a:t>
            </a:r>
          </a:p>
          <a:p>
            <a:r>
              <a:rPr lang="en-US" altLang="en-US" smtClean="0"/>
              <a:t>The stakes are high.</a:t>
            </a:r>
          </a:p>
          <a:p>
            <a:r>
              <a:rPr lang="en-US" altLang="en-US" smtClean="0"/>
              <a:t>The “long term” is about 10 minutes.</a:t>
            </a:r>
          </a:p>
        </p:txBody>
      </p:sp>
      <p:sp>
        <p:nvSpPr>
          <p:cNvPr id="3379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0461FA06-B554-4495-8566-F297B39E0269}" type="slidenum">
              <a:rPr lang="en-US" altLang="en-US" sz="900">
                <a:cs typeface="Arial" charset="0"/>
              </a:rPr>
              <a:pPr algn="r" eaLnBrk="1" hangingPunct="1"/>
              <a:t>24</a:t>
            </a:fld>
            <a:endParaRPr lang="en-US" altLang="en-US" sz="1000">
              <a:cs typeface="Arial" charset="0"/>
            </a:endParaRPr>
          </a:p>
        </p:txBody>
      </p:sp>
      <p:sp>
        <p:nvSpPr>
          <p:cNvPr id="33797" name="Rectangle 20"/>
          <p:cNvSpPr>
            <a:spLocks noGrp="1" noChangeArrowheads="1"/>
          </p:cNvSpPr>
          <p:nvPr>
            <p:ph type="ftr" sz="quarter" idx="10"/>
          </p:nvPr>
        </p:nvSpPr>
        <p:spPr bwMode="auto">
          <a:xfrm>
            <a:off x="4648200" y="6553200"/>
            <a:ext cx="41148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7682" name="Text Box 18"/>
          <p:cNvSpPr txBox="1">
            <a:spLocks noChangeArrowheads="1"/>
          </p:cNvSpPr>
          <p:nvPr/>
        </p:nvSpPr>
        <p:spPr bwMode="auto">
          <a:xfrm>
            <a:off x="139700" y="5029200"/>
            <a:ext cx="71755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Pay attention to your “currency algebra”!</a:t>
            </a:r>
          </a:p>
        </p:txBody>
      </p:sp>
      <p:sp>
        <p:nvSpPr>
          <p:cNvPr id="34822" name="Text Box 25"/>
          <p:cNvSpPr txBox="1">
            <a:spLocks noChangeArrowheads="1"/>
          </p:cNvSpPr>
          <p:nvPr/>
        </p:nvSpPr>
        <p:spPr bwMode="auto">
          <a:xfrm>
            <a:off x="457200" y="666750"/>
            <a:ext cx="765651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endParaRPr lang="en-US" altLang="en-US" sz="4100" b="1">
              <a:latin typeface="Times New Roman" pitchFamily="18" charset="0"/>
            </a:endParaRPr>
          </a:p>
        </p:txBody>
      </p:sp>
      <p:sp>
        <p:nvSpPr>
          <p:cNvPr id="34823" name="Rectangle 2"/>
          <p:cNvSpPr>
            <a:spLocks noGrp="1" noChangeArrowheads="1"/>
          </p:cNvSpPr>
          <p:nvPr>
            <p:ph type="title"/>
          </p:nvPr>
        </p:nvSpPr>
        <p:spPr/>
        <p:txBody>
          <a:bodyPr/>
          <a:lstStyle/>
          <a:p>
            <a:r>
              <a:rPr lang="en-US" altLang="en-US" dirty="0" smtClean="0"/>
              <a:t>Spot Cross Rates</a:t>
            </a:r>
          </a:p>
        </p:txBody>
      </p:sp>
      <mc:AlternateContent xmlns:mc="http://schemas.openxmlformats.org/markup-compatibility/2006" xmlns:a14="http://schemas.microsoft.com/office/drawing/2010/main">
        <mc:Choice Requires="a14">
          <p:sp>
            <p:nvSpPr>
              <p:cNvPr id="34824" name="Rectangle 3"/>
              <p:cNvSpPr>
                <a:spLocks noGrp="1" noChangeArrowheads="1"/>
              </p:cNvSpPr>
              <p:nvPr>
                <p:ph idx="1"/>
              </p:nvPr>
            </p:nvSpPr>
            <p:spPr bwMode="auto">
              <a:xfrm>
                <a:off x="0" y="1905000"/>
                <a:ext cx="9144000" cy="3276600"/>
              </a:xfrm>
              <a:noFill/>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None/>
                </a:pPr>
                <a:r>
                  <a:rPr lang="en-US" altLang="en-US" sz="2800" dirty="0" smtClean="0"/>
                  <a:t>Suppose that </a:t>
                </a:r>
                <a:r>
                  <a:rPr lang="en-US" altLang="en-US" sz="2800" i="1" dirty="0" smtClean="0"/>
                  <a:t>S</a:t>
                </a:r>
                <a:r>
                  <a:rPr lang="en-US" altLang="en-US" sz="2800" dirty="0" smtClean="0"/>
                  <a:t>($/€) = 1.0500 (</a:t>
                </a:r>
                <a:r>
                  <a:rPr lang="en-US" altLang="en-US" sz="2800" i="1" dirty="0" smtClean="0"/>
                  <a:t>i.e</a:t>
                </a:r>
                <a:r>
                  <a:rPr lang="en-US" altLang="en-US" sz="2800" dirty="0" smtClean="0"/>
                  <a:t>., $1.0500 = €1.0000) and </a:t>
                </a:r>
                <a:r>
                  <a:rPr lang="en-US" altLang="en-US" sz="2800" i="1" dirty="0" smtClean="0"/>
                  <a:t>S</a:t>
                </a:r>
                <a:r>
                  <a:rPr lang="en-US" altLang="en-US" sz="2800" dirty="0" smtClean="0"/>
                  <a:t>($/£) = 1.2500 (</a:t>
                </a:r>
                <a:r>
                  <a:rPr lang="en-US" altLang="en-US" sz="2800" i="1" dirty="0" smtClean="0"/>
                  <a:t>i.e</a:t>
                </a:r>
                <a:r>
                  <a:rPr lang="en-US" altLang="en-US" sz="2800" dirty="0" smtClean="0"/>
                  <a:t>., £1.0000 = $1.2500).</a:t>
                </a:r>
              </a:p>
              <a:p>
                <a:pPr marL="0" indent="0" algn="ctr">
                  <a:buNone/>
                </a:pPr>
                <a:r>
                  <a:rPr lang="en-US" altLang="en-US" sz="2800" dirty="0" smtClean="0"/>
                  <a:t>What must the </a:t>
                </a:r>
                <a:r>
                  <a:rPr lang="en-US" altLang="en-US" sz="2800" i="1" dirty="0" smtClean="0"/>
                  <a:t>S</a:t>
                </a:r>
                <a:r>
                  <a:rPr lang="en-US" altLang="en-US" sz="2800" dirty="0" smtClean="0"/>
                  <a:t>(</a:t>
                </a:r>
                <a:r>
                  <a:rPr lang="en-US" altLang="en-US" sz="2800" dirty="0"/>
                  <a:t>£/</a:t>
                </a:r>
                <a:r>
                  <a:rPr lang="en-US" altLang="en-US" sz="2800" dirty="0" smtClean="0"/>
                  <a:t>€) cross rate be?</a:t>
                </a:r>
              </a:p>
              <a:p>
                <a:pPr marL="0" indent="0" algn="ctr">
                  <a:buNone/>
                </a:pPr>
                <a:endParaRPr lang="en-US" altLang="en-US" sz="2800" dirty="0" smtClean="0"/>
              </a:p>
              <a:p>
                <a:pPr marL="0" indent="0" algn="ctr">
                  <a:buNone/>
                </a:pPr>
                <a14:m>
                  <m:oMathPara xmlns:m="http://schemas.openxmlformats.org/officeDocument/2006/math">
                    <m:oMathParaPr>
                      <m:jc m:val="centerGroup"/>
                    </m:oMathParaPr>
                    <m:oMath xmlns:m="http://schemas.openxmlformats.org/officeDocument/2006/math">
                      <m:f>
                        <m:fPr>
                          <m:ctrlPr>
                            <a:rPr lang="en-US" altLang="en-US" sz="2800" i="1" smtClean="0">
                              <a:latin typeface="Cambria Math"/>
                            </a:rPr>
                          </m:ctrlPr>
                        </m:fPr>
                        <m:num>
                          <m:r>
                            <a:rPr lang="en-US" altLang="en-US" sz="2800" i="1">
                              <a:latin typeface="Cambria Math" panose="02040503050406030204" pitchFamily="18" charset="0"/>
                            </a:rPr>
                            <m:t>£</m:t>
                          </m:r>
                          <m:r>
                            <a:rPr lang="en-US" altLang="en-US" sz="2800" b="0" i="1" dirty="0" smtClean="0">
                              <a:latin typeface="Cambria Math" panose="02040503050406030204" pitchFamily="18" charset="0"/>
                            </a:rPr>
                            <m:t>1.0000</m:t>
                          </m:r>
                        </m:num>
                        <m:den>
                          <m:r>
                            <a:rPr lang="en-US" altLang="en-US" sz="2800" b="0" i="1" smtClean="0">
                              <a:latin typeface="Cambria Math" panose="02040503050406030204" pitchFamily="18" charset="0"/>
                            </a:rPr>
                            <m:t>$1.2500</m:t>
                          </m:r>
                        </m:den>
                      </m:f>
                      <m:r>
                        <a:rPr lang="en-US" altLang="en-US" sz="2800" i="1" smtClean="0">
                          <a:latin typeface="Cambria Math" panose="02040503050406030204" pitchFamily="18" charset="0"/>
                          <a:ea typeface="Cambria Math" panose="02040503050406030204" pitchFamily="18" charset="0"/>
                        </a:rPr>
                        <m:t>×</m:t>
                      </m:r>
                      <m:f>
                        <m:fPr>
                          <m:ctrlPr>
                            <a:rPr lang="en-US" altLang="en-US" sz="2800" i="1" smtClean="0">
                              <a:latin typeface="Cambria Math"/>
                              <a:ea typeface="Cambria Math" panose="02040503050406030204" pitchFamily="18" charset="0"/>
                            </a:rPr>
                          </m:ctrlPr>
                        </m:fPr>
                        <m:num>
                          <m:r>
                            <a:rPr lang="en-US" altLang="en-US" sz="2800" b="0" i="1" smtClean="0">
                              <a:latin typeface="Cambria Math" panose="02040503050406030204" pitchFamily="18" charset="0"/>
                              <a:ea typeface="Cambria Math" panose="02040503050406030204" pitchFamily="18" charset="0"/>
                            </a:rPr>
                            <m:t>$1.0500</m:t>
                          </m:r>
                        </m:num>
                        <m:den>
                          <m:r>
                            <a:rPr lang="en-US" altLang="en-US" sz="2800" i="1">
                              <a:latin typeface="Cambria Math" panose="02040503050406030204" pitchFamily="18" charset="0"/>
                              <a:ea typeface="Cambria Math" panose="02040503050406030204" pitchFamily="18" charset="0"/>
                            </a:rPr>
                            <m:t>€</m:t>
                          </m:r>
                          <m:r>
                            <a:rPr lang="en-US" altLang="en-US" sz="2800" b="0" i="1" smtClean="0">
                              <a:latin typeface="Cambria Math" panose="02040503050406030204" pitchFamily="18" charset="0"/>
                              <a:ea typeface="Cambria Math" panose="02040503050406030204" pitchFamily="18" charset="0"/>
                            </a:rPr>
                            <m:t>1.0000</m:t>
                          </m:r>
                        </m:den>
                      </m:f>
                      <m:r>
                        <a:rPr lang="en-US" altLang="en-US" sz="2800" i="1" smtClean="0">
                          <a:latin typeface="Cambria Math" panose="02040503050406030204" pitchFamily="18" charset="0"/>
                        </a:rPr>
                        <m:t>=</m:t>
                      </m:r>
                      <m:f>
                        <m:fPr>
                          <m:ctrlPr>
                            <a:rPr lang="en-US" altLang="en-US" sz="2800" i="1" smtClean="0">
                              <a:latin typeface="Cambria Math"/>
                            </a:rPr>
                          </m:ctrlPr>
                        </m:fPr>
                        <m:num>
                          <m:r>
                            <a:rPr lang="en-US" altLang="en-US" sz="2800" i="1">
                              <a:latin typeface="Cambria Math" panose="02040503050406030204" pitchFamily="18" charset="0"/>
                            </a:rPr>
                            <m:t>£</m:t>
                          </m:r>
                          <m:r>
                            <a:rPr lang="en-US" altLang="en-US" sz="2800" b="0" i="1" smtClean="0">
                              <a:latin typeface="Cambria Math" panose="02040503050406030204" pitchFamily="18" charset="0"/>
                            </a:rPr>
                            <m:t>0.8400</m:t>
                          </m:r>
                        </m:num>
                        <m:den>
                          <m:r>
                            <a:rPr lang="en-US" altLang="en-US" sz="2800" i="1">
                              <a:latin typeface="Cambria Math" panose="02040503050406030204" pitchFamily="18" charset="0"/>
                            </a:rPr>
                            <m:t>€</m:t>
                          </m:r>
                          <m:r>
                            <a:rPr lang="en-US" altLang="en-US" sz="2800" b="0" i="1" smtClean="0">
                              <a:latin typeface="Cambria Math" panose="02040503050406030204" pitchFamily="18" charset="0"/>
                            </a:rPr>
                            <m:t>1.0000</m:t>
                          </m:r>
                        </m:den>
                      </m:f>
                    </m:oMath>
                  </m:oMathPara>
                </a14:m>
                <a:endParaRPr lang="en-US" altLang="en-US" sz="2800" dirty="0" smtClean="0"/>
              </a:p>
            </p:txBody>
          </p:sp>
        </mc:Choice>
        <mc:Fallback xmlns="">
          <p:sp>
            <p:nvSpPr>
              <p:cNvPr id="34824" name="Rectangle 3"/>
              <p:cNvSpPr>
                <a:spLocks noGrp="1" noRot="1" noChangeAspect="1" noMove="1" noResize="1" noEditPoints="1" noAdjustHandles="1" noChangeArrowheads="1" noChangeShapeType="1" noTextEdit="1"/>
              </p:cNvSpPr>
              <p:nvPr>
                <p:ph idx="1"/>
              </p:nvPr>
            </p:nvSpPr>
            <p:spPr bwMode="auto">
              <a:xfrm>
                <a:off x="0" y="1905000"/>
                <a:ext cx="9144000" cy="3276600"/>
              </a:xfrm>
              <a:blipFill>
                <a:blip r:embed="rId2"/>
                <a:stretch>
                  <a:fillRect l="-1333" t="-2048"/>
                </a:stretch>
              </a:blip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
        <p:nvSpPr>
          <p:cNvPr id="3482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D1441660-B094-422A-BD65-9044E0239A8E}" type="slidenum">
              <a:rPr lang="en-US" altLang="en-US" sz="900">
                <a:cs typeface="Arial" charset="0"/>
              </a:rPr>
              <a:pPr algn="r" eaLnBrk="1" hangingPunct="1"/>
              <a:t>25</a:t>
            </a:fld>
            <a:endParaRPr lang="en-US" altLang="en-US" sz="1000">
              <a:cs typeface="Arial" charset="0"/>
            </a:endParaRPr>
          </a:p>
        </p:txBody>
      </p:sp>
      <p:sp>
        <p:nvSpPr>
          <p:cNvPr id="34826"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76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768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914400"/>
            <a:ext cx="8610600" cy="990600"/>
          </a:xfrm>
        </p:spPr>
        <p:txBody>
          <a:bodyPr>
            <a:normAutofit fontScale="90000"/>
          </a:bodyPr>
          <a:lstStyle/>
          <a:p>
            <a:r>
              <a:rPr lang="en-US" dirty="0"/>
              <a:t>EXHIBIT 5.6 Key Cross-Currency Rates</a:t>
            </a:r>
            <a:br>
              <a:rPr lang="en-US" dirty="0"/>
            </a:br>
            <a:endParaRPr lang="en-US"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5-</a:t>
            </a:r>
            <a:fld id="{4F2F7D9D-2957-4369-AEBA-5C8229D9CC1D}" type="slidenum">
              <a:rPr lang="en-US" altLang="en-US" sz="900" smtClean="0">
                <a:cs typeface="Arial" charset="0"/>
              </a:rPr>
              <a:t>26</a:t>
            </a:fld>
            <a:endParaRPr lang="en-US" altLang="en-US" sz="1000" dirty="0">
              <a:cs typeface="Arial" charset="0"/>
            </a:endParaRPr>
          </a:p>
        </p:txBody>
      </p:sp>
      <p:sp>
        <p:nvSpPr>
          <p:cNvPr id="5"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535" y="2381250"/>
            <a:ext cx="8837468" cy="2571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203161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4"/>
          <p:cNvGrpSpPr>
            <a:grpSpLocks/>
          </p:cNvGrpSpPr>
          <p:nvPr/>
        </p:nvGrpSpPr>
        <p:grpSpPr bwMode="auto">
          <a:xfrm>
            <a:off x="1615002" y="-7691"/>
            <a:ext cx="2006600" cy="844550"/>
            <a:chOff x="1652145" y="-333934"/>
            <a:chExt cx="1806575" cy="731837"/>
          </a:xfrm>
          <a:solidFill>
            <a:schemeClr val="bg1"/>
          </a:solidFill>
        </p:grpSpPr>
        <p:sp>
          <p:nvSpPr>
            <p:cNvPr id="35890" name="Right Arrow 20"/>
            <p:cNvSpPr>
              <a:spLocks noChangeArrowheads="1"/>
            </p:cNvSpPr>
            <p:nvPr/>
          </p:nvSpPr>
          <p:spPr bwMode="auto">
            <a:xfrm>
              <a:off x="1652145" y="-333934"/>
              <a:ext cx="1806575" cy="731837"/>
            </a:xfrm>
            <a:prstGeom prst="rightArrow">
              <a:avLst>
                <a:gd name="adj1" fmla="val 50000"/>
                <a:gd name="adj2" fmla="val 50000"/>
              </a:avLst>
            </a:prstGeom>
            <a:grpFill/>
            <a:ln w="9525" algn="ctr">
              <a:solidFill>
                <a:schemeClr val="tx1"/>
              </a:solidFill>
              <a:round/>
              <a:headEnd/>
              <a:tailEnd/>
            </a:ln>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5889" name="Rectangle 18"/>
            <p:cNvSpPr>
              <a:spLocks noChangeArrowheads="1"/>
            </p:cNvSpPr>
            <p:nvPr/>
          </p:nvSpPr>
          <p:spPr bwMode="auto">
            <a:xfrm>
              <a:off x="1680674" y="-177415"/>
              <a:ext cx="1719991" cy="44012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b="1" dirty="0">
                  <a:solidFill>
                    <a:srgbClr val="000000"/>
                  </a:solidFill>
                  <a:latin typeface="Bradley Hand ITC" pitchFamily="66" charset="0"/>
                </a:rPr>
                <a:t>sell £ at bid</a:t>
              </a:r>
              <a:endParaRPr lang="en-US" altLang="en-US" dirty="0"/>
            </a:p>
          </p:txBody>
        </p:sp>
      </p:grpSp>
      <p:grpSp>
        <p:nvGrpSpPr>
          <p:cNvPr id="3" name="Group 25"/>
          <p:cNvGrpSpPr>
            <a:grpSpLocks/>
          </p:cNvGrpSpPr>
          <p:nvPr/>
        </p:nvGrpSpPr>
        <p:grpSpPr bwMode="auto">
          <a:xfrm>
            <a:off x="5308601" y="23813"/>
            <a:ext cx="2227262" cy="844550"/>
            <a:chOff x="4712896" y="14234"/>
            <a:chExt cx="2004750" cy="731837"/>
          </a:xfrm>
          <a:solidFill>
            <a:schemeClr val="bg1"/>
          </a:solidFill>
        </p:grpSpPr>
        <p:sp>
          <p:nvSpPr>
            <p:cNvPr id="35888" name="Right Arrow 22"/>
            <p:cNvSpPr>
              <a:spLocks noChangeArrowheads="1"/>
            </p:cNvSpPr>
            <p:nvPr/>
          </p:nvSpPr>
          <p:spPr bwMode="auto">
            <a:xfrm>
              <a:off x="4712896" y="14234"/>
              <a:ext cx="2004750" cy="731837"/>
            </a:xfrm>
            <a:prstGeom prst="rightArrow">
              <a:avLst>
                <a:gd name="adj1" fmla="val 50000"/>
                <a:gd name="adj2" fmla="val 50006"/>
              </a:avLst>
            </a:prstGeom>
            <a:grpFill/>
            <a:ln w="9525" algn="ctr">
              <a:solidFill>
                <a:schemeClr val="tx1"/>
              </a:solidFill>
              <a:round/>
              <a:headEnd/>
              <a:tailEnd/>
            </a:ln>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5887" name="Rectangle 19"/>
            <p:cNvSpPr>
              <a:spLocks noChangeArrowheads="1"/>
            </p:cNvSpPr>
            <p:nvPr/>
          </p:nvSpPr>
          <p:spPr bwMode="auto">
            <a:xfrm>
              <a:off x="4724400" y="147935"/>
              <a:ext cx="1830838" cy="44012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b="1" dirty="0">
                  <a:solidFill>
                    <a:srgbClr val="000000"/>
                  </a:solidFill>
                  <a:latin typeface="Bradley Hand ITC" pitchFamily="66" charset="0"/>
                </a:rPr>
                <a:t>buy € at ask</a:t>
              </a:r>
              <a:endParaRPr lang="en-US" altLang="en-US" dirty="0">
                <a:solidFill>
                  <a:srgbClr val="000000"/>
                </a:solidFill>
              </a:endParaRPr>
            </a:p>
          </p:txBody>
        </p:sp>
      </p:grpSp>
      <p:graphicFrame>
        <p:nvGraphicFramePr>
          <p:cNvPr id="32" name="Table 31"/>
          <p:cNvGraphicFramePr>
            <a:graphicFrameLocks noGrp="1"/>
          </p:cNvGraphicFramePr>
          <p:nvPr>
            <p:extLst>
              <p:ext uri="{D42A27DB-BD31-4B8C-83A1-F6EECF244321}">
                <p14:modId xmlns:p14="http://schemas.microsoft.com/office/powerpoint/2010/main" val="1912967499"/>
              </p:ext>
            </p:extLst>
          </p:nvPr>
        </p:nvGraphicFramePr>
        <p:xfrm>
          <a:off x="430212" y="3592513"/>
          <a:ext cx="8258176" cy="516890"/>
        </p:xfrm>
        <a:graphic>
          <a:graphicData uri="http://schemas.openxmlformats.org/drawingml/2006/table">
            <a:tbl>
              <a:tblPr/>
              <a:tblGrid>
                <a:gridCol w="1975472">
                  <a:extLst>
                    <a:ext uri="{9D8B030D-6E8A-4147-A177-3AD203B41FA5}">
                      <a16:colId xmlns="" xmlns:a16="http://schemas.microsoft.com/office/drawing/2014/main" val="20000"/>
                    </a:ext>
                  </a:extLst>
                </a:gridCol>
                <a:gridCol w="1326387">
                  <a:extLst>
                    <a:ext uri="{9D8B030D-6E8A-4147-A177-3AD203B41FA5}">
                      <a16:colId xmlns="" xmlns:a16="http://schemas.microsoft.com/office/drawing/2014/main" val="20001"/>
                    </a:ext>
                  </a:extLst>
                </a:gridCol>
                <a:gridCol w="1650930">
                  <a:extLst>
                    <a:ext uri="{9D8B030D-6E8A-4147-A177-3AD203B41FA5}">
                      <a16:colId xmlns="" xmlns:a16="http://schemas.microsoft.com/office/drawing/2014/main" val="20002"/>
                    </a:ext>
                  </a:extLst>
                </a:gridCol>
                <a:gridCol w="1652694">
                  <a:extLst>
                    <a:ext uri="{9D8B030D-6E8A-4147-A177-3AD203B41FA5}">
                      <a16:colId xmlns="" xmlns:a16="http://schemas.microsoft.com/office/drawing/2014/main" val="20003"/>
                    </a:ext>
                  </a:extLst>
                </a:gridCol>
                <a:gridCol w="1652693">
                  <a:extLst>
                    <a:ext uri="{9D8B030D-6E8A-4147-A177-3AD203B41FA5}">
                      <a16:colId xmlns="" xmlns:a16="http://schemas.microsoft.com/office/drawing/2014/main" val="20004"/>
                    </a:ext>
                  </a:extLst>
                </a:gridCol>
              </a:tblGrid>
              <a:tr h="42703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Times New Roman" pitchFamily="18" charset="0"/>
                        </a:rPr>
                        <a:t>€/£ </a:t>
                      </a:r>
                    </a:p>
                  </a:txBody>
                  <a:tcPr marL="101596" marR="101596" marT="52705" marB="52705"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Times New Roman" pitchFamily="18" charset="0"/>
                        </a:rPr>
                        <a:t>€1.1418</a:t>
                      </a:r>
                    </a:p>
                  </a:txBody>
                  <a:tcPr marL="101596" marR="101596" marT="52705" marB="5270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700" b="0" i="0" u="none" strike="noStrike" cap="none" normalizeH="0" baseline="0" dirty="0" smtClean="0">
                        <a:ln>
                          <a:noFill/>
                        </a:ln>
                        <a:solidFill>
                          <a:schemeClr val="tx1"/>
                        </a:solidFill>
                        <a:effectLst/>
                        <a:latin typeface="Times New Roman" pitchFamily="18" charset="0"/>
                      </a:endParaRPr>
                    </a:p>
                  </a:txBody>
                  <a:tcPr marL="101596" marR="101596" marT="52705" marB="5270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700" b="0" i="0" u="none" strike="noStrike" cap="none" normalizeH="0" baseline="0" dirty="0" smtClean="0">
                        <a:ln>
                          <a:noFill/>
                        </a:ln>
                        <a:solidFill>
                          <a:schemeClr val="tx1"/>
                        </a:solidFill>
                        <a:effectLst/>
                        <a:latin typeface="Times New Roman" pitchFamily="18" charset="0"/>
                      </a:endParaRPr>
                    </a:p>
                  </a:txBody>
                  <a:tcPr marL="101596" marR="101596" marT="52705" marB="5270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Times New Roman" pitchFamily="18" charset="0"/>
                        </a:rPr>
                        <a:t>£0.8758</a:t>
                      </a:r>
                    </a:p>
                  </a:txBody>
                  <a:tcPr marL="101596" marR="101596" marT="52705" marB="52705"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0"/>
                  </a:ext>
                </a:extLst>
              </a:tr>
            </a:tbl>
          </a:graphicData>
        </a:graphic>
      </p:graphicFrame>
      <p:sp>
        <p:nvSpPr>
          <p:cNvPr id="37" name="Rectangle 36"/>
          <p:cNvSpPr>
            <a:spLocks noChangeArrowheads="1"/>
          </p:cNvSpPr>
          <p:nvPr/>
        </p:nvSpPr>
        <p:spPr bwMode="auto">
          <a:xfrm>
            <a:off x="3886200" y="3165475"/>
            <a:ext cx="1346200" cy="527050"/>
          </a:xfrm>
          <a:prstGeom prst="rect">
            <a:avLst/>
          </a:prstGeom>
          <a:solidFill>
            <a:srgbClr val="FFFF00">
              <a:alpha val="50195"/>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sp>
        <p:nvSpPr>
          <p:cNvPr id="38" name="Rectangle 37"/>
          <p:cNvSpPr>
            <a:spLocks noChangeArrowheads="1"/>
          </p:cNvSpPr>
          <p:nvPr/>
        </p:nvSpPr>
        <p:spPr bwMode="auto">
          <a:xfrm>
            <a:off x="2540000" y="2638425"/>
            <a:ext cx="1346200" cy="527050"/>
          </a:xfrm>
          <a:prstGeom prst="rect">
            <a:avLst/>
          </a:prstGeom>
          <a:solidFill>
            <a:srgbClr val="FFFF00">
              <a:alpha val="50195"/>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Times New Roman" panose="02020603050405020304" pitchFamily="18" charset="0"/>
              <a:cs typeface="Times New Roman" panose="02020603050405020304" pitchFamily="18" charset="0"/>
            </a:endParaRPr>
          </a:p>
        </p:txBody>
      </p:sp>
      <p:graphicFrame>
        <p:nvGraphicFramePr>
          <p:cNvPr id="498692" name="Group 4"/>
          <p:cNvGraphicFramePr>
            <a:graphicFrameLocks noGrp="1"/>
          </p:cNvGraphicFramePr>
          <p:nvPr>
            <p:extLst>
              <p:ext uri="{D42A27DB-BD31-4B8C-83A1-F6EECF244321}">
                <p14:modId xmlns:p14="http://schemas.microsoft.com/office/powerpoint/2010/main" val="3526768440"/>
              </p:ext>
            </p:extLst>
          </p:nvPr>
        </p:nvGraphicFramePr>
        <p:xfrm>
          <a:off x="450850" y="1582738"/>
          <a:ext cx="8258176" cy="2109788"/>
        </p:xfrm>
        <a:graphic>
          <a:graphicData uri="http://schemas.openxmlformats.org/drawingml/2006/table">
            <a:tbl>
              <a:tblPr/>
              <a:tblGrid>
                <a:gridCol w="2074244">
                  <a:extLst>
                    <a:ext uri="{9D8B030D-6E8A-4147-A177-3AD203B41FA5}">
                      <a16:colId xmlns="" xmlns:a16="http://schemas.microsoft.com/office/drawing/2014/main" val="20000"/>
                    </a:ext>
                  </a:extLst>
                </a:gridCol>
                <a:gridCol w="1227615">
                  <a:extLst>
                    <a:ext uri="{9D8B030D-6E8A-4147-A177-3AD203B41FA5}">
                      <a16:colId xmlns="" xmlns:a16="http://schemas.microsoft.com/office/drawing/2014/main" val="20001"/>
                    </a:ext>
                  </a:extLst>
                </a:gridCol>
                <a:gridCol w="1650930">
                  <a:extLst>
                    <a:ext uri="{9D8B030D-6E8A-4147-A177-3AD203B41FA5}">
                      <a16:colId xmlns="" xmlns:a16="http://schemas.microsoft.com/office/drawing/2014/main" val="20002"/>
                    </a:ext>
                  </a:extLst>
                </a:gridCol>
                <a:gridCol w="1652694">
                  <a:extLst>
                    <a:ext uri="{9D8B030D-6E8A-4147-A177-3AD203B41FA5}">
                      <a16:colId xmlns="" xmlns:a16="http://schemas.microsoft.com/office/drawing/2014/main" val="20003"/>
                    </a:ext>
                  </a:extLst>
                </a:gridCol>
                <a:gridCol w="1652693">
                  <a:extLst>
                    <a:ext uri="{9D8B030D-6E8A-4147-A177-3AD203B41FA5}">
                      <a16:colId xmlns="" xmlns:a16="http://schemas.microsoft.com/office/drawing/2014/main" val="20004"/>
                    </a:ext>
                  </a:extLst>
                </a:gridCol>
              </a:tblGrid>
              <a:tr h="527447">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USD Bank Quotations</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American Terms</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European Terms</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 xmlns:a16="http://schemas.microsoft.com/office/drawing/2014/main" val="10000"/>
                  </a:ext>
                </a:extLst>
              </a:tr>
              <a:tr h="527447">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52744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Pounds</a:t>
                      </a:r>
                    </a:p>
                  </a:txBody>
                  <a:tcPr marL="101596" marR="101596" marT="52745" marB="52745"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1.2000</a:t>
                      </a: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1.2500</a:t>
                      </a: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.8000</a:t>
                      </a: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.8333</a:t>
                      </a:r>
                    </a:p>
                  </a:txBody>
                  <a:tcPr marL="101596" marR="101596" marT="52745" marB="52745"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10002"/>
                  </a:ext>
                </a:extLst>
              </a:tr>
              <a:tr h="52744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Euros</a:t>
                      </a:r>
                    </a:p>
                  </a:txBody>
                  <a:tcPr marL="101596" marR="101596" marT="52745" marB="52745"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1.0500</a:t>
                      </a:r>
                    </a:p>
                  </a:txBody>
                  <a:tcPr marL="101596" marR="101596" marT="52745" marB="5274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1.0510</a:t>
                      </a:r>
                    </a:p>
                  </a:txBody>
                  <a:tcPr marL="101596" marR="101596" marT="52745" marB="5274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.9515</a:t>
                      </a:r>
                    </a:p>
                  </a:txBody>
                  <a:tcPr marL="101596" marR="101596" marT="52745" marB="5274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.9524</a:t>
                      </a:r>
                    </a:p>
                  </a:txBody>
                  <a:tcPr marL="101596" marR="101596" marT="52745" marB="52745"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3"/>
                  </a:ext>
                </a:extLst>
              </a:tr>
            </a:tbl>
          </a:graphicData>
        </a:graphic>
      </p:graphicFrame>
      <p:sp>
        <p:nvSpPr>
          <p:cNvPr id="22" name="Rectangle 50"/>
          <p:cNvSpPr>
            <a:spLocks noChangeArrowheads="1"/>
          </p:cNvSpPr>
          <p:nvPr/>
        </p:nvSpPr>
        <p:spPr bwMode="auto">
          <a:xfrm>
            <a:off x="3700463" y="127000"/>
            <a:ext cx="1429977" cy="519743"/>
          </a:xfrm>
          <a:prstGeom prst="rect">
            <a:avLst/>
          </a:prstGeom>
          <a:solidFill>
            <a:schemeClr val="bg1"/>
          </a:solidFill>
          <a:ln w="9525">
            <a:solidFill>
              <a:schemeClr val="tx1"/>
            </a:solidFill>
            <a:miter lim="800000"/>
            <a:headEnd/>
            <a:tailEnd/>
          </a:ln>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700" b="1" dirty="0">
                <a:latin typeface="Bradley Hand ITC" pitchFamily="66" charset="0"/>
              </a:rPr>
              <a:t>$</a:t>
            </a:r>
            <a:r>
              <a:rPr lang="en-US" altLang="en-US" sz="2700" b="1" dirty="0" smtClean="0">
                <a:latin typeface="Bradley Hand ITC" pitchFamily="66" charset="0"/>
              </a:rPr>
              <a:t>12,000</a:t>
            </a:r>
            <a:endParaRPr lang="en-US" altLang="en-US" sz="2700" b="1" dirty="0">
              <a:latin typeface="Bradley Hand ITC" pitchFamily="66" charset="0"/>
            </a:endParaRPr>
          </a:p>
        </p:txBody>
      </p:sp>
      <p:sp>
        <p:nvSpPr>
          <p:cNvPr id="24" name="Rectangle 50"/>
          <p:cNvSpPr>
            <a:spLocks noChangeArrowheads="1"/>
          </p:cNvSpPr>
          <p:nvPr/>
        </p:nvSpPr>
        <p:spPr bwMode="auto">
          <a:xfrm>
            <a:off x="7535863" y="127000"/>
            <a:ext cx="1386696" cy="519743"/>
          </a:xfrm>
          <a:prstGeom prst="rect">
            <a:avLst/>
          </a:prstGeom>
          <a:solidFill>
            <a:schemeClr val="bg1"/>
          </a:solidFill>
          <a:ln w="9525">
            <a:solidFill>
              <a:schemeClr val="tx1"/>
            </a:solidFill>
            <a:miter lim="800000"/>
            <a:headEnd/>
            <a:tailEnd/>
          </a:ln>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700" b="1" dirty="0">
                <a:latin typeface="Bradley Hand ITC" pitchFamily="66" charset="0"/>
              </a:rPr>
              <a:t>€</a:t>
            </a:r>
            <a:r>
              <a:rPr lang="en-US" altLang="en-US" sz="2700" b="1" dirty="0" smtClean="0">
                <a:latin typeface="Bradley Hand ITC" pitchFamily="66" charset="0"/>
              </a:rPr>
              <a:t>11,418</a:t>
            </a:r>
            <a:endParaRPr lang="en-US" altLang="en-US" sz="2700" b="1" dirty="0">
              <a:latin typeface="Bradley Hand ITC" pitchFamily="66" charset="0"/>
            </a:endParaRPr>
          </a:p>
        </p:txBody>
      </p:sp>
      <p:sp>
        <p:nvSpPr>
          <p:cNvPr id="18" name="Rectangle 50"/>
          <p:cNvSpPr>
            <a:spLocks noChangeArrowheads="1"/>
          </p:cNvSpPr>
          <p:nvPr/>
        </p:nvSpPr>
        <p:spPr bwMode="auto">
          <a:xfrm>
            <a:off x="60325" y="127000"/>
            <a:ext cx="1414463" cy="519113"/>
          </a:xfrm>
          <a:prstGeom prst="rect">
            <a:avLst/>
          </a:prstGeom>
          <a:solidFill>
            <a:schemeClr val="bg1"/>
          </a:solidFill>
          <a:ln w="9525">
            <a:solidFill>
              <a:schemeClr val="tx1"/>
            </a:solidFill>
            <a:miter lim="800000"/>
            <a:headEnd/>
            <a:tailEnd/>
          </a:ln>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700" b="1">
                <a:latin typeface="Bradley Hand ITC" pitchFamily="66" charset="0"/>
              </a:rPr>
              <a:t>£10,000</a:t>
            </a:r>
          </a:p>
        </p:txBody>
      </p:sp>
      <p:sp>
        <p:nvSpPr>
          <p:cNvPr id="35" name="Rectangle 34"/>
          <p:cNvSpPr>
            <a:spLocks noChangeArrowheads="1"/>
          </p:cNvSpPr>
          <p:nvPr/>
        </p:nvSpPr>
        <p:spPr bwMode="auto">
          <a:xfrm>
            <a:off x="3048000" y="4171028"/>
            <a:ext cx="501650" cy="327025"/>
          </a:xfrm>
          <a:prstGeom prst="rect">
            <a:avLst/>
          </a:prstGeom>
          <a:solidFill>
            <a:srgbClr val="FFFF00">
              <a:alpha val="50195"/>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5870" name="Rectangle 2"/>
          <p:cNvSpPr>
            <a:spLocks noGrp="1" noChangeArrowheads="1"/>
          </p:cNvSpPr>
          <p:nvPr>
            <p:ph type="title"/>
          </p:nvPr>
        </p:nvSpPr>
        <p:spPr/>
        <p:txBody>
          <a:bodyPr/>
          <a:lstStyle/>
          <a:p>
            <a:r>
              <a:rPr lang="en-US" altLang="en-US" sz="4000" dirty="0" smtClean="0"/>
              <a:t>Cross Bid Rates with Bid-Ask Spreads</a:t>
            </a:r>
          </a:p>
        </p:txBody>
      </p:sp>
      <p:sp>
        <p:nvSpPr>
          <p:cNvPr id="498691" name="Rectangle 3"/>
          <p:cNvSpPr>
            <a:spLocks noGrp="1" noChangeArrowheads="1"/>
          </p:cNvSpPr>
          <p:nvPr>
            <p:ph idx="1"/>
          </p:nvPr>
        </p:nvSpPr>
        <p:spPr bwMode="auto">
          <a:xfrm>
            <a:off x="146008" y="4116038"/>
            <a:ext cx="8609012" cy="9382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Wingdings" pitchFamily="2" charset="2"/>
              <a:buNone/>
            </a:pPr>
            <a:r>
              <a:rPr lang="en-US" altLang="en-US" sz="2400" dirty="0" smtClean="0"/>
              <a:t>To find the €/£ cross </a:t>
            </a:r>
            <a:r>
              <a:rPr lang="en-US" altLang="en-US" sz="2400" u="sng" dirty="0" smtClean="0"/>
              <a:t>bid</a:t>
            </a:r>
            <a:r>
              <a:rPr lang="en-US" altLang="en-US" sz="2400" dirty="0" smtClean="0"/>
              <a:t> rate, consider a retail customer who:</a:t>
            </a:r>
          </a:p>
        </p:txBody>
      </p:sp>
      <p:sp>
        <p:nvSpPr>
          <p:cNvPr id="498738" name="Rectangle 50"/>
          <p:cNvSpPr>
            <a:spLocks noChangeArrowheads="1"/>
          </p:cNvSpPr>
          <p:nvPr/>
        </p:nvSpPr>
        <p:spPr bwMode="auto">
          <a:xfrm>
            <a:off x="688975" y="4498053"/>
            <a:ext cx="667861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Starts with £10,000, sells £ for $, and buys €:</a:t>
            </a:r>
          </a:p>
        </p:txBody>
      </p:sp>
      <p:sp>
        <p:nvSpPr>
          <p:cNvPr id="498739" name="Rectangle 51"/>
          <p:cNvSpPr>
            <a:spLocks noChangeArrowheads="1"/>
          </p:cNvSpPr>
          <p:nvPr/>
        </p:nvSpPr>
        <p:spPr bwMode="auto">
          <a:xfrm>
            <a:off x="522288" y="5979190"/>
            <a:ext cx="8710612"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He has effectively sold £ at a €/£ bid price of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1.1418/£.</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5879"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latin typeface="Times New Roman" panose="02020603050405020304" pitchFamily="18" charset="0"/>
                <a:cs typeface="Times New Roman" panose="02020603050405020304" pitchFamily="18" charset="0"/>
              </a:rPr>
              <a:t>5-</a:t>
            </a:r>
            <a:fld id="{03CF0A50-8162-4ECB-BC57-F2FC6E460209}" type="slidenum">
              <a:rPr lang="en-US" altLang="en-US" sz="900">
                <a:latin typeface="Times New Roman" panose="02020603050405020304" pitchFamily="18" charset="0"/>
                <a:cs typeface="Times New Roman" panose="02020603050405020304" pitchFamily="18" charset="0"/>
              </a:rPr>
              <a:pPr algn="r" eaLnBrk="1" hangingPunct="1"/>
              <a:t>27</a:t>
            </a:fld>
            <a:endParaRPr lang="en-US" altLang="en-US" sz="1000">
              <a:latin typeface="Times New Roman" panose="02020603050405020304" pitchFamily="18" charset="0"/>
              <a:cs typeface="Times New Roman" panose="02020603050405020304" pitchFamily="18" charset="0"/>
            </a:endParaRPr>
          </a:p>
        </p:txBody>
      </p:sp>
      <p:sp>
        <p:nvSpPr>
          <p:cNvPr id="35880" name="Rectangle 20"/>
          <p:cNvSpPr>
            <a:spLocks noGrp="1" noChangeArrowheads="1"/>
          </p:cNvSpPr>
          <p:nvPr>
            <p:ph type="ftr" sz="quarter" idx="10"/>
          </p:nvPr>
        </p:nvSpPr>
        <p:spPr bwMode="auto">
          <a:xfrm>
            <a:off x="4572000" y="6553200"/>
            <a:ext cx="41910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latin typeface="Times New Roman" panose="02020603050405020304" pitchFamily="18" charset="0"/>
                <a:cs typeface="Times New Roman" panose="02020603050405020304" pitchFamily="18" charset="0"/>
              </a:rPr>
              <a:t>Copyright © 2018 by the McGraw-Hill Companies, Inc. All rights reserved.</a:t>
            </a:r>
          </a:p>
          <a:p>
            <a:pPr eaLnBrk="1" hangingPunct="1"/>
            <a:endParaRPr lang="en-US" altLang="en-US" dirty="0" smtClean="0">
              <a:latin typeface="Times New Roman" panose="02020603050405020304" pitchFamily="18" charset="0"/>
              <a:cs typeface="Times New Roman" panose="02020603050405020304" pitchFamily="18" charset="0"/>
            </a:endParaRPr>
          </a:p>
        </p:txBody>
      </p:sp>
      <p:grpSp>
        <p:nvGrpSpPr>
          <p:cNvPr id="33" name="Group 32"/>
          <p:cNvGrpSpPr>
            <a:grpSpLocks/>
          </p:cNvGrpSpPr>
          <p:nvPr/>
        </p:nvGrpSpPr>
        <p:grpSpPr bwMode="auto">
          <a:xfrm>
            <a:off x="7937499" y="3851275"/>
            <a:ext cx="1210588" cy="1852565"/>
            <a:chOff x="7937761" y="3850958"/>
            <a:chExt cx="1210314" cy="1852326"/>
          </a:xfrm>
        </p:grpSpPr>
        <p:sp>
          <p:nvSpPr>
            <p:cNvPr id="34" name="Rectangle 10"/>
            <p:cNvSpPr>
              <a:spLocks noChangeArrowheads="1"/>
            </p:cNvSpPr>
            <p:nvPr/>
          </p:nvSpPr>
          <p:spPr bwMode="auto">
            <a:xfrm>
              <a:off x="8349733" y="5008047"/>
              <a:ext cx="312835" cy="36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a:t>
              </a:r>
            </a:p>
          </p:txBody>
        </p:sp>
        <p:sp>
          <p:nvSpPr>
            <p:cNvPr id="36" name="Rectangle 44"/>
            <p:cNvSpPr>
              <a:spLocks noChangeArrowheads="1"/>
            </p:cNvSpPr>
            <p:nvPr/>
          </p:nvSpPr>
          <p:spPr bwMode="auto">
            <a:xfrm>
              <a:off x="7937761" y="5334000"/>
              <a:ext cx="1210314" cy="369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rPr>
                <a:t>1.1418/£</a:t>
              </a:r>
              <a:endPar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39" name="Straight Connector 38"/>
            <p:cNvCxnSpPr/>
            <p:nvPr/>
          </p:nvCxnSpPr>
          <p:spPr>
            <a:xfrm>
              <a:off x="8042512" y="5333492"/>
              <a:ext cx="91419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Double Bracket 39"/>
            <p:cNvSpPr/>
            <p:nvPr/>
          </p:nvSpPr>
          <p:spPr>
            <a:xfrm>
              <a:off x="7937761" y="5074763"/>
              <a:ext cx="1152264" cy="611108"/>
            </a:xfrm>
            <a:prstGeom prst="bracketPair">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41" name="Elbow Connector 40"/>
            <p:cNvCxnSpPr/>
            <p:nvPr/>
          </p:nvCxnSpPr>
          <p:spPr>
            <a:xfrm rot="5400000" flipH="1" flipV="1">
              <a:off x="8170227" y="4331118"/>
              <a:ext cx="1025394" cy="65073"/>
            </a:xfrm>
            <a:prstGeom prst="bentConnector4">
              <a:avLst>
                <a:gd name="adj1" fmla="val 37152"/>
                <a:gd name="adj2" fmla="val 451217"/>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mc:AlternateContent xmlns:mc="http://schemas.openxmlformats.org/markup-compatibility/2006" xmlns:a14="http://schemas.microsoft.com/office/drawing/2010/main">
        <mc:Choice Requires="a14">
          <p:sp>
            <p:nvSpPr>
              <p:cNvPr id="4" name="TextBox 3"/>
              <p:cNvSpPr txBox="1"/>
              <p:nvPr/>
            </p:nvSpPr>
            <p:spPr>
              <a:xfrm>
                <a:off x="965690" y="5075595"/>
                <a:ext cx="5558188" cy="73712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i="1" smtClean="0">
                          <a:latin typeface="Cambria Math" panose="02040503050406030204" pitchFamily="18" charset="0"/>
                        </a:rPr>
                        <m:t>£</m:t>
                      </m:r>
                      <m:r>
                        <a:rPr lang="en-US" sz="2400" b="0" i="1" smtClean="0">
                          <a:latin typeface="Cambria Math" panose="02040503050406030204" pitchFamily="18" charset="0"/>
                        </a:rPr>
                        <m:t>10,000</m:t>
                      </m:r>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$1.2000</m:t>
                          </m:r>
                        </m:num>
                        <m:den>
                          <m:r>
                            <a:rPr lang="en-US" sz="2400" b="0" i="1" smtClean="0">
                              <a:latin typeface="Cambria Math" panose="02040503050406030204" pitchFamily="18" charset="0"/>
                              <a:ea typeface="Cambria Math" panose="02040503050406030204" pitchFamily="18" charset="0"/>
                            </a:rPr>
                            <m:t>£1.0000</m:t>
                          </m:r>
                        </m:den>
                      </m:f>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€1.0000</m:t>
                          </m:r>
                        </m:num>
                        <m:den>
                          <m:r>
                            <a:rPr lang="en-US" sz="2400" b="0" i="1" smtClean="0">
                              <a:latin typeface="Cambria Math" panose="02040503050406030204" pitchFamily="18" charset="0"/>
                              <a:ea typeface="Cambria Math" panose="02040503050406030204" pitchFamily="18" charset="0"/>
                            </a:rPr>
                            <m:t>$1.0510</m:t>
                          </m:r>
                        </m:den>
                      </m:f>
                      <m:r>
                        <a:rPr lang="en-US" sz="2400" b="0" i="1" smtClean="0">
                          <a:latin typeface="Cambria Math" panose="02040503050406030204" pitchFamily="18" charset="0"/>
                          <a:ea typeface="Cambria Math" panose="02040503050406030204" pitchFamily="18" charset="0"/>
                        </a:rPr>
                        <m:t>=</m:t>
                      </m:r>
                      <m:r>
                        <a:rPr lang="en-US" sz="2400" i="1">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11,418</m:t>
                      </m:r>
                    </m:oMath>
                  </m:oMathPara>
                </a14:m>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965690" y="5075595"/>
                <a:ext cx="5558188" cy="737125"/>
              </a:xfrm>
              <a:prstGeom prst="rect">
                <a:avLst/>
              </a:prstGeom>
              <a:blipFill>
                <a:blip r:embed="rId2"/>
                <a:stretch>
                  <a:fillRect/>
                </a:stretch>
              </a:blipFill>
            </p:spPr>
            <p:txBody>
              <a:bodyPr/>
              <a:lstStyle/>
              <a:p>
                <a:r>
                  <a:rPr lang="en-US">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986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98738"/>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wipe(left)">
                                      <p:cBhvr>
                                        <p:cTn id="20" dur="500"/>
                                        <p:tgtEl>
                                          <p:spTgt spid="38"/>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left)">
                                      <p:cBhvr>
                                        <p:cTn id="25" dur="500"/>
                                        <p:tgtEl>
                                          <p:spTgt spid="3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498739"/>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1000"/>
                                        <p:tgtEl>
                                          <p:spTgt spid="18"/>
                                        </p:tgtEl>
                                      </p:cBhvr>
                                    </p:animEffect>
                                    <p:anim calcmode="lin" valueType="num">
                                      <p:cBhvr>
                                        <p:cTn id="35" dur="1000" fill="hold"/>
                                        <p:tgtEl>
                                          <p:spTgt spid="18"/>
                                        </p:tgtEl>
                                        <p:attrNameLst>
                                          <p:attrName>ppt_x</p:attrName>
                                        </p:attrNameLst>
                                      </p:cBhvr>
                                      <p:tavLst>
                                        <p:tav tm="0">
                                          <p:val>
                                            <p:strVal val="#ppt_x"/>
                                          </p:val>
                                        </p:tav>
                                        <p:tav tm="100000">
                                          <p:val>
                                            <p:strVal val="#ppt_x"/>
                                          </p:val>
                                        </p:tav>
                                      </p:tavLst>
                                    </p:anim>
                                    <p:anim calcmode="lin" valueType="num">
                                      <p:cBhvr>
                                        <p:cTn id="3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8" fill="hold"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ipe(left)">
                                      <p:cBhvr>
                                        <p:cTn id="41" dur="500"/>
                                        <p:tgtEl>
                                          <p:spTgt spid="2"/>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8" fill="hold" nodeType="click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wipe(left)">
                                      <p:cBhvr>
                                        <p:cTn id="53" dur="500"/>
                                        <p:tgtEl>
                                          <p:spTgt spid="3"/>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1000"/>
                                        <p:tgtEl>
                                          <p:spTgt spid="32"/>
                                        </p:tgtEl>
                                      </p:cBhvr>
                                    </p:animEffect>
                                    <p:anim calcmode="lin" valueType="num">
                                      <p:cBhvr>
                                        <p:cTn id="66" dur="1000" fill="hold"/>
                                        <p:tgtEl>
                                          <p:spTgt spid="32"/>
                                        </p:tgtEl>
                                        <p:attrNameLst>
                                          <p:attrName>ppt_x</p:attrName>
                                        </p:attrNameLst>
                                      </p:cBhvr>
                                      <p:tavLst>
                                        <p:tav tm="0">
                                          <p:val>
                                            <p:strVal val="#ppt_x"/>
                                          </p:val>
                                        </p:tav>
                                        <p:tav tm="100000">
                                          <p:val>
                                            <p:strVal val="#ppt_x"/>
                                          </p:val>
                                        </p:tav>
                                      </p:tavLst>
                                    </p:anim>
                                    <p:anim calcmode="lin" valueType="num">
                                      <p:cBhvr>
                                        <p:cTn id="67"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1000"/>
                                        <p:tgtEl>
                                          <p:spTgt spid="33"/>
                                        </p:tgtEl>
                                      </p:cBhvr>
                                    </p:animEffect>
                                    <p:anim calcmode="lin" valueType="num">
                                      <p:cBhvr>
                                        <p:cTn id="73" dur="1000" fill="hold"/>
                                        <p:tgtEl>
                                          <p:spTgt spid="33"/>
                                        </p:tgtEl>
                                        <p:attrNameLst>
                                          <p:attrName>ppt_x</p:attrName>
                                        </p:attrNameLst>
                                      </p:cBhvr>
                                      <p:tavLst>
                                        <p:tav tm="0">
                                          <p:val>
                                            <p:strVal val="#ppt_x"/>
                                          </p:val>
                                        </p:tav>
                                        <p:tav tm="100000">
                                          <p:val>
                                            <p:strVal val="#ppt_x"/>
                                          </p:val>
                                        </p:tav>
                                      </p:tavLst>
                                    </p:anim>
                                    <p:anim calcmode="lin" valueType="num">
                                      <p:cBhvr>
                                        <p:cTn id="7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22" grpId="0" animBg="1"/>
      <p:bldP spid="24" grpId="0" animBg="1"/>
      <p:bldP spid="18" grpId="0" animBg="1"/>
      <p:bldP spid="35" grpId="0" animBg="1"/>
      <p:bldP spid="498738" grpId="0"/>
      <p:bldP spid="49873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 name="Group 4"/>
          <p:cNvGraphicFramePr>
            <a:graphicFrameLocks noGrp="1"/>
          </p:cNvGraphicFramePr>
          <p:nvPr>
            <p:extLst>
              <p:ext uri="{D42A27DB-BD31-4B8C-83A1-F6EECF244321}">
                <p14:modId xmlns:p14="http://schemas.microsoft.com/office/powerpoint/2010/main" val="333053461"/>
              </p:ext>
            </p:extLst>
          </p:nvPr>
        </p:nvGraphicFramePr>
        <p:xfrm>
          <a:off x="450850" y="1582738"/>
          <a:ext cx="8258176" cy="2109788"/>
        </p:xfrm>
        <a:graphic>
          <a:graphicData uri="http://schemas.openxmlformats.org/drawingml/2006/table">
            <a:tbl>
              <a:tblPr/>
              <a:tblGrid>
                <a:gridCol w="2074244">
                  <a:extLst>
                    <a:ext uri="{9D8B030D-6E8A-4147-A177-3AD203B41FA5}">
                      <a16:colId xmlns="" xmlns:a16="http://schemas.microsoft.com/office/drawing/2014/main" val="20000"/>
                    </a:ext>
                  </a:extLst>
                </a:gridCol>
                <a:gridCol w="1227615">
                  <a:extLst>
                    <a:ext uri="{9D8B030D-6E8A-4147-A177-3AD203B41FA5}">
                      <a16:colId xmlns="" xmlns:a16="http://schemas.microsoft.com/office/drawing/2014/main" val="20001"/>
                    </a:ext>
                  </a:extLst>
                </a:gridCol>
                <a:gridCol w="1650930">
                  <a:extLst>
                    <a:ext uri="{9D8B030D-6E8A-4147-A177-3AD203B41FA5}">
                      <a16:colId xmlns="" xmlns:a16="http://schemas.microsoft.com/office/drawing/2014/main" val="20002"/>
                    </a:ext>
                  </a:extLst>
                </a:gridCol>
                <a:gridCol w="1652694">
                  <a:extLst>
                    <a:ext uri="{9D8B030D-6E8A-4147-A177-3AD203B41FA5}">
                      <a16:colId xmlns="" xmlns:a16="http://schemas.microsoft.com/office/drawing/2014/main" val="20003"/>
                    </a:ext>
                  </a:extLst>
                </a:gridCol>
                <a:gridCol w="1652693">
                  <a:extLst>
                    <a:ext uri="{9D8B030D-6E8A-4147-A177-3AD203B41FA5}">
                      <a16:colId xmlns="" xmlns:a16="http://schemas.microsoft.com/office/drawing/2014/main" val="20004"/>
                    </a:ext>
                  </a:extLst>
                </a:gridCol>
              </a:tblGrid>
              <a:tr h="527447">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USD Bank Quotations</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American Terms</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European Terms</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 xmlns:a16="http://schemas.microsoft.com/office/drawing/2014/main" val="10000"/>
                  </a:ext>
                </a:extLst>
              </a:tr>
              <a:tr h="527447">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45" marB="52745"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52744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Pounds</a:t>
                      </a:r>
                    </a:p>
                  </a:txBody>
                  <a:tcPr marL="101596" marR="101596" marT="52745" marB="52745"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1.2000</a:t>
                      </a: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1.2500</a:t>
                      </a: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.8000</a:t>
                      </a: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.8333</a:t>
                      </a:r>
                    </a:p>
                  </a:txBody>
                  <a:tcPr marL="101596" marR="101596" marT="52745" marB="52745"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10002"/>
                  </a:ext>
                </a:extLst>
              </a:tr>
              <a:tr h="52744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Euros</a:t>
                      </a:r>
                    </a:p>
                  </a:txBody>
                  <a:tcPr marL="101596" marR="101596" marT="52745" marB="52745"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1.0500</a:t>
                      </a:r>
                    </a:p>
                  </a:txBody>
                  <a:tcPr marL="101596" marR="101596" marT="52745" marB="5274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1.0510</a:t>
                      </a:r>
                    </a:p>
                  </a:txBody>
                  <a:tcPr marL="101596" marR="101596" marT="52745" marB="5274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.9515</a:t>
                      </a:r>
                    </a:p>
                  </a:txBody>
                  <a:tcPr marL="101596" marR="101596" marT="52745" marB="5274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.9524</a:t>
                      </a:r>
                    </a:p>
                  </a:txBody>
                  <a:tcPr marL="101596" marR="101596" marT="52745" marB="52745"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3"/>
                  </a:ext>
                </a:extLst>
              </a:tr>
            </a:tbl>
          </a:graphicData>
        </a:graphic>
      </p:graphicFrame>
      <p:sp>
        <p:nvSpPr>
          <p:cNvPr id="29" name="Rectangle 50"/>
          <p:cNvSpPr>
            <a:spLocks noChangeArrowheads="1"/>
          </p:cNvSpPr>
          <p:nvPr/>
        </p:nvSpPr>
        <p:spPr bwMode="auto">
          <a:xfrm>
            <a:off x="7585075" y="176213"/>
            <a:ext cx="1284104" cy="519743"/>
          </a:xfrm>
          <a:prstGeom prst="rect">
            <a:avLst/>
          </a:prstGeom>
          <a:solidFill>
            <a:schemeClr val="bg1"/>
          </a:solidFill>
          <a:ln w="9525">
            <a:solidFill>
              <a:schemeClr val="tx1"/>
            </a:solidFill>
            <a:miter lim="800000"/>
            <a:headEnd/>
            <a:tailEnd/>
          </a:ln>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pPr>
            <a:r>
              <a:rPr lang="en-US" altLang="en-US" sz="2700" b="1" dirty="0">
                <a:latin typeface="Bradley Hand ITC" pitchFamily="66" charset="0"/>
              </a:rPr>
              <a:t>£</a:t>
            </a:r>
            <a:r>
              <a:rPr lang="en-US" altLang="en-US" sz="2700" b="1" dirty="0" smtClean="0">
                <a:latin typeface="Bradley Hand ITC" pitchFamily="66" charset="0"/>
              </a:rPr>
              <a:t>8,400</a:t>
            </a:r>
            <a:endParaRPr lang="en-US" altLang="en-US" sz="2700" b="1" dirty="0">
              <a:latin typeface="Bradley Hand ITC" pitchFamily="66" charset="0"/>
            </a:endParaRPr>
          </a:p>
        </p:txBody>
      </p:sp>
      <p:sp>
        <p:nvSpPr>
          <p:cNvPr id="25" name="Rectangle 50"/>
          <p:cNvSpPr>
            <a:spLocks noChangeArrowheads="1"/>
          </p:cNvSpPr>
          <p:nvPr/>
        </p:nvSpPr>
        <p:spPr bwMode="auto">
          <a:xfrm>
            <a:off x="3617913" y="176213"/>
            <a:ext cx="1429977" cy="519743"/>
          </a:xfrm>
          <a:prstGeom prst="rect">
            <a:avLst/>
          </a:prstGeom>
          <a:solidFill>
            <a:schemeClr val="bg1"/>
          </a:solidFill>
          <a:ln w="9525">
            <a:solidFill>
              <a:schemeClr val="tx1"/>
            </a:solidFill>
            <a:miter lim="800000"/>
            <a:headEnd/>
            <a:tailEnd/>
          </a:ln>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buFont typeface="Wingdings" pitchFamily="2" charset="2"/>
              <a:buNone/>
            </a:pPr>
            <a:r>
              <a:rPr lang="en-US" altLang="en-US" sz="2700" b="1" dirty="0" smtClean="0">
                <a:latin typeface="Bradley Hand ITC" pitchFamily="66" charset="0"/>
              </a:rPr>
              <a:t>$10,500</a:t>
            </a:r>
            <a:endParaRPr lang="en-US" altLang="en-US" sz="2700" b="1" dirty="0">
              <a:latin typeface="Bradley Hand ITC" pitchFamily="66" charset="0"/>
            </a:endParaRPr>
          </a:p>
        </p:txBody>
      </p:sp>
      <p:grpSp>
        <p:nvGrpSpPr>
          <p:cNvPr id="2" name="Group 25"/>
          <p:cNvGrpSpPr>
            <a:grpSpLocks/>
          </p:cNvGrpSpPr>
          <p:nvPr/>
        </p:nvGrpSpPr>
        <p:grpSpPr bwMode="auto">
          <a:xfrm>
            <a:off x="5381989" y="53988"/>
            <a:ext cx="2228055" cy="844550"/>
            <a:chOff x="4800133" y="331151"/>
            <a:chExt cx="2005464" cy="731837"/>
          </a:xfrm>
          <a:solidFill>
            <a:schemeClr val="bg1"/>
          </a:solidFill>
        </p:grpSpPr>
        <p:sp>
          <p:nvSpPr>
            <p:cNvPr id="36913" name="Right Arrow 27"/>
            <p:cNvSpPr>
              <a:spLocks noChangeArrowheads="1"/>
            </p:cNvSpPr>
            <p:nvPr/>
          </p:nvSpPr>
          <p:spPr bwMode="auto">
            <a:xfrm>
              <a:off x="4800847" y="331151"/>
              <a:ext cx="2004750" cy="731837"/>
            </a:xfrm>
            <a:prstGeom prst="rightArrow">
              <a:avLst>
                <a:gd name="adj1" fmla="val 50000"/>
                <a:gd name="adj2" fmla="val 50006"/>
              </a:avLst>
            </a:prstGeom>
            <a:grpFill/>
            <a:ln w="9525" algn="ctr">
              <a:solidFill>
                <a:schemeClr val="tx1"/>
              </a:solidFill>
              <a:round/>
              <a:headEnd/>
              <a:tailEnd/>
            </a:ln>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6912" name="Rectangle 26"/>
            <p:cNvSpPr>
              <a:spLocks noChangeArrowheads="1"/>
            </p:cNvSpPr>
            <p:nvPr/>
          </p:nvSpPr>
          <p:spPr bwMode="auto">
            <a:xfrm>
              <a:off x="4800133" y="482459"/>
              <a:ext cx="1871228" cy="44012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b="1" dirty="0">
                  <a:solidFill>
                    <a:srgbClr val="000000"/>
                  </a:solidFill>
                  <a:latin typeface="Bradley Hand ITC" pitchFamily="66" charset="0"/>
                </a:rPr>
                <a:t>buy £ at ask</a:t>
              </a:r>
              <a:endParaRPr lang="en-US" altLang="en-US" dirty="0">
                <a:solidFill>
                  <a:srgbClr val="000000"/>
                </a:solidFill>
              </a:endParaRPr>
            </a:p>
          </p:txBody>
        </p:sp>
      </p:grpSp>
      <p:grpSp>
        <p:nvGrpSpPr>
          <p:cNvPr id="3" name="Group 21"/>
          <p:cNvGrpSpPr>
            <a:grpSpLocks/>
          </p:cNvGrpSpPr>
          <p:nvPr/>
        </p:nvGrpSpPr>
        <p:grpSpPr bwMode="auto">
          <a:xfrm>
            <a:off x="1585913" y="0"/>
            <a:ext cx="2006600" cy="844550"/>
            <a:chOff x="1524000" y="0"/>
            <a:chExt cx="1806575" cy="731837"/>
          </a:xfrm>
          <a:solidFill>
            <a:schemeClr val="bg1"/>
          </a:solidFill>
        </p:grpSpPr>
        <p:sp>
          <p:nvSpPr>
            <p:cNvPr id="36911" name="Right Arrow 23"/>
            <p:cNvSpPr>
              <a:spLocks noChangeArrowheads="1"/>
            </p:cNvSpPr>
            <p:nvPr/>
          </p:nvSpPr>
          <p:spPr bwMode="auto">
            <a:xfrm>
              <a:off x="1524000" y="0"/>
              <a:ext cx="1806575" cy="731837"/>
            </a:xfrm>
            <a:prstGeom prst="rightArrow">
              <a:avLst>
                <a:gd name="adj1" fmla="val 50000"/>
                <a:gd name="adj2" fmla="val 50000"/>
              </a:avLst>
            </a:prstGeom>
            <a:grpFill/>
            <a:ln w="9525" algn="ctr">
              <a:solidFill>
                <a:schemeClr val="tx1"/>
              </a:solidFill>
              <a:round/>
              <a:headEnd/>
              <a:tailEnd/>
            </a:ln>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6910" name="Rectangle 22"/>
            <p:cNvSpPr>
              <a:spLocks noChangeArrowheads="1"/>
            </p:cNvSpPr>
            <p:nvPr/>
          </p:nvSpPr>
          <p:spPr bwMode="auto">
            <a:xfrm>
              <a:off x="1524000" y="152400"/>
              <a:ext cx="1679595" cy="44012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b="1">
                  <a:solidFill>
                    <a:srgbClr val="000000"/>
                  </a:solidFill>
                  <a:latin typeface="Bradley Hand ITC" pitchFamily="66" charset="0"/>
                </a:rPr>
                <a:t>sell </a:t>
              </a:r>
              <a:r>
                <a:rPr lang="en-US" altLang="en-US" sz="2700" b="1">
                  <a:latin typeface="Bradley Hand ITC" pitchFamily="66" charset="0"/>
                </a:rPr>
                <a:t>€</a:t>
              </a:r>
              <a:r>
                <a:rPr lang="en-US" altLang="en-US" sz="2700" b="1">
                  <a:solidFill>
                    <a:srgbClr val="000000"/>
                  </a:solidFill>
                  <a:latin typeface="Bradley Hand ITC" pitchFamily="66" charset="0"/>
                </a:rPr>
                <a:t> at bid</a:t>
              </a:r>
              <a:endParaRPr lang="en-US" altLang="en-US"/>
            </a:p>
          </p:txBody>
        </p:sp>
      </p:grpSp>
      <p:sp>
        <p:nvSpPr>
          <p:cNvPr id="21" name="Rectangle 50"/>
          <p:cNvSpPr>
            <a:spLocks noChangeArrowheads="1"/>
          </p:cNvSpPr>
          <p:nvPr/>
        </p:nvSpPr>
        <p:spPr bwMode="auto">
          <a:xfrm>
            <a:off x="61913" y="176213"/>
            <a:ext cx="1357312" cy="533400"/>
          </a:xfrm>
          <a:prstGeom prst="rect">
            <a:avLst/>
          </a:prstGeom>
          <a:solidFill>
            <a:schemeClr val="bg1"/>
          </a:solidFill>
          <a:ln w="9525">
            <a:solidFill>
              <a:schemeClr val="tx1"/>
            </a:solidFill>
            <a:miter lim="800000"/>
            <a:headEnd/>
            <a:tailEnd/>
          </a:ln>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accent1"/>
              </a:buClr>
              <a:buSzPct val="65000"/>
            </a:pPr>
            <a:r>
              <a:rPr lang="en-US" altLang="en-US" sz="2700" b="1">
                <a:latin typeface="Bradley Hand ITC" pitchFamily="66" charset="0"/>
              </a:rPr>
              <a:t>€10,000</a:t>
            </a:r>
          </a:p>
        </p:txBody>
      </p:sp>
      <p:sp>
        <p:nvSpPr>
          <p:cNvPr id="38" name="Rectangle 37"/>
          <p:cNvSpPr>
            <a:spLocks noChangeArrowheads="1"/>
          </p:cNvSpPr>
          <p:nvPr/>
        </p:nvSpPr>
        <p:spPr bwMode="auto">
          <a:xfrm>
            <a:off x="2438400" y="3165475"/>
            <a:ext cx="1346200" cy="527050"/>
          </a:xfrm>
          <a:prstGeom prst="rect">
            <a:avLst/>
          </a:prstGeom>
          <a:solidFill>
            <a:srgbClr val="FFFF00">
              <a:alpha val="50195"/>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9" name="Rectangle 38"/>
          <p:cNvSpPr>
            <a:spLocks noChangeArrowheads="1"/>
          </p:cNvSpPr>
          <p:nvPr/>
        </p:nvSpPr>
        <p:spPr bwMode="auto">
          <a:xfrm>
            <a:off x="3870325" y="2638425"/>
            <a:ext cx="1346200" cy="527050"/>
          </a:xfrm>
          <a:prstGeom prst="rect">
            <a:avLst/>
          </a:prstGeom>
          <a:solidFill>
            <a:srgbClr val="FFFF00">
              <a:alpha val="50195"/>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5" name="Rectangle 34"/>
          <p:cNvSpPr>
            <a:spLocks noChangeArrowheads="1"/>
          </p:cNvSpPr>
          <p:nvPr/>
        </p:nvSpPr>
        <p:spPr bwMode="auto">
          <a:xfrm>
            <a:off x="3124200" y="4365626"/>
            <a:ext cx="501650" cy="327025"/>
          </a:xfrm>
          <a:prstGeom prst="rect">
            <a:avLst/>
          </a:prstGeom>
          <a:solidFill>
            <a:srgbClr val="FFFF00">
              <a:alpha val="50195"/>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lIns="103236" tIns="51618" rIns="103236" bIns="51618"/>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6894" name="Rectangle 2"/>
          <p:cNvSpPr>
            <a:spLocks noGrp="1" noChangeArrowheads="1"/>
          </p:cNvSpPr>
          <p:nvPr>
            <p:ph type="title"/>
          </p:nvPr>
        </p:nvSpPr>
        <p:spPr/>
        <p:txBody>
          <a:bodyPr/>
          <a:lstStyle/>
          <a:p>
            <a:r>
              <a:rPr lang="en-US" altLang="en-US" sz="4000" dirty="0" smtClean="0"/>
              <a:t>Cross Ask Rates with Bid-Ask Spreads</a:t>
            </a:r>
          </a:p>
        </p:txBody>
      </p:sp>
      <p:sp>
        <p:nvSpPr>
          <p:cNvPr id="499715" name="Rectangle 3"/>
          <p:cNvSpPr>
            <a:spLocks noGrp="1" noChangeArrowheads="1"/>
          </p:cNvSpPr>
          <p:nvPr>
            <p:ph idx="1"/>
          </p:nvPr>
        </p:nvSpPr>
        <p:spPr bwMode="auto">
          <a:xfrm>
            <a:off x="171079" y="4365626"/>
            <a:ext cx="8229600" cy="9921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nSpc>
                <a:spcPct val="80000"/>
              </a:lnSpc>
              <a:buFont typeface="Wingdings" pitchFamily="2" charset="2"/>
              <a:buNone/>
            </a:pPr>
            <a:r>
              <a:rPr lang="en-US" altLang="en-US" sz="2400" dirty="0" smtClean="0"/>
              <a:t>To find the €/£ cross </a:t>
            </a:r>
            <a:r>
              <a:rPr lang="en-US" altLang="en-US" sz="2400" u="sng" dirty="0" smtClean="0"/>
              <a:t>ask</a:t>
            </a:r>
            <a:r>
              <a:rPr lang="en-US" altLang="en-US" sz="2400" dirty="0" smtClean="0"/>
              <a:t> rate, consider a retail customer who starts with €10,000, sells € for $, and buys £:</a:t>
            </a:r>
          </a:p>
          <a:p>
            <a:pPr marL="0" indent="0">
              <a:lnSpc>
                <a:spcPct val="80000"/>
              </a:lnSpc>
              <a:buFont typeface="Wingdings" pitchFamily="2" charset="2"/>
              <a:buNone/>
            </a:pPr>
            <a:endParaRPr lang="en-US" altLang="en-US" sz="2400" dirty="0" smtClean="0"/>
          </a:p>
        </p:txBody>
      </p:sp>
      <p:sp>
        <p:nvSpPr>
          <p:cNvPr id="499763" name="Rectangle 51"/>
          <p:cNvSpPr>
            <a:spLocks noChangeArrowheads="1"/>
          </p:cNvSpPr>
          <p:nvPr/>
        </p:nvSpPr>
        <p:spPr bwMode="auto">
          <a:xfrm>
            <a:off x="253629" y="5994401"/>
            <a:ext cx="91440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He has effectively sold € at a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 bid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price of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0.8400</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3690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latin typeface="Times New Roman" panose="02020603050405020304" pitchFamily="18" charset="0"/>
                <a:cs typeface="Times New Roman" panose="02020603050405020304" pitchFamily="18" charset="0"/>
              </a:rPr>
              <a:t>5-</a:t>
            </a:r>
            <a:fld id="{3CAFDCAF-6B04-4196-9FED-3412EDCF9379}" type="slidenum">
              <a:rPr lang="en-US" altLang="en-US" sz="900">
                <a:latin typeface="Times New Roman" panose="02020603050405020304" pitchFamily="18" charset="0"/>
                <a:cs typeface="Times New Roman" panose="02020603050405020304" pitchFamily="18" charset="0"/>
              </a:rPr>
              <a:pPr algn="r" eaLnBrk="1" hangingPunct="1"/>
              <a:t>28</a:t>
            </a:fld>
            <a:endParaRPr lang="en-US" altLang="en-US" sz="1000">
              <a:latin typeface="Times New Roman" panose="02020603050405020304" pitchFamily="18" charset="0"/>
              <a:cs typeface="Times New Roman" panose="02020603050405020304" pitchFamily="18" charset="0"/>
            </a:endParaRPr>
          </a:p>
        </p:txBody>
      </p:sp>
      <p:sp>
        <p:nvSpPr>
          <p:cNvPr id="36903" name="Rectangle 20"/>
          <p:cNvSpPr>
            <a:spLocks noGrp="1" noChangeArrowheads="1"/>
          </p:cNvSpPr>
          <p:nvPr>
            <p:ph type="ftr" sz="quarter" idx="10"/>
          </p:nvPr>
        </p:nvSpPr>
        <p:spPr bwMode="auto">
          <a:xfrm>
            <a:off x="4953000" y="6629400"/>
            <a:ext cx="38100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latin typeface="Times New Roman" panose="02020603050405020304" pitchFamily="18" charset="0"/>
                <a:cs typeface="Times New Roman" panose="02020603050405020304" pitchFamily="18" charset="0"/>
              </a:rPr>
              <a:t>Copyright © 2018 by the McGraw-Hill Companies, Inc. All rights reserved.</a:t>
            </a:r>
          </a:p>
          <a:p>
            <a:pPr eaLnBrk="1" hangingPunct="1"/>
            <a:endParaRPr lang="en-US" altLang="en-US" dirty="0" smtClean="0">
              <a:latin typeface="Times New Roman" panose="02020603050405020304" pitchFamily="18" charset="0"/>
              <a:cs typeface="Times New Roman" panose="02020603050405020304" pitchFamily="18" charset="0"/>
            </a:endParaRPr>
          </a:p>
        </p:txBody>
      </p:sp>
      <p:grpSp>
        <p:nvGrpSpPr>
          <p:cNvPr id="31" name="Group 30"/>
          <p:cNvGrpSpPr>
            <a:grpSpLocks/>
          </p:cNvGrpSpPr>
          <p:nvPr/>
        </p:nvGrpSpPr>
        <p:grpSpPr bwMode="auto">
          <a:xfrm>
            <a:off x="6598870" y="5149850"/>
            <a:ext cx="2647385" cy="704850"/>
            <a:chOff x="6629400" y="4979616"/>
            <a:chExt cx="2647253" cy="706015"/>
          </a:xfrm>
        </p:grpSpPr>
        <p:grpSp>
          <p:nvGrpSpPr>
            <p:cNvPr id="32" name="Group 21"/>
            <p:cNvGrpSpPr>
              <a:grpSpLocks/>
            </p:cNvGrpSpPr>
            <p:nvPr/>
          </p:nvGrpSpPr>
          <p:grpSpPr bwMode="auto">
            <a:xfrm>
              <a:off x="6629400" y="4979616"/>
              <a:ext cx="1338761" cy="706015"/>
              <a:chOff x="6839237" y="4979616"/>
              <a:chExt cx="1338761" cy="706015"/>
            </a:xfrm>
          </p:grpSpPr>
          <p:sp>
            <p:nvSpPr>
              <p:cNvPr id="34" name="Rectangle 41"/>
              <p:cNvSpPr>
                <a:spLocks noChangeArrowheads="1"/>
              </p:cNvSpPr>
              <p:nvPr/>
            </p:nvSpPr>
            <p:spPr bwMode="auto">
              <a:xfrm>
                <a:off x="7342258" y="4979616"/>
                <a:ext cx="312890" cy="369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Arial Unicode MS" panose="020B0604020202020204" pitchFamily="34" charset="-128"/>
                    <a:ea typeface="Arial Unicode MS" panose="020B0604020202020204" pitchFamily="34" charset="-128"/>
                    <a:cs typeface="Arial Unicode MS" panose="020B0604020202020204" pitchFamily="34" charset="-128"/>
                  </a:rPr>
                  <a:t>1</a:t>
                </a:r>
              </a:p>
            </p:txBody>
          </p:sp>
          <p:sp>
            <p:nvSpPr>
              <p:cNvPr id="36" name="Rectangle 42"/>
              <p:cNvSpPr>
                <a:spLocks noChangeArrowheads="1"/>
              </p:cNvSpPr>
              <p:nvPr/>
            </p:nvSpPr>
            <p:spPr bwMode="auto">
              <a:xfrm>
                <a:off x="6839237" y="5313567"/>
                <a:ext cx="1338761" cy="369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€1/£</a:t>
                </a:r>
                <a:r>
                  <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rPr>
                  <a:t>0.8400</a:t>
                </a:r>
                <a:endPar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37" name="Straight Connector 36"/>
              <p:cNvCxnSpPr/>
              <p:nvPr/>
            </p:nvCxnSpPr>
            <p:spPr>
              <a:xfrm>
                <a:off x="7001154" y="5345344"/>
                <a:ext cx="91594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Double Bracket 40"/>
              <p:cNvSpPr/>
              <p:nvPr/>
            </p:nvSpPr>
            <p:spPr>
              <a:xfrm>
                <a:off x="6848762" y="5075023"/>
                <a:ext cx="1230252" cy="610608"/>
              </a:xfrm>
              <a:prstGeom prst="bracketPair">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33" name="Rectangle 59"/>
            <p:cNvSpPr>
              <a:spLocks noChangeArrowheads="1"/>
            </p:cNvSpPr>
            <p:nvPr/>
          </p:nvSpPr>
          <p:spPr bwMode="auto">
            <a:xfrm>
              <a:off x="7867363" y="5181600"/>
              <a:ext cx="1409290" cy="369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rPr>
                <a:t>1.1905/£</a:t>
              </a:r>
              <a:endPar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aphicFrame>
        <p:nvGraphicFramePr>
          <p:cNvPr id="42" name="Table 41"/>
          <p:cNvGraphicFramePr>
            <a:graphicFrameLocks noGrp="1"/>
          </p:cNvGraphicFramePr>
          <p:nvPr>
            <p:extLst>
              <p:ext uri="{D42A27DB-BD31-4B8C-83A1-F6EECF244321}">
                <p14:modId xmlns:p14="http://schemas.microsoft.com/office/powerpoint/2010/main" val="267527062"/>
              </p:ext>
            </p:extLst>
          </p:nvPr>
        </p:nvGraphicFramePr>
        <p:xfrm>
          <a:off x="519814" y="3692525"/>
          <a:ext cx="8258176" cy="527050"/>
        </p:xfrm>
        <a:graphic>
          <a:graphicData uri="http://schemas.openxmlformats.org/drawingml/2006/table">
            <a:tbl>
              <a:tblPr/>
              <a:tblGrid>
                <a:gridCol w="1975472">
                  <a:extLst>
                    <a:ext uri="{9D8B030D-6E8A-4147-A177-3AD203B41FA5}">
                      <a16:colId xmlns="" xmlns:a16="http://schemas.microsoft.com/office/drawing/2014/main" val="20000"/>
                    </a:ext>
                  </a:extLst>
                </a:gridCol>
                <a:gridCol w="1326387">
                  <a:extLst>
                    <a:ext uri="{9D8B030D-6E8A-4147-A177-3AD203B41FA5}">
                      <a16:colId xmlns="" xmlns:a16="http://schemas.microsoft.com/office/drawing/2014/main" val="20001"/>
                    </a:ext>
                  </a:extLst>
                </a:gridCol>
                <a:gridCol w="1650930">
                  <a:extLst>
                    <a:ext uri="{9D8B030D-6E8A-4147-A177-3AD203B41FA5}">
                      <a16:colId xmlns="" xmlns:a16="http://schemas.microsoft.com/office/drawing/2014/main" val="20002"/>
                    </a:ext>
                  </a:extLst>
                </a:gridCol>
                <a:gridCol w="1652694">
                  <a:extLst>
                    <a:ext uri="{9D8B030D-6E8A-4147-A177-3AD203B41FA5}">
                      <a16:colId xmlns="" xmlns:a16="http://schemas.microsoft.com/office/drawing/2014/main" val="20003"/>
                    </a:ext>
                  </a:extLst>
                </a:gridCol>
                <a:gridCol w="1652693">
                  <a:extLst>
                    <a:ext uri="{9D8B030D-6E8A-4147-A177-3AD203B41FA5}">
                      <a16:colId xmlns="" xmlns:a16="http://schemas.microsoft.com/office/drawing/2014/main" val="20004"/>
                    </a:ext>
                  </a:extLst>
                </a:gridCol>
              </a:tblGrid>
              <a:tr h="5270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 </a:t>
                      </a:r>
                    </a:p>
                  </a:txBody>
                  <a:tcPr marL="101596" marR="101596" marT="52705" marB="52705"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€1.1418</a:t>
                      </a:r>
                    </a:p>
                  </a:txBody>
                  <a:tcPr marL="101596" marR="101596" marT="52705" marB="5270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€1.1905</a:t>
                      </a:r>
                    </a:p>
                  </a:txBody>
                  <a:tcPr marL="101596" marR="101596" marT="52705" marB="5270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£0.8400</a:t>
                      </a:r>
                    </a:p>
                  </a:txBody>
                  <a:tcPr marL="101596" marR="101596" marT="52705" marB="5270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£0.8758</a:t>
                      </a:r>
                    </a:p>
                  </a:txBody>
                  <a:tcPr marL="101596" marR="101596" marT="52705" marB="52705"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0"/>
                  </a:ext>
                </a:extLst>
              </a:tr>
            </a:tbl>
          </a:graphicData>
        </a:graphic>
      </p:graphicFrame>
      <mc:AlternateContent xmlns:mc="http://schemas.openxmlformats.org/markup-compatibility/2006" xmlns:a14="http://schemas.microsoft.com/office/drawing/2010/main">
        <mc:Choice Requires="a14">
          <p:sp>
            <p:nvSpPr>
              <p:cNvPr id="43" name="TextBox 42"/>
              <p:cNvSpPr txBox="1"/>
              <p:nvPr/>
            </p:nvSpPr>
            <p:spPr>
              <a:xfrm>
                <a:off x="389773" y="5113414"/>
                <a:ext cx="5388270" cy="73712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i="1" smtClean="0">
                          <a:latin typeface="Cambria Math" panose="02040503050406030204" pitchFamily="18" charset="0"/>
                        </a:rPr>
                        <m:t>€</m:t>
                      </m:r>
                      <m:r>
                        <a:rPr lang="en-US" sz="2400" b="0" i="1" smtClean="0">
                          <a:latin typeface="Cambria Math" panose="02040503050406030204" pitchFamily="18" charset="0"/>
                        </a:rPr>
                        <m:t>10,000</m:t>
                      </m:r>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$1.0500</m:t>
                          </m:r>
                        </m:num>
                        <m:den>
                          <m:r>
                            <a:rPr lang="en-US" sz="2400" b="0" i="1" smtClean="0">
                              <a:latin typeface="Cambria Math" panose="02040503050406030204" pitchFamily="18" charset="0"/>
                              <a:ea typeface="Cambria Math" panose="02040503050406030204" pitchFamily="18" charset="0"/>
                            </a:rPr>
                            <m:t>€1.0000</m:t>
                          </m:r>
                        </m:den>
                      </m:f>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£1.0000</m:t>
                          </m:r>
                        </m:num>
                        <m:den>
                          <m:r>
                            <a:rPr lang="en-US" sz="2400" b="0" i="1" smtClean="0">
                              <a:latin typeface="Cambria Math" panose="02040503050406030204" pitchFamily="18" charset="0"/>
                              <a:ea typeface="Cambria Math" panose="02040503050406030204" pitchFamily="18" charset="0"/>
                            </a:rPr>
                            <m:t>$1.2500</m:t>
                          </m:r>
                        </m:den>
                      </m:f>
                      <m:r>
                        <a:rPr lang="en-US" sz="2400" b="0" i="1" smtClean="0">
                          <a:latin typeface="Cambria Math" panose="02040503050406030204" pitchFamily="18" charset="0"/>
                          <a:ea typeface="Cambria Math" panose="02040503050406030204" pitchFamily="18" charset="0"/>
                        </a:rPr>
                        <m:t>=</m:t>
                      </m:r>
                      <m:r>
                        <a:rPr lang="en-US" sz="2400" i="1" smtClean="0">
                          <a:latin typeface="Cambria Math" panose="02040503050406030204" pitchFamily="18" charset="0"/>
                          <a:ea typeface="Cambria Math" panose="02040503050406030204" pitchFamily="18" charset="0"/>
                        </a:rPr>
                        <m:t>£</m:t>
                      </m:r>
                      <m:r>
                        <a:rPr lang="en-US" sz="2400" b="0" i="0" smtClean="0">
                          <a:latin typeface="Cambria Math" panose="02040503050406030204" pitchFamily="18" charset="0"/>
                          <a:ea typeface="Cambria Math" panose="02040503050406030204" pitchFamily="18" charset="0"/>
                        </a:rPr>
                        <m:t>8,400</m:t>
                      </m:r>
                    </m:oMath>
                  </m:oMathPara>
                </a14:m>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43" name="TextBox 42"/>
              <p:cNvSpPr txBox="1">
                <a:spLocks noRot="1" noChangeAspect="1" noMove="1" noResize="1" noEditPoints="1" noAdjustHandles="1" noChangeArrowheads="1" noChangeShapeType="1" noTextEdit="1"/>
              </p:cNvSpPr>
              <p:nvPr/>
            </p:nvSpPr>
            <p:spPr>
              <a:xfrm>
                <a:off x="389773" y="5113414"/>
                <a:ext cx="5388270" cy="737125"/>
              </a:xfrm>
              <a:prstGeom prst="rect">
                <a:avLst/>
              </a:prstGeom>
              <a:blipFill>
                <a:blip r:embed="rId2"/>
                <a:stretch>
                  <a:fillRect/>
                </a:stretch>
              </a:blipFill>
            </p:spPr>
            <p:txBody>
              <a:bodyPr/>
              <a:lstStyle/>
              <a:p>
                <a:r>
                  <a:rPr lang="en-US">
                    <a:noFill/>
                  </a:rPr>
                  <a:t> </a:t>
                </a:r>
              </a:p>
            </p:txBody>
          </p:sp>
        </mc:Fallback>
      </mc:AlternateContent>
      <p:sp>
        <p:nvSpPr>
          <p:cNvPr id="30" name="Rectangle 51"/>
          <p:cNvSpPr>
            <a:spLocks noChangeArrowheads="1"/>
          </p:cNvSpPr>
          <p:nvPr/>
        </p:nvSpPr>
        <p:spPr bwMode="auto">
          <a:xfrm>
            <a:off x="253629" y="6299994"/>
            <a:ext cx="9144000" cy="473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He has effectively bought £ at a €/£ ask price of  </a:t>
            </a:r>
            <a:r>
              <a:rPr lang="en-US" sz="24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1.1905/</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997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wipe(left)">
                                      <p:cBhvr>
                                        <p:cTn id="16" dur="500"/>
                                        <p:tgtEl>
                                          <p:spTgt spid="3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wipe(left)">
                                      <p:cBhvr>
                                        <p:cTn id="21" dur="500"/>
                                        <p:tgtEl>
                                          <p:spTgt spid="3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499763"/>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1000"/>
                                        <p:tgtEl>
                                          <p:spTgt spid="21"/>
                                        </p:tgtEl>
                                      </p:cBhvr>
                                    </p:animEffect>
                                    <p:anim calcmode="lin" valueType="num">
                                      <p:cBhvr>
                                        <p:cTn id="31" dur="1000" fill="hold"/>
                                        <p:tgtEl>
                                          <p:spTgt spid="21"/>
                                        </p:tgtEl>
                                        <p:attrNameLst>
                                          <p:attrName>ppt_x</p:attrName>
                                        </p:attrNameLst>
                                      </p:cBhvr>
                                      <p:tavLst>
                                        <p:tav tm="0">
                                          <p:val>
                                            <p:strVal val="#ppt_x"/>
                                          </p:val>
                                        </p:tav>
                                        <p:tav tm="100000">
                                          <p:val>
                                            <p:strVal val="#ppt_x"/>
                                          </p:val>
                                        </p:tav>
                                      </p:tavLst>
                                    </p:anim>
                                    <p:anim calcmode="lin" valueType="num">
                                      <p:cBhvr>
                                        <p:cTn id="32"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left)">
                                      <p:cBhvr>
                                        <p:cTn id="37" dur="500"/>
                                        <p:tgtEl>
                                          <p:spTgt spid="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1000"/>
                                        <p:tgtEl>
                                          <p:spTgt spid="25"/>
                                        </p:tgtEl>
                                      </p:cBhvr>
                                    </p:animEffect>
                                    <p:anim calcmode="lin" valueType="num">
                                      <p:cBhvr>
                                        <p:cTn id="43" dur="1000" fill="hold"/>
                                        <p:tgtEl>
                                          <p:spTgt spid="25"/>
                                        </p:tgtEl>
                                        <p:attrNameLst>
                                          <p:attrName>ppt_x</p:attrName>
                                        </p:attrNameLst>
                                      </p:cBhvr>
                                      <p:tavLst>
                                        <p:tav tm="0">
                                          <p:val>
                                            <p:strVal val="#ppt_x"/>
                                          </p:val>
                                        </p:tav>
                                        <p:tav tm="100000">
                                          <p:val>
                                            <p:strVal val="#ppt_x"/>
                                          </p:val>
                                        </p:tav>
                                      </p:tavLst>
                                    </p:anim>
                                    <p:anim calcmode="lin" valueType="num">
                                      <p:cBhvr>
                                        <p:cTn id="44"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8" fill="hold" nodeType="click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wipe(left)">
                                      <p:cBhvr>
                                        <p:cTn id="49" dur="500"/>
                                        <p:tgtEl>
                                          <p:spTgt spid="2"/>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1000"/>
                                        <p:tgtEl>
                                          <p:spTgt spid="29"/>
                                        </p:tgtEl>
                                      </p:cBhvr>
                                    </p:animEffect>
                                    <p:anim calcmode="lin" valueType="num">
                                      <p:cBhvr>
                                        <p:cTn id="55" dur="1000" fill="hold"/>
                                        <p:tgtEl>
                                          <p:spTgt spid="29"/>
                                        </p:tgtEl>
                                        <p:attrNameLst>
                                          <p:attrName>ppt_x</p:attrName>
                                        </p:attrNameLst>
                                      </p:cBhvr>
                                      <p:tavLst>
                                        <p:tav tm="0">
                                          <p:val>
                                            <p:strVal val="#ppt_x"/>
                                          </p:val>
                                        </p:tav>
                                        <p:tav tm="100000">
                                          <p:val>
                                            <p:strVal val="#ppt_x"/>
                                          </p:val>
                                        </p:tav>
                                      </p:tavLst>
                                    </p:anim>
                                    <p:anim calcmode="lin" valueType="num">
                                      <p:cBhvr>
                                        <p:cTn id="5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42"/>
                                        </p:tgtEl>
                                        <p:attrNameLst>
                                          <p:attrName>style.visibility</p:attrName>
                                        </p:attrNameLst>
                                      </p:cBhvr>
                                      <p:to>
                                        <p:strVal val="visible"/>
                                      </p:to>
                                    </p:set>
                                    <p:animEffect transition="in" filter="fade">
                                      <p:cBhvr>
                                        <p:cTn id="61" dur="1000"/>
                                        <p:tgtEl>
                                          <p:spTgt spid="42"/>
                                        </p:tgtEl>
                                      </p:cBhvr>
                                    </p:animEffect>
                                    <p:anim calcmode="lin" valueType="num">
                                      <p:cBhvr>
                                        <p:cTn id="62" dur="1000" fill="hold"/>
                                        <p:tgtEl>
                                          <p:spTgt spid="42"/>
                                        </p:tgtEl>
                                        <p:attrNameLst>
                                          <p:attrName>ppt_x</p:attrName>
                                        </p:attrNameLst>
                                      </p:cBhvr>
                                      <p:tavLst>
                                        <p:tav tm="0">
                                          <p:val>
                                            <p:strVal val="#ppt_x"/>
                                          </p:val>
                                        </p:tav>
                                        <p:tav tm="100000">
                                          <p:val>
                                            <p:strVal val="#ppt_x"/>
                                          </p:val>
                                        </p:tav>
                                      </p:tavLst>
                                    </p:anim>
                                    <p:anim calcmode="lin" valueType="num">
                                      <p:cBhvr>
                                        <p:cTn id="63"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1000"/>
                                        <p:tgtEl>
                                          <p:spTgt spid="31"/>
                                        </p:tgtEl>
                                      </p:cBhvr>
                                    </p:animEffect>
                                    <p:anim calcmode="lin" valueType="num">
                                      <p:cBhvr>
                                        <p:cTn id="69" dur="1000" fill="hold"/>
                                        <p:tgtEl>
                                          <p:spTgt spid="31"/>
                                        </p:tgtEl>
                                        <p:attrNameLst>
                                          <p:attrName>ppt_x</p:attrName>
                                        </p:attrNameLst>
                                      </p:cBhvr>
                                      <p:tavLst>
                                        <p:tav tm="0">
                                          <p:val>
                                            <p:strVal val="#ppt_x"/>
                                          </p:val>
                                        </p:tav>
                                        <p:tav tm="100000">
                                          <p:val>
                                            <p:strVal val="#ppt_x"/>
                                          </p:val>
                                        </p:tav>
                                      </p:tavLst>
                                    </p:anim>
                                    <p:anim calcmode="lin" valueType="num">
                                      <p:cBhvr>
                                        <p:cTn id="7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5" grpId="0" animBg="1"/>
      <p:bldP spid="21" grpId="0" animBg="1"/>
      <p:bldP spid="38" grpId="0" animBg="1"/>
      <p:bldP spid="39" grpId="0" animBg="1"/>
      <p:bldP spid="35" grpId="0" animBg="1"/>
      <p:bldP spid="499763" grpId="0"/>
      <p:bldP spid="3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altLang="en-US" sz="4000" smtClean="0"/>
              <a:t>Cross Rates with Bid-Ask Spreads</a:t>
            </a:r>
          </a:p>
        </p:txBody>
      </p:sp>
      <p:graphicFrame>
        <p:nvGraphicFramePr>
          <p:cNvPr id="500739" name="Group 3"/>
          <p:cNvGraphicFramePr>
            <a:graphicFrameLocks noGrp="1"/>
          </p:cNvGraphicFramePr>
          <p:nvPr>
            <p:extLst>
              <p:ext uri="{D42A27DB-BD31-4B8C-83A1-F6EECF244321}">
                <p14:modId xmlns:p14="http://schemas.microsoft.com/office/powerpoint/2010/main" val="445943348"/>
              </p:ext>
            </p:extLst>
          </p:nvPr>
        </p:nvGraphicFramePr>
        <p:xfrm>
          <a:off x="152400" y="1865313"/>
          <a:ext cx="8915400" cy="2638425"/>
        </p:xfrm>
        <a:graphic>
          <a:graphicData uri="http://schemas.openxmlformats.org/drawingml/2006/table">
            <a:tbl>
              <a:tblPr/>
              <a:tblGrid>
                <a:gridCol w="1926357">
                  <a:extLst>
                    <a:ext uri="{9D8B030D-6E8A-4147-A177-3AD203B41FA5}">
                      <a16:colId xmlns="" xmlns:a16="http://schemas.microsoft.com/office/drawing/2014/main" val="20000"/>
                    </a:ext>
                  </a:extLst>
                </a:gridCol>
                <a:gridCol w="1638279">
                  <a:extLst>
                    <a:ext uri="{9D8B030D-6E8A-4147-A177-3AD203B41FA5}">
                      <a16:colId xmlns="" xmlns:a16="http://schemas.microsoft.com/office/drawing/2014/main" val="20001"/>
                    </a:ext>
                  </a:extLst>
                </a:gridCol>
                <a:gridCol w="1782319">
                  <a:extLst>
                    <a:ext uri="{9D8B030D-6E8A-4147-A177-3AD203B41FA5}">
                      <a16:colId xmlns="" xmlns:a16="http://schemas.microsoft.com/office/drawing/2014/main" val="20002"/>
                    </a:ext>
                  </a:extLst>
                </a:gridCol>
                <a:gridCol w="1784224">
                  <a:extLst>
                    <a:ext uri="{9D8B030D-6E8A-4147-A177-3AD203B41FA5}">
                      <a16:colId xmlns="" xmlns:a16="http://schemas.microsoft.com/office/drawing/2014/main" val="20003"/>
                    </a:ext>
                  </a:extLst>
                </a:gridCol>
                <a:gridCol w="1784221">
                  <a:extLst>
                    <a:ext uri="{9D8B030D-6E8A-4147-A177-3AD203B41FA5}">
                      <a16:colId xmlns="" xmlns:a16="http://schemas.microsoft.com/office/drawing/2014/main" val="20004"/>
                    </a:ext>
                  </a:extLst>
                </a:gridCol>
              </a:tblGrid>
              <a:tr h="527685">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Bank Quotations</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69" marB="52769"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American Terms</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69" marB="52769"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European Terms</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69" marB="52769"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 xmlns:a16="http://schemas.microsoft.com/office/drawing/2014/main" val="10000"/>
                  </a:ext>
                </a:extLst>
              </a:tr>
              <a:tr h="527685">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96" marR="101596" marT="52769" marB="5276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5276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t>
                      </a:r>
                    </a:p>
                  </a:txBody>
                  <a:tcPr marL="101596" marR="101596" marT="52769" marB="52769"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1.2000</a:t>
                      </a: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1.2500</a:t>
                      </a: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.8000</a:t>
                      </a:r>
                    </a:p>
                  </a:txBody>
                  <a:tcPr marL="101596" marR="101596" marT="52745" marB="5274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.8333</a:t>
                      </a:r>
                    </a:p>
                  </a:txBody>
                  <a:tcPr marL="101596" marR="101596" marT="52745" marB="52745"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10002"/>
                  </a:ext>
                </a:extLst>
              </a:tr>
              <a:tr h="5276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t>
                      </a:r>
                    </a:p>
                  </a:txBody>
                  <a:tcPr marL="101596" marR="101596" marT="52769" marB="52769"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1.0500</a:t>
                      </a:r>
                    </a:p>
                  </a:txBody>
                  <a:tcPr marL="101596" marR="101596" marT="52745" marB="5274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1.0510</a:t>
                      </a:r>
                    </a:p>
                  </a:txBody>
                  <a:tcPr marL="101596" marR="101596" marT="52745" marB="5274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.9515</a:t>
                      </a:r>
                    </a:p>
                  </a:txBody>
                  <a:tcPr marL="101596" marR="101596" marT="52745" marB="52745"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.9524</a:t>
                      </a:r>
                    </a:p>
                  </a:txBody>
                  <a:tcPr marL="101596" marR="101596" marT="52745" marB="52745" horzOverflow="overflow">
                    <a:lnL>
                      <a:noFill/>
                    </a:lnL>
                    <a:lnR cap="flat">
                      <a:noFill/>
                    </a:lnR>
                    <a:lnT>
                      <a:noFill/>
                    </a:lnT>
                    <a:lnB>
                      <a:noFill/>
                    </a:lnB>
                    <a:lnTlToBr>
                      <a:noFill/>
                    </a:lnTlToBr>
                    <a:lnBlToTr>
                      <a:noFill/>
                    </a:lnBlToTr>
                    <a:noFill/>
                  </a:tcPr>
                </a:tc>
                <a:extLst>
                  <a:ext uri="{0D108BD9-81ED-4DB2-BD59-A6C34878D82A}">
                    <a16:rowId xmlns="" xmlns:a16="http://schemas.microsoft.com/office/drawing/2014/main" val="10003"/>
                  </a:ext>
                </a:extLst>
              </a:tr>
              <a:tr h="52768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 </a:t>
                      </a:r>
                    </a:p>
                  </a:txBody>
                  <a:tcPr marL="101596" marR="101596" marT="52769" marB="52769"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€1.1418/£</a:t>
                      </a:r>
                    </a:p>
                  </a:txBody>
                  <a:tcPr marL="101596" marR="101596" marT="52705" marB="5270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€1.1905/£</a:t>
                      </a:r>
                    </a:p>
                  </a:txBody>
                  <a:tcPr marL="101596" marR="101596" marT="52705" marB="5270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£0.8400/€</a:t>
                      </a:r>
                    </a:p>
                  </a:txBody>
                  <a:tcPr marL="101596" marR="101596" marT="52705" marB="52705" horzOverflow="overflow">
                    <a:lnL>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£0.8758/€</a:t>
                      </a:r>
                    </a:p>
                  </a:txBody>
                  <a:tcPr marL="101596" marR="101596" marT="52705" marB="52705"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4"/>
                  </a:ext>
                </a:extLst>
              </a:tr>
            </a:tbl>
          </a:graphicData>
        </a:graphic>
      </p:graphicFrame>
      <p:sp>
        <p:nvSpPr>
          <p:cNvPr id="37916" name="Text Box 43"/>
          <p:cNvSpPr txBox="1">
            <a:spLocks noChangeArrowheads="1"/>
          </p:cNvSpPr>
          <p:nvPr/>
        </p:nvSpPr>
        <p:spPr bwMode="auto">
          <a:xfrm>
            <a:off x="3062288" y="1495425"/>
            <a:ext cx="1636712"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b="1">
                <a:latin typeface="Bradley Hand ITC" pitchFamily="66" charset="0"/>
              </a:rPr>
              <a:t>direct</a:t>
            </a:r>
          </a:p>
        </p:txBody>
      </p:sp>
      <p:sp>
        <p:nvSpPr>
          <p:cNvPr id="37917" name="Text Box 44"/>
          <p:cNvSpPr txBox="1">
            <a:spLocks noChangeArrowheads="1"/>
          </p:cNvSpPr>
          <p:nvPr/>
        </p:nvSpPr>
        <p:spPr bwMode="auto">
          <a:xfrm>
            <a:off x="6407150" y="1468438"/>
            <a:ext cx="1636713"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b="1">
                <a:latin typeface="Bradley Hand ITC" pitchFamily="66" charset="0"/>
              </a:rPr>
              <a:t>indirect</a:t>
            </a:r>
          </a:p>
        </p:txBody>
      </p:sp>
      <p:sp>
        <p:nvSpPr>
          <p:cNvPr id="37918" name="Text Box 45"/>
          <p:cNvSpPr txBox="1">
            <a:spLocks noChangeArrowheads="1"/>
          </p:cNvSpPr>
          <p:nvPr/>
        </p:nvSpPr>
        <p:spPr bwMode="auto">
          <a:xfrm>
            <a:off x="152400" y="4659313"/>
            <a:ext cx="4987925" cy="935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Recall that the reciprocal of the </a:t>
            </a:r>
            <a:r>
              <a:rPr lang="en-US" altLang="en-US" sz="2700" i="1" dirty="0">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 bid is the </a:t>
            </a:r>
            <a:r>
              <a:rPr lang="en-US" altLang="en-US" sz="2700" i="1" dirty="0">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 ask. </a:t>
            </a:r>
          </a:p>
        </p:txBody>
      </p:sp>
      <p:grpSp>
        <p:nvGrpSpPr>
          <p:cNvPr id="37919" name="Group 46"/>
          <p:cNvGrpSpPr>
            <a:grpSpLocks/>
          </p:cNvGrpSpPr>
          <p:nvPr/>
        </p:nvGrpSpPr>
        <p:grpSpPr bwMode="auto">
          <a:xfrm>
            <a:off x="5140324" y="4659315"/>
            <a:ext cx="4003675" cy="989707"/>
            <a:chOff x="2888" y="2762"/>
            <a:chExt cx="1824" cy="540"/>
          </a:xfrm>
        </p:grpSpPr>
        <p:sp>
          <p:nvSpPr>
            <p:cNvPr id="37922" name="Text Box 47"/>
            <p:cNvSpPr txBox="1">
              <a:spLocks noChangeArrowheads="1"/>
            </p:cNvSpPr>
            <p:nvPr/>
          </p:nvSpPr>
          <p:spPr bwMode="auto">
            <a:xfrm>
              <a:off x="3672" y="2906"/>
              <a:ext cx="256"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400" b="1">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37923" name="Text Box 48"/>
            <p:cNvSpPr txBox="1">
              <a:spLocks noChangeArrowheads="1"/>
            </p:cNvSpPr>
            <p:nvPr/>
          </p:nvSpPr>
          <p:spPr bwMode="auto">
            <a:xfrm>
              <a:off x="3958" y="3050"/>
              <a:ext cx="68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0.8400</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7924" name="Text Box 49"/>
            <p:cNvSpPr txBox="1">
              <a:spLocks noChangeArrowheads="1"/>
            </p:cNvSpPr>
            <p:nvPr/>
          </p:nvSpPr>
          <p:spPr bwMode="auto">
            <a:xfrm>
              <a:off x="3840" y="2762"/>
              <a:ext cx="87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1.000</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7925" name="Line 50"/>
            <p:cNvSpPr>
              <a:spLocks noChangeShapeType="1"/>
            </p:cNvSpPr>
            <p:nvPr/>
          </p:nvSpPr>
          <p:spPr bwMode="auto">
            <a:xfrm>
              <a:off x="3936" y="3050"/>
              <a:ext cx="68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7926" name="Text Box 51"/>
            <p:cNvSpPr txBox="1">
              <a:spLocks noChangeArrowheads="1"/>
            </p:cNvSpPr>
            <p:nvPr/>
          </p:nvSpPr>
          <p:spPr bwMode="auto">
            <a:xfrm>
              <a:off x="2984" y="2762"/>
              <a:ext cx="680"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€1.1905</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37927" name="Text Box 52"/>
            <p:cNvSpPr txBox="1">
              <a:spLocks noChangeArrowheads="1"/>
            </p:cNvSpPr>
            <p:nvPr/>
          </p:nvSpPr>
          <p:spPr bwMode="auto">
            <a:xfrm>
              <a:off x="2888" y="3050"/>
              <a:ext cx="87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£1.00</a:t>
              </a:r>
            </a:p>
          </p:txBody>
        </p:sp>
        <p:sp>
          <p:nvSpPr>
            <p:cNvPr id="37928" name="Line 53"/>
            <p:cNvSpPr>
              <a:spLocks noChangeShapeType="1"/>
            </p:cNvSpPr>
            <p:nvPr/>
          </p:nvSpPr>
          <p:spPr bwMode="auto">
            <a:xfrm>
              <a:off x="2984" y="3050"/>
              <a:ext cx="68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40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3792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D11AE87C-6F64-48CE-B71D-04A97B9DCCF7}" type="slidenum">
              <a:rPr lang="en-US" altLang="en-US" sz="900">
                <a:cs typeface="Arial" charset="0"/>
              </a:rPr>
              <a:pPr algn="r" eaLnBrk="1" hangingPunct="1"/>
              <a:t>29</a:t>
            </a:fld>
            <a:endParaRPr lang="en-US" altLang="en-US" sz="1000">
              <a:cs typeface="Arial" charset="0"/>
            </a:endParaRPr>
          </a:p>
        </p:txBody>
      </p:sp>
      <p:sp>
        <p:nvSpPr>
          <p:cNvPr id="37921" name="Rectangle 20"/>
          <p:cNvSpPr>
            <a:spLocks noGrp="1" noChangeArrowheads="1"/>
          </p:cNvSpPr>
          <p:nvPr>
            <p:ph type="ftr" sz="quarter" idx="10"/>
          </p:nvPr>
        </p:nvSpPr>
        <p:spPr bwMode="auto">
          <a:xfrm>
            <a:off x="4800600" y="6553200"/>
            <a:ext cx="3962400" cy="33252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
        <p:nvSpPr>
          <p:cNvPr id="17" name="Rectangle 51"/>
          <p:cNvSpPr>
            <a:spLocks noChangeArrowheads="1"/>
          </p:cNvSpPr>
          <p:nvPr/>
        </p:nvSpPr>
        <p:spPr bwMode="auto">
          <a:xfrm>
            <a:off x="1408113" y="5614988"/>
            <a:ext cx="7735887" cy="84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Aft>
                <a:spcPts val="0"/>
              </a:spcAft>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He has bought £ at a €/£ ask price of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1.1905/£</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a:p>
            <a:pPr algn="r" eaLnBrk="1" hangingPunct="1">
              <a:spcAft>
                <a:spcPts val="0"/>
              </a:spcAft>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Bid-ask quote would be €/£: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1.1418-487</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algn="l"/>
            <a:r>
              <a:rPr lang="en-US" altLang="en-US" dirty="0" smtClean="0"/>
              <a:t>Triangular Arbitrage Example</a:t>
            </a:r>
          </a:p>
        </p:txBody>
      </p:sp>
      <p:graphicFrame>
        <p:nvGraphicFramePr>
          <p:cNvPr id="501763" name="Group 3"/>
          <p:cNvGraphicFramePr>
            <a:graphicFrameLocks noGrp="1"/>
          </p:cNvGraphicFramePr>
          <p:nvPr>
            <p:extLst>
              <p:ext uri="{D42A27DB-BD31-4B8C-83A1-F6EECF244321}">
                <p14:modId xmlns:p14="http://schemas.microsoft.com/office/powerpoint/2010/main" val="3357473260"/>
              </p:ext>
            </p:extLst>
          </p:nvPr>
        </p:nvGraphicFramePr>
        <p:xfrm>
          <a:off x="457200" y="1486031"/>
          <a:ext cx="8628062" cy="2356490"/>
        </p:xfrm>
        <a:graphic>
          <a:graphicData uri="http://schemas.openxmlformats.org/drawingml/2006/table">
            <a:tbl>
              <a:tblPr/>
              <a:tblGrid>
                <a:gridCol w="4028094">
                  <a:extLst>
                    <a:ext uri="{9D8B030D-6E8A-4147-A177-3AD203B41FA5}">
                      <a16:colId xmlns="" xmlns:a16="http://schemas.microsoft.com/office/drawing/2014/main" val="20000"/>
                    </a:ext>
                  </a:extLst>
                </a:gridCol>
                <a:gridCol w="2287503">
                  <a:extLst>
                    <a:ext uri="{9D8B030D-6E8A-4147-A177-3AD203B41FA5}">
                      <a16:colId xmlns="" xmlns:a16="http://schemas.microsoft.com/office/drawing/2014/main" val="20001"/>
                    </a:ext>
                  </a:extLst>
                </a:gridCol>
                <a:gridCol w="2312465">
                  <a:extLst>
                    <a:ext uri="{9D8B030D-6E8A-4147-A177-3AD203B41FA5}">
                      <a16:colId xmlns="" xmlns:a16="http://schemas.microsoft.com/office/drawing/2014/main" val="20002"/>
                    </a:ext>
                  </a:extLst>
                </a:gridCol>
              </a:tblGrid>
              <a:tr h="464794">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89" marR="101589" marT="52769" marB="52769"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89" marR="101589" marT="52769" marB="52769"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89" marR="101589" marT="52769" marB="52769"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4647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Deutsche Bank $:£</a:t>
                      </a:r>
                    </a:p>
                  </a:txBody>
                  <a:tcPr marL="101589" marR="101589" marT="52769" marB="5276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$1.2000/£</a:t>
                      </a:r>
                    </a:p>
                  </a:txBody>
                  <a:tcPr marL="101589" marR="101589"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$1.2500/£</a:t>
                      </a:r>
                    </a:p>
                  </a:txBody>
                  <a:tcPr marL="101589" marR="101589" marT="52769" marB="5276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4647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Credit Lyonnais $:€</a:t>
                      </a:r>
                    </a:p>
                  </a:txBody>
                  <a:tcPr marL="101589" marR="101589" marT="52769" marB="5276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$1.0500/€</a:t>
                      </a:r>
                    </a:p>
                  </a:txBody>
                  <a:tcPr marL="101589" marR="101589"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$1.0510/€</a:t>
                      </a:r>
                    </a:p>
                  </a:txBody>
                  <a:tcPr marL="101589" marR="101589" marT="52769" marB="5276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r h="4647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Credit Agricole  €/£ </a:t>
                      </a:r>
                    </a:p>
                  </a:txBody>
                  <a:tcPr marL="101589" marR="101589" marT="52769" marB="5276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€1.1400/£</a:t>
                      </a:r>
                    </a:p>
                  </a:txBody>
                  <a:tcPr marL="101589" marR="101589"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€1.1800/£</a:t>
                      </a:r>
                    </a:p>
                  </a:txBody>
                  <a:tcPr marL="101589" marR="101589" marT="52769" marB="5276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464794">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“No Arbitrage” €/£ </a:t>
                      </a:r>
                    </a:p>
                  </a:txBody>
                  <a:tcPr marL="101589" marR="101589" marT="52769" marB="5276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€1.1418/£</a:t>
                      </a:r>
                    </a:p>
                  </a:txBody>
                  <a:tcPr marL="101596" marR="101596" marT="52705" marB="52705"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€1.1905/£</a:t>
                      </a:r>
                    </a:p>
                  </a:txBody>
                  <a:tcPr marL="101596" marR="101596" marT="52705" marB="52705"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4"/>
                  </a:ext>
                </a:extLst>
              </a:tr>
            </a:tbl>
          </a:graphicData>
        </a:graphic>
      </p:graphicFrame>
      <p:sp>
        <p:nvSpPr>
          <p:cNvPr id="38936" name="Rectangle 32"/>
          <p:cNvSpPr>
            <a:spLocks noChangeArrowheads="1"/>
          </p:cNvSpPr>
          <p:nvPr/>
        </p:nvSpPr>
        <p:spPr bwMode="auto">
          <a:xfrm>
            <a:off x="25021" y="3937463"/>
            <a:ext cx="9144000" cy="158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dirty="0">
                <a:latin typeface="Arial Unicode MS" pitchFamily="34" charset="-128"/>
                <a:ea typeface="Arial Unicode MS" pitchFamily="34" charset="-128"/>
                <a:cs typeface="Arial Unicode MS" pitchFamily="34" charset="-128"/>
              </a:rPr>
              <a:t>Suppose we observe these banks posting these exchange rates. As we have calculated the “no arbitrage” €/£ cross bid and ask rates, we can see that there is an arbitrage opportunity: Credit </a:t>
            </a:r>
            <a:r>
              <a:rPr lang="en-US" altLang="en-US" sz="2400" dirty="0" err="1">
                <a:latin typeface="Arial Unicode MS" pitchFamily="34" charset="-128"/>
                <a:ea typeface="Arial Unicode MS" pitchFamily="34" charset="-128"/>
                <a:cs typeface="Arial Unicode MS" pitchFamily="34" charset="-128"/>
              </a:rPr>
              <a:t>Agricole’s</a:t>
            </a:r>
            <a:r>
              <a:rPr lang="en-US" altLang="en-US" sz="2400" dirty="0">
                <a:latin typeface="Arial Unicode MS" pitchFamily="34" charset="-128"/>
                <a:ea typeface="Arial Unicode MS" pitchFamily="34" charset="-128"/>
                <a:cs typeface="Arial Unicode MS" pitchFamily="34" charset="-128"/>
              </a:rPr>
              <a:t> </a:t>
            </a:r>
            <a:r>
              <a:rPr lang="en-US" altLang="en-US" sz="2400" dirty="0" smtClean="0">
                <a:latin typeface="Arial Unicode MS" pitchFamily="34" charset="-128"/>
                <a:ea typeface="Arial Unicode MS" pitchFamily="34" charset="-128"/>
                <a:cs typeface="Arial Unicode MS" pitchFamily="34" charset="-128"/>
              </a:rPr>
              <a:t>ask </a:t>
            </a:r>
            <a:r>
              <a:rPr lang="en-US" altLang="en-US" sz="2400" dirty="0">
                <a:latin typeface="Arial Unicode MS" pitchFamily="34" charset="-128"/>
                <a:ea typeface="Arial Unicode MS" pitchFamily="34" charset="-128"/>
                <a:cs typeface="Arial Unicode MS" pitchFamily="34" charset="-128"/>
              </a:rPr>
              <a:t>is too low.</a:t>
            </a:r>
          </a:p>
        </p:txBody>
      </p:sp>
      <p:sp>
        <p:nvSpPr>
          <p:cNvPr id="3893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E463EE01-B0AC-4F7F-B7F7-0166306E535A}" type="slidenum">
              <a:rPr lang="en-US" altLang="en-US" sz="900">
                <a:cs typeface="Arial" charset="0"/>
              </a:rPr>
              <a:pPr algn="r" eaLnBrk="1" hangingPunct="1"/>
              <a:t>30</a:t>
            </a:fld>
            <a:endParaRPr lang="en-US" altLang="en-US" sz="1000">
              <a:cs typeface="Arial" charset="0"/>
            </a:endParaRPr>
          </a:p>
        </p:txBody>
      </p:sp>
      <p:sp>
        <p:nvSpPr>
          <p:cNvPr id="38939"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mc:AlternateContent xmlns:mc="http://schemas.openxmlformats.org/markup-compatibility/2006" xmlns:a14="http://schemas.microsoft.com/office/drawing/2010/main">
        <mc:Choice Requires="a14">
          <p:sp>
            <p:nvSpPr>
              <p:cNvPr id="17" name="TextBox 16"/>
              <p:cNvSpPr txBox="1"/>
              <p:nvPr/>
            </p:nvSpPr>
            <p:spPr>
              <a:xfrm>
                <a:off x="76200" y="5615142"/>
                <a:ext cx="4440318" cy="737125"/>
              </a:xfrm>
              <a:prstGeom prst="rect">
                <a:avLst/>
              </a:prstGeom>
              <a:noFill/>
              <a:ln>
                <a:solidFill>
                  <a:schemeClr val="tx1"/>
                </a:solid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$1.2000</m:t>
                          </m:r>
                        </m:num>
                        <m:den>
                          <m:r>
                            <a:rPr lang="en-US" sz="2400" b="0" i="1" smtClean="0">
                              <a:latin typeface="Cambria Math" panose="02040503050406030204" pitchFamily="18" charset="0"/>
                              <a:ea typeface="Cambria Math" panose="02040503050406030204" pitchFamily="18" charset="0"/>
                            </a:rPr>
                            <m:t>£1.0000</m:t>
                          </m:r>
                        </m:den>
                      </m:f>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i="1">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1.0000</m:t>
                          </m:r>
                        </m:num>
                        <m:den>
                          <m:r>
                            <a:rPr lang="en-US" sz="2400" b="0" i="1" smtClean="0">
                              <a:latin typeface="Cambria Math" panose="02040503050406030204" pitchFamily="18" charset="0"/>
                              <a:ea typeface="Cambria Math" panose="02040503050406030204" pitchFamily="18" charset="0"/>
                            </a:rPr>
                            <m:t>$1.0510</m:t>
                          </m:r>
                        </m:den>
                      </m:f>
                      <m:r>
                        <a:rPr lang="en-US" sz="2400" b="0" i="1" smtClean="0">
                          <a:latin typeface="Cambria Math" panose="02040503050406030204" pitchFamily="18" charset="0"/>
                          <a:ea typeface="Cambria Math" panose="02040503050406030204" pitchFamily="18" charset="0"/>
                        </a:rPr>
                        <m:t>=</m:t>
                      </m:r>
                      <m:r>
                        <a:rPr lang="en-US" sz="2400" i="1">
                          <a:latin typeface="Cambria Math" panose="02040503050406030204" pitchFamily="18" charset="0"/>
                          <a:ea typeface="Cambria Math" panose="02040503050406030204" pitchFamily="18" charset="0"/>
                        </a:rPr>
                        <m:t>€</m:t>
                      </m:r>
                      <m:r>
                        <a:rPr lang="en-US" sz="2400" b="0" i="0" smtClean="0">
                          <a:latin typeface="Cambria Math" panose="02040503050406030204" pitchFamily="18" charset="0"/>
                          <a:ea typeface="Cambria Math" panose="02040503050406030204" pitchFamily="18" charset="0"/>
                        </a:rPr>
                        <m:t>1.1418/</m:t>
                      </m:r>
                      <m:r>
                        <a:rPr lang="en-US" sz="2400" b="0" i="1" smtClean="0">
                          <a:latin typeface="Cambria Math" panose="02040503050406030204" pitchFamily="18" charset="0"/>
                          <a:ea typeface="Cambria Math" panose="02040503050406030204" pitchFamily="18" charset="0"/>
                        </a:rPr>
                        <m:t>£</m:t>
                      </m:r>
                    </m:oMath>
                  </m:oMathPara>
                </a14:m>
                <a:endParaRPr lang="en-US" sz="2400" dirty="0"/>
              </a:p>
            </p:txBody>
          </p:sp>
        </mc:Choice>
        <mc:Fallback xmlns="">
          <p:sp>
            <p:nvSpPr>
              <p:cNvPr id="17" name="TextBox 16"/>
              <p:cNvSpPr txBox="1">
                <a:spLocks noRot="1" noChangeAspect="1" noMove="1" noResize="1" noEditPoints="1" noAdjustHandles="1" noChangeArrowheads="1" noChangeShapeType="1" noTextEdit="1"/>
              </p:cNvSpPr>
              <p:nvPr/>
            </p:nvSpPr>
            <p:spPr>
              <a:xfrm>
                <a:off x="76200" y="5615142"/>
                <a:ext cx="4440318" cy="737125"/>
              </a:xfrm>
              <a:prstGeom prst="rect">
                <a:avLst/>
              </a:prstGeom>
              <a:blipFill>
                <a:blip r:embed="rId2"/>
                <a:stretch>
                  <a:fillRect/>
                </a:stretch>
              </a:blipFill>
              <a:ln>
                <a:solidFill>
                  <a:schemeClr val="tx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TextBox 17"/>
              <p:cNvSpPr txBox="1"/>
              <p:nvPr/>
            </p:nvSpPr>
            <p:spPr>
              <a:xfrm>
                <a:off x="4588169" y="5615142"/>
                <a:ext cx="4440318" cy="737125"/>
              </a:xfrm>
              <a:prstGeom prst="rect">
                <a:avLst/>
              </a:prstGeom>
              <a:noFill/>
              <a:ln>
                <a:solidFill>
                  <a:schemeClr val="tx1"/>
                </a:solid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$1.2500</m:t>
                          </m:r>
                        </m:num>
                        <m:den>
                          <m:r>
                            <a:rPr lang="en-US" sz="2400" b="0" i="1" smtClean="0">
                              <a:latin typeface="Cambria Math" panose="02040503050406030204" pitchFamily="18" charset="0"/>
                              <a:ea typeface="Cambria Math" panose="02040503050406030204" pitchFamily="18" charset="0"/>
                            </a:rPr>
                            <m:t>£1.0000</m:t>
                          </m:r>
                        </m:den>
                      </m:f>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i="1">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1.0000</m:t>
                          </m:r>
                        </m:num>
                        <m:den>
                          <m:r>
                            <a:rPr lang="en-US" sz="2400" b="0" i="1" smtClean="0">
                              <a:latin typeface="Cambria Math" panose="02040503050406030204" pitchFamily="18" charset="0"/>
                              <a:ea typeface="Cambria Math" panose="02040503050406030204" pitchFamily="18" charset="0"/>
                            </a:rPr>
                            <m:t>$1.050</m:t>
                          </m:r>
                        </m:den>
                      </m:f>
                      <m:r>
                        <a:rPr lang="en-US" sz="2400" b="0" i="1" smtClean="0">
                          <a:latin typeface="Cambria Math" panose="02040503050406030204" pitchFamily="18" charset="0"/>
                          <a:ea typeface="Cambria Math" panose="02040503050406030204" pitchFamily="18" charset="0"/>
                        </a:rPr>
                        <m:t>=</m:t>
                      </m:r>
                      <m:r>
                        <a:rPr lang="en-US" sz="2400" i="1">
                          <a:latin typeface="Cambria Math" panose="02040503050406030204" pitchFamily="18" charset="0"/>
                          <a:ea typeface="Cambria Math" panose="02040503050406030204" pitchFamily="18" charset="0"/>
                        </a:rPr>
                        <m:t>€</m:t>
                      </m:r>
                      <m:r>
                        <a:rPr lang="en-US" sz="2400" b="0" i="0" smtClean="0">
                          <a:latin typeface="Cambria Math" panose="02040503050406030204" pitchFamily="18" charset="0"/>
                          <a:ea typeface="Cambria Math" panose="02040503050406030204" pitchFamily="18" charset="0"/>
                        </a:rPr>
                        <m:t>1.1905/</m:t>
                      </m:r>
                      <m:r>
                        <a:rPr lang="en-US" sz="2400" b="0" i="1" smtClean="0">
                          <a:latin typeface="Cambria Math" panose="02040503050406030204" pitchFamily="18" charset="0"/>
                          <a:ea typeface="Cambria Math" panose="02040503050406030204" pitchFamily="18" charset="0"/>
                        </a:rPr>
                        <m:t>£</m:t>
                      </m:r>
                    </m:oMath>
                  </m:oMathPara>
                </a14:m>
                <a:endParaRPr lang="en-US" sz="2400" dirty="0"/>
              </a:p>
            </p:txBody>
          </p:sp>
        </mc:Choice>
        <mc:Fallback xmlns="">
          <p:sp>
            <p:nvSpPr>
              <p:cNvPr id="18" name="TextBox 17"/>
              <p:cNvSpPr txBox="1">
                <a:spLocks noRot="1" noChangeAspect="1" noMove="1" noResize="1" noEditPoints="1" noAdjustHandles="1" noChangeArrowheads="1" noChangeShapeType="1" noTextEdit="1"/>
              </p:cNvSpPr>
              <p:nvPr/>
            </p:nvSpPr>
            <p:spPr>
              <a:xfrm>
                <a:off x="4588169" y="5615142"/>
                <a:ext cx="4440318" cy="737125"/>
              </a:xfrm>
              <a:prstGeom prst="rect">
                <a:avLst/>
              </a:prstGeom>
              <a:blipFill>
                <a:blip r:embed="rId3"/>
                <a:stretch>
                  <a:fillRect/>
                </a:stretch>
              </a:blipFill>
              <a:ln>
                <a:solidFill>
                  <a:schemeClr val="tx1"/>
                </a:solidFill>
              </a:ln>
            </p:spPr>
            <p:txBody>
              <a:bodyPr/>
              <a:lstStyle/>
              <a:p>
                <a:r>
                  <a:rPr lang="en-US">
                    <a:noFill/>
                  </a:rPr>
                  <a:t> </a:t>
                </a:r>
              </a:p>
            </p:txBody>
          </p:sp>
        </mc:Fallback>
      </mc:AlternateContent>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38100" y="914400"/>
            <a:ext cx="9144000" cy="990600"/>
          </a:xfrm>
        </p:spPr>
        <p:txBody>
          <a:bodyPr>
            <a:normAutofit fontScale="90000"/>
          </a:bodyPr>
          <a:lstStyle/>
          <a:p>
            <a:pPr algn="l"/>
            <a:r>
              <a:rPr lang="en-US" altLang="en-US" dirty="0" smtClean="0"/>
              <a:t>Triangular Arbitrage Example (continued)</a:t>
            </a:r>
          </a:p>
        </p:txBody>
      </p:sp>
      <p:sp>
        <p:nvSpPr>
          <p:cNvPr id="39939" name="Rectangle 32"/>
          <p:cNvSpPr>
            <a:spLocks noChangeArrowheads="1"/>
          </p:cNvSpPr>
          <p:nvPr/>
        </p:nvSpPr>
        <p:spPr bwMode="auto">
          <a:xfrm>
            <a:off x="-16800" y="4310062"/>
            <a:ext cx="8888413" cy="84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dirty="0">
                <a:latin typeface="Arial Unicode MS" pitchFamily="34" charset="-128"/>
                <a:ea typeface="Arial Unicode MS" pitchFamily="34" charset="-128"/>
                <a:cs typeface="Arial Unicode MS" pitchFamily="34" charset="-128"/>
              </a:rPr>
              <a:t>By going through Deutsche Bank and Credit Lyonnais, we can sell pounds for €</a:t>
            </a:r>
            <a:r>
              <a:rPr lang="en-US" altLang="en-US" sz="2400" dirty="0" smtClean="0">
                <a:latin typeface="Arial Unicode MS" pitchFamily="34" charset="-128"/>
                <a:ea typeface="Arial Unicode MS" pitchFamily="34" charset="-128"/>
                <a:cs typeface="Arial Unicode MS" pitchFamily="34" charset="-128"/>
              </a:rPr>
              <a:t>1.1418. </a:t>
            </a:r>
            <a:endParaRPr lang="en-US" altLang="en-US" sz="2400" dirty="0">
              <a:latin typeface="Arial Unicode MS" pitchFamily="34" charset="-128"/>
              <a:ea typeface="Arial Unicode MS" pitchFamily="34" charset="-128"/>
              <a:cs typeface="Arial Unicode MS" pitchFamily="34" charset="-128"/>
            </a:endParaRPr>
          </a:p>
        </p:txBody>
      </p:sp>
      <p:sp>
        <p:nvSpPr>
          <p:cNvPr id="39940" name="Rectangle 34"/>
          <p:cNvSpPr>
            <a:spLocks noChangeArrowheads="1"/>
          </p:cNvSpPr>
          <p:nvPr/>
        </p:nvSpPr>
        <p:spPr bwMode="auto">
          <a:xfrm>
            <a:off x="38100" y="5962912"/>
            <a:ext cx="9144000" cy="84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400" dirty="0">
                <a:latin typeface="Arial Unicode MS" pitchFamily="34" charset="-128"/>
                <a:ea typeface="Arial Unicode MS" pitchFamily="34" charset="-128"/>
                <a:cs typeface="Arial Unicode MS" pitchFamily="34" charset="-128"/>
              </a:rPr>
              <a:t>The arbitrage is to buy the pounds from Credit </a:t>
            </a:r>
            <a:r>
              <a:rPr lang="en-US" altLang="en-US" sz="2400" dirty="0" err="1">
                <a:latin typeface="Arial Unicode MS" pitchFamily="34" charset="-128"/>
                <a:ea typeface="Arial Unicode MS" pitchFamily="34" charset="-128"/>
                <a:cs typeface="Arial Unicode MS" pitchFamily="34" charset="-128"/>
              </a:rPr>
              <a:t>Agricole</a:t>
            </a:r>
            <a:r>
              <a:rPr lang="en-US" altLang="en-US" sz="2400" dirty="0">
                <a:latin typeface="Arial Unicode MS" pitchFamily="34" charset="-128"/>
                <a:ea typeface="Arial Unicode MS" pitchFamily="34" charset="-128"/>
                <a:cs typeface="Arial Unicode MS" pitchFamily="34" charset="-128"/>
              </a:rPr>
              <a:t> for €1.1400</a:t>
            </a:r>
            <a:r>
              <a:rPr lang="en-US" altLang="en-US" sz="2400" dirty="0" smtClean="0">
                <a:latin typeface="Arial Unicode MS" pitchFamily="34" charset="-128"/>
                <a:ea typeface="Arial Unicode MS" pitchFamily="34" charset="-128"/>
                <a:cs typeface="Arial Unicode MS" pitchFamily="34" charset="-128"/>
              </a:rPr>
              <a:t>/£. </a:t>
            </a:r>
            <a:endParaRPr lang="en-US" altLang="en-US" sz="2400" dirty="0">
              <a:latin typeface="Arial Unicode MS" pitchFamily="34" charset="-128"/>
              <a:ea typeface="Arial Unicode MS" pitchFamily="34" charset="-128"/>
              <a:cs typeface="Arial Unicode MS" pitchFamily="34" charset="-128"/>
            </a:endParaRPr>
          </a:p>
        </p:txBody>
      </p:sp>
      <p:graphicFrame>
        <p:nvGraphicFramePr>
          <p:cNvPr id="17" name="Group 3"/>
          <p:cNvGraphicFramePr>
            <a:graphicFrameLocks noGrp="1"/>
          </p:cNvGraphicFramePr>
          <p:nvPr>
            <p:extLst>
              <p:ext uri="{D42A27DB-BD31-4B8C-83A1-F6EECF244321}">
                <p14:modId xmlns:p14="http://schemas.microsoft.com/office/powerpoint/2010/main" val="421809469"/>
              </p:ext>
            </p:extLst>
          </p:nvPr>
        </p:nvGraphicFramePr>
        <p:xfrm>
          <a:off x="1128713" y="1792289"/>
          <a:ext cx="6705600" cy="2398710"/>
        </p:xfrm>
        <a:graphic>
          <a:graphicData uri="http://schemas.openxmlformats.org/drawingml/2006/table">
            <a:tbl>
              <a:tblPr/>
              <a:tblGrid>
                <a:gridCol w="3130574">
                  <a:extLst>
                    <a:ext uri="{9D8B030D-6E8A-4147-A177-3AD203B41FA5}">
                      <a16:colId xmlns="" xmlns:a16="http://schemas.microsoft.com/office/drawing/2014/main" val="20000"/>
                    </a:ext>
                  </a:extLst>
                </a:gridCol>
                <a:gridCol w="1777813">
                  <a:extLst>
                    <a:ext uri="{9D8B030D-6E8A-4147-A177-3AD203B41FA5}">
                      <a16:colId xmlns="" xmlns:a16="http://schemas.microsoft.com/office/drawing/2014/main" val="20001"/>
                    </a:ext>
                  </a:extLst>
                </a:gridCol>
                <a:gridCol w="1797213">
                  <a:extLst>
                    <a:ext uri="{9D8B030D-6E8A-4147-A177-3AD203B41FA5}">
                      <a16:colId xmlns="" xmlns:a16="http://schemas.microsoft.com/office/drawing/2014/main" val="20002"/>
                    </a:ext>
                  </a:extLst>
                </a:gridCol>
              </a:tblGrid>
              <a:tr h="47974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Bank Quotations</a:t>
                      </a:r>
                    </a:p>
                  </a:txBody>
                  <a:tcPr marL="101589" marR="101589" marT="52769" marB="52769"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89" marR="101589" marT="52769" marB="52769"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89" marR="101589" marT="52769" marB="52769"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479742">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Deutsche Bank $:£</a:t>
                      </a:r>
                    </a:p>
                  </a:txBody>
                  <a:tcPr marL="101589" marR="101589" marT="52769" marB="5276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$1.2000/£</a:t>
                      </a:r>
                    </a:p>
                  </a:txBody>
                  <a:tcPr marL="101589" marR="101589"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$1.2500/£</a:t>
                      </a:r>
                    </a:p>
                  </a:txBody>
                  <a:tcPr marL="101589" marR="101589" marT="52769" marB="5276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479742">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Credit Lyonnais $:€</a:t>
                      </a:r>
                    </a:p>
                  </a:txBody>
                  <a:tcPr marL="101589" marR="101589" marT="52769" marB="5276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$1.0500/€</a:t>
                      </a:r>
                    </a:p>
                  </a:txBody>
                  <a:tcPr marL="101589" marR="101589"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$1.0510/€</a:t>
                      </a:r>
                    </a:p>
                  </a:txBody>
                  <a:tcPr marL="101589" marR="101589" marT="52769" marB="5276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r h="479742">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Credit Agricole  €/£ </a:t>
                      </a:r>
                    </a:p>
                  </a:txBody>
                  <a:tcPr marL="101589" marR="101589" marT="52769" marB="5276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€1.1400/£</a:t>
                      </a:r>
                    </a:p>
                  </a:txBody>
                  <a:tcPr marL="101589" marR="101589"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€1.1400/£</a:t>
                      </a:r>
                    </a:p>
                  </a:txBody>
                  <a:tcPr marL="101589" marR="101589" marT="52769" marB="5276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479742">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“No Arbitrage” €/£ </a:t>
                      </a:r>
                    </a:p>
                  </a:txBody>
                  <a:tcPr marL="101589" marR="101589" marT="52769" marB="52769"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€1.1418/£</a:t>
                      </a:r>
                    </a:p>
                  </a:txBody>
                  <a:tcPr marL="101596" marR="101596" marT="52705" marB="52705"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€1.1905/£</a:t>
                      </a:r>
                    </a:p>
                  </a:txBody>
                  <a:tcPr marL="101596" marR="101596" marT="52705" marB="52705"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4"/>
                  </a:ext>
                </a:extLst>
              </a:tr>
            </a:tbl>
          </a:graphicData>
        </a:graphic>
      </p:graphicFrame>
      <p:sp>
        <p:nvSpPr>
          <p:cNvPr id="2" name="Rectangle 1"/>
          <p:cNvSpPr/>
          <p:nvPr/>
        </p:nvSpPr>
        <p:spPr>
          <a:xfrm>
            <a:off x="4506534" y="2247899"/>
            <a:ext cx="1370012" cy="533400"/>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ectangle 18"/>
          <p:cNvSpPr/>
          <p:nvPr/>
        </p:nvSpPr>
        <p:spPr>
          <a:xfrm>
            <a:off x="6205539" y="2781299"/>
            <a:ext cx="1370012" cy="533400"/>
          </a:xfrm>
          <a:prstGeom prst="rect">
            <a:avLst/>
          </a:prstGeom>
          <a:solidFill>
            <a:srgbClr val="FFFF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96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F820D41F-759F-4106-80AB-51861A17D523}" type="slidenum">
              <a:rPr lang="en-US" altLang="en-US" sz="900">
                <a:cs typeface="Arial" charset="0"/>
              </a:rPr>
              <a:pPr algn="r" eaLnBrk="1" hangingPunct="1"/>
              <a:t>31</a:t>
            </a:fld>
            <a:endParaRPr lang="en-US" altLang="en-US" sz="1000">
              <a:cs typeface="Arial" charset="0"/>
            </a:endParaRPr>
          </a:p>
        </p:txBody>
      </p:sp>
      <p:sp>
        <p:nvSpPr>
          <p:cNvPr id="39966" name="Rectangle 20"/>
          <p:cNvSpPr>
            <a:spLocks noGrp="1" noChangeArrowheads="1"/>
          </p:cNvSpPr>
          <p:nvPr>
            <p:ph type="ftr" sz="quarter" idx="10"/>
          </p:nvPr>
        </p:nvSpPr>
        <p:spPr bwMode="auto">
          <a:xfrm>
            <a:off x="4610100" y="6705600"/>
            <a:ext cx="4152900" cy="11827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mc:AlternateContent xmlns:mc="http://schemas.openxmlformats.org/markup-compatibility/2006" xmlns:a14="http://schemas.microsoft.com/office/drawing/2010/main">
        <mc:Choice Requires="a14">
          <p:sp>
            <p:nvSpPr>
              <p:cNvPr id="20" name="TextBox 19"/>
              <p:cNvSpPr txBox="1"/>
              <p:nvPr/>
            </p:nvSpPr>
            <p:spPr>
              <a:xfrm>
                <a:off x="2207247" y="5152970"/>
                <a:ext cx="4440318" cy="737125"/>
              </a:xfrm>
              <a:prstGeom prst="rect">
                <a:avLst/>
              </a:prstGeom>
              <a:noFill/>
              <a:ln>
                <a:no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2400" b="0" i="1" smtClean="0">
                              <a:latin typeface="Cambria Math"/>
                              <a:ea typeface="Cambria Math" panose="02040503050406030204" pitchFamily="18" charset="0"/>
                            </a:rPr>
                          </m:ctrlPr>
                        </m:fPr>
                        <m:num>
                          <m:r>
                            <a:rPr lang="en-US" sz="2400" b="0" i="1" smtClean="0">
                              <a:latin typeface="Cambria Math" panose="02040503050406030204" pitchFamily="18" charset="0"/>
                              <a:ea typeface="Cambria Math" panose="02040503050406030204" pitchFamily="18" charset="0"/>
                            </a:rPr>
                            <m:t>$1.2000</m:t>
                          </m:r>
                        </m:num>
                        <m:den>
                          <m:r>
                            <a:rPr lang="en-US" sz="2400" b="0" i="1" smtClean="0">
                              <a:latin typeface="Cambria Math" panose="02040503050406030204" pitchFamily="18" charset="0"/>
                              <a:ea typeface="Cambria Math" panose="02040503050406030204" pitchFamily="18" charset="0"/>
                            </a:rPr>
                            <m:t>£1.0000</m:t>
                          </m:r>
                        </m:den>
                      </m:f>
                      <m:r>
                        <a:rPr lang="en-US" sz="2400" b="0" i="1" smtClean="0">
                          <a:latin typeface="Cambria Math" panose="02040503050406030204" pitchFamily="18" charset="0"/>
                          <a:ea typeface="Cambria Math" panose="02040503050406030204" pitchFamily="18" charset="0"/>
                        </a:rPr>
                        <m:t>×</m:t>
                      </m:r>
                      <m:f>
                        <m:fPr>
                          <m:ctrlPr>
                            <a:rPr lang="en-US" sz="2400" b="0" i="1" smtClean="0">
                              <a:latin typeface="Cambria Math"/>
                              <a:ea typeface="Cambria Math" panose="02040503050406030204" pitchFamily="18" charset="0"/>
                            </a:rPr>
                          </m:ctrlPr>
                        </m:fPr>
                        <m:num>
                          <m:r>
                            <a:rPr lang="en-US" sz="2400" i="1">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1.0000</m:t>
                          </m:r>
                        </m:num>
                        <m:den>
                          <m:r>
                            <a:rPr lang="en-US" sz="2400" b="0" i="1" smtClean="0">
                              <a:latin typeface="Cambria Math" panose="02040503050406030204" pitchFamily="18" charset="0"/>
                              <a:ea typeface="Cambria Math" panose="02040503050406030204" pitchFamily="18" charset="0"/>
                            </a:rPr>
                            <m:t>$1.0510</m:t>
                          </m:r>
                        </m:den>
                      </m:f>
                      <m:r>
                        <a:rPr lang="en-US" sz="2400" b="0" i="1" smtClean="0">
                          <a:latin typeface="Cambria Math" panose="02040503050406030204" pitchFamily="18" charset="0"/>
                          <a:ea typeface="Cambria Math" panose="02040503050406030204" pitchFamily="18" charset="0"/>
                        </a:rPr>
                        <m:t>=</m:t>
                      </m:r>
                      <m:r>
                        <a:rPr lang="en-US" sz="2400" i="1">
                          <a:latin typeface="Cambria Math" panose="02040503050406030204" pitchFamily="18" charset="0"/>
                          <a:ea typeface="Cambria Math" panose="02040503050406030204" pitchFamily="18" charset="0"/>
                        </a:rPr>
                        <m:t>€</m:t>
                      </m:r>
                      <m:r>
                        <a:rPr lang="en-US" sz="2400" b="0" i="0" smtClean="0">
                          <a:latin typeface="Cambria Math" panose="02040503050406030204" pitchFamily="18" charset="0"/>
                          <a:ea typeface="Cambria Math" panose="02040503050406030204" pitchFamily="18" charset="0"/>
                        </a:rPr>
                        <m:t>1.1418/</m:t>
                      </m:r>
                      <m:r>
                        <a:rPr lang="en-US" sz="2400" b="0" i="1" smtClean="0">
                          <a:latin typeface="Cambria Math" panose="02040503050406030204" pitchFamily="18" charset="0"/>
                          <a:ea typeface="Cambria Math" panose="02040503050406030204" pitchFamily="18" charset="0"/>
                        </a:rPr>
                        <m:t>£</m:t>
                      </m:r>
                    </m:oMath>
                  </m:oMathPara>
                </a14:m>
                <a:endParaRPr lang="en-US" sz="2400" dirty="0"/>
              </a:p>
            </p:txBody>
          </p:sp>
        </mc:Choice>
        <mc:Fallback xmlns="">
          <p:sp>
            <p:nvSpPr>
              <p:cNvPr id="20" name="TextBox 19"/>
              <p:cNvSpPr txBox="1">
                <a:spLocks noRot="1" noChangeAspect="1" noMove="1" noResize="1" noEditPoints="1" noAdjustHandles="1" noChangeArrowheads="1" noChangeShapeType="1" noTextEdit="1"/>
              </p:cNvSpPr>
              <p:nvPr/>
            </p:nvSpPr>
            <p:spPr>
              <a:xfrm>
                <a:off x="2207247" y="5152970"/>
                <a:ext cx="4440318" cy="737125"/>
              </a:xfrm>
              <a:prstGeom prst="rect">
                <a:avLst/>
              </a:prstGeom>
              <a:blipFill>
                <a:blip r:embed="rId2"/>
                <a:stretch>
                  <a:fillRect/>
                </a:stretch>
              </a:blipFill>
              <a:ln>
                <a:noFill/>
              </a:ln>
            </p:spPr>
            <p:txBody>
              <a:bodyPr/>
              <a:lstStyle/>
              <a:p>
                <a:r>
                  <a:rPr lang="en-US">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left)">
                                      <p:cBhvr>
                                        <p:cTn id="1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0" y="914400"/>
            <a:ext cx="9144000" cy="990600"/>
          </a:xfrm>
        </p:spPr>
        <p:txBody>
          <a:bodyPr>
            <a:normAutofit fontScale="90000"/>
          </a:bodyPr>
          <a:lstStyle/>
          <a:p>
            <a:r>
              <a:rPr lang="en-US" altLang="en-US" dirty="0"/>
              <a:t>Triangular Arbitrage Example </a:t>
            </a:r>
            <a:r>
              <a:rPr lang="en-US" altLang="en-US" dirty="0" smtClean="0"/>
              <a:t>(concluded)</a:t>
            </a:r>
          </a:p>
        </p:txBody>
      </p:sp>
      <p:graphicFrame>
        <p:nvGraphicFramePr>
          <p:cNvPr id="503811" name="Group 3"/>
          <p:cNvGraphicFramePr>
            <a:graphicFrameLocks noGrp="1"/>
          </p:cNvGraphicFramePr>
          <p:nvPr>
            <p:extLst>
              <p:ext uri="{D42A27DB-BD31-4B8C-83A1-F6EECF244321}">
                <p14:modId xmlns:p14="http://schemas.microsoft.com/office/powerpoint/2010/main" val="728080859"/>
              </p:ext>
            </p:extLst>
          </p:nvPr>
        </p:nvGraphicFramePr>
        <p:xfrm>
          <a:off x="457200" y="1511919"/>
          <a:ext cx="6705600" cy="2109788"/>
        </p:xfrm>
        <a:graphic>
          <a:graphicData uri="http://schemas.openxmlformats.org/drawingml/2006/table">
            <a:tbl>
              <a:tblPr/>
              <a:tblGrid>
                <a:gridCol w="3130574">
                  <a:extLst>
                    <a:ext uri="{9D8B030D-6E8A-4147-A177-3AD203B41FA5}">
                      <a16:colId xmlns="" xmlns:a16="http://schemas.microsoft.com/office/drawing/2014/main" val="20000"/>
                    </a:ext>
                  </a:extLst>
                </a:gridCol>
                <a:gridCol w="1777813">
                  <a:extLst>
                    <a:ext uri="{9D8B030D-6E8A-4147-A177-3AD203B41FA5}">
                      <a16:colId xmlns="" xmlns:a16="http://schemas.microsoft.com/office/drawing/2014/main" val="20001"/>
                    </a:ext>
                  </a:extLst>
                </a:gridCol>
                <a:gridCol w="1797213">
                  <a:extLst>
                    <a:ext uri="{9D8B030D-6E8A-4147-A177-3AD203B41FA5}">
                      <a16:colId xmlns="" xmlns:a16="http://schemas.microsoft.com/office/drawing/2014/main" val="20002"/>
                    </a:ext>
                  </a:extLst>
                </a:gridCol>
              </a:tblGrid>
              <a:tr h="52744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89" marR="101589" marT="52745" marB="52745"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Bid</a:t>
                      </a:r>
                      <a:endPar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89" marR="101589" marT="52745" marB="52745"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Ask</a:t>
                      </a:r>
                      <a:endPar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89" marR="101589" marT="52745" marB="52745"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527447">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Deutsche Bank £:$</a:t>
                      </a:r>
                    </a:p>
                  </a:txBody>
                  <a:tcPr marL="101589" marR="101589" marT="52745" marB="52745"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$1.2000/£</a:t>
                      </a:r>
                    </a:p>
                  </a:txBody>
                  <a:tcPr marL="101589" marR="101589"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$1.2500/£</a:t>
                      </a:r>
                    </a:p>
                  </a:txBody>
                  <a:tcPr marL="101589" marR="101589" marT="52769" marB="5276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527447">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Credit Lyonnais €:$</a:t>
                      </a:r>
                    </a:p>
                  </a:txBody>
                  <a:tcPr marL="101589" marR="101589" marT="52745" marB="52745"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$1.0500/€</a:t>
                      </a:r>
                    </a:p>
                  </a:txBody>
                  <a:tcPr marL="101589" marR="101589"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$1.0510/€</a:t>
                      </a:r>
                    </a:p>
                  </a:txBody>
                  <a:tcPr marL="101589" marR="101589" marT="52769" marB="5276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solidFill>
                  </a:tcPr>
                </a:tc>
                <a:extLst>
                  <a:ext uri="{0D108BD9-81ED-4DB2-BD59-A6C34878D82A}">
                    <a16:rowId xmlns="" xmlns:a16="http://schemas.microsoft.com/office/drawing/2014/main" val="10002"/>
                  </a:ext>
                </a:extLst>
              </a:tr>
              <a:tr h="527447">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Credit Agricole  £:€</a:t>
                      </a:r>
                    </a:p>
                  </a:txBody>
                  <a:tcPr marL="101589" marR="101589" marT="52745" marB="52745"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€1.1400/£</a:t>
                      </a:r>
                    </a:p>
                  </a:txBody>
                  <a:tcPr marL="101589" marR="101589" marT="52769" marB="52769"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€1.1400/£</a:t>
                      </a:r>
                    </a:p>
                  </a:txBody>
                  <a:tcPr marL="101589" marR="101589" marT="52769" marB="52769"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FF"/>
                    </a:solidFill>
                  </a:tcPr>
                </a:tc>
                <a:extLst>
                  <a:ext uri="{0D108BD9-81ED-4DB2-BD59-A6C34878D82A}">
                    <a16:rowId xmlns="" xmlns:a16="http://schemas.microsoft.com/office/drawing/2014/main" val="10003"/>
                  </a:ext>
                </a:extLst>
              </a:tr>
            </a:tbl>
          </a:graphicData>
        </a:graphic>
      </p:graphicFrame>
      <p:sp>
        <p:nvSpPr>
          <p:cNvPr id="40980" name="Rectangle 28"/>
          <p:cNvSpPr>
            <a:spLocks noChangeArrowheads="1"/>
          </p:cNvSpPr>
          <p:nvPr/>
        </p:nvSpPr>
        <p:spPr bwMode="auto">
          <a:xfrm>
            <a:off x="13648" y="3778979"/>
            <a:ext cx="7149152"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Start with  £1m. Sell £ to Deutsche Bank for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1,200,000</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40981" name="Rectangle 29"/>
          <p:cNvSpPr>
            <a:spLocks noChangeArrowheads="1"/>
          </p:cNvSpPr>
          <p:nvPr/>
        </p:nvSpPr>
        <p:spPr bwMode="auto">
          <a:xfrm>
            <a:off x="25400" y="4648200"/>
            <a:ext cx="6832600"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Buy € from Credit Lyonnais, receive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1,141,769.74:</a:t>
            </a:r>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0983" name="Rectangle 37"/>
          <p:cNvSpPr>
            <a:spLocks noChangeArrowheads="1"/>
          </p:cNvSpPr>
          <p:nvPr/>
        </p:nvSpPr>
        <p:spPr bwMode="auto">
          <a:xfrm>
            <a:off x="0" y="5763047"/>
            <a:ext cx="6440606"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Buy £ from Credit </a:t>
            </a:r>
            <a:r>
              <a:rPr lang="en-US" altLang="en-US" sz="2000" dirty="0" err="1">
                <a:latin typeface="Arial Unicode MS" panose="020B0604020202020204" pitchFamily="34" charset="-128"/>
                <a:ea typeface="Arial Unicode MS" panose="020B0604020202020204" pitchFamily="34" charset="-128"/>
                <a:cs typeface="Arial Unicode MS" panose="020B0604020202020204" pitchFamily="34" charset="-128"/>
              </a:rPr>
              <a:t>Agricole</a:t>
            </a: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 receive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1,001,552.41.</a:t>
            </a:r>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AlternateContent xmlns:mc="http://schemas.openxmlformats.org/markup-compatibility/2006" xmlns:a14="http://schemas.microsoft.com/office/drawing/2010/main">
        <mc:Choice Requires="a14">
          <p:sp>
            <p:nvSpPr>
              <p:cNvPr id="23" name="TextBox 22"/>
              <p:cNvSpPr txBox="1"/>
              <p:nvPr/>
            </p:nvSpPr>
            <p:spPr>
              <a:xfrm>
                <a:off x="5064357" y="4051164"/>
                <a:ext cx="4079643" cy="596766"/>
              </a:xfrm>
              <a:prstGeom prst="rect">
                <a:avLst/>
              </a:prstGeom>
              <a:noFill/>
              <a:ln>
                <a:no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ea typeface="Cambria Math" panose="02040503050406030204" pitchFamily="18" charset="0"/>
                        </a:rPr>
                        <m:t>£1,000,000×</m:t>
                      </m:r>
                      <m:f>
                        <m:fPr>
                          <m:ctrlPr>
                            <a:rPr lang="en-US" sz="2000" b="0" i="1" smtClean="0">
                              <a:latin typeface="Cambria Math"/>
                              <a:ea typeface="Cambria Math" panose="02040503050406030204" pitchFamily="18" charset="0"/>
                            </a:rPr>
                          </m:ctrlPr>
                        </m:fPr>
                        <m:num>
                          <m:r>
                            <a:rPr lang="en-US" sz="2000" b="0" i="1" smtClean="0">
                              <a:latin typeface="Cambria Math" panose="02040503050406030204" pitchFamily="18" charset="0"/>
                              <a:ea typeface="Cambria Math" panose="02040503050406030204" pitchFamily="18" charset="0"/>
                            </a:rPr>
                            <m:t>$1.2000</m:t>
                          </m:r>
                        </m:num>
                        <m:den>
                          <m:r>
                            <a:rPr lang="en-US" sz="2000" b="0" i="1" smtClean="0">
                              <a:latin typeface="Cambria Math" panose="02040503050406030204" pitchFamily="18" charset="0"/>
                              <a:ea typeface="Cambria Math" panose="02040503050406030204" pitchFamily="18" charset="0"/>
                            </a:rPr>
                            <m:t>£1.0000</m:t>
                          </m:r>
                        </m:den>
                      </m:f>
                      <m:r>
                        <a:rPr lang="en-US" sz="2000" b="0" i="1" smtClean="0">
                          <a:latin typeface="Cambria Math" panose="02040503050406030204" pitchFamily="18" charset="0"/>
                          <a:ea typeface="Cambria Math" panose="02040503050406030204" pitchFamily="18" charset="0"/>
                        </a:rPr>
                        <m:t>=$1,200,000</m:t>
                      </m:r>
                    </m:oMath>
                  </m:oMathPara>
                </a14:m>
                <a:endParaRPr 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23" name="TextBox 22"/>
              <p:cNvSpPr txBox="1">
                <a:spLocks noRot="1" noChangeAspect="1" noMove="1" noResize="1" noEditPoints="1" noAdjustHandles="1" noChangeArrowheads="1" noChangeShapeType="1" noTextEdit="1"/>
              </p:cNvSpPr>
              <p:nvPr/>
            </p:nvSpPr>
            <p:spPr>
              <a:xfrm>
                <a:off x="5064357" y="4051164"/>
                <a:ext cx="4079643" cy="596766"/>
              </a:xfrm>
              <a:prstGeom prst="rect">
                <a:avLst/>
              </a:prstGeom>
              <a:blipFill>
                <a:blip r:embed="rId2"/>
                <a:stretch>
                  <a:fillRect/>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4706888" y="5119996"/>
                <a:ext cx="4437112" cy="595741"/>
              </a:xfrm>
              <a:prstGeom prst="rect">
                <a:avLst/>
              </a:prstGeom>
              <a:noFill/>
              <a:ln>
                <a:no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ea typeface="Cambria Math" panose="02040503050406030204" pitchFamily="18" charset="0"/>
                        </a:rPr>
                        <m:t>$1,200,000×</m:t>
                      </m:r>
                      <m:f>
                        <m:fPr>
                          <m:ctrlPr>
                            <a:rPr lang="en-US" sz="2000" b="0" i="1" smtClean="0">
                              <a:latin typeface="Cambria Math"/>
                              <a:ea typeface="Cambria Math" panose="02040503050406030204" pitchFamily="18" charset="0"/>
                            </a:rPr>
                          </m:ctrlPr>
                        </m:fPr>
                        <m:num>
                          <m:r>
                            <a:rPr lang="en-US" sz="2000" b="0" i="1" smtClean="0">
                              <a:latin typeface="Cambria Math" panose="02040503050406030204" pitchFamily="18" charset="0"/>
                              <a:ea typeface="Cambria Math" panose="02040503050406030204" pitchFamily="18" charset="0"/>
                            </a:rPr>
                            <m:t>€1.000</m:t>
                          </m:r>
                        </m:num>
                        <m:den>
                          <m:r>
                            <a:rPr lang="en-US" sz="2000" b="0" i="1" smtClean="0">
                              <a:latin typeface="Cambria Math" panose="02040503050406030204" pitchFamily="18" charset="0"/>
                              <a:ea typeface="Cambria Math" panose="02040503050406030204" pitchFamily="18" charset="0"/>
                            </a:rPr>
                            <m:t>$1.0510</m:t>
                          </m:r>
                        </m:den>
                      </m:f>
                      <m:r>
                        <a:rPr lang="en-US" sz="2000" b="0" i="1" smtClean="0">
                          <a:latin typeface="Cambria Math" panose="02040503050406030204" pitchFamily="18" charset="0"/>
                          <a:ea typeface="Cambria Math" panose="02040503050406030204" pitchFamily="18" charset="0"/>
                        </a:rPr>
                        <m:t>=€1,141,769.74</m:t>
                      </m:r>
                    </m:oMath>
                  </m:oMathPara>
                </a14:m>
                <a:endParaRPr 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24" name="TextBox 23"/>
              <p:cNvSpPr txBox="1">
                <a:spLocks noRot="1" noChangeAspect="1" noMove="1" noResize="1" noEditPoints="1" noAdjustHandles="1" noChangeArrowheads="1" noChangeShapeType="1" noTextEdit="1"/>
              </p:cNvSpPr>
              <p:nvPr/>
            </p:nvSpPr>
            <p:spPr>
              <a:xfrm>
                <a:off x="4706888" y="5119996"/>
                <a:ext cx="4437112" cy="595741"/>
              </a:xfrm>
              <a:prstGeom prst="rect">
                <a:avLst/>
              </a:prstGeom>
              <a:blipFill>
                <a:blip r:embed="rId3"/>
                <a:stretch>
                  <a:fillRect/>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4330183" y="6060089"/>
                <a:ext cx="4813817" cy="578235"/>
              </a:xfrm>
              <a:prstGeom prst="rect">
                <a:avLst/>
              </a:prstGeom>
              <a:noFill/>
              <a:ln>
                <a:no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ea typeface="Cambria Math" panose="02040503050406030204" pitchFamily="18" charset="0"/>
                        </a:rPr>
                        <m:t>€1,141,769.74×</m:t>
                      </m:r>
                      <m:f>
                        <m:fPr>
                          <m:ctrlPr>
                            <a:rPr lang="en-US" sz="2000" b="0" i="1" smtClean="0">
                              <a:latin typeface="Cambria Math"/>
                              <a:ea typeface="Cambria Math" panose="02040503050406030204" pitchFamily="18" charset="0"/>
                            </a:rPr>
                          </m:ctrlPr>
                        </m:fPr>
                        <m:num>
                          <m:r>
                            <a:rPr lang="en-US" sz="2000" b="0" i="1" smtClean="0">
                              <a:latin typeface="Cambria Math" panose="02040503050406030204" pitchFamily="18" charset="0"/>
                              <a:ea typeface="Cambria Math" panose="02040503050406030204" pitchFamily="18" charset="0"/>
                            </a:rPr>
                            <m:t>£1.0000</m:t>
                          </m:r>
                        </m:num>
                        <m:den>
                          <m:r>
                            <a:rPr lang="en-US" sz="2000" b="0" i="1" smtClean="0">
                              <a:latin typeface="Cambria Math" panose="02040503050406030204" pitchFamily="18" charset="0"/>
                              <a:ea typeface="Cambria Math" panose="02040503050406030204" pitchFamily="18" charset="0"/>
                            </a:rPr>
                            <m:t>€1.1400</m:t>
                          </m:r>
                        </m:den>
                      </m:f>
                      <m:r>
                        <a:rPr lang="en-US" sz="2000" b="0" i="1" smtClean="0">
                          <a:latin typeface="Cambria Math" panose="02040503050406030204" pitchFamily="18" charset="0"/>
                          <a:ea typeface="Cambria Math" panose="02040503050406030204" pitchFamily="18" charset="0"/>
                        </a:rPr>
                        <m:t>=£1,001,552.41</m:t>
                      </m:r>
                    </m:oMath>
                  </m:oMathPara>
                </a14:m>
                <a:endParaRPr 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4330183" y="6060089"/>
                <a:ext cx="4813817" cy="578235"/>
              </a:xfrm>
              <a:prstGeom prst="rect">
                <a:avLst/>
              </a:prstGeom>
              <a:blipFill>
                <a:blip r:embed="rId4"/>
                <a:stretch>
                  <a:fillRect/>
                </a:stretch>
              </a:blipFill>
              <a:ln>
                <a:noFill/>
              </a:ln>
            </p:spPr>
            <p:txBody>
              <a:bodyPr/>
              <a:lstStyle/>
              <a:p>
                <a:r>
                  <a:rPr lang="en-US">
                    <a:noFill/>
                  </a:rPr>
                  <a:t> </a:t>
                </a:r>
              </a:p>
            </p:txBody>
          </p:sp>
        </mc:Fallback>
      </mc:AlternateContent>
      <p:sp>
        <p:nvSpPr>
          <p:cNvPr id="2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5-</a:t>
            </a:r>
            <a:fld id="{B9CF0DBB-9491-4F1F-833F-D6EE08E1B428}" type="slidenum">
              <a:rPr lang="en-US" altLang="en-US" sz="900" smtClean="0">
                <a:cs typeface="Arial" charset="0"/>
              </a:rPr>
              <a:t>32</a:t>
            </a:fld>
            <a:endParaRPr lang="en-US" altLang="en-US" sz="1000" dirty="0">
              <a:cs typeface="Arial" charset="0"/>
            </a:endParaRPr>
          </a:p>
        </p:txBody>
      </p:sp>
      <p:sp>
        <p:nvSpPr>
          <p:cNvPr id="27" name="Rectangle 20"/>
          <p:cNvSpPr>
            <a:spLocks noGrp="1" noChangeArrowheads="1"/>
          </p:cNvSpPr>
          <p:nvPr>
            <p:ph type="ftr" sz="quarter" idx="10"/>
          </p:nvPr>
        </p:nvSpPr>
        <p:spPr bwMode="auto">
          <a:xfrm>
            <a:off x="4610100" y="6705600"/>
            <a:ext cx="4152900" cy="11827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altLang="en-US" sz="4000" smtClean="0"/>
              <a:t>Spot Foreign Exchange Microstructure</a:t>
            </a:r>
          </a:p>
        </p:txBody>
      </p:sp>
      <p:sp>
        <p:nvSpPr>
          <p:cNvPr id="41987"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800" smtClean="0"/>
              <a:t>Market microstructure refers to the mechanics of how a marketplace operates.</a:t>
            </a:r>
          </a:p>
          <a:p>
            <a:r>
              <a:rPr lang="en-US" altLang="en-US" sz="2800" smtClean="0"/>
              <a:t>The bid-ask spreads in the spot FX market:</a:t>
            </a:r>
          </a:p>
          <a:p>
            <a:pPr lvl="1"/>
            <a:r>
              <a:rPr lang="en-US" altLang="en-US" sz="2400" smtClean="0"/>
              <a:t>Increase with FX exchange rate volatility.</a:t>
            </a:r>
          </a:p>
          <a:p>
            <a:pPr lvl="1"/>
            <a:r>
              <a:rPr lang="en-US" altLang="en-US" sz="2400" smtClean="0"/>
              <a:t>Decrease with dealer competition.</a:t>
            </a:r>
          </a:p>
          <a:p>
            <a:r>
              <a:rPr lang="en-US" altLang="en-US" sz="2800" smtClean="0"/>
              <a:t>Private information is an important determinant of spot exchange rates.</a:t>
            </a:r>
          </a:p>
        </p:txBody>
      </p:sp>
      <p:sp>
        <p:nvSpPr>
          <p:cNvPr id="4198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F4B80A4D-E0F8-4F1D-939D-C1C7A0841FED}" type="slidenum">
              <a:rPr lang="en-US" altLang="en-US" sz="900">
                <a:cs typeface="Arial" charset="0"/>
              </a:rPr>
              <a:pPr algn="r" eaLnBrk="1" hangingPunct="1"/>
              <a:t>33</a:t>
            </a:fld>
            <a:endParaRPr lang="en-US" altLang="en-US" sz="1000">
              <a:cs typeface="Arial" charset="0"/>
            </a:endParaRPr>
          </a:p>
        </p:txBody>
      </p:sp>
      <p:sp>
        <p:nvSpPr>
          <p:cNvPr id="41989" name="Rectangle 20"/>
          <p:cNvSpPr>
            <a:spLocks noGrp="1" noChangeArrowheads="1"/>
          </p:cNvSpPr>
          <p:nvPr>
            <p:ph type="ftr" sz="quarter" idx="10"/>
          </p:nvPr>
        </p:nvSpPr>
        <p:spPr bwMode="auto">
          <a:xfrm>
            <a:off x="4572000" y="6553200"/>
            <a:ext cx="41910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altLang="en-US" dirty="0" smtClean="0"/>
              <a:t>The Forward Market</a:t>
            </a:r>
          </a:p>
        </p:txBody>
      </p:sp>
      <p:sp>
        <p:nvSpPr>
          <p:cNvPr id="43011"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Forward Rate Quotations</a:t>
            </a:r>
          </a:p>
          <a:p>
            <a:r>
              <a:rPr lang="en-US" altLang="en-US" smtClean="0"/>
              <a:t>Long and Short Forward Positions</a:t>
            </a:r>
          </a:p>
          <a:p>
            <a:r>
              <a:rPr lang="en-US" altLang="en-US" smtClean="0"/>
              <a:t>Non-Deliverable Forward Contracts</a:t>
            </a:r>
          </a:p>
          <a:p>
            <a:r>
              <a:rPr lang="en-US" altLang="en-US" smtClean="0"/>
              <a:t>Forward Cross Exchange Rates</a:t>
            </a:r>
          </a:p>
          <a:p>
            <a:r>
              <a:rPr lang="en-US" altLang="en-US" smtClean="0"/>
              <a:t>Forward Premium</a:t>
            </a:r>
          </a:p>
          <a:p>
            <a:r>
              <a:rPr lang="en-US" altLang="en-US" smtClean="0"/>
              <a:t>Swap Transactions</a:t>
            </a:r>
          </a:p>
        </p:txBody>
      </p:sp>
      <p:sp>
        <p:nvSpPr>
          <p:cNvPr id="4301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3987BCC8-DDD2-444C-9E04-F1C7BA70FA14}" type="slidenum">
              <a:rPr lang="en-US" altLang="en-US" sz="900">
                <a:cs typeface="Arial" charset="0"/>
              </a:rPr>
              <a:pPr algn="r" eaLnBrk="1" hangingPunct="1"/>
              <a:t>34</a:t>
            </a:fld>
            <a:endParaRPr lang="en-US" altLang="en-US" sz="1000">
              <a:cs typeface="Arial" charset="0"/>
            </a:endParaRPr>
          </a:p>
        </p:txBody>
      </p:sp>
      <p:sp>
        <p:nvSpPr>
          <p:cNvPr id="43013" name="Rectangle 20"/>
          <p:cNvSpPr>
            <a:spLocks noGrp="1" noChangeArrowheads="1"/>
          </p:cNvSpPr>
          <p:nvPr>
            <p:ph type="ftr" sz="quarter" idx="10"/>
          </p:nvPr>
        </p:nvSpPr>
        <p:spPr bwMode="auto">
          <a:xfrm>
            <a:off x="4572000" y="6553200"/>
            <a:ext cx="41910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US" altLang="en-US" smtClean="0"/>
              <a:t>Forward Rate Quotations</a:t>
            </a:r>
          </a:p>
        </p:txBody>
      </p:sp>
      <p:sp>
        <p:nvSpPr>
          <p:cNvPr id="44035"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The forward market for FX involves agreements to buy and sell foreign currencies in the future at prices agreed upon today.</a:t>
            </a:r>
          </a:p>
          <a:p>
            <a:r>
              <a:rPr lang="en-US" altLang="en-US" smtClean="0"/>
              <a:t>Bank quotes for 1, 3, 6, 9, and 12 month maturities are readily available for forward contracts.</a:t>
            </a:r>
          </a:p>
          <a:p>
            <a:r>
              <a:rPr lang="en-US" altLang="en-US" smtClean="0"/>
              <a:t>Longer-term swaps are available.</a:t>
            </a:r>
          </a:p>
        </p:txBody>
      </p:sp>
      <p:sp>
        <p:nvSpPr>
          <p:cNvPr id="4403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1145909F-C908-4976-A110-C8ECE3A6236A}" type="slidenum">
              <a:rPr lang="en-US" altLang="en-US" sz="900">
                <a:cs typeface="Arial" charset="0"/>
              </a:rPr>
              <a:pPr algn="r" eaLnBrk="1" hangingPunct="1"/>
              <a:t>35</a:t>
            </a:fld>
            <a:endParaRPr lang="en-US" altLang="en-US" sz="1000">
              <a:cs typeface="Arial" charset="0"/>
            </a:endParaRPr>
          </a:p>
        </p:txBody>
      </p:sp>
      <p:sp>
        <p:nvSpPr>
          <p:cNvPr id="44037"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normAutofit/>
          </a:bodyPr>
          <a:lstStyle/>
          <a:p>
            <a:r>
              <a:rPr lang="en-US" altLang="en-US" dirty="0" smtClean="0"/>
              <a:t>Forward Rate Quotation Example</a:t>
            </a:r>
          </a:p>
        </p:txBody>
      </p:sp>
      <p:sp>
        <p:nvSpPr>
          <p:cNvPr id="45059" name="Rectangle 3"/>
          <p:cNvSpPr>
            <a:spLocks noGrp="1" noChangeArrowheads="1"/>
          </p:cNvSpPr>
          <p:nvPr>
            <p:ph idx="1"/>
          </p:nvPr>
        </p:nvSpPr>
        <p:spPr bwMode="auto">
          <a:xfrm>
            <a:off x="457200" y="1905000"/>
            <a:ext cx="38100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Font typeface="Wingdings" pitchFamily="2" charset="2"/>
              <a:buNone/>
            </a:pPr>
            <a:r>
              <a:rPr lang="en-US" altLang="en-US" sz="2400" dirty="0" smtClean="0"/>
              <a:t>Consider the exchange rates shown to the right. For British pounds, the spot exchange rate is </a:t>
            </a:r>
          </a:p>
          <a:p>
            <a:pPr marL="0" indent="0">
              <a:buFont typeface="Wingdings" pitchFamily="2" charset="2"/>
              <a:buNone/>
            </a:pPr>
            <a:r>
              <a:rPr lang="en-US" altLang="en-US" sz="2400" dirty="0" smtClean="0">
                <a:cs typeface="Times New Roman" pitchFamily="18" charset="0"/>
              </a:rPr>
              <a:t>$1.4402</a:t>
            </a:r>
            <a:r>
              <a:rPr lang="en-US" altLang="en-US" sz="2400" dirty="0" smtClean="0"/>
              <a:t> = £1.00 while the 180-day forward rate is $1.4416 = £1.00</a:t>
            </a:r>
          </a:p>
          <a:p>
            <a:pPr marL="0" indent="0"/>
            <a:r>
              <a:rPr lang="en-US" altLang="en-US" sz="2400" dirty="0" smtClean="0"/>
              <a:t>What’s up with that?</a:t>
            </a:r>
          </a:p>
          <a:p>
            <a:pPr marL="0" indent="0"/>
            <a:endParaRPr lang="en-US" altLang="en-US" sz="2400" dirty="0" smtClean="0"/>
          </a:p>
        </p:txBody>
      </p:sp>
      <p:graphicFrame>
        <p:nvGraphicFramePr>
          <p:cNvPr id="38935" name="Group 23"/>
          <p:cNvGraphicFramePr>
            <a:graphicFrameLocks noGrp="1"/>
          </p:cNvGraphicFramePr>
          <p:nvPr>
            <p:extLst>
              <p:ext uri="{D42A27DB-BD31-4B8C-83A1-F6EECF244321}">
                <p14:modId xmlns:p14="http://schemas.microsoft.com/office/powerpoint/2010/main" val="1354219525"/>
              </p:ext>
            </p:extLst>
          </p:nvPr>
        </p:nvGraphicFramePr>
        <p:xfrm>
          <a:off x="4184649" y="2057400"/>
          <a:ext cx="4875213" cy="2127250"/>
        </p:xfrm>
        <a:graphic>
          <a:graphicData uri="http://schemas.openxmlformats.org/drawingml/2006/table">
            <a:tbl>
              <a:tblPr/>
              <a:tblGrid>
                <a:gridCol w="2583049">
                  <a:extLst>
                    <a:ext uri="{9D8B030D-6E8A-4147-A177-3AD203B41FA5}">
                      <a16:colId xmlns="" xmlns:a16="http://schemas.microsoft.com/office/drawing/2014/main" val="20000"/>
                    </a:ext>
                  </a:extLst>
                </a:gridCol>
                <a:gridCol w="1090399">
                  <a:extLst>
                    <a:ext uri="{9D8B030D-6E8A-4147-A177-3AD203B41FA5}">
                      <a16:colId xmlns="" xmlns:a16="http://schemas.microsoft.com/office/drawing/2014/main" val="20001"/>
                    </a:ext>
                  </a:extLst>
                </a:gridCol>
                <a:gridCol w="1201765">
                  <a:extLst>
                    <a:ext uri="{9D8B030D-6E8A-4147-A177-3AD203B41FA5}">
                      <a16:colId xmlns="" xmlns:a16="http://schemas.microsoft.com/office/drawing/2014/main" val="20002"/>
                    </a:ext>
                  </a:extLst>
                </a:gridCol>
              </a:tblGrid>
              <a:tr h="425450">
                <a:tc>
                  <a:txBody>
                    <a:bodyPr/>
                    <a:lstStyle/>
                    <a:p>
                      <a:pPr marL="0" marR="0" lvl="0" indent="0" algn="l" defTabSz="809625"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Country/currency</a:t>
                      </a:r>
                      <a:endParaRPr kumimoji="0" lang="en-US" sz="20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21" marB="52721" horzOverflow="overflow">
                    <a:lnL>
                      <a:noFill/>
                    </a:lnL>
                    <a:lnR>
                      <a:noFill/>
                    </a:lnR>
                    <a:lnT>
                      <a:noFill/>
                    </a:lnT>
                    <a:lnB>
                      <a:noFill/>
                    </a:lnB>
                    <a:lnTlToBr>
                      <a:noFill/>
                    </a:lnTlToBr>
                    <a:lnBlToTr>
                      <a:noFill/>
                    </a:lnBlToTr>
                    <a:noFill/>
                  </a:tcPr>
                </a:tc>
                <a:tc>
                  <a:txBody>
                    <a:bodyPr/>
                    <a:lstStyle/>
                    <a:p>
                      <a:pPr marL="0" marR="0" lvl="0" indent="0" algn="l" defTabSz="809625"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in US$ </a:t>
                      </a:r>
                      <a:endParaRPr kumimoji="0" lang="en-US" sz="20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21" marB="52721" horzOverflow="overflow">
                    <a:lnL>
                      <a:noFill/>
                    </a:lnL>
                    <a:lnR>
                      <a:noFill/>
                    </a:lnR>
                    <a:lnT>
                      <a:noFill/>
                    </a:lnT>
                    <a:lnB>
                      <a:noFill/>
                    </a:lnB>
                    <a:lnTlToBr>
                      <a:noFill/>
                    </a:lnTlToBr>
                    <a:lnBlToTr>
                      <a:noFill/>
                    </a:lnBlToTr>
                    <a:noFill/>
                  </a:tcPr>
                </a:tc>
                <a:tc>
                  <a:txBody>
                    <a:bodyPr/>
                    <a:lstStyle/>
                    <a:p>
                      <a:pPr marL="0" marR="0" lvl="0" indent="0" algn="l" defTabSz="809625"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per US$</a:t>
                      </a:r>
                      <a:endParaRPr kumimoji="0" lang="en-US" sz="20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21" marB="52721" horzOverflow="overflow">
                    <a:lnL>
                      <a:noFill/>
                    </a:lnL>
                    <a:lnR>
                      <a:noFill/>
                    </a:lnR>
                    <a:lnT>
                      <a:noFill/>
                    </a:lnT>
                    <a:lnB>
                      <a:noFill/>
                    </a:lnB>
                    <a:lnTlToBr>
                      <a:noFill/>
                    </a:lnTlToBr>
                    <a:lnBlToTr>
                      <a:noFill/>
                    </a:lnBlToTr>
                    <a:noFill/>
                  </a:tcPr>
                </a:tc>
                <a:extLst>
                  <a:ext uri="{0D108BD9-81ED-4DB2-BD59-A6C34878D82A}">
                    <a16:rowId xmlns="" xmlns:a16="http://schemas.microsoft.com/office/drawing/2014/main" val="10000"/>
                  </a:ext>
                </a:extLst>
              </a:tr>
              <a:tr h="425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U.K./British pound</a:t>
                      </a:r>
                    </a:p>
                  </a:txBody>
                  <a:tcPr marL="101600" marR="101600" marT="52754" marB="52754" horzOverflow="overflow">
                    <a:lnL>
                      <a:noFill/>
                    </a:lnL>
                    <a:lnR>
                      <a:noFill/>
                    </a:lnR>
                    <a:lnT>
                      <a:noFill/>
                    </a:lnT>
                    <a:lnB>
                      <a:noFill/>
                    </a:lnB>
                    <a:lnTlToBr>
                      <a:noFill/>
                    </a:lnTlToBr>
                    <a:lnBlToTr>
                      <a:noFill/>
                    </a:lnBlToTr>
                    <a:noFill/>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1.4402</a:t>
                      </a:r>
                    </a:p>
                  </a:txBody>
                  <a:tcPr marL="9525" marR="9525" marT="9525" marB="0" anchor="b">
                    <a:lnL>
                      <a:noFill/>
                    </a:lnL>
                    <a:lnR>
                      <a:noFill/>
                    </a:lnR>
                    <a:lnT>
                      <a:noFill/>
                    </a:lnT>
                    <a:lnB>
                      <a:noFill/>
                    </a:lnB>
                    <a:lnTlToBr>
                      <a:noFill/>
                    </a:lnTlToBr>
                    <a:lnBlToTr>
                      <a:noFill/>
                    </a:lnBlToTr>
                    <a:solidFill>
                      <a:srgbClr val="FFE575"/>
                    </a:solidFill>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0.6944</a:t>
                      </a:r>
                    </a:p>
                  </a:txBody>
                  <a:tcPr marL="9525" marR="9525" marT="9525" marB="0" anchor="b">
                    <a:lnL>
                      <a:noFill/>
                    </a:lnL>
                    <a:lnR>
                      <a:noFill/>
                    </a:lnR>
                    <a:lnT>
                      <a:noFill/>
                    </a:lnT>
                    <a:lnB>
                      <a:noFill/>
                    </a:lnB>
                    <a:lnTlToBr>
                      <a:noFill/>
                    </a:lnTlToBr>
                    <a:lnBlToTr>
                      <a:noFill/>
                    </a:lnBlToTr>
                    <a:noFill/>
                  </a:tcPr>
                </a:tc>
                <a:extLst>
                  <a:ext uri="{0D108BD9-81ED-4DB2-BD59-A6C34878D82A}">
                    <a16:rowId xmlns="" xmlns:a16="http://schemas.microsoft.com/office/drawing/2014/main" val="10001"/>
                  </a:ext>
                </a:extLst>
              </a:tr>
              <a:tr h="425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1-mos forward</a:t>
                      </a:r>
                    </a:p>
                  </a:txBody>
                  <a:tcPr marL="101600" marR="101600" marT="52754" marB="52754" horzOverflow="overflow">
                    <a:lnL>
                      <a:noFill/>
                    </a:lnL>
                    <a:lnR>
                      <a:noFill/>
                    </a:lnR>
                    <a:lnT>
                      <a:noFill/>
                    </a:lnT>
                    <a:lnB>
                      <a:noFill/>
                    </a:lnB>
                    <a:lnTlToBr>
                      <a:noFill/>
                    </a:lnTlToBr>
                    <a:lnBlToTr>
                      <a:noFill/>
                    </a:lnBlToTr>
                    <a:noFill/>
                  </a:tcPr>
                </a:tc>
                <a:tc>
                  <a:txBody>
                    <a:bodyPr/>
                    <a:lstStyle/>
                    <a:p>
                      <a:pPr algn="ctr" fontAlgn="b"/>
                      <a:r>
                        <a:rPr lang="en-US" sz="20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1.4403</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0.6943</a:t>
                      </a:r>
                    </a:p>
                  </a:txBody>
                  <a:tcPr marL="9525" marR="9525" marT="9525" marB="0" anchor="b">
                    <a:lnL>
                      <a:noFill/>
                    </a:lnL>
                    <a:lnR>
                      <a:noFill/>
                    </a:lnR>
                    <a:lnT>
                      <a:noFill/>
                    </a:lnT>
                    <a:lnB>
                      <a:noFill/>
                    </a:lnB>
                    <a:lnTlToBr>
                      <a:noFill/>
                    </a:lnTlToBr>
                    <a:lnBlToTr>
                      <a:noFill/>
                    </a:lnBlToTr>
                    <a:noFill/>
                  </a:tcPr>
                </a:tc>
                <a:extLst>
                  <a:ext uri="{0D108BD9-81ED-4DB2-BD59-A6C34878D82A}">
                    <a16:rowId xmlns="" xmlns:a16="http://schemas.microsoft.com/office/drawing/2014/main" val="10002"/>
                  </a:ext>
                </a:extLst>
              </a:tr>
              <a:tr h="425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3-most forward</a:t>
                      </a:r>
                    </a:p>
                  </a:txBody>
                  <a:tcPr marL="101600" marR="101600" marT="52754" marB="52754" horzOverflow="overflow">
                    <a:lnL>
                      <a:noFill/>
                    </a:lnL>
                    <a:lnR>
                      <a:noFill/>
                    </a:lnR>
                    <a:lnT>
                      <a:noFill/>
                    </a:lnT>
                    <a:lnB>
                      <a:noFill/>
                    </a:lnB>
                    <a:lnTlToBr>
                      <a:noFill/>
                    </a:lnTlToBr>
                    <a:lnBlToTr>
                      <a:noFill/>
                    </a:lnBlToTr>
                    <a:noFill/>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1.4407</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0.6941</a:t>
                      </a:r>
                    </a:p>
                  </a:txBody>
                  <a:tcPr marL="9525" marR="9525" marT="9525" marB="0" anchor="b">
                    <a:lnL>
                      <a:noFill/>
                    </a:lnL>
                    <a:lnR>
                      <a:noFill/>
                    </a:lnR>
                    <a:lnT>
                      <a:noFill/>
                    </a:lnT>
                    <a:lnB>
                      <a:noFill/>
                    </a:lnB>
                    <a:lnTlToBr>
                      <a:noFill/>
                    </a:lnTlToBr>
                    <a:lnBlToTr>
                      <a:noFill/>
                    </a:lnBlToTr>
                    <a:noFill/>
                  </a:tcPr>
                </a:tc>
                <a:extLst>
                  <a:ext uri="{0D108BD9-81ED-4DB2-BD59-A6C34878D82A}">
                    <a16:rowId xmlns="" xmlns:a16="http://schemas.microsoft.com/office/drawing/2014/main" val="10003"/>
                  </a:ext>
                </a:extLst>
              </a:tr>
              <a:tr h="425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6-mos forward</a:t>
                      </a:r>
                    </a:p>
                  </a:txBody>
                  <a:tcPr marL="101600" marR="101600" marT="52754" marB="52754" horzOverflow="overflow">
                    <a:lnL>
                      <a:noFill/>
                    </a:lnL>
                    <a:lnR>
                      <a:noFill/>
                    </a:lnR>
                    <a:lnT>
                      <a:noFill/>
                    </a:lnT>
                    <a:lnB>
                      <a:noFill/>
                    </a:lnB>
                    <a:lnTlToBr>
                      <a:noFill/>
                    </a:lnTlToBr>
                    <a:lnBlToTr>
                      <a:noFill/>
                    </a:lnBlToTr>
                    <a:noFill/>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1.4416</a:t>
                      </a:r>
                    </a:p>
                  </a:txBody>
                  <a:tcPr marL="9525" marR="9525" marT="9525" marB="0" anchor="b">
                    <a:lnL>
                      <a:noFill/>
                    </a:lnL>
                    <a:lnR>
                      <a:noFill/>
                    </a:lnR>
                    <a:lnT>
                      <a:noFill/>
                    </a:lnT>
                    <a:lnB>
                      <a:noFill/>
                    </a:lnB>
                    <a:lnTlToBr>
                      <a:noFill/>
                    </a:lnTlToBr>
                    <a:lnBlToTr>
                      <a:noFill/>
                    </a:lnBlToTr>
                    <a:solidFill>
                      <a:srgbClr val="FFE575"/>
                    </a:solidFill>
                  </a:tcPr>
                </a:tc>
                <a:tc>
                  <a:txBody>
                    <a:bodyPr/>
                    <a:lstStyle/>
                    <a:p>
                      <a:pPr algn="ctr" fontAlgn="b"/>
                      <a:r>
                        <a:rPr lang="en-US" sz="20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0.6937</a:t>
                      </a:r>
                    </a:p>
                  </a:txBody>
                  <a:tcPr marL="9525" marR="9525" marT="9525" marB="0" anchor="b">
                    <a:lnL>
                      <a:noFill/>
                    </a:lnL>
                    <a:lnR>
                      <a:noFill/>
                    </a:lnR>
                    <a:lnT>
                      <a:noFill/>
                    </a:lnT>
                    <a:lnB>
                      <a:noFill/>
                    </a:lnB>
                    <a:lnTlToBr>
                      <a:noFill/>
                    </a:lnTlToBr>
                    <a:lnBlToTr>
                      <a:noFill/>
                    </a:lnBlToTr>
                    <a:noFill/>
                  </a:tcPr>
                </a:tc>
                <a:extLst>
                  <a:ext uri="{0D108BD9-81ED-4DB2-BD59-A6C34878D82A}">
                    <a16:rowId xmlns="" xmlns:a16="http://schemas.microsoft.com/office/drawing/2014/main" val="10004"/>
                  </a:ext>
                </a:extLst>
              </a:tr>
            </a:tbl>
          </a:graphicData>
        </a:graphic>
      </p:graphicFrame>
      <p:sp>
        <p:nvSpPr>
          <p:cNvPr id="45076" name="Text Box 35"/>
          <p:cNvSpPr txBox="1">
            <a:spLocks noChangeArrowheads="1"/>
          </p:cNvSpPr>
          <p:nvPr/>
        </p:nvSpPr>
        <p:spPr bwMode="auto">
          <a:xfrm>
            <a:off x="4487863" y="4573588"/>
            <a:ext cx="4572000" cy="1581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latin typeface="Arial Unicode MS" pitchFamily="34" charset="-128"/>
                <a:ea typeface="Arial Unicode MS" pitchFamily="34" charset="-128"/>
                <a:cs typeface="Arial Unicode MS" pitchFamily="34" charset="-128"/>
              </a:rPr>
              <a:t>Clearly market participants expect that the pound will be worth </a:t>
            </a:r>
            <a:r>
              <a:rPr lang="en-US" altLang="en-US" sz="2400" dirty="0" smtClean="0">
                <a:latin typeface="Arial Unicode MS" pitchFamily="34" charset="-128"/>
                <a:ea typeface="Arial Unicode MS" pitchFamily="34" charset="-128"/>
                <a:cs typeface="Arial Unicode MS" pitchFamily="34" charset="-128"/>
              </a:rPr>
              <a:t>more (in dollars) </a:t>
            </a:r>
            <a:r>
              <a:rPr lang="en-US" altLang="en-US" sz="2400" dirty="0">
                <a:latin typeface="Arial Unicode MS" pitchFamily="34" charset="-128"/>
                <a:ea typeface="Arial Unicode MS" pitchFamily="34" charset="-128"/>
                <a:cs typeface="Arial Unicode MS" pitchFamily="34" charset="-128"/>
              </a:rPr>
              <a:t>in six months.</a:t>
            </a:r>
          </a:p>
        </p:txBody>
      </p:sp>
      <p:sp>
        <p:nvSpPr>
          <p:cNvPr id="45077"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B42DE827-35BE-4F3E-8A1F-06C1EF264B90}" type="slidenum">
              <a:rPr lang="en-US" altLang="en-US" sz="900">
                <a:cs typeface="Arial" charset="0"/>
              </a:rPr>
              <a:pPr algn="r" eaLnBrk="1" hangingPunct="1"/>
              <a:t>36</a:t>
            </a:fld>
            <a:endParaRPr lang="en-US" altLang="en-US" sz="1000">
              <a:cs typeface="Arial" charset="0"/>
            </a:endParaRPr>
          </a:p>
        </p:txBody>
      </p:sp>
      <p:sp>
        <p:nvSpPr>
          <p:cNvPr id="45078" name="Rectangle 20"/>
          <p:cNvSpPr>
            <a:spLocks noGrp="1" noChangeArrowheads="1"/>
          </p:cNvSpPr>
          <p:nvPr>
            <p:ph type="ftr" sz="quarter" idx="10"/>
          </p:nvPr>
        </p:nvSpPr>
        <p:spPr bwMode="auto">
          <a:xfrm>
            <a:off x="4487863" y="6553200"/>
            <a:ext cx="4275137"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0" y="914400"/>
            <a:ext cx="8915400" cy="990600"/>
          </a:xfrm>
        </p:spPr>
        <p:txBody>
          <a:bodyPr>
            <a:normAutofit fontScale="90000"/>
          </a:bodyPr>
          <a:lstStyle/>
          <a:p>
            <a:r>
              <a:rPr lang="en-US" altLang="en-US" dirty="0" smtClean="0"/>
              <a:t>Forward Rate Quotation: Dollar-Based Holding Period Return</a:t>
            </a:r>
          </a:p>
        </p:txBody>
      </p:sp>
      <p:sp>
        <p:nvSpPr>
          <p:cNvPr id="46083" name="Rectangle 3"/>
          <p:cNvSpPr>
            <a:spLocks noGrp="1" noChangeArrowheads="1"/>
          </p:cNvSpPr>
          <p:nvPr>
            <p:ph idx="1"/>
          </p:nvPr>
        </p:nvSpPr>
        <p:spPr bwMode="auto">
          <a:xfrm>
            <a:off x="152400" y="2209800"/>
            <a:ext cx="8229600" cy="42211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800" dirty="0" smtClean="0"/>
              <a:t>Consider the (dollar) holding period return of a dollar-based investor who buys </a:t>
            </a:r>
            <a:r>
              <a:rPr lang="en-US" altLang="en-US" sz="2800" dirty="0" smtClean="0">
                <a:cs typeface="Times New Roman" pitchFamily="18" charset="0"/>
              </a:rPr>
              <a:t>£</a:t>
            </a:r>
            <a:r>
              <a:rPr lang="en-US" altLang="en-US" sz="2800" dirty="0" smtClean="0"/>
              <a:t>1 million at the spot exchange rate and sells them forward:</a:t>
            </a:r>
          </a:p>
        </p:txBody>
      </p:sp>
      <p:sp>
        <p:nvSpPr>
          <p:cNvPr id="46087" name="Text Box 19"/>
          <p:cNvSpPr txBox="1">
            <a:spLocks noChangeArrowheads="1"/>
          </p:cNvSpPr>
          <p:nvPr/>
        </p:nvSpPr>
        <p:spPr bwMode="auto">
          <a:xfrm>
            <a:off x="1016000" y="4927600"/>
            <a:ext cx="2878138"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dirty="0" smtClean="0">
                <a:latin typeface="Arial Unicode MS" panose="020B0604020202020204" pitchFamily="34" charset="-128"/>
                <a:ea typeface="Arial Unicode MS" panose="020B0604020202020204" pitchFamily="34" charset="-128"/>
                <a:cs typeface="Arial Unicode MS" panose="020B0604020202020204" pitchFamily="34" charset="-128"/>
              </a:rPr>
              <a:t>HPR</a:t>
            </a:r>
            <a:r>
              <a:rPr lang="en-US" altLang="en-US" sz="2700" baseline="-25000" dirty="0" smtClean="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sz="27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700" dirty="0" smtClean="0">
                <a:latin typeface="Arial Unicode MS" panose="020B0604020202020204" pitchFamily="34" charset="-128"/>
                <a:ea typeface="Arial Unicode MS" panose="020B0604020202020204" pitchFamily="34" charset="-128"/>
                <a:cs typeface="Arial Unicode MS" panose="020B0604020202020204" pitchFamily="34" charset="-128"/>
              </a:rPr>
              <a:t>0.0010</a:t>
            </a:r>
            <a:endPar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6088" name="Text Box 20"/>
          <p:cNvSpPr txBox="1">
            <a:spLocks noChangeArrowheads="1"/>
          </p:cNvSpPr>
          <p:nvPr/>
        </p:nvSpPr>
        <p:spPr bwMode="auto">
          <a:xfrm>
            <a:off x="1016000" y="5538788"/>
            <a:ext cx="7899400" cy="473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Annualized dollar HPR =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0.1944%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0.0972%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2</a:t>
            </a:r>
          </a:p>
        </p:txBody>
      </p:sp>
      <p:sp>
        <p:nvSpPr>
          <p:cNvPr id="46089"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9849EB5B-14A7-4916-A8E5-3BB58C42F505}" type="slidenum">
              <a:rPr lang="en-US" altLang="en-US" sz="900">
                <a:cs typeface="Arial" charset="0"/>
              </a:rPr>
              <a:pPr algn="r" eaLnBrk="1" hangingPunct="1"/>
              <a:t>37</a:t>
            </a:fld>
            <a:endParaRPr lang="en-US" altLang="en-US" sz="1000">
              <a:cs typeface="Arial" charset="0"/>
            </a:endParaRPr>
          </a:p>
        </p:txBody>
      </p:sp>
      <p:sp>
        <p:nvSpPr>
          <p:cNvPr id="46090" name="Rectangle 20"/>
          <p:cNvSpPr>
            <a:spLocks noGrp="1" noChangeArrowheads="1"/>
          </p:cNvSpPr>
          <p:nvPr>
            <p:ph type="ftr" sz="quarter" idx="10"/>
          </p:nvPr>
        </p:nvSpPr>
        <p:spPr bwMode="auto">
          <a:xfrm>
            <a:off x="4572000" y="6553200"/>
            <a:ext cx="41910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mc:AlternateContent xmlns:mc="http://schemas.openxmlformats.org/markup-compatibility/2006" xmlns:a14="http://schemas.microsoft.com/office/drawing/2010/main">
        <mc:Choice Requires="a14">
          <p:sp>
            <p:nvSpPr>
              <p:cNvPr id="2" name="TextBox 1"/>
              <p:cNvSpPr txBox="1"/>
              <p:nvPr/>
            </p:nvSpPr>
            <p:spPr>
              <a:xfrm>
                <a:off x="2455069" y="3974225"/>
                <a:ext cx="4661917" cy="64857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2000" b="0" i="1" smtClean="0">
                              <a:latin typeface="Cambria Math"/>
                            </a:rPr>
                          </m:ctrlPr>
                        </m:sSubPr>
                        <m:e>
                          <m:r>
                            <a:rPr lang="en-US" sz="2000" b="0" i="1" smtClean="0">
                              <a:latin typeface="Cambria Math" panose="02040503050406030204" pitchFamily="18" charset="0"/>
                            </a:rPr>
                            <m:t>𝐻𝑃𝑅</m:t>
                          </m:r>
                        </m:e>
                        <m:sub>
                          <m:r>
                            <a:rPr lang="en-US" sz="2000" b="0" i="1" smtClean="0">
                              <a:latin typeface="Cambria Math" panose="02040503050406030204" pitchFamily="18" charset="0"/>
                            </a:rPr>
                            <m:t>$</m:t>
                          </m:r>
                        </m:sub>
                      </m:sSub>
                      <m:r>
                        <a:rPr lang="en-US" sz="2000" b="0" i="1" smtClean="0">
                          <a:latin typeface="Cambria Math" panose="02040503050406030204" pitchFamily="18" charset="0"/>
                        </a:rPr>
                        <m:t>=</m:t>
                      </m:r>
                      <m:f>
                        <m:fPr>
                          <m:ctrlPr>
                            <a:rPr lang="en-US" sz="2000" b="0" i="1" smtClean="0">
                              <a:latin typeface="Cambria Math"/>
                            </a:rPr>
                          </m:ctrlPr>
                        </m:fPr>
                        <m:num>
                          <m:r>
                            <a:rPr lang="en-US" sz="2000" b="0" i="1" smtClean="0">
                              <a:latin typeface="Cambria Math" panose="02040503050406030204" pitchFamily="18" charset="0"/>
                            </a:rPr>
                            <m:t>𝑔𝑎𝑖𝑛</m:t>
                          </m:r>
                        </m:num>
                        <m:den>
                          <m:r>
                            <a:rPr lang="en-US" sz="2000" b="0" i="1" smtClean="0">
                              <a:latin typeface="Cambria Math" panose="02040503050406030204" pitchFamily="18" charset="0"/>
                            </a:rPr>
                            <m:t>𝑝𝑎𝑖𝑛</m:t>
                          </m:r>
                        </m:den>
                      </m:f>
                      <m:r>
                        <a:rPr lang="en-US" sz="2000" b="0" i="1" smtClean="0">
                          <a:latin typeface="Cambria Math" panose="02040503050406030204" pitchFamily="18" charset="0"/>
                        </a:rPr>
                        <m:t>=</m:t>
                      </m:r>
                      <m:f>
                        <m:fPr>
                          <m:ctrlPr>
                            <a:rPr lang="en-US" sz="2000" b="0" i="1" smtClean="0">
                              <a:latin typeface="Cambria Math"/>
                            </a:rPr>
                          </m:ctrlPr>
                        </m:fPr>
                        <m:num>
                          <m:r>
                            <a:rPr lang="en-US" sz="2000" b="0" i="1" smtClean="0">
                              <a:latin typeface="Cambria Math" panose="02040503050406030204" pitchFamily="18" charset="0"/>
                            </a:rPr>
                            <m:t>$1,441,600−$</m:t>
                          </m:r>
                          <m:r>
                            <a:rPr lang="en-US" sz="2000" i="1">
                              <a:latin typeface="Cambria Math" panose="02040503050406030204" pitchFamily="18" charset="0"/>
                            </a:rPr>
                            <m:t>1,440,200</m:t>
                          </m:r>
                        </m:num>
                        <m:den>
                          <m:r>
                            <a:rPr lang="en-US" sz="2000" b="0" i="1" smtClean="0">
                              <a:latin typeface="Cambria Math" panose="02040503050406030204" pitchFamily="18" charset="0"/>
                            </a:rPr>
                            <m:t>$1,440,200</m:t>
                          </m:r>
                        </m:den>
                      </m:f>
                    </m:oMath>
                  </m:oMathPara>
                </a14:m>
                <a:endParaRPr lang="en-US" sz="2000" dirty="0"/>
              </a:p>
            </p:txBody>
          </p:sp>
        </mc:Choice>
        <mc:Fallback xmlns="">
          <p:sp>
            <p:nvSpPr>
              <p:cNvPr id="2" name="TextBox 1"/>
              <p:cNvSpPr txBox="1">
                <a:spLocks noRot="1" noChangeAspect="1" noMove="1" noResize="1" noEditPoints="1" noAdjustHandles="1" noChangeArrowheads="1" noChangeShapeType="1" noTextEdit="1"/>
              </p:cNvSpPr>
              <p:nvPr/>
            </p:nvSpPr>
            <p:spPr>
              <a:xfrm>
                <a:off x="2455069" y="3974225"/>
                <a:ext cx="4661917" cy="648575"/>
              </a:xfrm>
              <a:prstGeom prst="rect">
                <a:avLst/>
              </a:prstGeom>
              <a:blipFill>
                <a:blip r:embed="rId2"/>
                <a:stretch>
                  <a:fillRect/>
                </a:stretch>
              </a:blipFill>
            </p:spPr>
            <p:txBody>
              <a:bodyPr/>
              <a:lstStyle/>
              <a:p>
                <a:r>
                  <a:rPr lang="en-US">
                    <a:noFill/>
                  </a:rPr>
                  <a:t> </a:t>
                </a:r>
              </a:p>
            </p:txBody>
          </p:sp>
        </mc:Fallback>
      </mc:AlternateContent>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US" altLang="en-US" smtClean="0"/>
              <a:t>Forward Premium</a:t>
            </a:r>
          </a:p>
        </p:txBody>
      </p:sp>
      <p:sp>
        <p:nvSpPr>
          <p:cNvPr id="47107" name="Rectangle 3"/>
          <p:cNvSpPr>
            <a:spLocks noGrp="1" noChangeArrowheads="1"/>
          </p:cNvSpPr>
          <p:nvPr>
            <p:ph idx="1"/>
          </p:nvPr>
        </p:nvSpPr>
        <p:spPr bwMode="auto">
          <a:xfrm>
            <a:off x="228600" y="1905000"/>
            <a:ext cx="8458200" cy="45259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The interest rate differential implied by forward premium or discount.</a:t>
            </a:r>
          </a:p>
          <a:p>
            <a:r>
              <a:rPr lang="en-US" altLang="en-US" dirty="0" smtClean="0"/>
              <a:t>For example, suppose the € is appreciating from </a:t>
            </a:r>
            <a:r>
              <a:rPr lang="en-US" altLang="en-US" i="1" dirty="0" smtClean="0"/>
              <a:t>S</a:t>
            </a:r>
            <a:r>
              <a:rPr lang="en-US" altLang="en-US" dirty="0" smtClean="0"/>
              <a:t>($/€) = 1.1321 to </a:t>
            </a:r>
            <a:r>
              <a:rPr lang="en-US" altLang="en-US" i="1" dirty="0" smtClean="0"/>
              <a:t>F</a:t>
            </a:r>
            <a:r>
              <a:rPr lang="en-US" altLang="en-US" baseline="-25000" dirty="0" smtClean="0"/>
              <a:t>180</a:t>
            </a:r>
            <a:r>
              <a:rPr lang="en-US" altLang="en-US" dirty="0" smtClean="0"/>
              <a:t>($/€) = 1.1389.</a:t>
            </a:r>
          </a:p>
          <a:p>
            <a:r>
              <a:rPr lang="en-US" altLang="en-US" dirty="0" smtClean="0"/>
              <a:t>The 180-day forward premium is given by:</a:t>
            </a:r>
          </a:p>
        </p:txBody>
      </p:sp>
      <p:sp>
        <p:nvSpPr>
          <p:cNvPr id="47108" name="Text Box 4"/>
          <p:cNvSpPr txBox="1">
            <a:spLocks noChangeArrowheads="1"/>
          </p:cNvSpPr>
          <p:nvPr/>
        </p:nvSpPr>
        <p:spPr bwMode="auto">
          <a:xfrm>
            <a:off x="1849438" y="6037263"/>
            <a:ext cx="4862512" cy="51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700" dirty="0" smtClean="0">
                <a:latin typeface="Arial Unicode MS" panose="020B0604020202020204" pitchFamily="34" charset="-128"/>
                <a:ea typeface="Arial Unicode MS" panose="020B0604020202020204" pitchFamily="34" charset="-128"/>
                <a:cs typeface="Arial Unicode MS" panose="020B0604020202020204" pitchFamily="34" charset="-128"/>
              </a:rPr>
              <a:t>0.0120, </a:t>
            </a: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or </a:t>
            </a:r>
            <a:r>
              <a:rPr lang="en-US" altLang="en-US" sz="2700" dirty="0" smtClean="0">
                <a:latin typeface="Arial Unicode MS" panose="020B0604020202020204" pitchFamily="34" charset="-128"/>
                <a:ea typeface="Arial Unicode MS" panose="020B0604020202020204" pitchFamily="34" charset="-128"/>
                <a:cs typeface="Arial Unicode MS" panose="020B0604020202020204" pitchFamily="34" charset="-128"/>
              </a:rPr>
              <a:t>1.20%</a:t>
            </a:r>
            <a:endPar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nvGrpSpPr>
          <p:cNvPr id="47109" name="Group 5"/>
          <p:cNvGrpSpPr>
            <a:grpSpLocks/>
          </p:cNvGrpSpPr>
          <p:nvPr/>
        </p:nvGrpSpPr>
        <p:grpSpPr bwMode="auto">
          <a:xfrm>
            <a:off x="5082960" y="5103304"/>
            <a:ext cx="3571875" cy="955817"/>
            <a:chOff x="2880" y="2544"/>
            <a:chExt cx="2025" cy="521"/>
          </a:xfrm>
        </p:grpSpPr>
        <p:sp>
          <p:nvSpPr>
            <p:cNvPr id="47122" name="Text Box 6"/>
            <p:cNvSpPr txBox="1">
              <a:spLocks noChangeArrowheads="1"/>
            </p:cNvSpPr>
            <p:nvPr/>
          </p:nvSpPr>
          <p:spPr bwMode="auto">
            <a:xfrm>
              <a:off x="3120" y="2544"/>
              <a:ext cx="154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1.1389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1.1321</a:t>
              </a: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7123" name="Text Box 7"/>
            <p:cNvSpPr txBox="1">
              <a:spLocks noChangeArrowheads="1"/>
            </p:cNvSpPr>
            <p:nvPr/>
          </p:nvSpPr>
          <p:spPr bwMode="auto">
            <a:xfrm>
              <a:off x="3491" y="2788"/>
              <a:ext cx="768"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dirty="0" smtClean="0">
                  <a:latin typeface="Arial Unicode MS" panose="020B0604020202020204" pitchFamily="34" charset="-128"/>
                  <a:ea typeface="Arial Unicode MS" panose="020B0604020202020204" pitchFamily="34" charset="-128"/>
                  <a:cs typeface="Arial Unicode MS" panose="020B0604020202020204" pitchFamily="34" charset="-128"/>
                </a:rPr>
                <a:t>1.1321</a:t>
              </a:r>
              <a:endPar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7124" name="Line 8"/>
            <p:cNvSpPr>
              <a:spLocks noChangeShapeType="1"/>
            </p:cNvSpPr>
            <p:nvPr/>
          </p:nvSpPr>
          <p:spPr bwMode="auto">
            <a:xfrm flipV="1">
              <a:off x="3216" y="2821"/>
              <a:ext cx="1189"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7125" name="Text Box 9"/>
            <p:cNvSpPr txBox="1">
              <a:spLocks noChangeArrowheads="1"/>
            </p:cNvSpPr>
            <p:nvPr/>
          </p:nvSpPr>
          <p:spPr bwMode="auto">
            <a:xfrm>
              <a:off x="4473" y="2663"/>
              <a:ext cx="432"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 2</a:t>
              </a:r>
            </a:p>
          </p:txBody>
        </p:sp>
        <p:sp>
          <p:nvSpPr>
            <p:cNvPr id="47126" name="Text Box 10"/>
            <p:cNvSpPr txBox="1">
              <a:spLocks noChangeArrowheads="1"/>
            </p:cNvSpPr>
            <p:nvPr/>
          </p:nvSpPr>
          <p:spPr bwMode="auto">
            <a:xfrm>
              <a:off x="2880" y="2688"/>
              <a:ext cx="288"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a:t>
              </a:r>
            </a:p>
          </p:txBody>
        </p:sp>
      </p:grpSp>
      <p:grpSp>
        <p:nvGrpSpPr>
          <p:cNvPr id="47110" name="Group 11"/>
          <p:cNvGrpSpPr>
            <a:grpSpLocks/>
          </p:cNvGrpSpPr>
          <p:nvPr/>
        </p:nvGrpSpPr>
        <p:grpSpPr bwMode="auto">
          <a:xfrm>
            <a:off x="236529" y="5049187"/>
            <a:ext cx="4762500" cy="948479"/>
            <a:chOff x="240" y="2544"/>
            <a:chExt cx="2700" cy="517"/>
          </a:xfrm>
        </p:grpSpPr>
        <p:sp>
          <p:nvSpPr>
            <p:cNvPr id="47113" name="Text Box 12"/>
            <p:cNvSpPr txBox="1">
              <a:spLocks noChangeArrowheads="1"/>
            </p:cNvSpPr>
            <p:nvPr/>
          </p:nvSpPr>
          <p:spPr bwMode="auto">
            <a:xfrm>
              <a:off x="240" y="2688"/>
              <a:ext cx="912"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dirty="0">
                  <a:latin typeface="Arial Unicode MS" panose="020B0604020202020204" pitchFamily="34" charset="-128"/>
                  <a:ea typeface="Arial Unicode MS" panose="020B0604020202020204" pitchFamily="34" charset="-128"/>
                  <a:cs typeface="Arial Unicode MS" panose="020B0604020202020204" pitchFamily="34" charset="-128"/>
                </a:rPr>
                <a:t>f</a:t>
              </a:r>
              <a:r>
                <a:rPr lang="en-US" altLang="en-US" sz="2300" baseline="-25000" dirty="0">
                  <a:latin typeface="Arial Unicode MS" panose="020B0604020202020204" pitchFamily="34" charset="-128"/>
                  <a:ea typeface="Arial Unicode MS" panose="020B0604020202020204" pitchFamily="34" charset="-128"/>
                  <a:cs typeface="Arial Unicode MS" panose="020B0604020202020204" pitchFamily="34" charset="-128"/>
                </a:rPr>
                <a:t>180,€</a:t>
              </a:r>
              <a:r>
                <a:rPr lang="en-US" altLang="en-US" sz="2300" i="1" baseline="-25000" dirty="0">
                  <a:latin typeface="Arial Unicode MS" panose="020B0604020202020204" pitchFamily="34" charset="-128"/>
                  <a:ea typeface="Arial Unicode MS" panose="020B0604020202020204" pitchFamily="34" charset="-128"/>
                  <a:cs typeface="Arial Unicode MS" panose="020B0604020202020204" pitchFamily="34" charset="-128"/>
                </a:rPr>
                <a:t>v</a:t>
              </a:r>
              <a:r>
                <a:rPr lang="en-US" altLang="en-US" sz="2300" baseline="-25000" dirty="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47114" name="Text Box 13"/>
            <p:cNvSpPr txBox="1">
              <a:spLocks noChangeArrowheads="1"/>
            </p:cNvSpPr>
            <p:nvPr/>
          </p:nvSpPr>
          <p:spPr bwMode="auto">
            <a:xfrm>
              <a:off x="816" y="2544"/>
              <a:ext cx="1680"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Arial Unicode MS" panose="020B0604020202020204" pitchFamily="34" charset="-128"/>
                  <a:ea typeface="Arial Unicode MS" panose="020B0604020202020204" pitchFamily="34" charset="-128"/>
                  <a:cs typeface="Arial Unicode MS" panose="020B0604020202020204" pitchFamily="34" charset="-128"/>
                </a:rPr>
                <a:t>F</a:t>
              </a:r>
              <a:r>
                <a:rPr lang="en-US" altLang="en-US" sz="2700" baseline="-25000">
                  <a:latin typeface="Arial Unicode MS" panose="020B0604020202020204" pitchFamily="34" charset="-128"/>
                  <a:ea typeface="Arial Unicode MS" panose="020B0604020202020204" pitchFamily="34" charset="-128"/>
                  <a:cs typeface="Arial Unicode MS" panose="020B0604020202020204" pitchFamily="34" charset="-128"/>
                </a:rPr>
                <a:t>180</a:t>
              </a: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 – </a:t>
              </a:r>
              <a:r>
                <a:rPr lang="en-US" altLang="en-US" sz="2700" i="1">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 </a:t>
              </a:r>
            </a:p>
          </p:txBody>
        </p:sp>
        <p:sp>
          <p:nvSpPr>
            <p:cNvPr id="47115" name="Text Box 14"/>
            <p:cNvSpPr txBox="1">
              <a:spLocks noChangeArrowheads="1"/>
            </p:cNvSpPr>
            <p:nvPr/>
          </p:nvSpPr>
          <p:spPr bwMode="auto">
            <a:xfrm>
              <a:off x="1344" y="2784"/>
              <a:ext cx="768"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i="1">
                  <a:latin typeface="Arial Unicode MS" panose="020B0604020202020204" pitchFamily="34" charset="-128"/>
                  <a:ea typeface="Arial Unicode MS" panose="020B0604020202020204" pitchFamily="34" charset="-128"/>
                  <a:cs typeface="Arial Unicode MS" panose="020B0604020202020204" pitchFamily="34" charset="-128"/>
                </a:rPr>
                <a:t>S</a:t>
              </a: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47116" name="Line 15"/>
            <p:cNvSpPr>
              <a:spLocks noChangeShapeType="1"/>
            </p:cNvSpPr>
            <p:nvPr/>
          </p:nvSpPr>
          <p:spPr bwMode="auto">
            <a:xfrm>
              <a:off x="960" y="2832"/>
              <a:ext cx="139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7117" name="Text Box 16"/>
            <p:cNvSpPr txBox="1">
              <a:spLocks noChangeArrowheads="1"/>
            </p:cNvSpPr>
            <p:nvPr/>
          </p:nvSpPr>
          <p:spPr bwMode="auto">
            <a:xfrm>
              <a:off x="720" y="2688"/>
              <a:ext cx="192"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47118" name="Text Box 17"/>
            <p:cNvSpPr txBox="1">
              <a:spLocks noChangeArrowheads="1"/>
            </p:cNvSpPr>
            <p:nvPr/>
          </p:nvSpPr>
          <p:spPr bwMode="auto">
            <a:xfrm>
              <a:off x="2304" y="2688"/>
              <a:ext cx="240"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47119" name="Text Box 18"/>
            <p:cNvSpPr txBox="1">
              <a:spLocks noChangeArrowheads="1"/>
            </p:cNvSpPr>
            <p:nvPr/>
          </p:nvSpPr>
          <p:spPr bwMode="auto">
            <a:xfrm>
              <a:off x="2502" y="2544"/>
              <a:ext cx="432"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360</a:t>
              </a:r>
            </a:p>
          </p:txBody>
        </p:sp>
        <p:sp>
          <p:nvSpPr>
            <p:cNvPr id="47120" name="Text Box 19"/>
            <p:cNvSpPr txBox="1">
              <a:spLocks noChangeArrowheads="1"/>
            </p:cNvSpPr>
            <p:nvPr/>
          </p:nvSpPr>
          <p:spPr bwMode="auto">
            <a:xfrm>
              <a:off x="2496" y="2784"/>
              <a:ext cx="444"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a:latin typeface="Arial Unicode MS" panose="020B0604020202020204" pitchFamily="34" charset="-128"/>
                  <a:ea typeface="Arial Unicode MS" panose="020B0604020202020204" pitchFamily="34" charset="-128"/>
                  <a:cs typeface="Arial Unicode MS" panose="020B0604020202020204" pitchFamily="34" charset="-128"/>
                </a:rPr>
                <a:t>180</a:t>
              </a:r>
            </a:p>
          </p:txBody>
        </p:sp>
        <p:sp>
          <p:nvSpPr>
            <p:cNvPr id="47121" name="Line 20"/>
            <p:cNvSpPr>
              <a:spLocks noChangeShapeType="1"/>
            </p:cNvSpPr>
            <p:nvPr/>
          </p:nvSpPr>
          <p:spPr bwMode="auto">
            <a:xfrm>
              <a:off x="2562" y="2832"/>
              <a:ext cx="311" cy="1"/>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47111"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2A6A1826-A24A-4E4A-B458-0380899E2934}" type="slidenum">
              <a:rPr lang="en-US" altLang="en-US" sz="900">
                <a:cs typeface="Arial" charset="0"/>
              </a:rPr>
              <a:pPr algn="r" eaLnBrk="1" hangingPunct="1"/>
              <a:t>38</a:t>
            </a:fld>
            <a:endParaRPr lang="en-US" altLang="en-US" sz="1000">
              <a:cs typeface="Arial" charset="0"/>
            </a:endParaRPr>
          </a:p>
        </p:txBody>
      </p:sp>
      <p:sp>
        <p:nvSpPr>
          <p:cNvPr id="47112" name="Rectangle 20"/>
          <p:cNvSpPr>
            <a:spLocks noGrp="1" noChangeArrowheads="1"/>
          </p:cNvSpPr>
          <p:nvPr>
            <p:ph type="ftr" sz="quarter" idx="10"/>
          </p:nvPr>
        </p:nvSpPr>
        <p:spPr bwMode="auto">
          <a:xfrm>
            <a:off x="4648200" y="6577264"/>
            <a:ext cx="41148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rtlCol="0">
            <a:normAutofit fontScale="90000"/>
          </a:bodyPr>
          <a:lstStyle/>
          <a:p>
            <a:pPr fontAlgn="auto">
              <a:spcAft>
                <a:spcPts val="0"/>
              </a:spcAft>
              <a:defRPr/>
            </a:pPr>
            <a:r>
              <a:rPr lang="en-US" altLang="en-US" smtClean="0"/>
              <a:t>Long and Short Forward Positions</a:t>
            </a:r>
          </a:p>
        </p:txBody>
      </p:sp>
      <p:sp>
        <p:nvSpPr>
          <p:cNvPr id="48131"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mtClean="0"/>
              <a:t>If you have agreed to </a:t>
            </a:r>
            <a:r>
              <a:rPr lang="en-US" altLang="en-US" u="sng" smtClean="0"/>
              <a:t>s</a:t>
            </a:r>
            <a:r>
              <a:rPr lang="en-US" altLang="en-US" smtClean="0"/>
              <a:t>ell anything (spot or forward), you are “</a:t>
            </a:r>
            <a:r>
              <a:rPr lang="en-US" altLang="en-US" u="sng" smtClean="0"/>
              <a:t>s</a:t>
            </a:r>
            <a:r>
              <a:rPr lang="en-US" altLang="en-US" smtClean="0"/>
              <a:t>hort.”</a:t>
            </a:r>
          </a:p>
          <a:p>
            <a:r>
              <a:rPr lang="en-US" altLang="en-US" smtClean="0"/>
              <a:t>If you have agreed to buy anything (forward or spot), you are “long.”</a:t>
            </a:r>
          </a:p>
          <a:p>
            <a:r>
              <a:rPr lang="en-US" altLang="en-US" smtClean="0"/>
              <a:t>So, if you have agreed to </a:t>
            </a:r>
            <a:r>
              <a:rPr lang="en-US" altLang="en-US" u="sng" smtClean="0"/>
              <a:t>s</a:t>
            </a:r>
            <a:r>
              <a:rPr lang="en-US" altLang="en-US" smtClean="0"/>
              <a:t>ell an FX forward, you are </a:t>
            </a:r>
            <a:r>
              <a:rPr lang="en-US" altLang="en-US" u="sng" smtClean="0"/>
              <a:t>s</a:t>
            </a:r>
            <a:r>
              <a:rPr lang="en-US" altLang="en-US" smtClean="0"/>
              <a:t>hort, and if you have agreed to buy an FX forward, you are long.</a:t>
            </a:r>
          </a:p>
          <a:p>
            <a:endParaRPr lang="en-US" altLang="en-US" smtClean="0"/>
          </a:p>
        </p:txBody>
      </p:sp>
      <p:sp>
        <p:nvSpPr>
          <p:cNvPr id="4813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B6AEEFE7-92E6-41BE-ACB3-62F781124470}" type="slidenum">
              <a:rPr lang="en-US" altLang="en-US" sz="900">
                <a:cs typeface="Arial" charset="0"/>
              </a:rPr>
              <a:pPr algn="r" eaLnBrk="1" hangingPunct="1"/>
              <a:t>39</a:t>
            </a:fld>
            <a:endParaRPr lang="en-US" altLang="en-US" sz="1000">
              <a:cs typeface="Arial" charset="0"/>
            </a:endParaRPr>
          </a:p>
        </p:txBody>
      </p:sp>
      <p:sp>
        <p:nvSpPr>
          <p:cNvPr id="48133" name="Rectangle 20"/>
          <p:cNvSpPr>
            <a:spLocks noGrp="1" noChangeArrowheads="1"/>
          </p:cNvSpPr>
          <p:nvPr>
            <p:ph type="ftr" sz="quarter" idx="10"/>
          </p:nvPr>
        </p:nvSpPr>
        <p:spPr bwMode="auto">
          <a:xfrm>
            <a:off x="4572000" y="6553200"/>
            <a:ext cx="41910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r>
              <a:rPr lang="en-US" altLang="en-US" dirty="0" smtClean="0"/>
              <a:t>Forward Contract Payoff Profiles </a:t>
            </a:r>
          </a:p>
        </p:txBody>
      </p:sp>
      <p:cxnSp>
        <p:nvCxnSpPr>
          <p:cNvPr id="49155" name="Straight Connector 4"/>
          <p:cNvCxnSpPr>
            <a:cxnSpLocks noChangeShapeType="1"/>
          </p:cNvCxnSpPr>
          <p:nvPr/>
        </p:nvCxnSpPr>
        <p:spPr bwMode="auto">
          <a:xfrm flipH="1">
            <a:off x="1014413" y="2057400"/>
            <a:ext cx="3175" cy="4362450"/>
          </a:xfrm>
          <a:prstGeom prst="line">
            <a:avLst/>
          </a:prstGeom>
          <a:noFill/>
          <a:ln w="28575" algn="ctr">
            <a:solidFill>
              <a:schemeClr val="tx1"/>
            </a:solidFill>
            <a:round/>
            <a:headEnd/>
            <a:tailEnd/>
          </a:ln>
          <a:extLst>
            <a:ext uri="{909E8E84-426E-40DD-AFC4-6F175D3DCCD1}">
              <a14:hiddenFill xmlns:a14="http://schemas.microsoft.com/office/drawing/2010/main">
                <a:noFill/>
              </a14:hiddenFill>
            </a:ext>
          </a:extLst>
        </p:spPr>
      </p:cxnSp>
      <p:cxnSp>
        <p:nvCxnSpPr>
          <p:cNvPr id="49156" name="Straight Connector 5"/>
          <p:cNvCxnSpPr>
            <a:cxnSpLocks noChangeShapeType="1"/>
          </p:cNvCxnSpPr>
          <p:nvPr/>
        </p:nvCxnSpPr>
        <p:spPr bwMode="auto">
          <a:xfrm rot="10800000">
            <a:off x="1016000" y="3954463"/>
            <a:ext cx="6775450" cy="1587"/>
          </a:xfrm>
          <a:prstGeom prst="line">
            <a:avLst/>
          </a:prstGeom>
          <a:noFill/>
          <a:ln w="28575" algn="ctr">
            <a:solidFill>
              <a:schemeClr val="tx1"/>
            </a:solidFill>
            <a:round/>
            <a:headEnd/>
            <a:tailEnd/>
          </a:ln>
          <a:extLst>
            <a:ext uri="{909E8E84-426E-40DD-AFC4-6F175D3DCCD1}">
              <a14:hiddenFill xmlns:a14="http://schemas.microsoft.com/office/drawing/2010/main">
                <a:noFill/>
              </a14:hiddenFill>
            </a:ext>
          </a:extLst>
        </p:spPr>
      </p:cxnSp>
      <p:sp>
        <p:nvSpPr>
          <p:cNvPr id="49157" name="Text Box 13"/>
          <p:cNvSpPr txBox="1">
            <a:spLocks noChangeArrowheads="1"/>
          </p:cNvSpPr>
          <p:nvPr/>
        </p:nvSpPr>
        <p:spPr bwMode="auto">
          <a:xfrm rot="-5400000">
            <a:off x="104695" y="2081213"/>
            <a:ext cx="1266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profit</a:t>
            </a:r>
          </a:p>
        </p:txBody>
      </p:sp>
      <p:sp>
        <p:nvSpPr>
          <p:cNvPr id="49158" name="Text Box 13"/>
          <p:cNvSpPr txBox="1">
            <a:spLocks noChangeArrowheads="1"/>
          </p:cNvSpPr>
          <p:nvPr/>
        </p:nvSpPr>
        <p:spPr bwMode="auto">
          <a:xfrm rot="-5400000">
            <a:off x="30956" y="5555457"/>
            <a:ext cx="1266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a:latin typeface="Arial Unicode MS" panose="020B0604020202020204" pitchFamily="34" charset="-128"/>
                <a:ea typeface="Arial Unicode MS" panose="020B0604020202020204" pitchFamily="34" charset="-128"/>
                <a:cs typeface="Arial Unicode MS" panose="020B0604020202020204" pitchFamily="34" charset="-128"/>
              </a:rPr>
              <a:t>loss</a:t>
            </a:r>
          </a:p>
        </p:txBody>
      </p:sp>
      <p:sp>
        <p:nvSpPr>
          <p:cNvPr id="49159" name="Text Box 13"/>
          <p:cNvSpPr txBox="1">
            <a:spLocks noChangeArrowheads="1"/>
          </p:cNvSpPr>
          <p:nvPr/>
        </p:nvSpPr>
        <p:spPr bwMode="auto">
          <a:xfrm>
            <a:off x="5164138" y="3956050"/>
            <a:ext cx="3810000" cy="400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a:spcBef>
                <a:spcPct val="50000"/>
              </a:spcBef>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Spot exchange in 6 months $/£</a:t>
            </a:r>
          </a:p>
        </p:txBody>
      </p:sp>
      <p:cxnSp>
        <p:nvCxnSpPr>
          <p:cNvPr id="49160" name="Straight Connector 10"/>
          <p:cNvCxnSpPr>
            <a:cxnSpLocks noChangeShapeType="1"/>
            <a:stCxn id="49161" idx="1"/>
          </p:cNvCxnSpPr>
          <p:nvPr/>
        </p:nvCxnSpPr>
        <p:spPr bwMode="auto">
          <a:xfrm flipH="1">
            <a:off x="1008063" y="2630488"/>
            <a:ext cx="3328987" cy="3575050"/>
          </a:xfrm>
          <a:prstGeom prst="line">
            <a:avLst/>
          </a:prstGeom>
          <a:noFill/>
          <a:ln w="28575" algn="ctr">
            <a:solidFill>
              <a:srgbClr val="FF0000"/>
            </a:solidFill>
            <a:round/>
            <a:headEnd type="arrow" w="med" len="med"/>
            <a:tailEnd/>
          </a:ln>
          <a:extLst>
            <a:ext uri="{909E8E84-426E-40DD-AFC4-6F175D3DCCD1}">
              <a14:hiddenFill xmlns:a14="http://schemas.microsoft.com/office/drawing/2010/main">
                <a:noFill/>
              </a14:hiddenFill>
            </a:ext>
          </a:extLst>
        </p:spPr>
      </p:cxnSp>
      <p:sp>
        <p:nvSpPr>
          <p:cNvPr id="49161" name="Text Box 13"/>
          <p:cNvSpPr txBox="1">
            <a:spLocks noChangeArrowheads="1"/>
          </p:cNvSpPr>
          <p:nvPr/>
        </p:nvSpPr>
        <p:spPr bwMode="auto">
          <a:xfrm rot="-2656414">
            <a:off x="4206875" y="1897063"/>
            <a:ext cx="9144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ctr">
              <a:spcBef>
                <a:spcPct val="50000"/>
              </a:spcBef>
            </a:pPr>
            <a:r>
              <a:rPr lang="en-US" altLang="en-US" sz="120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Payoff from long position in £10,000</a:t>
            </a:r>
          </a:p>
        </p:txBody>
      </p:sp>
      <p:cxnSp>
        <p:nvCxnSpPr>
          <p:cNvPr id="49162" name="Straight Arrow Connector 21"/>
          <p:cNvCxnSpPr>
            <a:cxnSpLocks noChangeShapeType="1"/>
          </p:cNvCxnSpPr>
          <p:nvPr/>
        </p:nvCxnSpPr>
        <p:spPr bwMode="auto">
          <a:xfrm rot="5400000" flipH="1" flipV="1">
            <a:off x="2782093" y="4292897"/>
            <a:ext cx="627063" cy="317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aphicFrame>
        <p:nvGraphicFramePr>
          <p:cNvPr id="14" name="Group 4"/>
          <p:cNvGraphicFramePr>
            <a:graphicFrameLocks noGrp="1"/>
          </p:cNvGraphicFramePr>
          <p:nvPr>
            <p:extLst>
              <p:ext uri="{D42A27DB-BD31-4B8C-83A1-F6EECF244321}">
                <p14:modId xmlns:p14="http://schemas.microsoft.com/office/powerpoint/2010/main" val="2347311015"/>
              </p:ext>
            </p:extLst>
          </p:nvPr>
        </p:nvGraphicFramePr>
        <p:xfrm>
          <a:off x="4487863" y="4419600"/>
          <a:ext cx="4656137" cy="2051210"/>
        </p:xfrm>
        <a:graphic>
          <a:graphicData uri="http://schemas.openxmlformats.org/drawingml/2006/table">
            <a:tbl>
              <a:tblPr/>
              <a:tblGrid>
                <a:gridCol w="2468336">
                  <a:extLst>
                    <a:ext uri="{9D8B030D-6E8A-4147-A177-3AD203B41FA5}">
                      <a16:colId xmlns="" xmlns:a16="http://schemas.microsoft.com/office/drawing/2014/main" val="20000"/>
                    </a:ext>
                  </a:extLst>
                </a:gridCol>
                <a:gridCol w="1040162">
                  <a:extLst>
                    <a:ext uri="{9D8B030D-6E8A-4147-A177-3AD203B41FA5}">
                      <a16:colId xmlns="" xmlns:a16="http://schemas.microsoft.com/office/drawing/2014/main" val="20001"/>
                    </a:ext>
                  </a:extLst>
                </a:gridCol>
                <a:gridCol w="1147639">
                  <a:extLst>
                    <a:ext uri="{9D8B030D-6E8A-4147-A177-3AD203B41FA5}">
                      <a16:colId xmlns="" xmlns:a16="http://schemas.microsoft.com/office/drawing/2014/main" val="20002"/>
                    </a:ext>
                  </a:extLst>
                </a:gridCol>
              </a:tblGrid>
              <a:tr h="410210">
                <a:tc>
                  <a:txBody>
                    <a:bodyPr/>
                    <a:lstStyle/>
                    <a:p>
                      <a:pPr marL="0" marR="0" lvl="0" indent="0" algn="l" defTabSz="809625"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Country/currency</a:t>
                      </a:r>
                      <a:endParaRPr kumimoji="0" lang="en-US" sz="20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88" marR="101588" marT="52721" marB="52721" horzOverflow="overflow">
                    <a:lnL cap="flat">
                      <a:noFill/>
                    </a:lnL>
                    <a:lnR>
                      <a:noFill/>
                    </a:lnR>
                    <a:lnT cap="flat">
                      <a:noFill/>
                    </a:lnT>
                    <a:lnB>
                      <a:noFill/>
                    </a:lnB>
                    <a:lnTlToBr>
                      <a:noFill/>
                    </a:lnTlToBr>
                    <a:lnBlToTr>
                      <a:noFill/>
                    </a:lnBlToTr>
                    <a:noFill/>
                  </a:tcPr>
                </a:tc>
                <a:tc>
                  <a:txBody>
                    <a:bodyPr/>
                    <a:lstStyle/>
                    <a:p>
                      <a:pPr marL="0" marR="0" lvl="0" indent="0" algn="l" defTabSz="809625"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in US$ </a:t>
                      </a:r>
                      <a:endParaRPr kumimoji="0" lang="en-US" sz="20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88" marR="101588" marT="52721" marB="52721" horzOverflow="overflow">
                    <a:lnL>
                      <a:noFill/>
                    </a:lnL>
                    <a:lnR>
                      <a:noFill/>
                    </a:lnR>
                    <a:lnT cap="flat">
                      <a:noFill/>
                    </a:lnT>
                    <a:lnB>
                      <a:noFill/>
                    </a:lnB>
                    <a:lnTlToBr>
                      <a:noFill/>
                    </a:lnTlToBr>
                    <a:lnBlToTr>
                      <a:noFill/>
                    </a:lnBlToTr>
                    <a:noFill/>
                  </a:tcPr>
                </a:tc>
                <a:tc>
                  <a:txBody>
                    <a:bodyPr/>
                    <a:lstStyle/>
                    <a:p>
                      <a:pPr marL="0" marR="0" lvl="0" indent="0" algn="l" defTabSz="809625"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per US$</a:t>
                      </a:r>
                      <a:endParaRPr kumimoji="0" lang="en-US" sz="20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588" marR="101588" marT="52721" marB="52721" horzOverflow="overflow">
                    <a:lnL>
                      <a:noFill/>
                    </a:lnL>
                    <a:lnR cap="flat">
                      <a:noFill/>
                    </a:lnR>
                    <a:lnT cap="flat">
                      <a:noFill/>
                    </a:lnT>
                    <a:lnB>
                      <a:noFill/>
                    </a:lnB>
                    <a:lnTlToBr>
                      <a:noFill/>
                    </a:lnTlToBr>
                    <a:lnBlToTr>
                      <a:noFill/>
                    </a:lnBlToTr>
                    <a:noFill/>
                  </a:tcPr>
                </a:tc>
                <a:extLst>
                  <a:ext uri="{0D108BD9-81ED-4DB2-BD59-A6C34878D82A}">
                    <a16:rowId xmlns="" xmlns:a16="http://schemas.microsoft.com/office/drawing/2014/main" val="10000"/>
                  </a:ext>
                </a:extLst>
              </a:tr>
              <a:tr h="410210">
                <a:tc>
                  <a:txBody>
                    <a:bodyPr/>
                    <a:lstStyle/>
                    <a:p>
                      <a:pPr marL="0" marR="0" lvl="0" indent="0" algn="l" defTabSz="809625"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UK/</a:t>
                      </a:r>
                      <a:r>
                        <a:rPr kumimoji="0" lang="en-US" sz="20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pound</a:t>
                      </a:r>
                    </a:p>
                  </a:txBody>
                  <a:tcPr marL="101588" marR="101588" marT="52721" marB="52721" horzOverflow="overflow">
                    <a:lnL cap="flat">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1.4402</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0.6944</a:t>
                      </a:r>
                    </a:p>
                  </a:txBody>
                  <a:tcPr marL="9525" marR="9525" marT="9525" marB="0" anchor="b">
                    <a:lnL>
                      <a:noFill/>
                    </a:lnL>
                    <a:lnR cap="flat">
                      <a:noFill/>
                    </a:lnR>
                    <a:lnT>
                      <a:noFill/>
                    </a:lnT>
                    <a:lnB>
                      <a:noFill/>
                    </a:lnB>
                    <a:lnTlToBr>
                      <a:noFill/>
                    </a:lnTlToBr>
                    <a:lnBlToTr>
                      <a:noFill/>
                    </a:lnBlToTr>
                    <a:noFill/>
                  </a:tcPr>
                </a:tc>
                <a:extLst>
                  <a:ext uri="{0D108BD9-81ED-4DB2-BD59-A6C34878D82A}">
                    <a16:rowId xmlns="" xmlns:a16="http://schemas.microsoft.com/office/drawing/2014/main" val="10001"/>
                  </a:ext>
                </a:extLst>
              </a:tr>
              <a:tr h="410210">
                <a:tc>
                  <a:txBody>
                    <a:bodyPr/>
                    <a:lstStyle/>
                    <a:p>
                      <a:pPr marL="0" marR="0" lvl="0" indent="0" algn="l" defTabSz="809625"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1-mos forward</a:t>
                      </a:r>
                    </a:p>
                  </a:txBody>
                  <a:tcPr marL="101588" marR="101588" marT="52721" marB="52721" horzOverflow="overflow">
                    <a:lnL cap="flat">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1.4403</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0.6943</a:t>
                      </a:r>
                    </a:p>
                  </a:txBody>
                  <a:tcPr marL="9525" marR="9525" marT="9525" marB="0" anchor="b">
                    <a:lnL>
                      <a:noFill/>
                    </a:lnL>
                    <a:lnR cap="flat">
                      <a:noFill/>
                    </a:lnR>
                    <a:lnT>
                      <a:noFill/>
                    </a:lnT>
                    <a:lnB>
                      <a:noFill/>
                    </a:lnB>
                    <a:lnTlToBr>
                      <a:noFill/>
                    </a:lnTlToBr>
                    <a:lnBlToTr>
                      <a:noFill/>
                    </a:lnBlToTr>
                    <a:noFill/>
                  </a:tcPr>
                </a:tc>
                <a:extLst>
                  <a:ext uri="{0D108BD9-81ED-4DB2-BD59-A6C34878D82A}">
                    <a16:rowId xmlns="" xmlns:a16="http://schemas.microsoft.com/office/drawing/2014/main" val="10002"/>
                  </a:ext>
                </a:extLst>
              </a:tr>
              <a:tr h="410210">
                <a:tc>
                  <a:txBody>
                    <a:bodyPr/>
                    <a:lstStyle/>
                    <a:p>
                      <a:pPr marL="0" marR="0" lvl="0" indent="0" algn="l" defTabSz="809625"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3-most forward</a:t>
                      </a:r>
                    </a:p>
                  </a:txBody>
                  <a:tcPr marL="101588" marR="101588" marT="52721" marB="52721" horzOverflow="overflow">
                    <a:lnL cap="flat">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1.4407</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0.6941</a:t>
                      </a:r>
                    </a:p>
                  </a:txBody>
                  <a:tcPr marL="9525" marR="9525" marT="9525" marB="0" anchor="b">
                    <a:lnL>
                      <a:noFill/>
                    </a:lnL>
                    <a:lnR cap="flat">
                      <a:noFill/>
                    </a:lnR>
                    <a:lnT>
                      <a:noFill/>
                    </a:lnT>
                    <a:lnB>
                      <a:noFill/>
                    </a:lnB>
                    <a:lnTlToBr>
                      <a:noFill/>
                    </a:lnTlToBr>
                    <a:lnBlToTr>
                      <a:noFill/>
                    </a:lnBlToTr>
                    <a:noFill/>
                  </a:tcPr>
                </a:tc>
                <a:extLst>
                  <a:ext uri="{0D108BD9-81ED-4DB2-BD59-A6C34878D82A}">
                    <a16:rowId xmlns="" xmlns:a16="http://schemas.microsoft.com/office/drawing/2014/main" val="10003"/>
                  </a:ext>
                </a:extLst>
              </a:tr>
              <a:tr h="410210">
                <a:tc>
                  <a:txBody>
                    <a:bodyPr/>
                    <a:lstStyle/>
                    <a:p>
                      <a:pPr marL="0" marR="0" lvl="0" indent="0" algn="l" defTabSz="809625"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6-mos forward</a:t>
                      </a:r>
                    </a:p>
                  </a:txBody>
                  <a:tcPr marL="101588" marR="101588" marT="52721" marB="52721" horzOverflow="overflow">
                    <a:lnL cap="flat">
                      <a:noFill/>
                    </a:lnL>
                    <a:lnR>
                      <a:noFill/>
                    </a:lnR>
                    <a:lnT>
                      <a:noFill/>
                    </a:lnT>
                    <a:lnB cap="flat">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1.4416</a:t>
                      </a:r>
                    </a:p>
                  </a:txBody>
                  <a:tcPr marL="9525" marR="9525" marT="9525" marB="0" anchor="b">
                    <a:lnL>
                      <a:noFill/>
                    </a:lnL>
                    <a:lnR>
                      <a:noFill/>
                    </a:lnR>
                    <a:lnT>
                      <a:noFill/>
                    </a:lnT>
                    <a:lnB cap="flat">
                      <a:noFill/>
                    </a:lnB>
                    <a:lnTlToBr>
                      <a:noFill/>
                    </a:lnTlToBr>
                    <a:lnBlToTr>
                      <a:noFill/>
                    </a:lnBlToTr>
                    <a:solidFill>
                      <a:srgbClr val="FFFF00">
                        <a:alpha val="50000"/>
                      </a:srgbClr>
                    </a:solid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0.6937</a:t>
                      </a:r>
                    </a:p>
                  </a:txBody>
                  <a:tcPr marL="9525" marR="9525" marT="9525" marB="0" anchor="b">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4"/>
                  </a:ext>
                </a:extLst>
              </a:tr>
            </a:tbl>
          </a:graphicData>
        </a:graphic>
      </p:graphicFrame>
      <p:sp>
        <p:nvSpPr>
          <p:cNvPr id="49179" name="Rectangle 14"/>
          <p:cNvSpPr>
            <a:spLocks noChangeArrowheads="1"/>
          </p:cNvSpPr>
          <p:nvPr/>
        </p:nvSpPr>
        <p:spPr bwMode="auto">
          <a:xfrm>
            <a:off x="2477294" y="4632919"/>
            <a:ext cx="1234410"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$1.4416/£</a:t>
            </a:r>
          </a:p>
        </p:txBody>
      </p:sp>
      <p:grpSp>
        <p:nvGrpSpPr>
          <p:cNvPr id="2" name="Group 43"/>
          <p:cNvGrpSpPr>
            <a:grpSpLocks/>
          </p:cNvGrpSpPr>
          <p:nvPr/>
        </p:nvGrpSpPr>
        <p:grpSpPr bwMode="auto">
          <a:xfrm>
            <a:off x="3540124" y="2962275"/>
            <a:ext cx="954107" cy="1743104"/>
            <a:chOff x="3185781" y="2566801"/>
            <a:chExt cx="858308" cy="1511186"/>
          </a:xfrm>
        </p:grpSpPr>
        <p:sp>
          <p:nvSpPr>
            <p:cNvPr id="49193" name="Rectangle 15"/>
            <p:cNvSpPr>
              <a:spLocks noChangeArrowheads="1"/>
            </p:cNvSpPr>
            <p:nvPr/>
          </p:nvSpPr>
          <p:spPr bwMode="auto">
            <a:xfrm>
              <a:off x="3185781" y="3757794"/>
              <a:ext cx="858308" cy="320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rPr>
                <a:t>1.50</a:t>
              </a: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a:t>
              </a:r>
            </a:p>
          </p:txBody>
        </p:sp>
        <p:cxnSp>
          <p:nvCxnSpPr>
            <p:cNvPr id="49194" name="Straight Arrow Connector 20"/>
            <p:cNvCxnSpPr>
              <a:cxnSpLocks noChangeShapeType="1"/>
            </p:cNvCxnSpPr>
            <p:nvPr/>
          </p:nvCxnSpPr>
          <p:spPr bwMode="auto">
            <a:xfrm rot="5400000" flipH="1" flipV="1">
              <a:off x="3501273" y="3555296"/>
              <a:ext cx="252593" cy="1"/>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49195" name="Straight Connector 26"/>
            <p:cNvCxnSpPr>
              <a:cxnSpLocks noChangeShapeType="1"/>
            </p:cNvCxnSpPr>
            <p:nvPr/>
          </p:nvCxnSpPr>
          <p:spPr bwMode="auto">
            <a:xfrm rot="5400000" flipH="1" flipV="1">
              <a:off x="3158366" y="3035997"/>
              <a:ext cx="938395" cy="4"/>
            </a:xfrm>
            <a:prstGeom prst="line">
              <a:avLst/>
            </a:prstGeom>
            <a:noFill/>
            <a:ln w="9525" algn="ctr">
              <a:solidFill>
                <a:schemeClr val="tx1"/>
              </a:solidFill>
              <a:prstDash val="dash"/>
              <a:round/>
              <a:headEnd/>
              <a:tailEnd/>
            </a:ln>
            <a:extLst>
              <a:ext uri="{909E8E84-426E-40DD-AFC4-6F175D3DCCD1}">
                <a14:hiddenFill xmlns:a14="http://schemas.microsoft.com/office/drawing/2010/main">
                  <a:noFill/>
                </a14:hiddenFill>
              </a:ext>
            </a:extLst>
          </p:spPr>
        </p:cxnSp>
      </p:grpSp>
      <p:grpSp>
        <p:nvGrpSpPr>
          <p:cNvPr id="3" name="Group 44"/>
          <p:cNvGrpSpPr>
            <a:grpSpLocks/>
          </p:cNvGrpSpPr>
          <p:nvPr/>
        </p:nvGrpSpPr>
        <p:grpSpPr bwMode="auto">
          <a:xfrm>
            <a:off x="352425" y="2743203"/>
            <a:ext cx="3678238" cy="369332"/>
            <a:chOff x="316842" y="2377987"/>
            <a:chExt cx="3310728" cy="318648"/>
          </a:xfrm>
        </p:grpSpPr>
        <p:cxnSp>
          <p:nvCxnSpPr>
            <p:cNvPr id="49191" name="Straight Connector 28"/>
            <p:cNvCxnSpPr>
              <a:cxnSpLocks noChangeShapeType="1"/>
            </p:cNvCxnSpPr>
            <p:nvPr/>
          </p:nvCxnSpPr>
          <p:spPr bwMode="auto">
            <a:xfrm rot="10800000">
              <a:off x="915195" y="2566804"/>
              <a:ext cx="2712375" cy="1588"/>
            </a:xfrm>
            <a:prstGeom prst="line">
              <a:avLst/>
            </a:prstGeom>
            <a:noFill/>
            <a:ln w="9525" algn="ctr">
              <a:solidFill>
                <a:schemeClr val="tx1"/>
              </a:solidFill>
              <a:prstDash val="dash"/>
              <a:round/>
              <a:headEnd/>
              <a:tailEnd/>
            </a:ln>
            <a:extLst>
              <a:ext uri="{909E8E84-426E-40DD-AFC4-6F175D3DCCD1}">
                <a14:hiddenFill xmlns:a14="http://schemas.microsoft.com/office/drawing/2010/main">
                  <a:noFill/>
                </a14:hiddenFill>
              </a:ext>
            </a:extLst>
          </p:spPr>
        </p:cxnSp>
        <p:sp>
          <p:nvSpPr>
            <p:cNvPr id="49192" name="Rectangle 31"/>
            <p:cNvSpPr>
              <a:spLocks noChangeArrowheads="1"/>
            </p:cNvSpPr>
            <p:nvPr/>
          </p:nvSpPr>
          <p:spPr bwMode="auto">
            <a:xfrm>
              <a:off x="316842" y="2377987"/>
              <a:ext cx="627924" cy="318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rPr>
                <a:t>$584</a:t>
              </a:r>
              <a:endPar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grpSp>
        <p:nvGrpSpPr>
          <p:cNvPr id="4" name="Group 45"/>
          <p:cNvGrpSpPr>
            <a:grpSpLocks/>
          </p:cNvGrpSpPr>
          <p:nvPr/>
        </p:nvGrpSpPr>
        <p:grpSpPr bwMode="auto">
          <a:xfrm>
            <a:off x="1850434" y="3954463"/>
            <a:ext cx="954107" cy="586111"/>
            <a:chOff x="1206945" y="3405015"/>
            <a:chExt cx="856766" cy="508444"/>
          </a:xfrm>
        </p:grpSpPr>
        <p:sp>
          <p:nvSpPr>
            <p:cNvPr id="49189" name="Rectangle 32"/>
            <p:cNvSpPr>
              <a:spLocks noChangeArrowheads="1"/>
            </p:cNvSpPr>
            <p:nvPr/>
          </p:nvSpPr>
          <p:spPr bwMode="auto">
            <a:xfrm>
              <a:off x="1206945" y="3593068"/>
              <a:ext cx="856766" cy="320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rPr>
                <a:t>1.40</a:t>
              </a:r>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a:t>
              </a:r>
            </a:p>
          </p:txBody>
        </p:sp>
        <p:cxnSp>
          <p:nvCxnSpPr>
            <p:cNvPr id="49190" name="Straight Arrow Connector 33"/>
            <p:cNvCxnSpPr>
              <a:cxnSpLocks noChangeShapeType="1"/>
            </p:cNvCxnSpPr>
            <p:nvPr/>
          </p:nvCxnSpPr>
          <p:spPr bwMode="auto">
            <a:xfrm rot="5400000" flipH="1" flipV="1">
              <a:off x="1687096" y="3531307"/>
              <a:ext cx="252585" cy="1"/>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grpSp>
        <p:nvGrpSpPr>
          <p:cNvPr id="5" name="Group 46"/>
          <p:cNvGrpSpPr>
            <a:grpSpLocks/>
          </p:cNvGrpSpPr>
          <p:nvPr/>
        </p:nvGrpSpPr>
        <p:grpSpPr bwMode="auto">
          <a:xfrm>
            <a:off x="153988" y="4419604"/>
            <a:ext cx="2273300" cy="369332"/>
            <a:chOff x="138225" y="4246630"/>
            <a:chExt cx="2046920" cy="320019"/>
          </a:xfrm>
        </p:grpSpPr>
        <p:cxnSp>
          <p:nvCxnSpPr>
            <p:cNvPr id="49187" name="Straight Connector 39"/>
            <p:cNvCxnSpPr>
              <a:cxnSpLocks noChangeShapeType="1"/>
            </p:cNvCxnSpPr>
            <p:nvPr/>
          </p:nvCxnSpPr>
          <p:spPr bwMode="auto">
            <a:xfrm flipH="1">
              <a:off x="915777" y="4378399"/>
              <a:ext cx="1269368" cy="11020"/>
            </a:xfrm>
            <a:prstGeom prst="line">
              <a:avLst/>
            </a:prstGeom>
            <a:noFill/>
            <a:ln w="9525" algn="ctr">
              <a:solidFill>
                <a:schemeClr val="tx1"/>
              </a:solidFill>
              <a:prstDash val="dash"/>
              <a:round/>
              <a:headEnd/>
              <a:tailEnd/>
            </a:ln>
            <a:extLst>
              <a:ext uri="{909E8E84-426E-40DD-AFC4-6F175D3DCCD1}">
                <a14:hiddenFill xmlns:a14="http://schemas.microsoft.com/office/drawing/2010/main">
                  <a:noFill/>
                </a14:hiddenFill>
              </a:ext>
            </a:extLst>
          </p:spPr>
        </p:cxnSp>
        <p:sp>
          <p:nvSpPr>
            <p:cNvPr id="49188" name="Rectangle 41"/>
            <p:cNvSpPr>
              <a:spLocks noChangeArrowheads="1"/>
            </p:cNvSpPr>
            <p:nvPr/>
          </p:nvSpPr>
          <p:spPr bwMode="auto">
            <a:xfrm>
              <a:off x="138225" y="4246630"/>
              <a:ext cx="749399" cy="320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rPr>
                <a:t>−</a:t>
              </a:r>
              <a:r>
                <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rPr>
                <a:t>$416</a:t>
              </a:r>
              <a:endParaRPr lang="en-US" alt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grpSp>
      <p:sp>
        <p:nvSpPr>
          <p:cNvPr id="49184" name="Rectangle 42"/>
          <p:cNvSpPr>
            <a:spLocks noChangeArrowheads="1"/>
          </p:cNvSpPr>
          <p:nvPr/>
        </p:nvSpPr>
        <p:spPr bwMode="auto">
          <a:xfrm>
            <a:off x="5257800" y="1828800"/>
            <a:ext cx="3876675" cy="133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Consider the payoffs at maturity to a long position in a six month forward contract on £</a:t>
            </a:r>
            <a:r>
              <a:rPr lang="en-US" altLang="en-US" sz="2000" dirty="0" smtClean="0">
                <a:latin typeface="Arial Unicode MS" panose="020B0604020202020204" pitchFamily="34" charset="-128"/>
                <a:ea typeface="Arial Unicode MS" panose="020B0604020202020204" pitchFamily="34" charset="-128"/>
                <a:cs typeface="Arial Unicode MS" panose="020B0604020202020204" pitchFamily="34" charset="-128"/>
              </a:rPr>
              <a:t>10,000 purchased at $1.4416/£.</a:t>
            </a:r>
            <a:endPar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918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latin typeface="Arial Unicode MS" panose="020B0604020202020204" pitchFamily="34" charset="-128"/>
                <a:ea typeface="Arial Unicode MS" panose="020B0604020202020204" pitchFamily="34" charset="-128"/>
                <a:cs typeface="Arial Unicode MS" panose="020B0604020202020204" pitchFamily="34" charset="-128"/>
              </a:rPr>
              <a:t>5-</a:t>
            </a:r>
            <a:fld id="{238170C8-27BD-4CE2-B641-C4DF78F9A13E}" type="slidenum">
              <a:rPr lang="en-US" altLang="en-US" sz="900">
                <a:latin typeface="Arial Unicode MS" panose="020B0604020202020204" pitchFamily="34" charset="-128"/>
                <a:ea typeface="Arial Unicode MS" panose="020B0604020202020204" pitchFamily="34" charset="-128"/>
                <a:cs typeface="Arial Unicode MS" panose="020B0604020202020204" pitchFamily="34" charset="-128"/>
              </a:rPr>
              <a:pPr algn="r" eaLnBrk="1" hangingPunct="1"/>
              <a:t>40</a:t>
            </a:fld>
            <a:endParaRPr lang="en-US" altLang="en-US" sz="100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49186" name="Rectangle 20"/>
          <p:cNvSpPr>
            <a:spLocks noGrp="1" noChangeArrowheads="1"/>
          </p:cNvSpPr>
          <p:nvPr>
            <p:ph type="ftr" sz="quarter" idx="10"/>
          </p:nvPr>
        </p:nvSpPr>
        <p:spPr bwMode="auto">
          <a:xfrm>
            <a:off x="4648200" y="6577264"/>
            <a:ext cx="41148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rPr>
              <a:t>Copyright © 2018 by the McGraw-Hill Companies, Inc. All rights reserved.</a:t>
            </a:r>
          </a:p>
          <a:p>
            <a:pPr eaLnBrk="1" hangingPunct="1"/>
            <a:endParaRPr lang="en-US" altLang="en-US" dirty="0" smtClean="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1"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500"/>
                                        <p:tgtEl>
                                          <p:spTgt spid="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2"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right)">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rtlCol="0">
            <a:normAutofit fontScale="90000"/>
          </a:bodyPr>
          <a:lstStyle/>
          <a:p>
            <a:pPr fontAlgn="auto">
              <a:spcAft>
                <a:spcPts val="0"/>
              </a:spcAft>
              <a:defRPr/>
            </a:pPr>
            <a:r>
              <a:rPr lang="en-US" altLang="en-US" smtClean="0"/>
              <a:t>Non-Deliverable Forward Contracts</a:t>
            </a:r>
          </a:p>
        </p:txBody>
      </p:sp>
      <p:sp>
        <p:nvSpPr>
          <p:cNvPr id="50179" name="Content Placeholder 2"/>
          <p:cNvSpPr>
            <a:spLocks noGrp="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sz="2400" smtClean="0"/>
              <a:t>Due to government-initiated capital controls, the currencies of some emerging market countries not freely traded.</a:t>
            </a:r>
          </a:p>
          <a:p>
            <a:r>
              <a:rPr lang="en-US" altLang="en-US" sz="2400" smtClean="0"/>
              <a:t>For many of these currencies, trading in </a:t>
            </a:r>
            <a:r>
              <a:rPr lang="en-US" altLang="en-US" sz="2400" i="1" smtClean="0"/>
              <a:t>non-deliverable</a:t>
            </a:r>
            <a:r>
              <a:rPr lang="en-US" altLang="en-US" sz="2400" smtClean="0"/>
              <a:t> </a:t>
            </a:r>
            <a:r>
              <a:rPr lang="en-US" altLang="en-US" sz="2400" i="1" smtClean="0"/>
              <a:t>forward contracts </a:t>
            </a:r>
            <a:r>
              <a:rPr lang="en-US" altLang="en-US" sz="2400" smtClean="0"/>
              <a:t>exists.</a:t>
            </a:r>
          </a:p>
          <a:p>
            <a:r>
              <a:rPr lang="en-US" altLang="en-US" sz="2400" smtClean="0"/>
              <a:t>A non-deliverable forward contract is settled in cash, usually U.S. dollars.</a:t>
            </a:r>
          </a:p>
          <a:p>
            <a:pPr lvl="1"/>
            <a:r>
              <a:rPr lang="en-US" altLang="en-US" sz="2000" smtClean="0"/>
              <a:t>Settlement is calculated by the difference between the forward price agreed to in the contract and the spot price at maturity of the contract multiplied by the contract size.</a:t>
            </a:r>
          </a:p>
        </p:txBody>
      </p:sp>
      <p:sp>
        <p:nvSpPr>
          <p:cNvPr id="5018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BB129FB6-8A66-40F0-AD66-7F2BAFDB60DA}" type="slidenum">
              <a:rPr lang="en-US" altLang="en-US" sz="900">
                <a:cs typeface="Arial" charset="0"/>
              </a:rPr>
              <a:pPr algn="r" eaLnBrk="1" hangingPunct="1"/>
              <a:t>41</a:t>
            </a:fld>
            <a:endParaRPr lang="en-US" altLang="en-US" sz="1000">
              <a:cs typeface="Arial" charset="0"/>
            </a:endParaRPr>
          </a:p>
        </p:txBody>
      </p:sp>
      <p:sp>
        <p:nvSpPr>
          <p:cNvPr id="50181" name="Rectangle 20"/>
          <p:cNvSpPr>
            <a:spLocks noGrp="1" noChangeArrowheads="1"/>
          </p:cNvSpPr>
          <p:nvPr>
            <p:ph type="ftr" sz="quarter" idx="10"/>
          </p:nvPr>
        </p:nvSpPr>
        <p:spPr bwMode="auto">
          <a:xfrm>
            <a:off x="4572000" y="6553200"/>
            <a:ext cx="41910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5" name="Text Box 98"/>
          <p:cNvSpPr txBox="1">
            <a:spLocks noChangeArrowheads="1"/>
          </p:cNvSpPr>
          <p:nvPr/>
        </p:nvSpPr>
        <p:spPr bwMode="auto">
          <a:xfrm>
            <a:off x="98911" y="2430489"/>
            <a:ext cx="4340225"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700" dirty="0">
                <a:latin typeface="Arial Unicode MS" panose="020B0604020202020204" pitchFamily="34" charset="-128"/>
                <a:ea typeface="Arial Unicode MS" panose="020B0604020202020204" pitchFamily="34" charset="-128"/>
                <a:cs typeface="Arial Unicode MS" panose="020B0604020202020204" pitchFamily="34" charset="-128"/>
              </a:rPr>
              <a:t>The 3-month forward €/£ cross rate is:</a:t>
            </a:r>
          </a:p>
        </p:txBody>
      </p:sp>
      <p:sp>
        <p:nvSpPr>
          <p:cNvPr id="2" name="Title 1"/>
          <p:cNvSpPr>
            <a:spLocks noGrp="1"/>
          </p:cNvSpPr>
          <p:nvPr>
            <p:ph type="title"/>
          </p:nvPr>
        </p:nvSpPr>
        <p:spPr/>
        <p:txBody>
          <a:bodyPr rtlCol="0">
            <a:normAutofit fontScale="90000"/>
          </a:bodyPr>
          <a:lstStyle/>
          <a:p>
            <a:pPr fontAlgn="auto">
              <a:spcAft>
                <a:spcPts val="0"/>
              </a:spcAft>
              <a:defRPr/>
            </a:pPr>
            <a:r>
              <a:rPr lang="en-US" altLang="en-US" dirty="0"/>
              <a:t>Forward Cross Rates</a:t>
            </a:r>
            <a:br>
              <a:rPr lang="en-US" altLang="en-US" dirty="0"/>
            </a:br>
            <a:endParaRPr lang="en-US" dirty="0"/>
          </a:p>
        </p:txBody>
      </p:sp>
      <p:sp>
        <p:nvSpPr>
          <p:cNvPr id="5126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B5F0A8B8-40D0-4B26-9744-F75601D74840}" type="slidenum">
              <a:rPr lang="en-US" altLang="en-US" sz="900">
                <a:cs typeface="Arial" charset="0"/>
              </a:rPr>
              <a:pPr algn="r" eaLnBrk="1" hangingPunct="1"/>
              <a:t>42</a:t>
            </a:fld>
            <a:endParaRPr lang="en-US" altLang="en-US" sz="1000">
              <a:cs typeface="Arial" charset="0"/>
            </a:endParaRPr>
          </a:p>
        </p:txBody>
      </p:sp>
      <p:sp>
        <p:nvSpPr>
          <p:cNvPr id="51269" name="Rectangle 20"/>
          <p:cNvSpPr>
            <a:spLocks noGrp="1" noChangeArrowheads="1"/>
          </p:cNvSpPr>
          <p:nvPr>
            <p:ph type="ftr" sz="quarter" idx="10"/>
          </p:nvPr>
        </p:nvSpPr>
        <p:spPr bwMode="auto">
          <a:xfrm>
            <a:off x="4038600" y="6553200"/>
            <a:ext cx="4724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graphicFrame>
        <p:nvGraphicFramePr>
          <p:cNvPr id="3" name="Table 2"/>
          <p:cNvGraphicFramePr>
            <a:graphicFrameLocks noGrp="1"/>
          </p:cNvGraphicFramePr>
          <p:nvPr>
            <p:extLst>
              <p:ext uri="{D42A27DB-BD31-4B8C-83A1-F6EECF244321}">
                <p14:modId xmlns:p14="http://schemas.microsoft.com/office/powerpoint/2010/main" val="3574795980"/>
              </p:ext>
            </p:extLst>
          </p:nvPr>
        </p:nvGraphicFramePr>
        <p:xfrm>
          <a:off x="4476264" y="1437774"/>
          <a:ext cx="4518025" cy="4799017"/>
        </p:xfrm>
        <a:graphic>
          <a:graphicData uri="http://schemas.openxmlformats.org/drawingml/2006/table">
            <a:tbl>
              <a:tblPr/>
              <a:tblGrid>
                <a:gridCol w="2274888">
                  <a:extLst>
                    <a:ext uri="{9D8B030D-6E8A-4147-A177-3AD203B41FA5}">
                      <a16:colId xmlns="" xmlns:a16="http://schemas.microsoft.com/office/drawing/2014/main" val="4108297034"/>
                    </a:ext>
                  </a:extLst>
                </a:gridCol>
                <a:gridCol w="1135062">
                  <a:extLst>
                    <a:ext uri="{9D8B030D-6E8A-4147-A177-3AD203B41FA5}">
                      <a16:colId xmlns="" xmlns:a16="http://schemas.microsoft.com/office/drawing/2014/main" val="3250251075"/>
                    </a:ext>
                  </a:extLst>
                </a:gridCol>
                <a:gridCol w="1108075">
                  <a:extLst>
                    <a:ext uri="{9D8B030D-6E8A-4147-A177-3AD203B41FA5}">
                      <a16:colId xmlns="" xmlns:a16="http://schemas.microsoft.com/office/drawing/2014/main" val="268433624"/>
                    </a:ext>
                  </a:extLst>
                </a:gridCol>
              </a:tblGrid>
              <a:tr h="520699">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7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Currencies</a:t>
                      </a:r>
                      <a:endParaRPr kumimoji="0" lang="en-US" sz="27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54" marB="52754"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302407574"/>
                  </a:ext>
                </a:extLst>
              </a:tr>
              <a:tr h="388938">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May 16, 2016</a:t>
                      </a:r>
                    </a:p>
                  </a:txBody>
                  <a:tcPr marL="101600" marR="101600" marT="52754" marB="52754"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4105002450"/>
                  </a:ext>
                </a:extLst>
              </a:tr>
              <a:tr h="388938">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54" marB="52754" horzOverflow="overflow">
                    <a:lnL>
                      <a:noFill/>
                    </a:lnL>
                    <a:lnR>
                      <a:noFill/>
                    </a:lnR>
                    <a:lnT>
                      <a:noFill/>
                    </a:lnT>
                    <a:lnB>
                      <a:noFill/>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------Monday-----</a:t>
                      </a:r>
                    </a:p>
                  </a:txBody>
                  <a:tcPr marL="101600" marR="101600" marT="52754" marB="52754" horzOverflow="overflow">
                    <a:lnL>
                      <a:noFill/>
                    </a:lnL>
                    <a:lnR>
                      <a:noFill/>
                    </a:lnR>
                    <a:lnT>
                      <a:noFill/>
                    </a:lnT>
                    <a:lnB>
                      <a:noFill/>
                    </a:lnB>
                    <a:lnTlToBr>
                      <a:noFill/>
                    </a:lnTlToBr>
                    <a:lnBlToTr>
                      <a:noFill/>
                    </a:lnBlToTr>
                    <a:noFill/>
                  </a:tcPr>
                </a:tc>
                <a:tc hMerge="1">
                  <a:txBody>
                    <a:bodyPr/>
                    <a:lstStyle/>
                    <a:p>
                      <a:endParaRPr lang="en-US"/>
                    </a:p>
                  </a:txBody>
                  <a:tcPr/>
                </a:tc>
                <a:extLst>
                  <a:ext uri="{0D108BD9-81ED-4DB2-BD59-A6C34878D82A}">
                    <a16:rowId xmlns="" xmlns:a16="http://schemas.microsoft.com/office/drawing/2014/main" val="3788173618"/>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Country/currency</a:t>
                      </a:r>
                      <a:endPar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54" marB="5275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in US$ </a:t>
                      </a:r>
                      <a:endParaRPr kumimoji="0" lang="en-US" sz="18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54" marB="5275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per US$</a:t>
                      </a:r>
                      <a:endParaRPr kumimoji="0" lang="en-US" sz="18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101600" marR="101600" marT="52754" marB="5275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389429409"/>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 area </a:t>
                      </a: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euro</a:t>
                      </a:r>
                    </a:p>
                  </a:txBody>
                  <a:tcPr marL="101600" marR="101600" marT="52754" marB="5275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1.1321</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algn="ctr" fontAlgn="b"/>
                      <a:r>
                        <a:rPr lang="en-US" sz="1800" b="0" i="0" u="none" strike="noStrike">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0.8833</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2480678079"/>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1-mos forward</a:t>
                      </a:r>
                    </a:p>
                  </a:txBody>
                  <a:tcPr marL="101600" marR="101600" marT="52754" marB="52754" horzOverflow="overflow">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1.1331</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0.8825</a:t>
                      </a:r>
                    </a:p>
                  </a:txBody>
                  <a:tcPr marL="9525" marR="9525" marT="9525" marB="0" anchor="b">
                    <a:lnL>
                      <a:noFill/>
                    </a:lnL>
                    <a:lnR>
                      <a:noFill/>
                    </a:lnR>
                    <a:lnT>
                      <a:noFill/>
                    </a:lnT>
                    <a:lnB>
                      <a:noFill/>
                    </a:lnB>
                    <a:lnTlToBr>
                      <a:noFill/>
                    </a:lnTlToBr>
                    <a:lnBlToTr>
                      <a:noFill/>
                    </a:lnBlToTr>
                    <a:noFill/>
                  </a:tcPr>
                </a:tc>
                <a:extLst>
                  <a:ext uri="{0D108BD9-81ED-4DB2-BD59-A6C34878D82A}">
                    <a16:rowId xmlns="" xmlns:a16="http://schemas.microsoft.com/office/drawing/2014/main" val="3377326074"/>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3-most forward</a:t>
                      </a:r>
                    </a:p>
                  </a:txBody>
                  <a:tcPr marL="101600" marR="101600" marT="52754" marB="52754" horzOverflow="overflow">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1.1353</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0.8808</a:t>
                      </a:r>
                    </a:p>
                  </a:txBody>
                  <a:tcPr marL="9525" marR="9525" marT="9525" marB="0" anchor="b">
                    <a:lnL>
                      <a:noFill/>
                    </a:lnL>
                    <a:lnR>
                      <a:noFill/>
                    </a:lnR>
                    <a:lnT>
                      <a:noFill/>
                    </a:lnT>
                    <a:lnB>
                      <a:noFill/>
                    </a:lnB>
                    <a:lnTlToBr>
                      <a:noFill/>
                    </a:lnTlToBr>
                    <a:lnBlToTr>
                      <a:noFill/>
                    </a:lnBlToTr>
                    <a:noFill/>
                  </a:tcPr>
                </a:tc>
                <a:extLst>
                  <a:ext uri="{0D108BD9-81ED-4DB2-BD59-A6C34878D82A}">
                    <a16:rowId xmlns="" xmlns:a16="http://schemas.microsoft.com/office/drawing/2014/main" val="267946768"/>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6-mos forward</a:t>
                      </a:r>
                    </a:p>
                  </a:txBody>
                  <a:tcPr marL="101600" marR="101600" marT="52754" marB="52754" horzOverflow="overflow">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1.1389</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1800" b="0" i="0" u="none" strike="noStrike" dirty="0" smtClean="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0.8780</a:t>
                      </a:r>
                      <a:endPar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endParaRPr>
                    </a:p>
                  </a:txBody>
                  <a:tcPr marL="9525" marR="9525" marT="9525" marB="0" anchor="b">
                    <a:lnL>
                      <a:noFill/>
                    </a:lnL>
                    <a:lnR>
                      <a:noFill/>
                    </a:lnR>
                    <a:lnT>
                      <a:noFill/>
                    </a:lnT>
                    <a:lnB>
                      <a:noFill/>
                    </a:lnB>
                    <a:lnTlToBr>
                      <a:noFill/>
                    </a:lnTlToBr>
                    <a:lnBlToTr>
                      <a:noFill/>
                    </a:lnBlToTr>
                    <a:noFill/>
                  </a:tcPr>
                </a:tc>
                <a:extLst>
                  <a:ext uri="{0D108BD9-81ED-4DB2-BD59-A6C34878D82A}">
                    <a16:rowId xmlns="" xmlns:a16="http://schemas.microsoft.com/office/drawing/2014/main" val="1501957872"/>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British </a:t>
                      </a: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pound</a:t>
                      </a:r>
                    </a:p>
                  </a:txBody>
                  <a:tcPr marL="101600" marR="101600" marT="52754" marB="52754" horzOverflow="overflow">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1.4402</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0.6944</a:t>
                      </a:r>
                    </a:p>
                  </a:txBody>
                  <a:tcPr marL="9525" marR="9525" marT="9525" marB="0" anchor="b">
                    <a:lnL>
                      <a:noFill/>
                    </a:lnL>
                    <a:lnR>
                      <a:noFill/>
                    </a:lnR>
                    <a:lnT>
                      <a:noFill/>
                    </a:lnT>
                    <a:lnB>
                      <a:noFill/>
                    </a:lnB>
                    <a:lnTlToBr>
                      <a:noFill/>
                    </a:lnTlToBr>
                    <a:lnBlToTr>
                      <a:noFill/>
                    </a:lnBlToTr>
                    <a:noFill/>
                  </a:tcPr>
                </a:tc>
                <a:extLst>
                  <a:ext uri="{0D108BD9-81ED-4DB2-BD59-A6C34878D82A}">
                    <a16:rowId xmlns="" xmlns:a16="http://schemas.microsoft.com/office/drawing/2014/main" val="3188473629"/>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1-mos forward</a:t>
                      </a:r>
                    </a:p>
                  </a:txBody>
                  <a:tcPr marL="101600" marR="101600" marT="52754" marB="52754" horzOverflow="overflow">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1.4403</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0.6943</a:t>
                      </a:r>
                    </a:p>
                  </a:txBody>
                  <a:tcPr marL="9525" marR="9525" marT="9525" marB="0" anchor="b">
                    <a:lnL>
                      <a:noFill/>
                    </a:lnL>
                    <a:lnR>
                      <a:noFill/>
                    </a:lnR>
                    <a:lnT>
                      <a:noFill/>
                    </a:lnT>
                    <a:lnB>
                      <a:noFill/>
                    </a:lnB>
                    <a:lnTlToBr>
                      <a:noFill/>
                    </a:lnTlToBr>
                    <a:lnBlToTr>
                      <a:noFill/>
                    </a:lnBlToTr>
                    <a:noFill/>
                  </a:tcPr>
                </a:tc>
                <a:extLst>
                  <a:ext uri="{0D108BD9-81ED-4DB2-BD59-A6C34878D82A}">
                    <a16:rowId xmlns="" xmlns:a16="http://schemas.microsoft.com/office/drawing/2014/main" val="3288681148"/>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3-most forward</a:t>
                      </a:r>
                    </a:p>
                  </a:txBody>
                  <a:tcPr marL="101600" marR="101600" marT="52754" marB="52754" horzOverflow="overflow">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1.4407</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0.6941</a:t>
                      </a:r>
                    </a:p>
                  </a:txBody>
                  <a:tcPr marL="9525" marR="9525" marT="9525" marB="0" anchor="b">
                    <a:lnL>
                      <a:noFill/>
                    </a:lnL>
                    <a:lnR>
                      <a:noFill/>
                    </a:lnR>
                    <a:lnT>
                      <a:noFill/>
                    </a:lnT>
                    <a:lnB>
                      <a:noFill/>
                    </a:lnB>
                    <a:lnTlToBr>
                      <a:noFill/>
                    </a:lnTlToBr>
                    <a:lnBlToTr>
                      <a:noFill/>
                    </a:lnBlToTr>
                    <a:noFill/>
                  </a:tcPr>
                </a:tc>
                <a:extLst>
                  <a:ext uri="{0D108BD9-81ED-4DB2-BD59-A6C34878D82A}">
                    <a16:rowId xmlns="" xmlns:a16="http://schemas.microsoft.com/office/drawing/2014/main" val="1367511048"/>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Arial Unicode MS" panose="020B0604020202020204" pitchFamily="34" charset="-128"/>
                          <a:ea typeface="Arial Unicode MS" panose="020B0604020202020204" pitchFamily="34" charset="-128"/>
                          <a:cs typeface="Arial Unicode MS" panose="020B0604020202020204" pitchFamily="34" charset="-128"/>
                        </a:rPr>
                        <a:t>6-mos forward</a:t>
                      </a:r>
                    </a:p>
                  </a:txBody>
                  <a:tcPr marL="101600" marR="101600" marT="52754" marB="52754" horzOverflow="overflow">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1.4416</a:t>
                      </a:r>
                    </a:p>
                  </a:txBody>
                  <a:tcPr marL="9525" marR="9525" marT="9525" marB="0" anchor="b">
                    <a:lnL>
                      <a:noFill/>
                    </a:lnL>
                    <a:lnR>
                      <a:noFill/>
                    </a:lnR>
                    <a:lnT>
                      <a:noFill/>
                    </a:lnT>
                    <a:lnB>
                      <a:noFill/>
                    </a:lnB>
                    <a:lnTlToBr>
                      <a:noFill/>
                    </a:lnTlToBr>
                    <a:lnBlToTr>
                      <a:noFill/>
                    </a:lnBlToTr>
                    <a:noFill/>
                  </a:tcPr>
                </a:tc>
                <a:tc>
                  <a:txBody>
                    <a:bodyPr/>
                    <a:lstStyle/>
                    <a:p>
                      <a:pPr algn="ctr" fontAlgn="b"/>
                      <a:r>
                        <a:rPr lang="en-US" sz="1800" b="0" i="0" u="none" strike="noStrike" dirty="0">
                          <a:solidFill>
                            <a:srgbClr val="000000"/>
                          </a:solidFill>
                          <a:effectLst/>
                          <a:latin typeface="Arial Unicode MS" panose="020B0604020202020204" pitchFamily="34" charset="-128"/>
                          <a:ea typeface="Arial Unicode MS" panose="020B0604020202020204" pitchFamily="34" charset="-128"/>
                          <a:cs typeface="Arial Unicode MS" panose="020B0604020202020204" pitchFamily="34" charset="-128"/>
                        </a:rPr>
                        <a:t>0.6937</a:t>
                      </a:r>
                    </a:p>
                  </a:txBody>
                  <a:tcPr marL="9525" marR="9525" marT="9525" marB="0" anchor="b">
                    <a:lnL>
                      <a:noFill/>
                    </a:lnL>
                    <a:lnR>
                      <a:noFill/>
                    </a:lnR>
                    <a:lnT>
                      <a:noFill/>
                    </a:lnT>
                    <a:lnB>
                      <a:noFill/>
                    </a:lnB>
                    <a:lnTlToBr>
                      <a:noFill/>
                    </a:lnTlToBr>
                    <a:lnBlToTr>
                      <a:noFill/>
                    </a:lnBlToTr>
                    <a:noFill/>
                  </a:tcPr>
                </a:tc>
                <a:extLst>
                  <a:ext uri="{0D108BD9-81ED-4DB2-BD59-A6C34878D82A}">
                    <a16:rowId xmlns="" xmlns:a16="http://schemas.microsoft.com/office/drawing/2014/main" val="1506644968"/>
                  </a:ext>
                </a:extLst>
              </a:tr>
            </a:tbl>
          </a:graphicData>
        </a:graphic>
      </p:graphicFrame>
      <mc:AlternateContent xmlns:mc="http://schemas.openxmlformats.org/markup-compatibility/2006" xmlns:a14="http://schemas.microsoft.com/office/drawing/2010/main">
        <mc:Choice Requires="a14">
          <p:sp>
            <p:nvSpPr>
              <p:cNvPr id="4" name="TextBox 3"/>
              <p:cNvSpPr txBox="1"/>
              <p:nvPr/>
            </p:nvSpPr>
            <p:spPr>
              <a:xfrm>
                <a:off x="243628" y="3823862"/>
                <a:ext cx="4050789" cy="73712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2400" i="1" smtClean="0">
                              <a:latin typeface="Cambria Math"/>
                            </a:rPr>
                          </m:ctrlPr>
                        </m:fPr>
                        <m:num>
                          <m:r>
                            <a:rPr lang="en-US" sz="2400" b="0" i="1" smtClean="0">
                              <a:latin typeface="Cambria Math" panose="02040503050406030204" pitchFamily="18" charset="0"/>
                            </a:rPr>
                            <m:t>$1.1353</m:t>
                          </m:r>
                        </m:num>
                        <m:den>
                          <m:r>
                            <a:rPr lang="en-US" sz="2400" i="1" smtClean="0">
                              <a:latin typeface="Cambria Math" panose="02040503050406030204" pitchFamily="18" charset="0"/>
                            </a:rPr>
                            <m:t>€</m:t>
                          </m:r>
                          <m:r>
                            <a:rPr lang="en-US" sz="2400" b="0" i="1" smtClean="0">
                              <a:latin typeface="Cambria Math" panose="02040503050406030204" pitchFamily="18" charset="0"/>
                            </a:rPr>
                            <m:t>1.00</m:t>
                          </m:r>
                        </m:den>
                      </m:f>
                      <m:r>
                        <a:rPr lang="en-US" sz="2400" i="1" smtClean="0">
                          <a:latin typeface="Cambria Math" panose="02040503050406030204" pitchFamily="18" charset="0"/>
                          <a:ea typeface="Cambria Math" panose="02040503050406030204" pitchFamily="18" charset="0"/>
                        </a:rPr>
                        <m:t>×</m:t>
                      </m:r>
                      <m:f>
                        <m:fPr>
                          <m:ctrlPr>
                            <a:rPr lang="en-US" sz="2400" i="1" smtClean="0">
                              <a:latin typeface="Cambria Math"/>
                              <a:ea typeface="Cambria Math" panose="02040503050406030204" pitchFamily="18" charset="0"/>
                            </a:rPr>
                          </m:ctrlPr>
                        </m:fPr>
                        <m:num>
                          <m:r>
                            <a:rPr lang="en-US" sz="2400" i="1" smtClean="0">
                              <a:latin typeface="Cambria Math" panose="02040503050406030204" pitchFamily="18" charset="0"/>
                              <a:ea typeface="Cambria Math" panose="02040503050406030204" pitchFamily="18" charset="0"/>
                            </a:rPr>
                            <m:t>£</m:t>
                          </m:r>
                        </m:num>
                        <m:den>
                          <m:r>
                            <a:rPr lang="en-US" sz="2400" b="0" i="1" smtClean="0">
                              <a:latin typeface="Cambria Math" panose="02040503050406030204" pitchFamily="18" charset="0"/>
                              <a:ea typeface="Cambria Math" panose="02040503050406030204" pitchFamily="18" charset="0"/>
                            </a:rPr>
                            <m:t>$1.4407</m:t>
                          </m:r>
                        </m:den>
                      </m:f>
                      <m:r>
                        <a:rPr lang="en-US" sz="2400" i="1" smtClean="0">
                          <a:latin typeface="Cambria Math" panose="02040503050406030204" pitchFamily="18" charset="0"/>
                        </a:rPr>
                        <m:t>=</m:t>
                      </m:r>
                      <m:f>
                        <m:fPr>
                          <m:ctrlPr>
                            <a:rPr lang="en-US" sz="2400" i="1" smtClean="0">
                              <a:latin typeface="Cambria Math"/>
                            </a:rPr>
                          </m:ctrlPr>
                        </m:fPr>
                        <m:num>
                          <m:r>
                            <a:rPr lang="en-US" sz="2400" i="1" smtClean="0">
                              <a:latin typeface="Cambria Math" panose="02040503050406030204" pitchFamily="18" charset="0"/>
                            </a:rPr>
                            <m:t>£</m:t>
                          </m:r>
                          <m:r>
                            <a:rPr lang="en-US" sz="2400" b="0" i="1" smtClean="0">
                              <a:latin typeface="Cambria Math" panose="02040503050406030204" pitchFamily="18" charset="0"/>
                            </a:rPr>
                            <m:t>0.7880</m:t>
                          </m:r>
                        </m:num>
                        <m:den>
                          <m:r>
                            <a:rPr lang="en-US" sz="2400" i="1" smtClean="0">
                              <a:latin typeface="Cambria Math" panose="02040503050406030204" pitchFamily="18" charset="0"/>
                            </a:rPr>
                            <m:t>€</m:t>
                          </m:r>
                          <m:r>
                            <a:rPr lang="en-US" sz="2400" b="0" i="1" smtClean="0">
                              <a:latin typeface="Cambria Math" panose="02040503050406030204" pitchFamily="18" charset="0"/>
                            </a:rPr>
                            <m:t>1.00</m:t>
                          </m:r>
                        </m:den>
                      </m:f>
                    </m:oMath>
                  </m:oMathPara>
                </a14:m>
                <a:endParaRPr 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43628" y="3823862"/>
                <a:ext cx="4050789" cy="737125"/>
              </a:xfrm>
              <a:prstGeom prst="rect">
                <a:avLst/>
              </a:prstGeom>
              <a:blipFill>
                <a:blip r:embed="rId2"/>
                <a:stretch>
                  <a:fillRect/>
                </a:stretch>
              </a:blipFill>
            </p:spPr>
            <p:txBody>
              <a:bodyPr/>
              <a:lstStyle/>
              <a:p>
                <a:r>
                  <a:rPr lang="en-US">
                    <a:noFill/>
                  </a:rPr>
                  <a:t> </a:t>
                </a:r>
              </a:p>
            </p:txBody>
          </p:sp>
        </mc:Fallback>
      </mc:AlternateContent>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US" altLang="en-US" smtClean="0"/>
              <a:t>Currency Symbols</a:t>
            </a:r>
          </a:p>
        </p:txBody>
      </p:sp>
      <p:sp>
        <p:nvSpPr>
          <p:cNvPr id="52227"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90000"/>
              </a:lnSpc>
            </a:pPr>
            <a:r>
              <a:rPr lang="en-US" altLang="en-US" sz="2800" dirty="0" smtClean="0"/>
              <a:t>In addition to the familiar currency symbols (</a:t>
            </a:r>
            <a:r>
              <a:rPr lang="en-US" altLang="en-US" sz="2800" dirty="0" smtClean="0">
                <a:cs typeface="Times New Roman" pitchFamily="18" charset="0"/>
              </a:rPr>
              <a:t>£, ¥, €, </a:t>
            </a:r>
            <a:r>
              <a:rPr lang="en-US" altLang="en-US" sz="2800" dirty="0" smtClean="0"/>
              <a:t>$) there are three-letter codes for all currencies.</a:t>
            </a:r>
          </a:p>
          <a:p>
            <a:pPr>
              <a:lnSpc>
                <a:spcPct val="90000"/>
              </a:lnSpc>
              <a:buFont typeface="Wingdings" pitchFamily="2" charset="2"/>
              <a:buNone/>
            </a:pPr>
            <a:r>
              <a:rPr lang="en-US" altLang="en-US" sz="2800" dirty="0" smtClean="0"/>
              <a:t>	It is a long list, but selected codes include:</a:t>
            </a:r>
          </a:p>
          <a:p>
            <a:pPr>
              <a:lnSpc>
                <a:spcPct val="90000"/>
              </a:lnSpc>
              <a:buFont typeface="Wingdings" pitchFamily="2" charset="2"/>
              <a:buNone/>
            </a:pPr>
            <a:r>
              <a:rPr lang="en-US" altLang="en-US" sz="2800" dirty="0" smtClean="0"/>
              <a:t>		CHF		Swiss francs</a:t>
            </a:r>
          </a:p>
          <a:p>
            <a:pPr>
              <a:lnSpc>
                <a:spcPct val="90000"/>
              </a:lnSpc>
              <a:buFont typeface="Wingdings" pitchFamily="2" charset="2"/>
              <a:buNone/>
            </a:pPr>
            <a:r>
              <a:rPr lang="en-US" altLang="en-US" sz="2800" dirty="0" smtClean="0"/>
              <a:t>		GBP		British pound</a:t>
            </a:r>
          </a:p>
          <a:p>
            <a:pPr>
              <a:lnSpc>
                <a:spcPct val="90000"/>
              </a:lnSpc>
              <a:buFont typeface="Wingdings" pitchFamily="2" charset="2"/>
              <a:buNone/>
            </a:pPr>
            <a:r>
              <a:rPr lang="en-US" altLang="en-US" sz="2800" dirty="0" smtClean="0"/>
              <a:t>		ZAR		South African rand</a:t>
            </a:r>
          </a:p>
          <a:p>
            <a:pPr>
              <a:lnSpc>
                <a:spcPct val="90000"/>
              </a:lnSpc>
              <a:buFont typeface="Wingdings" pitchFamily="2" charset="2"/>
              <a:buNone/>
            </a:pPr>
            <a:r>
              <a:rPr lang="en-US" altLang="en-US" sz="2800" dirty="0" smtClean="0"/>
              <a:t>		CAD		Canadian dollar</a:t>
            </a:r>
          </a:p>
          <a:p>
            <a:pPr>
              <a:lnSpc>
                <a:spcPct val="90000"/>
              </a:lnSpc>
              <a:buFont typeface="Wingdings" pitchFamily="2" charset="2"/>
              <a:buNone/>
            </a:pPr>
            <a:r>
              <a:rPr lang="en-US" altLang="en-US" sz="2800" dirty="0" smtClean="0"/>
              <a:t>		JPY		Japanese yen</a:t>
            </a:r>
          </a:p>
        </p:txBody>
      </p:sp>
      <p:sp>
        <p:nvSpPr>
          <p:cNvPr id="5222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9AC327F2-07F1-45C3-BDA3-02CD51D60C1E}" type="slidenum">
              <a:rPr lang="en-US" altLang="en-US" sz="900">
                <a:cs typeface="Arial" charset="0"/>
              </a:rPr>
              <a:pPr algn="r" eaLnBrk="1" hangingPunct="1"/>
              <a:t>43</a:t>
            </a:fld>
            <a:endParaRPr lang="en-US" altLang="en-US" sz="1000">
              <a:cs typeface="Arial" charset="0"/>
            </a:endParaRPr>
          </a:p>
        </p:txBody>
      </p:sp>
      <p:sp>
        <p:nvSpPr>
          <p:cNvPr id="52229" name="Rectangle 20"/>
          <p:cNvSpPr>
            <a:spLocks noGrp="1" noChangeArrowheads="1"/>
          </p:cNvSpPr>
          <p:nvPr>
            <p:ph type="ftr" sz="quarter" idx="10"/>
          </p:nvPr>
        </p:nvSpPr>
        <p:spPr bwMode="auto">
          <a:xfrm>
            <a:off x="4572000" y="6553200"/>
            <a:ext cx="41910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altLang="en-US" smtClean="0"/>
              <a:t>Swaps</a:t>
            </a:r>
          </a:p>
        </p:txBody>
      </p:sp>
      <p:sp>
        <p:nvSpPr>
          <p:cNvPr id="53251"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90000"/>
              </a:lnSpc>
            </a:pPr>
            <a:r>
              <a:rPr lang="en-US" altLang="en-US" sz="2800" smtClean="0"/>
              <a:t>A swap is an agreement to provide a counterparty with something he or she wants in exchange for something that you want. </a:t>
            </a:r>
          </a:p>
          <a:p>
            <a:pPr lvl="1">
              <a:lnSpc>
                <a:spcPct val="90000"/>
              </a:lnSpc>
            </a:pPr>
            <a:r>
              <a:rPr lang="en-US" altLang="en-US" sz="2400" smtClean="0"/>
              <a:t>Often on a recurring basis, </a:t>
            </a:r>
            <a:r>
              <a:rPr lang="en-US" altLang="en-US" sz="2400" i="1" smtClean="0"/>
              <a:t>e.g</a:t>
            </a:r>
            <a:r>
              <a:rPr lang="en-US" altLang="en-US" sz="2400" smtClean="0"/>
              <a:t>., every six months for five years.</a:t>
            </a:r>
          </a:p>
          <a:p>
            <a:pPr>
              <a:lnSpc>
                <a:spcPct val="90000"/>
              </a:lnSpc>
            </a:pPr>
            <a:r>
              <a:rPr lang="en-US" altLang="en-US" sz="2800" smtClean="0"/>
              <a:t>Swap transactions account for approximately 56 percent of interbank FX trading, whereas outright trades are 11 percent.</a:t>
            </a:r>
          </a:p>
          <a:p>
            <a:pPr>
              <a:lnSpc>
                <a:spcPct val="90000"/>
              </a:lnSpc>
            </a:pPr>
            <a:r>
              <a:rPr lang="en-US" altLang="en-US" sz="2800" smtClean="0"/>
              <a:t>Swaps are covered fully in Chapter 14.</a:t>
            </a:r>
          </a:p>
        </p:txBody>
      </p:sp>
      <p:sp>
        <p:nvSpPr>
          <p:cNvPr id="5325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CC16AD86-35FB-4AAD-B92A-6A177A6E401E}" type="slidenum">
              <a:rPr lang="en-US" altLang="en-US" sz="900">
                <a:cs typeface="Arial" charset="0"/>
              </a:rPr>
              <a:pPr algn="r" eaLnBrk="1" hangingPunct="1"/>
              <a:t>44</a:t>
            </a:fld>
            <a:endParaRPr lang="en-US" altLang="en-US" sz="1000">
              <a:cs typeface="Arial" charset="0"/>
            </a:endParaRPr>
          </a:p>
        </p:txBody>
      </p:sp>
      <p:sp>
        <p:nvSpPr>
          <p:cNvPr id="53253" name="Rectangle 20"/>
          <p:cNvSpPr>
            <a:spLocks noGrp="1" noChangeArrowheads="1"/>
          </p:cNvSpPr>
          <p:nvPr>
            <p:ph type="ftr" sz="quarter" idx="10"/>
          </p:nvPr>
        </p:nvSpPr>
        <p:spPr bwMode="auto">
          <a:xfrm>
            <a:off x="4800600" y="6553200"/>
            <a:ext cx="3962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rtlCol="0">
            <a:normAutofit fontScale="90000"/>
          </a:bodyPr>
          <a:lstStyle/>
          <a:p>
            <a:pPr fontAlgn="auto">
              <a:spcAft>
                <a:spcPts val="0"/>
              </a:spcAft>
              <a:defRPr/>
            </a:pPr>
            <a:r>
              <a:rPr lang="en-US" altLang="en-US" smtClean="0"/>
              <a:t>Exchange-Traded Currency Funds</a:t>
            </a:r>
          </a:p>
        </p:txBody>
      </p:sp>
      <p:sp>
        <p:nvSpPr>
          <p:cNvPr id="54275"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nSpc>
                <a:spcPct val="80000"/>
              </a:lnSpc>
            </a:pPr>
            <a:r>
              <a:rPr lang="en-US" altLang="en-US" sz="2600" smtClean="0"/>
              <a:t>Individual shares are denominated in the U.S. dollar and trade on the New York Stock Exchange. </a:t>
            </a:r>
          </a:p>
          <a:p>
            <a:pPr lvl="1">
              <a:lnSpc>
                <a:spcPct val="80000"/>
              </a:lnSpc>
            </a:pPr>
            <a:r>
              <a:rPr lang="en-US" altLang="en-US" sz="2400" smtClean="0"/>
              <a:t>Consider an ETF where each share represents 100 euros. The price of one share at any point in time will reflect the spot dollar value of 100 euros plus accumulated interest minus expenses.</a:t>
            </a:r>
          </a:p>
          <a:p>
            <a:pPr>
              <a:lnSpc>
                <a:spcPct val="80000"/>
              </a:lnSpc>
            </a:pPr>
            <a:r>
              <a:rPr lang="en-US" altLang="en-US" sz="2600" smtClean="0"/>
              <a:t>Six additional currency trusts exist on the Australian dollar, British pound sterling, Canadian dollar, Mexican peso, Swedish krona, and the Swiss franc.</a:t>
            </a:r>
          </a:p>
          <a:p>
            <a:pPr>
              <a:lnSpc>
                <a:spcPct val="80000"/>
              </a:lnSpc>
            </a:pPr>
            <a:r>
              <a:rPr lang="en-US" altLang="en-US" sz="2600" smtClean="0"/>
              <a:t>Currency is now recognized as a distinct asset class, like stocks and bonds. Currency ETFs facilitate investing in these currencies.</a:t>
            </a:r>
          </a:p>
        </p:txBody>
      </p:sp>
      <p:sp>
        <p:nvSpPr>
          <p:cNvPr id="5427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25FC4D37-6079-4F17-B109-6B5F0EF044A6}" type="slidenum">
              <a:rPr lang="en-US" altLang="en-US" sz="900">
                <a:cs typeface="Arial" charset="0"/>
              </a:rPr>
              <a:pPr algn="r" eaLnBrk="1" hangingPunct="1"/>
              <a:t>45</a:t>
            </a:fld>
            <a:endParaRPr lang="en-US" altLang="en-US" sz="1000">
              <a:cs typeface="Arial" charset="0"/>
            </a:endParaRPr>
          </a:p>
        </p:txBody>
      </p:sp>
      <p:sp>
        <p:nvSpPr>
          <p:cNvPr id="54277" name="Rectangle 20"/>
          <p:cNvSpPr>
            <a:spLocks noGrp="1" noChangeArrowheads="1"/>
          </p:cNvSpPr>
          <p:nvPr>
            <p:ph type="ftr" sz="quarter" idx="10"/>
          </p:nvPr>
        </p:nvSpPr>
        <p:spPr bwMode="auto">
          <a:xfrm>
            <a:off x="4724400" y="6553200"/>
            <a:ext cx="40386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en-US" altLang="en-US" dirty="0" smtClean="0"/>
              <a:t>Summary</a:t>
            </a:r>
          </a:p>
        </p:txBody>
      </p:sp>
      <p:sp>
        <p:nvSpPr>
          <p:cNvPr id="55299" name="Rectangle 3"/>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smtClean="0"/>
              <a:t>Spot rate quotations</a:t>
            </a:r>
          </a:p>
          <a:p>
            <a:pPr lvl="1"/>
            <a:r>
              <a:rPr lang="en-US" altLang="en-US" dirty="0" smtClean="0"/>
              <a:t>Direct and indirect quotes	</a:t>
            </a:r>
          </a:p>
          <a:p>
            <a:pPr lvl="1"/>
            <a:r>
              <a:rPr lang="en-US" altLang="en-US" dirty="0" smtClean="0"/>
              <a:t>Bid and ask prices</a:t>
            </a:r>
          </a:p>
          <a:p>
            <a:r>
              <a:rPr lang="en-US" altLang="en-US" dirty="0" smtClean="0"/>
              <a:t>Cross Rates</a:t>
            </a:r>
          </a:p>
          <a:p>
            <a:pPr lvl="1"/>
            <a:r>
              <a:rPr lang="en-US" altLang="en-US" dirty="0" smtClean="0"/>
              <a:t>Triangular arbitrage</a:t>
            </a:r>
          </a:p>
          <a:p>
            <a:r>
              <a:rPr lang="en-US" altLang="en-US" dirty="0" smtClean="0"/>
              <a:t>Forward Rate Quotations</a:t>
            </a:r>
          </a:p>
          <a:p>
            <a:pPr lvl="1"/>
            <a:r>
              <a:rPr lang="en-US" altLang="en-US" dirty="0" smtClean="0"/>
              <a:t>Forward premium (discount)</a:t>
            </a:r>
          </a:p>
          <a:p>
            <a:pPr lvl="1"/>
            <a:r>
              <a:rPr lang="en-US" altLang="en-US" dirty="0" smtClean="0"/>
              <a:t>Forward points</a:t>
            </a:r>
          </a:p>
        </p:txBody>
      </p:sp>
      <p:sp>
        <p:nvSpPr>
          <p:cNvPr id="5530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a:cs typeface="Arial" charset="0"/>
              </a:rPr>
              <a:t>5-</a:t>
            </a:r>
            <a:fld id="{8CDEFE11-B572-4BEE-A08A-663BF51F6804}" type="slidenum">
              <a:rPr lang="en-US" altLang="en-US" sz="900">
                <a:cs typeface="Arial" charset="0"/>
              </a:rPr>
              <a:pPr algn="r" eaLnBrk="1" hangingPunct="1"/>
              <a:t>46</a:t>
            </a:fld>
            <a:endParaRPr lang="en-US" altLang="en-US" sz="1000">
              <a:cs typeface="Arial" charset="0"/>
            </a:endParaRPr>
          </a:p>
        </p:txBody>
      </p:sp>
      <p:sp>
        <p:nvSpPr>
          <p:cNvPr id="55301" name="Rectangle 20"/>
          <p:cNvSpPr>
            <a:spLocks noGrp="1" noChangeArrowheads="1"/>
          </p:cNvSpPr>
          <p:nvPr>
            <p:ph type="ftr" sz="quarter" idx="10"/>
          </p:nvPr>
        </p:nvSpPr>
        <p:spPr bwMode="auto">
          <a:xfrm>
            <a:off x="4648200" y="6553200"/>
            <a:ext cx="41148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smtClean="0"/>
              <a:t>Summary (continued)</a:t>
            </a:r>
            <a:endParaRPr lang="en-US" dirty="0"/>
          </a:p>
        </p:txBody>
      </p:sp>
      <p:sp>
        <p:nvSpPr>
          <p:cNvPr id="3" name="Content Placeholder 2"/>
          <p:cNvSpPr>
            <a:spLocks noGrp="1"/>
          </p:cNvSpPr>
          <p:nvPr>
            <p:ph idx="1"/>
          </p:nvPr>
        </p:nvSpPr>
        <p:spPr>
          <a:xfrm>
            <a:off x="228600" y="1905000"/>
            <a:ext cx="8915400" cy="4525963"/>
          </a:xfrm>
        </p:spPr>
        <p:txBody>
          <a:bodyPr/>
          <a:lstStyle/>
          <a:p>
            <a:r>
              <a:rPr lang="en-US" sz="2400" dirty="0"/>
              <a:t>The FX market is the largest and most active financial market in the world. It </a:t>
            </a:r>
            <a:r>
              <a:rPr lang="en-US" sz="2400" dirty="0" smtClean="0"/>
              <a:t>is open </a:t>
            </a:r>
            <a:r>
              <a:rPr lang="en-US" sz="2400" dirty="0"/>
              <a:t>somewhere in the world 24 hours a day, 365 days a </a:t>
            </a:r>
            <a:r>
              <a:rPr lang="en-US" sz="2400" dirty="0" smtClean="0"/>
              <a:t>year.</a:t>
            </a:r>
            <a:endParaRPr lang="en-US" sz="2400" dirty="0"/>
          </a:p>
          <a:p>
            <a:r>
              <a:rPr lang="en-US" sz="2400" dirty="0" smtClean="0"/>
              <a:t>The </a:t>
            </a:r>
            <a:r>
              <a:rPr lang="en-US" sz="2400" dirty="0"/>
              <a:t>FX market is divided into two tiers: the retail or client market and the wholesale or interbank market. </a:t>
            </a:r>
            <a:r>
              <a:rPr lang="en-US" sz="2400" dirty="0" smtClean="0"/>
              <a:t> </a:t>
            </a:r>
          </a:p>
          <a:p>
            <a:r>
              <a:rPr lang="en-US" sz="2400" dirty="0" smtClean="0"/>
              <a:t>The </a:t>
            </a:r>
            <a:r>
              <a:rPr lang="en-US" sz="2400" dirty="0"/>
              <a:t>FX market participants include international banks, bank customers, </a:t>
            </a:r>
            <a:r>
              <a:rPr lang="en-US" sz="2400" dirty="0" smtClean="0"/>
              <a:t>nonbank FX </a:t>
            </a:r>
            <a:r>
              <a:rPr lang="en-US" sz="2400" dirty="0"/>
              <a:t>dealers, FX brokers, and central </a:t>
            </a:r>
            <a:r>
              <a:rPr lang="en-US" sz="2400" dirty="0" smtClean="0"/>
              <a:t>banks.</a:t>
            </a:r>
            <a:endParaRPr lang="en-US" sz="2400" dirty="0"/>
          </a:p>
          <a:p>
            <a:r>
              <a:rPr lang="en-US" sz="2400" dirty="0" smtClean="0"/>
              <a:t>Additionally</a:t>
            </a:r>
            <a:r>
              <a:rPr lang="en-US" sz="2400" dirty="0"/>
              <a:t>, the concept of a cross-exchange rate was developed. </a:t>
            </a:r>
            <a:r>
              <a:rPr lang="en-US" sz="2400" dirty="0" smtClean="0"/>
              <a:t>Non-dollar </a:t>
            </a:r>
            <a:r>
              <a:rPr lang="en-US" sz="2400" dirty="0"/>
              <a:t>currency transactions must satisfy the bid-ask spread determined from the cross-rate formula or a triangular arbitrage opportunity exists</a:t>
            </a:r>
            <a:br>
              <a:rPr lang="en-US" sz="2400" dirty="0"/>
            </a:br>
            <a:endParaRPr lang="en-US" sz="24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5-</a:t>
            </a:r>
            <a:fld id="{798C0E6F-5BE1-4AF8-8BD5-34FBD744CEF6}" type="slidenum">
              <a:rPr lang="en-US" altLang="en-US" sz="900" smtClean="0">
                <a:cs typeface="Arial" charset="0"/>
              </a:rPr>
              <a:t>47</a:t>
            </a:fld>
            <a:endParaRPr lang="en-US" altLang="en-US" sz="1000" dirty="0">
              <a:cs typeface="Arial" charset="0"/>
            </a:endParaRPr>
          </a:p>
        </p:txBody>
      </p:sp>
      <p:sp>
        <p:nvSpPr>
          <p:cNvPr id="5" name="Rectangle 20"/>
          <p:cNvSpPr>
            <a:spLocks noGrp="1" noChangeArrowheads="1"/>
          </p:cNvSpPr>
          <p:nvPr>
            <p:ph type="ftr" sz="quarter" idx="10"/>
          </p:nvPr>
        </p:nvSpPr>
        <p:spPr bwMode="auto">
          <a:xfrm>
            <a:off x="4648200" y="6553200"/>
            <a:ext cx="41148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t>Copyright © 2018 by the McGraw-Hill Companies, Inc. All rights reserved.</a:t>
            </a:r>
          </a:p>
          <a:p>
            <a:pPr eaLnBrk="1" hangingPunct="1"/>
            <a:endParaRPr lang="en-US" altLang="en-US" dirty="0" smtClean="0"/>
          </a:p>
        </p:txBody>
      </p:sp>
    </p:spTree>
    <p:extLst>
      <p:ext uri="{BB962C8B-B14F-4D97-AF65-F5344CB8AC3E}">
        <p14:creationId xmlns:p14="http://schemas.microsoft.com/office/powerpoint/2010/main" val="172043829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2311</TotalTime>
  <Words>4024</Words>
  <Application>Microsoft Office PowerPoint</Application>
  <PresentationFormat>On-screen Show (4:3)</PresentationFormat>
  <Paragraphs>770</Paragraphs>
  <Slides>47</Slides>
  <Notes>8</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template</vt:lpstr>
      <vt:lpstr>The Market for Foreign Exchange</vt:lpstr>
      <vt:lpstr>Chapter Outline</vt:lpstr>
      <vt:lpstr>Chapter Outline (Continued)</vt:lpstr>
      <vt:lpstr>FX Market Participants</vt:lpstr>
      <vt:lpstr>EXHIBIT 5.1 Shares of Reported Global Foreign Exchange Turnover by Country, 2013 </vt:lpstr>
      <vt:lpstr>EXHIBIT 5.2 Average Electronic FX Conversations per Hour (Monday–Friday, 2001) </vt:lpstr>
      <vt:lpstr>Correspondent Banking Relationships</vt:lpstr>
      <vt:lpstr>Correspondent Banking Relationships: Example 1</vt:lpstr>
      <vt:lpstr>Correspondent Banking Relationships: Example 1 (Bank A’s Balance Sheet Before and After)</vt:lpstr>
      <vt:lpstr>Correspondent Banking Relationships: Example 1 (Bank B’s Balance Sheet Before and After)</vt:lpstr>
      <vt:lpstr>Correspondent Banking Practice Problem</vt:lpstr>
      <vt:lpstr>Correspondent Banking Practice Problem (conclusion)</vt:lpstr>
      <vt:lpstr>Correspondent Banking Communications</vt:lpstr>
      <vt:lpstr>Spot Rate Quotations</vt:lpstr>
      <vt:lpstr>EXHIBIT 5.4 Exchange Rates (May 16, 2016) </vt:lpstr>
      <vt:lpstr>Direct and Indirect Quotes</vt:lpstr>
      <vt:lpstr>The Bid-Ask Spread</vt:lpstr>
      <vt:lpstr>The Bid-Ask Spread as %</vt:lpstr>
      <vt:lpstr>The Bid-Ask Spread:  Quoted “Big Fig” versus “Small Fig”</vt:lpstr>
      <vt:lpstr>The Bid-Ask Spread:  Indirect Ask as reciprocal of Direct Bid  </vt:lpstr>
      <vt:lpstr>Currency Conversion with Bid-Ask Spreads</vt:lpstr>
      <vt:lpstr>Sample Currency Conversion Problem</vt:lpstr>
      <vt:lpstr>Second Sample Currency Conversion Problem</vt:lpstr>
      <vt:lpstr>Spot FX Trading</vt:lpstr>
      <vt:lpstr>Spot Cross Rates</vt:lpstr>
      <vt:lpstr>EXHIBIT 5.6 Key Cross-Currency Rates </vt:lpstr>
      <vt:lpstr>Cross Bid Rates with Bid-Ask Spreads</vt:lpstr>
      <vt:lpstr>Cross Ask Rates with Bid-Ask Spreads</vt:lpstr>
      <vt:lpstr>Cross Rates with Bid-Ask Spreads</vt:lpstr>
      <vt:lpstr>Triangular Arbitrage Example</vt:lpstr>
      <vt:lpstr>Triangular Arbitrage Example (continued)</vt:lpstr>
      <vt:lpstr>Triangular Arbitrage Example (concluded)</vt:lpstr>
      <vt:lpstr>Spot Foreign Exchange Microstructure</vt:lpstr>
      <vt:lpstr>The Forward Market</vt:lpstr>
      <vt:lpstr>Forward Rate Quotations</vt:lpstr>
      <vt:lpstr>Forward Rate Quotation Example</vt:lpstr>
      <vt:lpstr>Forward Rate Quotation: Dollar-Based Holding Period Return</vt:lpstr>
      <vt:lpstr>Forward Premium</vt:lpstr>
      <vt:lpstr>Long and Short Forward Positions</vt:lpstr>
      <vt:lpstr>Forward Contract Payoff Profiles </vt:lpstr>
      <vt:lpstr>Non-Deliverable Forward Contracts</vt:lpstr>
      <vt:lpstr>Forward Cross Rates </vt:lpstr>
      <vt:lpstr>Currency Symbols</vt:lpstr>
      <vt:lpstr>Swaps</vt:lpstr>
      <vt:lpstr>Exchange-Traded Currency Funds</vt:lpstr>
      <vt:lpstr>Summary</vt:lpstr>
      <vt:lpstr>Summary (continued)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tsonly</dc:creator>
  <cp:lastModifiedBy>Bathurst, Noelle</cp:lastModifiedBy>
  <cp:revision>113</cp:revision>
  <dcterms:created xsi:type="dcterms:W3CDTF">2010-12-17T11:54:02Z</dcterms:created>
  <dcterms:modified xsi:type="dcterms:W3CDTF">2017-02-22T15:50:07Z</dcterms:modified>
</cp:coreProperties>
</file>