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Lst>
  <p:sldSz cx="9144000" cy="6858000" type="screen4x3"/>
  <p:notesSz cx="6670675" cy="99298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2832" autoAdjust="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spTree>
      <p:nvGrpSpPr>
        <p:cNvPr id="1" name=""/>
        <p:cNvGrpSpPr/>
        <p:nvPr/>
      </p:nvGrpSpPr>
      <p:grpSpPr>
        <a:xfrm>
          <a:off x="0" y="0"/>
          <a:ext cx="0" cy="0"/>
          <a:chOff x="0" y="0"/>
          <a:chExt cx="0" cy="0"/>
        </a:xfrm>
      </p:grpSpPr>
      <p:sp>
        <p:nvSpPr>
          <p:cNvPr id="23" name="สี่เหลี่ยมผืนผ้า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สี่เหลี่ยมผืนผ้า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สี่เหลี่ยมผืนผ้า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สี่เหลี่ยมผืนผ้า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สี่เหลี่ยมผืนผ้า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สี่เหลี่ยมมุมมน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สี่เหลี่ยมมุมมน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สี่เหลี่ยมผืนผ้า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สี่เหลี่ยมผืนผ้า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th-TH" smtClean="0"/>
              <a:t>คลิกเพื่อแก้ไขลักษณะชื่อเรื่องต้นแบบ</a:t>
            </a:r>
            <a:endParaRPr kumimoji="0" lang="en-US"/>
          </a:p>
        </p:txBody>
      </p:sp>
      <p:sp>
        <p:nvSpPr>
          <p:cNvPr id="9" name="ชื่อเรื่องรอง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a:xfrm>
            <a:off x="6705600" y="4206240"/>
            <a:ext cx="960120" cy="457200"/>
          </a:xfrm>
        </p:spPr>
        <p:txBody>
          <a:bodyPr/>
          <a:lstStyle/>
          <a:p>
            <a:fld id="{FD1D39DD-21A1-4091-9B60-71ABAE73248B}" type="datetimeFigureOut">
              <a:rPr lang="th-TH" smtClean="0"/>
              <a:pPr/>
              <a:t>11/09/55</a:t>
            </a:fld>
            <a:endParaRPr lang="th-TH"/>
          </a:p>
        </p:txBody>
      </p:sp>
      <p:sp>
        <p:nvSpPr>
          <p:cNvPr id="17" name="ตัวยึดท้ายกระดาษ 16"/>
          <p:cNvSpPr>
            <a:spLocks noGrp="1"/>
          </p:cNvSpPr>
          <p:nvPr>
            <p:ph type="ftr" sz="quarter" idx="11"/>
          </p:nvPr>
        </p:nvSpPr>
        <p:spPr>
          <a:xfrm>
            <a:off x="5410200" y="4205288"/>
            <a:ext cx="1295400" cy="457200"/>
          </a:xfrm>
        </p:spPr>
        <p:txBody>
          <a:bodyPr/>
          <a:lstStyle/>
          <a:p>
            <a:endParaRPr lang="th-TH"/>
          </a:p>
        </p:txBody>
      </p:sp>
      <p:sp>
        <p:nvSpPr>
          <p:cNvPr id="29" name="ตัวยึดหมายเลขภาพนิ่ง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304BD737-A537-400B-A96A-36BF8E7AE4F5}"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เนื้อหา 2"/>
          <p:cNvSpPr>
            <a:spLocks noGrp="1"/>
          </p:cNvSpPr>
          <p:nvPr>
            <p:ph idx="1"/>
          </p:nvPr>
        </p:nvSpPr>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1D39DD-21A1-4091-9B60-71ABAE73248B}" type="datetimeFigureOut">
              <a:rPr lang="th-TH" smtClean="0"/>
              <a:pPr/>
              <a:t>11/09/55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1D39DD-21A1-4091-9B60-71ABAE73248B}" type="datetimeFigureOut">
              <a:rPr lang="th-TH" smtClean="0"/>
              <a:pPr/>
              <a:t>11/09/55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เนื้อหา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เนื้อหา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5" name="ตัวยึดวันที่ 4"/>
          <p:cNvSpPr>
            <a:spLocks noGrp="1"/>
          </p:cNvSpPr>
          <p:nvPr>
            <p:ph type="dt" sz="half" idx="10"/>
          </p:nvPr>
        </p:nvSpPr>
        <p:spPr/>
        <p:txBody>
          <a:bodyPr/>
          <a:lstStyle/>
          <a:p>
            <a:fld id="{FD1D39DD-21A1-4091-9B60-71ABAE73248B}" type="datetimeFigureOut">
              <a:rPr lang="th-TH" smtClean="0"/>
              <a:pPr/>
              <a:t>11/09/55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81000" y="1143000"/>
            <a:ext cx="8382000" cy="1069848"/>
          </a:xfrm>
        </p:spPr>
        <p:txBody>
          <a:bodyPr anchor="ctr"/>
          <a:lstStyle>
            <a:lvl1pPr>
              <a:defRPr sz="4000" b="0" i="0" cap="none" baseline="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5" name="ตัวยึดเนื้อหา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6" name="ตัวยึดเนื้อหา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วันที่ 25"/>
          <p:cNvSpPr>
            <a:spLocks noGrp="1"/>
          </p:cNvSpPr>
          <p:nvPr>
            <p:ph type="dt" sz="half" idx="10"/>
          </p:nvPr>
        </p:nvSpPr>
        <p:spPr/>
        <p:txBody>
          <a:bodyPr rtlCol="0"/>
          <a:lstStyle/>
          <a:p>
            <a:fld id="{FD1D39DD-21A1-4091-9B60-71ABAE73248B}" type="datetimeFigureOut">
              <a:rPr lang="th-TH" smtClean="0"/>
              <a:pPr/>
              <a:t>11/09/55</a:t>
            </a:fld>
            <a:endParaRPr lang="th-TH"/>
          </a:p>
        </p:txBody>
      </p:sp>
      <p:sp>
        <p:nvSpPr>
          <p:cNvPr id="27" name="ตัวยึดหมายเลขภาพนิ่ง 26"/>
          <p:cNvSpPr>
            <a:spLocks noGrp="1"/>
          </p:cNvSpPr>
          <p:nvPr>
            <p:ph type="sldNum" sz="quarter" idx="11"/>
          </p:nvPr>
        </p:nvSpPr>
        <p:spPr/>
        <p:txBody>
          <a:bodyPr rtlCol="0"/>
          <a:lstStyle/>
          <a:p>
            <a:fld id="{304BD737-A537-400B-A96A-36BF8E7AE4F5}" type="slidenum">
              <a:rPr lang="th-TH" smtClean="0"/>
              <a:pPr/>
              <a:t>‹#›</a:t>
            </a:fld>
            <a:endParaRPr lang="th-TH"/>
          </a:p>
        </p:txBody>
      </p:sp>
      <p:sp>
        <p:nvSpPr>
          <p:cNvPr id="28" name="ตัวยึดท้ายกระดาษ 27"/>
          <p:cNvSpPr>
            <a:spLocks noGrp="1"/>
          </p:cNvSpPr>
          <p:nvPr>
            <p:ph type="ftr" sz="quarter" idx="12"/>
          </p:nvPr>
        </p:nvSpPr>
        <p:spPr/>
        <p:txBody>
          <a:bodyPr rtlCol="0"/>
          <a:lstStyle/>
          <a:p>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a:xfrm>
            <a:off x="6583680" y="612648"/>
            <a:ext cx="957264" cy="457200"/>
          </a:xfrm>
        </p:spPr>
        <p:txBody>
          <a:bodyPr/>
          <a:lstStyle/>
          <a:p>
            <a:fld id="{FD1D39DD-21A1-4091-9B60-71ABAE73248B}" type="datetimeFigureOut">
              <a:rPr lang="th-TH" smtClean="0"/>
              <a:pPr/>
              <a:t>11/09/55</a:t>
            </a:fld>
            <a:endParaRPr lang="th-TH"/>
          </a:p>
        </p:txBody>
      </p:sp>
      <p:sp>
        <p:nvSpPr>
          <p:cNvPr id="4" name="ตัวยึดท้ายกระดาษ 3"/>
          <p:cNvSpPr>
            <a:spLocks noGrp="1"/>
          </p:cNvSpPr>
          <p:nvPr>
            <p:ph type="ftr" sz="quarter" idx="11"/>
          </p:nvPr>
        </p:nvSpPr>
        <p:spPr>
          <a:xfrm>
            <a:off x="5257800" y="612648"/>
            <a:ext cx="1325880" cy="457200"/>
          </a:xfrm>
        </p:spPr>
        <p:txBody>
          <a:bodyPr/>
          <a:lstStyle/>
          <a:p>
            <a:endParaRPr lang="th-TH"/>
          </a:p>
        </p:txBody>
      </p:sp>
      <p:sp>
        <p:nvSpPr>
          <p:cNvPr id="5" name="ตัวยึดหมายเลขภาพนิ่ง 4"/>
          <p:cNvSpPr>
            <a:spLocks noGrp="1"/>
          </p:cNvSpPr>
          <p:nvPr>
            <p:ph type="sldNum" sz="quarter" idx="12"/>
          </p:nvPr>
        </p:nvSpPr>
        <p:spPr>
          <a:xfrm>
            <a:off x="8174736" y="2272"/>
            <a:ext cx="762000" cy="365760"/>
          </a:xfrm>
        </p:spPr>
        <p:txBody>
          <a:bodyPr/>
          <a:lstStyle/>
          <a:p>
            <a:fld id="{304BD737-A537-400B-A96A-36BF8E7AE4F5}"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1D39DD-21A1-4091-9B60-71ABAE73248B}" type="datetimeFigureOut">
              <a:rPr lang="th-TH" smtClean="0"/>
              <a:pPr/>
              <a:t>11/09/55</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353496" y="1101970"/>
            <a:ext cx="3383280" cy="877824"/>
          </a:xfrm>
        </p:spPr>
        <p:txBody>
          <a:bodyPr anchor="b"/>
          <a:lstStyle>
            <a:lvl1pPr algn="l">
              <a:buNone/>
              <a:defRPr sz="1800" b="1"/>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4" name="ตัวยึดเนื้อหา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5" name="ตัวยึดวันที่ 4"/>
          <p:cNvSpPr>
            <a:spLocks noGrp="1"/>
          </p:cNvSpPr>
          <p:nvPr>
            <p:ph type="dt" sz="half" idx="10"/>
          </p:nvPr>
        </p:nvSpPr>
        <p:spPr/>
        <p:txBody>
          <a:bodyPr/>
          <a:lstStyle/>
          <a:p>
            <a:fld id="{FD1D39DD-21A1-4091-9B60-71ABAE73248B}" type="datetimeFigureOut">
              <a:rPr lang="th-TH" smtClean="0"/>
              <a:pPr/>
              <a:t>11/09/55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1D39DD-21A1-4091-9B60-71ABAE73248B}" type="datetimeFigureOut">
              <a:rPr lang="th-TH" smtClean="0"/>
              <a:pPr/>
              <a:t>11/09/55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1D39DD-21A1-4091-9B60-71ABAE73248B}" type="datetimeFigureOut">
              <a:rPr lang="th-TH" smtClean="0"/>
              <a:pPr/>
              <a:t>11/09/55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781800" y="1143000"/>
            <a:ext cx="1905000" cy="5486400"/>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457200" y="1143000"/>
            <a:ext cx="6248400" cy="5486400"/>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1D39DD-21A1-4091-9B60-71ABAE73248B}" type="datetimeFigureOut">
              <a:rPr lang="th-TH" smtClean="0"/>
              <a:pPr/>
              <a:t>11/09/55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04BD737-A537-400B-A96A-36BF8E7AE4F5}"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สี่เหลี่ยมผืนผ้า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สี่เหลี่ยมผืนผ้า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สี่เหลี่ยมผืนผ้า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สี่เหลี่ยมผืนผ้า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สี่เหลี่ยมผืนผ้า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สี่เหลี่ยมมุมมน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สี่เหลี่ยมมุมมน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สี่เหลี่ยมผืนผ้า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สี่เหลี่ยมผืนผ้า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สี่เหลี่ยมผืนผ้า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สี่เหลี่ยมผืนผ้า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สี่เหลี่ยมผืนผ้า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สี่เหลี่ยมผืนผ้า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ตัวยึดชื่อเรื่อง 21"/>
          <p:cNvSpPr>
            <a:spLocks noGrp="1"/>
          </p:cNvSpPr>
          <p:nvPr>
            <p:ph type="title"/>
          </p:nvPr>
        </p:nvSpPr>
        <p:spPr>
          <a:xfrm>
            <a:off x="457200" y="1143000"/>
            <a:ext cx="8229600" cy="1066800"/>
          </a:xfrm>
          <a:prstGeom prst="rect">
            <a:avLst/>
          </a:prstGeom>
        </p:spPr>
        <p:txBody>
          <a:bodyPr vert="horz" anchor="ctr">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FD1D39DD-21A1-4091-9B60-71ABAE73248B}" type="datetimeFigureOut">
              <a:rPr lang="th-TH" smtClean="0"/>
              <a:pPr/>
              <a:t>11/09/55</a:t>
            </a:fld>
            <a:endParaRPr lang="th-TH"/>
          </a:p>
        </p:txBody>
      </p:sp>
      <p:sp>
        <p:nvSpPr>
          <p:cNvPr id="3" name="ตัวยึดท้ายกระดาษ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th-TH"/>
          </a:p>
        </p:txBody>
      </p:sp>
      <p:sp>
        <p:nvSpPr>
          <p:cNvPr id="23" name="ตัวยึดหมายเลขภาพนิ่ง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304BD737-A537-400B-A96A-36BF8E7AE4F5}"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lstStyle/>
          <a:p>
            <a:r>
              <a:rPr lang="en-US" dirty="0" smtClean="0"/>
              <a:t>Risk Management Products </a:t>
            </a:r>
            <a:endParaRPr lang="th-TH" dirty="0"/>
          </a:p>
        </p:txBody>
      </p:sp>
      <p:sp>
        <p:nvSpPr>
          <p:cNvPr id="3" name="ชื่อเรื่องรอง 2"/>
          <p:cNvSpPr>
            <a:spLocks noGrp="1"/>
          </p:cNvSpPr>
          <p:nvPr>
            <p:ph type="subTitle" idx="1"/>
          </p:nvPr>
        </p:nvSpPr>
        <p:spPr/>
        <p:txBody>
          <a:bodyPr>
            <a:normAutofit fontScale="85000" lnSpcReduction="20000"/>
          </a:bodyPr>
          <a:lstStyle/>
          <a:p>
            <a:r>
              <a:rPr lang="en-US" dirty="0" smtClean="0"/>
              <a:t>1.Anongpat U. 5204640030</a:t>
            </a:r>
          </a:p>
          <a:p>
            <a:r>
              <a:rPr lang="en-US" dirty="0" smtClean="0"/>
              <a:t>2.Kunlanat A. 5204640410</a:t>
            </a:r>
          </a:p>
          <a:p>
            <a:r>
              <a:rPr lang="en-US" dirty="0" smtClean="0"/>
              <a:t>3</a:t>
            </a:r>
            <a:r>
              <a:rPr lang="en-US" dirty="0" smtClean="0"/>
              <a:t>.Natcha V. 5204640451</a:t>
            </a:r>
          </a:p>
          <a:p>
            <a:r>
              <a:rPr lang="en-US" dirty="0" smtClean="0"/>
              <a:t>4.Natchana P. 5204640469</a:t>
            </a:r>
          </a:p>
          <a:p>
            <a:r>
              <a:rPr lang="en-US" dirty="0" smtClean="0"/>
              <a:t>5.Pornpicha E. 5204640873</a:t>
            </a:r>
          </a:p>
          <a:p>
            <a:r>
              <a:rPr lang="en-US" dirty="0" smtClean="0"/>
              <a:t>6.Ravisara H. </a:t>
            </a:r>
            <a:r>
              <a:rPr lang="en-US" smtClean="0"/>
              <a:t>5204640907</a:t>
            </a:r>
            <a:endParaRPr lang="en-US"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What is Risk Management products?</a:t>
            </a:r>
            <a:endParaRPr lang="th-TH" dirty="0"/>
          </a:p>
        </p:txBody>
      </p:sp>
      <p:sp>
        <p:nvSpPr>
          <p:cNvPr id="3" name="ตัวยึดเนื้อหา 2"/>
          <p:cNvSpPr>
            <a:spLocks noGrp="1"/>
          </p:cNvSpPr>
          <p:nvPr>
            <p:ph idx="1"/>
          </p:nvPr>
        </p:nvSpPr>
        <p:spPr/>
        <p:txBody>
          <a:bodyPr/>
          <a:lstStyle/>
          <a:p>
            <a:r>
              <a:rPr lang="en-US" dirty="0" smtClean="0"/>
              <a:t>A RMP is a financial product, which allows a client to transform the financial risk characteristics of its obligation under a loan or other instrument without renegotiating or amending the terms of the original instrument. </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Purpose of offering risk management products</a:t>
            </a:r>
            <a:endParaRPr lang="th-TH" dirty="0"/>
          </a:p>
        </p:txBody>
      </p:sp>
      <p:sp>
        <p:nvSpPr>
          <p:cNvPr id="3" name="ตัวยึดเนื้อหา 2"/>
          <p:cNvSpPr>
            <a:spLocks noGrp="1"/>
          </p:cNvSpPr>
          <p:nvPr>
            <p:ph idx="1"/>
          </p:nvPr>
        </p:nvSpPr>
        <p:spPr/>
        <p:txBody>
          <a:bodyPr/>
          <a:lstStyle/>
          <a:p>
            <a:r>
              <a:rPr lang="en-US" dirty="0" smtClean="0"/>
              <a:t>The Bank offers RMPs to its clients in order to enable them to hedge their exposure to market risks including interest rate, currency exchange and commodity price risks, thus allowing them to engage in debt management.  RMPs will be available to clients at the time of loan signature or at any time during the life of the loan. </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67544" y="764704"/>
            <a:ext cx="8229600" cy="936104"/>
          </a:xfrm>
        </p:spPr>
        <p:txBody>
          <a:bodyPr/>
          <a:lstStyle/>
          <a:p>
            <a:r>
              <a:rPr lang="en-US" dirty="0" smtClean="0"/>
              <a:t>Risk management products offered</a:t>
            </a:r>
            <a:endParaRPr lang="th-TH" dirty="0"/>
          </a:p>
        </p:txBody>
      </p:sp>
      <p:sp>
        <p:nvSpPr>
          <p:cNvPr id="3" name="ตัวยึดเนื้อหา 2"/>
          <p:cNvSpPr>
            <a:spLocks noGrp="1"/>
          </p:cNvSpPr>
          <p:nvPr>
            <p:ph idx="1"/>
          </p:nvPr>
        </p:nvSpPr>
        <p:spPr>
          <a:xfrm>
            <a:off x="457200" y="1556792"/>
            <a:ext cx="8229600" cy="5017744"/>
          </a:xfrm>
        </p:spPr>
        <p:txBody>
          <a:bodyPr>
            <a:normAutofit fontScale="70000" lnSpcReduction="20000"/>
          </a:bodyPr>
          <a:lstStyle/>
          <a:p>
            <a:r>
              <a:rPr lang="en-US" dirty="0" smtClean="0"/>
              <a:t>Thai Bank may offer the following RMPs, or combinations thereof, to eligible Clients:</a:t>
            </a:r>
          </a:p>
          <a:p>
            <a:pPr>
              <a:buNone/>
            </a:pPr>
            <a:r>
              <a:rPr lang="en-US" dirty="0" smtClean="0"/>
              <a:t> </a:t>
            </a:r>
          </a:p>
          <a:p>
            <a:r>
              <a:rPr lang="en-US" dirty="0" smtClean="0"/>
              <a:t>Interest risk management</a:t>
            </a:r>
          </a:p>
          <a:p>
            <a:pPr lvl="1"/>
            <a:r>
              <a:rPr lang="en-US" dirty="0" smtClean="0"/>
              <a:t>Interest rate swaps </a:t>
            </a:r>
          </a:p>
          <a:p>
            <a:pPr lvl="2"/>
            <a:r>
              <a:rPr lang="en-US" dirty="0" smtClean="0"/>
              <a:t>This is an exchange of cash flows between two parties, which generally transforms floating rate obligations in a particular currency into a fixed rate obligation in that same currency or vice versa.</a:t>
            </a:r>
          </a:p>
          <a:p>
            <a:r>
              <a:rPr lang="en-US" dirty="0" smtClean="0"/>
              <a:t>Foreign exchange risk management</a:t>
            </a:r>
          </a:p>
          <a:p>
            <a:pPr lvl="1"/>
            <a:r>
              <a:rPr lang="en-US" dirty="0" smtClean="0"/>
              <a:t>FX Forward</a:t>
            </a:r>
          </a:p>
          <a:p>
            <a:pPr lvl="2"/>
            <a:r>
              <a:rPr lang="en-US" dirty="0" smtClean="0"/>
              <a:t>Agreement to purchase or sell a set amount of a foreign currency at a specified price for settlement at a predetermined future date. </a:t>
            </a:r>
          </a:p>
          <a:p>
            <a:pPr lvl="1"/>
            <a:r>
              <a:rPr lang="en-US" dirty="0" smtClean="0"/>
              <a:t>FX Option</a:t>
            </a:r>
          </a:p>
          <a:p>
            <a:pPr lvl="2"/>
            <a:r>
              <a:rPr lang="en-US" dirty="0" smtClean="0"/>
              <a:t>FX Options can help to assure the minimum profit margin of customer’s international trade deals while allowing customer to benefit from favorable market exchange rate movements. </a:t>
            </a:r>
          </a:p>
          <a:p>
            <a:pPr lvl="1"/>
            <a:r>
              <a:rPr lang="en-US" dirty="0" smtClean="0"/>
              <a:t>Currency swaps </a:t>
            </a:r>
          </a:p>
          <a:p>
            <a:pPr lvl="2"/>
            <a:r>
              <a:rPr lang="en-US" dirty="0" smtClean="0"/>
              <a:t>This is an exchange of cash flows denominated in different currencies. </a:t>
            </a:r>
          </a:p>
          <a:p>
            <a:pPr lvl="2"/>
            <a:endParaRPr lang="en-US" dirty="0" smtClean="0"/>
          </a:p>
          <a:p>
            <a:pPr lvl="2"/>
            <a:endParaRPr lang="en-US" dirty="0" smtClean="0"/>
          </a:p>
          <a:p>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95536" y="836712"/>
            <a:ext cx="8229600" cy="1066800"/>
          </a:xfrm>
        </p:spPr>
        <p:txBody>
          <a:bodyPr>
            <a:normAutofit fontScale="90000"/>
          </a:bodyPr>
          <a:lstStyle/>
          <a:p>
            <a:r>
              <a:rPr lang="en-US" dirty="0" smtClean="0"/>
              <a:t>Realistic example of RMP in Thailand  </a:t>
            </a:r>
            <a:endParaRPr lang="th-TH"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395536" y="1844824"/>
            <a:ext cx="8280920" cy="1504241"/>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395536" y="3356992"/>
            <a:ext cx="8353425" cy="2952750"/>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ในเมือง">
  <a:themeElements>
    <a:clrScheme name="ในเมือง">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ในเมือง">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ในเมือง">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68</TotalTime>
  <Words>278</Words>
  <Application>Microsoft Office PowerPoint</Application>
  <PresentationFormat>On-screen Show (4:3)</PresentationFormat>
  <Paragraphs>26</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ในเมือง</vt:lpstr>
      <vt:lpstr>Risk Management Products </vt:lpstr>
      <vt:lpstr>What is Risk Management products?</vt:lpstr>
      <vt:lpstr>Purpose of offering risk management products</vt:lpstr>
      <vt:lpstr>Risk management products offered</vt:lpstr>
      <vt:lpstr>Realistic example of RMP in Thailand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 Management Products </dc:title>
  <dc:creator>EA36FH</dc:creator>
  <cp:lastModifiedBy>Classroom</cp:lastModifiedBy>
  <cp:revision>20</cp:revision>
  <dcterms:created xsi:type="dcterms:W3CDTF">2012-09-09T01:05:05Z</dcterms:created>
  <dcterms:modified xsi:type="dcterms:W3CDTF">2012-09-11T08:16:06Z</dcterms:modified>
</cp:coreProperties>
</file>