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42"/>
  </p:notesMasterIdLst>
  <p:sldIdLst>
    <p:sldId id="256" r:id="rId2"/>
    <p:sldId id="341" r:id="rId3"/>
    <p:sldId id="261" r:id="rId4"/>
    <p:sldId id="266" r:id="rId5"/>
    <p:sldId id="267" r:id="rId6"/>
    <p:sldId id="269" r:id="rId7"/>
    <p:sldId id="274" r:id="rId8"/>
    <p:sldId id="342" r:id="rId9"/>
    <p:sldId id="276" r:id="rId10"/>
    <p:sldId id="277" r:id="rId11"/>
    <p:sldId id="291" r:id="rId12"/>
    <p:sldId id="299" r:id="rId13"/>
    <p:sldId id="304" r:id="rId14"/>
    <p:sldId id="285" r:id="rId15"/>
    <p:sldId id="346" r:id="rId16"/>
    <p:sldId id="345" r:id="rId17"/>
    <p:sldId id="325" r:id="rId18"/>
    <p:sldId id="326" r:id="rId19"/>
    <p:sldId id="343" r:id="rId20"/>
    <p:sldId id="288" r:id="rId21"/>
    <p:sldId id="344" r:id="rId22"/>
    <p:sldId id="295" r:id="rId23"/>
    <p:sldId id="305" r:id="rId24"/>
    <p:sldId id="333" r:id="rId25"/>
    <p:sldId id="314" r:id="rId26"/>
    <p:sldId id="324" r:id="rId27"/>
    <p:sldId id="320" r:id="rId28"/>
    <p:sldId id="330" r:id="rId29"/>
    <p:sldId id="331" r:id="rId30"/>
    <p:sldId id="332" r:id="rId31"/>
    <p:sldId id="278" r:id="rId32"/>
    <p:sldId id="279" r:id="rId33"/>
    <p:sldId id="280" r:id="rId34"/>
    <p:sldId id="322" r:id="rId35"/>
    <p:sldId id="323" r:id="rId36"/>
    <p:sldId id="292" r:id="rId37"/>
    <p:sldId id="300" r:id="rId38"/>
    <p:sldId id="301" r:id="rId39"/>
    <p:sldId id="308" r:id="rId40"/>
    <p:sldId id="30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6"/>
  </p:normalViewPr>
  <p:slideViewPr>
    <p:cSldViewPr snapToGrid="0" snapToObjects="1">
      <p:cViewPr varScale="1">
        <p:scale>
          <a:sx n="108" d="100"/>
          <a:sy n="108" d="100"/>
        </p:scale>
        <p:origin x="7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9D2422-4653-F346-957D-5263F665D268}" type="datetimeFigureOut">
              <a:rPr lang="en-US" smtClean="0"/>
              <a:t>10/24/19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973F93-8026-D848-ABBB-76695C72A9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607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Embryo at 4 and fetus at 15 weeks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973F93-8026-D848-ABBB-76695C72A9E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76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973F93-8026-D848-ABBB-76695C72A9E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087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Seattle Longitudinal Study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2DC2C-64E8-834C-BE80-0FFEE785AFF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03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 altLang="th-TH" sz="1200" dirty="0"/>
              <a:t>Longitudinal study on Emotional Instability and Age (McCrae &amp; Costa, 1990)</a:t>
            </a:r>
          </a:p>
          <a:p>
            <a:pPr marL="228600" indent="-228600">
              <a:buAutoNum type="arabicPeriod"/>
            </a:pPr>
            <a:r>
              <a:rPr lang="en-US" altLang="th-TH" sz="1200" dirty="0"/>
              <a:t>Cross-Sectional Data on Age and Well-Being (Keyes &amp; </a:t>
            </a:r>
            <a:r>
              <a:rPr lang="en-US" altLang="th-TH" sz="1200" dirty="0" err="1"/>
              <a:t>Ryff</a:t>
            </a:r>
            <a:r>
              <a:rPr lang="en-US" altLang="th-TH" sz="1200" dirty="0"/>
              <a:t>, 1998)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2DC2C-64E8-834C-BE80-0FFEE785AFF2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089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B49B2-5482-EC43-9671-5A2D19073F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A888B7-1632-7B4E-8A69-9938FA46EF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2A7E0A-0845-1F4D-8BBA-8C060D7A0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10/24/19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2F5AEE-B1E6-2549-BFC4-0158D92DC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9DDB41-9D7D-AB42-A26A-D34E741BA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37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CC7B0-83E0-D848-BA2A-80EEE0BE1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D8059C-605F-D941-9806-4DBEBD001B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69FF16-80D1-8846-A3E3-D21881326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10/24/19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CD5890-59F1-3449-B9BA-7FADEBF5A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DA0C6-4CCF-5B49-B1E7-C86C66CFB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201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90AAA-D83D-2040-9A51-1EA3C6A05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1F6AAA-4D14-494F-A9C0-9CA8EB47BF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4565F3-C2D8-A541-8F57-7CC559E0E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10/24/19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31B9FB-A0D5-C04A-827A-41FE91692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B16D0D-27EA-A743-9B53-B488B3178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619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469AC-4312-5447-A432-768893171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AA8B0-22AE-CF40-ACFE-570EBCC6A9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B6CAA4-7C7C-8548-994D-887668134F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F4CF0D-ED0C-D743-AD8E-868AF2CEE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10/24/19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235034-29EA-804D-8422-3AC93A26F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A389E2-154D-364A-9360-E213ECAF0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953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4411D-4F5D-B348-B551-F2689D0E4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94B83B-2FE3-F142-85B1-409D9D8A63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CF67AD-251C-7E4B-BAE7-3B3C5A5DA7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C9B1E4-D041-9940-A55C-3678BE0FC9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844A23-344F-3749-997E-C65A60747E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B78132-01D5-FC43-A7D0-E07FC73B5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10/24/19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7DA1D7-E489-6A42-A8EF-8E8CAF44E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DBD0DF-B600-534D-8582-6E6D8ABA7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196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89991-E4B1-AD43-9459-8F9539221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64AEB9-371D-2C46-B2CC-D776B8501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10/24/19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BB5963-6F2B-8D41-97EF-E832613C0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7C4503-956B-5246-A468-D24D673FA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402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543355-00C5-0445-BA9A-EC95835CB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10/24/19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56D147-6F03-3343-9333-14881F9B9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F4E971-1121-A74B-861E-65578D8A0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489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A93D0-0070-024B-BA3D-3F44DEF05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C741C5-D362-8B4E-BFE3-6AABDDE5F7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893BA7-EBF3-3F49-BD13-B3B157EDB0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CBDB0-DF02-BB48-B462-1BF24B876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10/24/19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6D7CA6-B08F-5B4E-9911-E77E5A7BA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BE10D1-E539-9F41-AD59-87B2BEBB6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351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D7285-2376-864E-96F9-3A539741F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330B75-B6BE-BF4F-88ED-04BBCDF129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0CD3E9-20DD-7343-A8C3-4D909C181D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CB1274-21D1-8B4C-BF31-0BB5798BD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10/24/19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492F53-C2E0-C243-8DF5-D2E42A9BC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F4BE82-BF21-1D4D-931B-88DB8499E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277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C327C-D947-B24C-A243-C3DE6D3A3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F6549E-842E-964F-8D1E-FA4B0B639B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BF6F5F-F525-5943-A892-65F9F7A29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10/24/19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6883FD-BAA7-9B4B-ADAB-97BA9A620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F2CA6-D4FB-E845-976F-0F02D9863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972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971011-69EE-0B41-9B49-E11E10BD82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D65136-C1D6-5C46-9AF6-6C10110063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F1CC41-D3D1-F24A-B2CD-FC64CA586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10/24/19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A56B4D-6F71-FF49-B4A5-DE14ADC3D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26F628-6AC0-E445-9882-510C54ACE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495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1C8ECF-200E-EF45-89B8-1A53E03BD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F9F5E1-3641-F341-AAF9-12E62E8587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BFF3B5-EF84-B44B-9B19-0778DA236F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4E7C8E-1CB8-D44C-B36B-8396C5B74C8A}" type="datetimeFigureOut">
              <a:rPr lang="en-US" smtClean="0"/>
              <a:t>10/24/19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8D10FA-96CA-054D-B0E6-81D1B801A5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82702B-4731-FC42-AD67-5794733418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894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F55E1-D76D-D845-B12F-B9D778A4CF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PY200/PY211 General Psychology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DE7988-2AC3-CD4C-8732-A041F3C9A3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Developmental psychology </a:t>
            </a:r>
          </a:p>
        </p:txBody>
      </p:sp>
    </p:spTree>
    <p:extLst>
      <p:ext uri="{BB962C8B-B14F-4D97-AF65-F5344CB8AC3E}">
        <p14:creationId xmlns:p14="http://schemas.microsoft.com/office/powerpoint/2010/main" val="1761815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B10D3-8E17-CC45-8DCB-5159A7173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1D2989-21FA-EC4D-8433-EDD7776FBE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Developmental psychology</a:t>
            </a:r>
            <a:r>
              <a:rPr lang="en-US" dirty="0"/>
              <a:t>: the study of the pattern of change that starts from conception and continues throughout the lifespan </a:t>
            </a:r>
          </a:p>
        </p:txBody>
      </p:sp>
      <p:pic>
        <p:nvPicPr>
          <p:cNvPr id="4" name="Picture Placeholder 1" descr="A table with three columns of categories of genetic characteristics and an illustration of a DNA strand.">
            <a:extLst>
              <a:ext uri="{FF2B5EF4-FFF2-40B4-BE49-F238E27FC236}">
                <a16:creationId xmlns:a16="http://schemas.microsoft.com/office/drawing/2014/main" id="{9BDB8840-5F06-D04F-8C66-F717ADE6BB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89"/>
          <a:stretch/>
        </p:blipFill>
        <p:spPr>
          <a:xfrm>
            <a:off x="3004457" y="3599003"/>
            <a:ext cx="5518978" cy="2875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135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Developmental Research Techniques</a:t>
            </a:r>
          </a:p>
        </p:txBody>
      </p:sp>
      <p:sp>
        <p:nvSpPr>
          <p:cNvPr id="204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Cross-sectional research</a:t>
            </a:r>
            <a:r>
              <a:rPr lang="en-US" altLang="en-US" dirty="0"/>
              <a:t>: Compares people of different ages at the same point in time</a:t>
            </a:r>
          </a:p>
          <a:p>
            <a:pPr lvl="1" eaLnBrk="1" hangingPunct="1"/>
            <a:r>
              <a:rPr lang="en-US" altLang="en-US" dirty="0"/>
              <a:t>Assess differences among groups of people</a:t>
            </a:r>
          </a:p>
          <a:p>
            <a:pPr eaLnBrk="1" hangingPunct="1"/>
            <a:r>
              <a:rPr lang="en-US" altLang="en-US" b="1" dirty="0"/>
              <a:t>Longitudinal research</a:t>
            </a:r>
            <a:r>
              <a:rPr lang="en-US" altLang="en-US" dirty="0"/>
              <a:t>: Investigates behavior as participants age</a:t>
            </a:r>
          </a:p>
          <a:p>
            <a:pPr lvl="1" eaLnBrk="1" hangingPunct="1"/>
            <a:r>
              <a:rPr lang="en-US" altLang="en-US" dirty="0"/>
              <a:t>Assess change in behavior over time</a:t>
            </a: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8374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Earliest Development</a:t>
            </a:r>
            <a:r>
              <a:rPr lang="en-US" altLang="en-US" sz="2000" dirty="0"/>
              <a:t> (1)</a:t>
            </a:r>
          </a:p>
        </p:txBody>
      </p:sp>
      <p:sp>
        <p:nvSpPr>
          <p:cNvPr id="2458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Zygote</a:t>
            </a:r>
            <a:r>
              <a:rPr lang="en-US" altLang="en-US" dirty="0"/>
              <a:t>: New cell formed by the union of an egg and sperm</a:t>
            </a:r>
          </a:p>
          <a:p>
            <a:pPr lvl="1" eaLnBrk="1" hangingPunct="1"/>
            <a:r>
              <a:rPr lang="en-US" altLang="en-US" dirty="0"/>
              <a:t>First 2 weeks are known as the germinal period</a:t>
            </a:r>
          </a:p>
          <a:p>
            <a:pPr eaLnBrk="1" hangingPunct="1"/>
            <a:r>
              <a:rPr lang="en-US" altLang="en-US" b="1" dirty="0"/>
              <a:t>Embryo</a:t>
            </a:r>
            <a:r>
              <a:rPr lang="en-US" altLang="en-US" dirty="0"/>
              <a:t>: Developed zygote that has a heart, a brain, and other organs</a:t>
            </a:r>
          </a:p>
          <a:p>
            <a:pPr lvl="1" eaLnBrk="1" hangingPunct="1"/>
            <a:r>
              <a:rPr lang="en-US" altLang="en-US" dirty="0"/>
              <a:t>Embryonic period – Entered by the developing individual, two weeks after conception</a:t>
            </a:r>
          </a:p>
          <a:p>
            <a:pPr lvl="1" eaLnBrk="1" hangingPunct="1"/>
            <a:r>
              <a:rPr lang="en-US" altLang="en-US" dirty="0"/>
              <a:t>Organs are clearly recognizable, despite being at a primitive stage of development</a:t>
            </a:r>
          </a:p>
          <a:p>
            <a:pPr lvl="1"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04300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Earliest Development</a:t>
            </a:r>
            <a:r>
              <a:rPr lang="en-US" altLang="en-US" sz="2000" dirty="0"/>
              <a:t> (2)</a:t>
            </a:r>
          </a:p>
        </p:txBody>
      </p:sp>
      <p:sp>
        <p:nvSpPr>
          <p:cNvPr id="25604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7208461" cy="34163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b="1" dirty="0"/>
              <a:t>Fetus</a:t>
            </a:r>
            <a:r>
              <a:rPr lang="en-US" altLang="en-US" dirty="0"/>
              <a:t>: Developing individual from 8 weeks after conception until birth</a:t>
            </a:r>
          </a:p>
          <a:p>
            <a:pPr lvl="1" eaLnBrk="1" hangingPunct="1"/>
            <a:r>
              <a:rPr lang="en-US" altLang="en-US" dirty="0"/>
              <a:t>Fetal period</a:t>
            </a:r>
          </a:p>
          <a:p>
            <a:pPr lvl="1" eaLnBrk="1" hangingPunct="1"/>
            <a:r>
              <a:rPr lang="en-US" altLang="en-US" dirty="0"/>
              <a:t>Movements become strong enough for the mother to sense them</a:t>
            </a:r>
          </a:p>
          <a:p>
            <a:pPr lvl="1" eaLnBrk="1" hangingPunct="1"/>
            <a:r>
              <a:rPr lang="en-US" altLang="en-US" b="1" dirty="0"/>
              <a:t>Age of viability</a:t>
            </a:r>
            <a:r>
              <a:rPr lang="en-US" altLang="en-US" dirty="0"/>
              <a:t>: Point at which a fetus can survive if born prematurely (22 weeks) </a:t>
            </a:r>
          </a:p>
          <a:p>
            <a:r>
              <a:rPr lang="en-US" altLang="en-US" dirty="0"/>
              <a:t>Preterm infants - Born before week 38</a:t>
            </a:r>
          </a:p>
          <a:p>
            <a:pPr lvl="1"/>
            <a:r>
              <a:rPr lang="en-US" altLang="en-US" dirty="0"/>
              <a:t>Unable to develop fully in utero, infants are at higher risk for illness, future problems, and death</a:t>
            </a:r>
          </a:p>
          <a:p>
            <a:pPr lvl="1" eaLnBrk="1" hangingPunct="1"/>
            <a:endParaRPr lang="en-US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4C227CE-A2B2-274F-B46A-2ED45178CC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7031" y="2370078"/>
            <a:ext cx="2997146" cy="21907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120DC1-92A7-7F41-966A-3C23C87A48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7030" y="4560849"/>
            <a:ext cx="2997147" cy="221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038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Prenatal Environmental Influences</a:t>
            </a:r>
          </a:p>
        </p:txBody>
      </p:sp>
      <p:sp>
        <p:nvSpPr>
          <p:cNvPr id="2867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altLang="en-US" b="1" dirty="0"/>
              <a:t>Prenatal development</a:t>
            </a:r>
            <a:r>
              <a:rPr lang="en-US" altLang="en-US" dirty="0"/>
              <a:t> involves passing through several sensitive periods: Time when organisms are susceptible to certain kinds of stimuli</a:t>
            </a:r>
            <a:endParaRPr lang="en-US" altLang="en-US" b="1" dirty="0"/>
          </a:p>
          <a:p>
            <a:pPr eaLnBrk="1" hangingPunct="1"/>
            <a:r>
              <a:rPr lang="en-US" altLang="en-US" b="1" dirty="0"/>
              <a:t>Teratogens</a:t>
            </a:r>
            <a:r>
              <a:rPr lang="en-US" altLang="en-US" dirty="0"/>
              <a:t>: Environmental agents such as a drug, chemical, virus, or other factor that produce a birth defect</a:t>
            </a:r>
          </a:p>
          <a:p>
            <a:pPr lvl="1"/>
            <a:r>
              <a:rPr lang="en-US" altLang="en-US" dirty="0"/>
              <a:t>Mother’s nutrition </a:t>
            </a:r>
          </a:p>
          <a:p>
            <a:pPr lvl="1"/>
            <a:r>
              <a:rPr lang="en-US" altLang="en-US" dirty="0"/>
              <a:t>Mother’s illness</a:t>
            </a:r>
          </a:p>
          <a:p>
            <a:pPr lvl="1"/>
            <a:r>
              <a:rPr lang="en-US" altLang="en-US" dirty="0"/>
              <a:t>Mother’s emotional state</a:t>
            </a:r>
          </a:p>
          <a:p>
            <a:pPr lvl="1"/>
            <a:r>
              <a:rPr lang="en-US" altLang="en-US" dirty="0"/>
              <a:t>Mother’s drug use</a:t>
            </a:r>
          </a:p>
          <a:p>
            <a:pPr lvl="1"/>
            <a:r>
              <a:rPr lang="en-US" altLang="en-US" dirty="0"/>
              <a:t>Mother’s age </a:t>
            </a:r>
          </a:p>
          <a:p>
            <a:pPr lvl="1"/>
            <a:r>
              <a:rPr lang="en-US" altLang="en-US" dirty="0"/>
              <a:t>Incompatible blood types </a:t>
            </a:r>
          </a:p>
          <a:p>
            <a:pPr lvl="1"/>
            <a:r>
              <a:rPr lang="en-US" altLang="en-US" dirty="0"/>
              <a:t>Paternal factors </a:t>
            </a:r>
          </a:p>
          <a:p>
            <a:pPr lv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004575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Extraordinary Newborn</a:t>
            </a:r>
            <a:r>
              <a:rPr lang="en-US" altLang="en-US" sz="2000" dirty="0"/>
              <a:t> (2)</a:t>
            </a:r>
          </a:p>
        </p:txBody>
      </p:sp>
      <p:sp>
        <p:nvSpPr>
          <p:cNvPr id="3379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dirty="0"/>
              <a:t>Neonate</a:t>
            </a:r>
            <a:r>
              <a:rPr lang="en-US" altLang="en-US" dirty="0"/>
              <a:t>: Newborn child</a:t>
            </a:r>
          </a:p>
          <a:p>
            <a:pPr eaLnBrk="1" hangingPunct="1"/>
            <a:r>
              <a:rPr lang="en-US" altLang="en-US" b="1" dirty="0"/>
              <a:t>Reflexes</a:t>
            </a:r>
            <a:r>
              <a:rPr lang="en-US" altLang="en-US" dirty="0"/>
              <a:t>: Unlearned, involuntary responses that occur automatically in the presence of certain stimuli</a:t>
            </a:r>
          </a:p>
          <a:p>
            <a:pPr lvl="1" eaLnBrk="1" hangingPunct="1"/>
            <a:r>
              <a:rPr lang="en-US" altLang="en-US" dirty="0"/>
              <a:t>Rooting reflex</a:t>
            </a:r>
          </a:p>
          <a:p>
            <a:pPr lvl="1" eaLnBrk="1" hangingPunct="1"/>
            <a:r>
              <a:rPr lang="en-US" altLang="en-US" dirty="0"/>
              <a:t>Sucking reflex</a:t>
            </a:r>
          </a:p>
          <a:p>
            <a:pPr lvl="1" eaLnBrk="1" hangingPunct="1"/>
            <a:r>
              <a:rPr lang="en-US" altLang="en-US" dirty="0"/>
              <a:t>Gag reflex</a:t>
            </a:r>
          </a:p>
          <a:p>
            <a:pPr lvl="1" eaLnBrk="1" hangingPunct="1"/>
            <a:r>
              <a:rPr lang="en-US" altLang="en-US" dirty="0"/>
              <a:t>Startle reflex</a:t>
            </a:r>
          </a:p>
          <a:p>
            <a:pPr lvl="1" eaLnBrk="1" hangingPunct="1"/>
            <a:r>
              <a:rPr lang="en-US" altLang="en-US" dirty="0"/>
              <a:t>Babinski reflex</a:t>
            </a:r>
          </a:p>
        </p:txBody>
      </p:sp>
    </p:spTree>
    <p:extLst>
      <p:ext uri="{BB962C8B-B14F-4D97-AF65-F5344CB8AC3E}">
        <p14:creationId xmlns:p14="http://schemas.microsoft.com/office/powerpoint/2010/main" val="4148512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3C607-9F3B-954D-B5EE-DE5009940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Motor Development </a:t>
            </a:r>
          </a:p>
        </p:txBody>
      </p:sp>
      <p:pic>
        <p:nvPicPr>
          <p:cNvPr id="4" name="Picture 3" descr="A series of labeled illustrations showing the ages when 50% of children are able to perform various skills.">
            <a:extLst>
              <a:ext uri="{FF2B5EF4-FFF2-40B4-BE49-F238E27FC236}">
                <a16:creationId xmlns:a16="http://schemas.microsoft.com/office/drawing/2014/main" id="{09DC4618-4FDF-7D4E-B8C5-E671029052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5"/>
          <a:stretch/>
        </p:blipFill>
        <p:spPr>
          <a:xfrm>
            <a:off x="2075427" y="2603500"/>
            <a:ext cx="7315200" cy="3340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083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Development of the Senses: Taking in the World</a:t>
            </a:r>
          </a:p>
        </p:txBody>
      </p:sp>
      <p:sp>
        <p:nvSpPr>
          <p:cNvPr id="3584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Habituation</a:t>
            </a:r>
            <a:r>
              <a:rPr lang="en-US" altLang="en-US" dirty="0"/>
              <a:t>: Decrease in the response to a stimulus that occurs after repeated presentations of the same stimulus</a:t>
            </a:r>
          </a:p>
          <a:p>
            <a:pPr eaLnBrk="1" hangingPunct="1"/>
            <a:r>
              <a:rPr lang="en-US" altLang="en-US" dirty="0"/>
              <a:t>Visual abilities grow rapidly after birth</a:t>
            </a:r>
          </a:p>
          <a:p>
            <a:pPr eaLnBrk="1" hangingPunct="1"/>
            <a:r>
              <a:rPr lang="en-US" altLang="en-US" dirty="0"/>
              <a:t>Babies are shown to be able to distinguish different sounds, smells, and tastes shortly after birth </a:t>
            </a:r>
          </a:p>
        </p:txBody>
      </p:sp>
      <p:pic>
        <p:nvPicPr>
          <p:cNvPr id="4" name="Picture 6" descr="san35325_0420">
            <a:extLst>
              <a:ext uri="{FF2B5EF4-FFF2-40B4-BE49-F238E27FC236}">
                <a16:creationId xmlns:a16="http://schemas.microsoft.com/office/drawing/2014/main" id="{49CBAD82-A20E-614E-8BB7-D93F5EC583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051" y="4452937"/>
            <a:ext cx="7129463" cy="200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9910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Physical Development </a:t>
            </a:r>
          </a:p>
        </p:txBody>
      </p:sp>
      <p:sp>
        <p:nvSpPr>
          <p:cNvPr id="36868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7749051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Physical development</a:t>
            </a:r>
          </a:p>
          <a:p>
            <a:pPr lvl="1" eaLnBrk="1" hangingPunct="1"/>
            <a:r>
              <a:rPr lang="en-US" altLang="en-US" dirty="0"/>
              <a:t>Children gain triple their birth weight during first year of life</a:t>
            </a:r>
          </a:p>
          <a:p>
            <a:pPr lvl="1" eaLnBrk="1" hangingPunct="1"/>
            <a:r>
              <a:rPr lang="en-US" altLang="en-US" dirty="0"/>
              <a:t>Increase in height by half during first year of life</a:t>
            </a:r>
          </a:p>
          <a:p>
            <a:pPr lvl="1" eaLnBrk="1" hangingPunct="1"/>
            <a:r>
              <a:rPr lang="en-US" altLang="en-US" dirty="0"/>
              <a:t>From age 3 to adolescence, average growth of 5 pounds (2.3 kg) and 3 inches (7.6 cm) per year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6C5776-DB5F-E344-BFFD-16F5DA908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4005" y="2339439"/>
            <a:ext cx="2903119" cy="43205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62569A8-A3A7-C340-BE6D-A04D684239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5590" y="4291633"/>
            <a:ext cx="4311496" cy="2566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742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Physical Development: The Changing Adolescent</a:t>
            </a:r>
          </a:p>
        </p:txBody>
      </p:sp>
      <p:sp>
        <p:nvSpPr>
          <p:cNvPr id="58372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7175007" cy="3416300"/>
          </a:xfrm>
        </p:spPr>
        <p:txBody>
          <a:bodyPr>
            <a:normAutofit fontScale="92500" lnSpcReduction="20000"/>
          </a:bodyPr>
          <a:lstStyle/>
          <a:p>
            <a:r>
              <a:rPr lang="en-US" altLang="en-US" dirty="0"/>
              <a:t>Adolescence: Developmental stage between childhood and adulthood</a:t>
            </a:r>
          </a:p>
          <a:p>
            <a:r>
              <a:rPr lang="en-US" altLang="en-US" dirty="0"/>
              <a:t>The start of adolescence is usually marked by puberty </a:t>
            </a:r>
          </a:p>
          <a:p>
            <a:pPr eaLnBrk="1" hangingPunct="1"/>
            <a:r>
              <a:rPr lang="en-US" altLang="en-US" b="1" dirty="0"/>
              <a:t>Puberty</a:t>
            </a:r>
            <a:r>
              <a:rPr lang="en-US" altLang="en-US" dirty="0"/>
              <a:t>: Period at which maturation of the sexual organs occurs beginning at about age:</a:t>
            </a:r>
          </a:p>
          <a:p>
            <a:pPr lvl="1" eaLnBrk="1" hangingPunct="1"/>
            <a:r>
              <a:rPr lang="en-US" altLang="en-US" dirty="0"/>
              <a:t>11 or 12 years for girls</a:t>
            </a:r>
          </a:p>
          <a:p>
            <a:pPr lvl="2" eaLnBrk="1" hangingPunct="1"/>
            <a:r>
              <a:rPr lang="en-US" altLang="en-US" dirty="0"/>
              <a:t>Menstruation</a:t>
            </a:r>
          </a:p>
          <a:p>
            <a:pPr lvl="1" eaLnBrk="1" hangingPunct="1"/>
            <a:r>
              <a:rPr lang="en-US" altLang="en-US" dirty="0"/>
              <a:t>13 or 14 years for boys</a:t>
            </a:r>
          </a:p>
          <a:p>
            <a:pPr lvl="2" eaLnBrk="1" hangingPunct="1"/>
            <a:r>
              <a:rPr lang="en-US" altLang="en-US" dirty="0" err="1"/>
              <a:t>Spermarche</a:t>
            </a:r>
            <a:endParaRPr lang="en-US" altLang="en-US" dirty="0"/>
          </a:p>
        </p:txBody>
      </p:sp>
      <p:pic>
        <p:nvPicPr>
          <p:cNvPr id="5" name="Picture 6" descr="Two bar graphs, one showing the range of ages when sexual changes occur in boys, the other showing the range for girls.">
            <a:extLst>
              <a:ext uri="{FF2B5EF4-FFF2-40B4-BE49-F238E27FC236}">
                <a16:creationId xmlns:a16="http://schemas.microsoft.com/office/drawing/2014/main" id="{A9447B5F-31F2-9B4B-8337-77E0658807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68"/>
          <a:stretch/>
        </p:blipFill>
        <p:spPr>
          <a:xfrm>
            <a:off x="8569425" y="2419815"/>
            <a:ext cx="3239988" cy="4438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062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Physical Development: The Peak of Health</a:t>
            </a:r>
          </a:p>
        </p:txBody>
      </p:sp>
      <p:sp>
        <p:nvSpPr>
          <p:cNvPr id="6963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For most people, early adulthood marks the peak of physical health</a:t>
            </a:r>
          </a:p>
          <a:p>
            <a:pPr lvl="1" eaLnBrk="1" hangingPunct="1"/>
            <a:r>
              <a:rPr lang="en-US" altLang="en-US" dirty="0"/>
              <a:t>Around age 25, the body becomes slightly less efficient and more susceptible to disease</a:t>
            </a:r>
          </a:p>
          <a:p>
            <a:pPr eaLnBrk="1" hangingPunct="1"/>
            <a:r>
              <a:rPr lang="en-US" altLang="en-US" b="1" dirty="0"/>
              <a:t>Menopause</a:t>
            </a:r>
            <a:r>
              <a:rPr lang="en-US" altLang="en-US" dirty="0"/>
              <a:t>: Women stop menstruating and are no longer fertile</a:t>
            </a:r>
          </a:p>
          <a:p>
            <a:pPr lvl="1" eaLnBrk="1" hangingPunct="1"/>
            <a:r>
              <a:rPr lang="en-US" altLang="en-US" dirty="0"/>
              <a:t>Treated through hormone therapy (HT) with hormones estrogen and progesterone</a:t>
            </a:r>
          </a:p>
          <a:p>
            <a:pPr lvl="2" eaLnBrk="1" hangingPunct="1"/>
            <a:r>
              <a:rPr lang="en-US" altLang="en-US" dirty="0"/>
              <a:t>Risks associated with HT</a:t>
            </a:r>
          </a:p>
        </p:txBody>
      </p:sp>
    </p:spTree>
    <p:extLst>
      <p:ext uri="{BB962C8B-B14F-4D97-AF65-F5344CB8AC3E}">
        <p14:creationId xmlns:p14="http://schemas.microsoft.com/office/powerpoint/2010/main" val="22120352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Physical Changes in Late Adulthood: The Aging Body</a:t>
            </a:r>
          </a:p>
        </p:txBody>
      </p:sp>
      <p:sp>
        <p:nvSpPr>
          <p:cNvPr id="747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/>
              <a:t>Genetic preprogramming theories of aging</a:t>
            </a:r>
            <a:endParaRPr lang="en-US" altLang="en-US"/>
          </a:p>
          <a:p>
            <a:pPr lvl="1" eaLnBrk="1" hangingPunct="1"/>
            <a:r>
              <a:rPr lang="en-US" altLang="en-US"/>
              <a:t>Suggest that human cells have a built-in time limit to their reproduction and that they are no longer able to divide after a certain time</a:t>
            </a:r>
          </a:p>
          <a:p>
            <a:pPr eaLnBrk="1" hangingPunct="1"/>
            <a:r>
              <a:rPr lang="en-US" altLang="en-US" b="1"/>
              <a:t>Wear-and-tear theories of aging</a:t>
            </a:r>
            <a:endParaRPr lang="en-US" altLang="en-US"/>
          </a:p>
          <a:p>
            <a:pPr lvl="1" eaLnBrk="1" hangingPunct="1"/>
            <a:r>
              <a:rPr lang="en-US" altLang="en-US"/>
              <a:t>Suggest that the mechanical functions of the body simply stop working efficiently</a:t>
            </a:r>
          </a:p>
        </p:txBody>
      </p:sp>
    </p:spTree>
    <p:extLst>
      <p:ext uri="{BB962C8B-B14F-4D97-AF65-F5344CB8AC3E}">
        <p14:creationId xmlns:p14="http://schemas.microsoft.com/office/powerpoint/2010/main" val="31314185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Cognitive Development: Children’s Thinking About the World</a:t>
            </a:r>
            <a:r>
              <a:rPr lang="en-US" sz="2200" dirty="0"/>
              <a:t> (2)</a:t>
            </a:r>
          </a:p>
        </p:txBody>
      </p:sp>
      <p:sp>
        <p:nvSpPr>
          <p:cNvPr id="50180" name="Content Placeholder 2"/>
          <p:cNvSpPr>
            <a:spLocks noGrp="1"/>
          </p:cNvSpPr>
          <p:nvPr>
            <p:ph idx="1"/>
          </p:nvPr>
        </p:nvSpPr>
        <p:spPr>
          <a:xfrm>
            <a:off x="1154957" y="2603499"/>
            <a:ext cx="6403132" cy="3768725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altLang="en-US" dirty="0"/>
              <a:t>The process by which a child’s understanding of the world changes as a function of age and experience</a:t>
            </a:r>
          </a:p>
          <a:p>
            <a:pPr eaLnBrk="1" hangingPunct="1"/>
            <a:r>
              <a:rPr lang="en-US" dirty="0"/>
              <a:t>Important processes and concepts</a:t>
            </a:r>
          </a:p>
          <a:p>
            <a:pPr lvl="1"/>
            <a:r>
              <a:rPr lang="en-US" dirty="0"/>
              <a:t>Organization: Tendency in human beings </a:t>
            </a:r>
          </a:p>
          <a:p>
            <a:pPr lvl="1"/>
            <a:r>
              <a:rPr lang="en-US" dirty="0"/>
              <a:t>Schemas: Actions or mental representations that organize knowledge</a:t>
            </a:r>
          </a:p>
          <a:p>
            <a:pPr lvl="1"/>
            <a:r>
              <a:rPr lang="en-US" dirty="0"/>
              <a:t>Assimilation: Adding new knowledge to schemas</a:t>
            </a:r>
          </a:p>
          <a:p>
            <a:pPr lvl="1"/>
            <a:r>
              <a:rPr lang="en-US" dirty="0"/>
              <a:t>Accommodation: adding new knowledge that requires changing schemas  </a:t>
            </a:r>
          </a:p>
          <a:p>
            <a:pPr lvl="1"/>
            <a:r>
              <a:rPr lang="en-US" dirty="0"/>
              <a:t>Equilibrium: state of balance between pre-existing schema and environment </a:t>
            </a:r>
            <a:endParaRPr lang="th-TH" dirty="0"/>
          </a:p>
          <a:p>
            <a:pPr eaLnBrk="1" hangingPunct="1"/>
            <a:endParaRPr lang="en-US" altLang="en-US" dirty="0"/>
          </a:p>
          <a:p>
            <a:pPr lvl="2" eaLnBrk="1" hangingPunct="1"/>
            <a:endParaRPr lang="en-US" altLang="en-US" b="1" dirty="0"/>
          </a:p>
        </p:txBody>
      </p:sp>
      <p:pic>
        <p:nvPicPr>
          <p:cNvPr id="6" name="Picture 2" descr="http://www.emercedlearning.com/wp-content/uploads/2015/06/Piaget-Diagram.gif">
            <a:extLst>
              <a:ext uri="{FF2B5EF4-FFF2-40B4-BE49-F238E27FC236}">
                <a16:creationId xmlns:a16="http://schemas.microsoft.com/office/drawing/2014/main" id="{36D80419-1AF1-8A40-9A62-54C08CA99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745" y="3395659"/>
            <a:ext cx="4763776" cy="230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09308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Cognitive Development: Children’s Thinking About the World</a:t>
            </a:r>
            <a:r>
              <a:rPr lang="en-US" sz="2200" dirty="0"/>
              <a:t> (3)</a:t>
            </a:r>
          </a:p>
        </p:txBody>
      </p:sp>
      <p:pic>
        <p:nvPicPr>
          <p:cNvPr id="5" name="Picture 2" descr="http://cdn-0.simplypsychology.org/piaget-adaptation.gif">
            <a:extLst>
              <a:ext uri="{FF2B5EF4-FFF2-40B4-BE49-F238E27FC236}">
                <a16:creationId xmlns:a16="http://schemas.microsoft.com/office/drawing/2014/main" id="{9A0B58B3-1E53-B244-A022-3040A84989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2389" y="2311802"/>
            <a:ext cx="2906092" cy="434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www.peoi.net/Courses/Coursesen/psy3/Resources/fwk-stangor-fig06_008.jpg">
            <a:extLst>
              <a:ext uri="{FF2B5EF4-FFF2-40B4-BE49-F238E27FC236}">
                <a16:creationId xmlns:a16="http://schemas.microsoft.com/office/drawing/2014/main" id="{0C3FD600-C803-F94A-87F6-6084AAAD1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548" y="2391743"/>
            <a:ext cx="4752528" cy="4268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54194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Cognitive Development: Children’s Thinking About the World</a:t>
            </a:r>
            <a:r>
              <a:rPr lang="en-US" sz="2200" dirty="0"/>
              <a:t> (4)</a:t>
            </a:r>
          </a:p>
        </p:txBody>
      </p:sp>
      <p:sp>
        <p:nvSpPr>
          <p:cNvPr id="50180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6754012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Piaget’s theory of cognitive development</a:t>
            </a:r>
          </a:p>
          <a:p>
            <a:pPr lvl="1" eaLnBrk="1" hangingPunct="1"/>
            <a:r>
              <a:rPr lang="en-US" altLang="en-US" b="1" dirty="0"/>
              <a:t>Sensorimotor stage</a:t>
            </a:r>
            <a:r>
              <a:rPr lang="en-US" altLang="en-US" dirty="0"/>
              <a:t>: Stage from birth to 2 years, during which a child has little competence in representing the environment by using images, language, or other symbols</a:t>
            </a:r>
          </a:p>
          <a:p>
            <a:pPr lvl="2" eaLnBrk="1" hangingPunct="1"/>
            <a:r>
              <a:rPr lang="en-US" altLang="en-US" b="1" dirty="0"/>
              <a:t>Object permanence</a:t>
            </a:r>
            <a:r>
              <a:rPr lang="en-US" altLang="en-US" dirty="0"/>
              <a:t>: Awareness that objects continue to exist even if they are out of sight</a:t>
            </a:r>
          </a:p>
          <a:p>
            <a:pPr lvl="2" eaLnBrk="1" hangingPunct="1"/>
            <a:endParaRPr lang="en-US" altLang="en-US" b="1" dirty="0"/>
          </a:p>
        </p:txBody>
      </p:sp>
      <p:pic>
        <p:nvPicPr>
          <p:cNvPr id="4" name="Picture 2" descr="https://ibpsychmajor.files.wordpress.com/2013/12/obperm1.png">
            <a:extLst>
              <a:ext uri="{FF2B5EF4-FFF2-40B4-BE49-F238E27FC236}">
                <a16:creationId xmlns:a16="http://schemas.microsoft.com/office/drawing/2014/main" id="{E45CCA26-0FD9-1B45-823C-35CE89841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312" y="2324374"/>
            <a:ext cx="3470601" cy="4201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8330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Cognitive Development: Children’s Thinking About the World</a:t>
            </a:r>
            <a:r>
              <a:rPr lang="en-US" sz="2200" dirty="0"/>
              <a:t> (5)</a:t>
            </a:r>
          </a:p>
        </p:txBody>
      </p:sp>
      <p:sp>
        <p:nvSpPr>
          <p:cNvPr id="51204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7074645" cy="3416300"/>
          </a:xfrm>
        </p:spPr>
        <p:txBody>
          <a:bodyPr/>
          <a:lstStyle/>
          <a:p>
            <a:pPr lvl="1" eaLnBrk="1" hangingPunct="1"/>
            <a:r>
              <a:rPr lang="en-US" altLang="en-US" b="1" dirty="0"/>
              <a:t>Preoperational stage</a:t>
            </a:r>
            <a:r>
              <a:rPr lang="en-US" altLang="en-US" dirty="0"/>
              <a:t>:</a:t>
            </a:r>
            <a:r>
              <a:rPr lang="en-US" altLang="en-US" b="1" dirty="0"/>
              <a:t> </a:t>
            </a:r>
            <a:r>
              <a:rPr lang="en-US" altLang="en-US" dirty="0"/>
              <a:t>Period from 2 to 7 years of age that is characterized by language development</a:t>
            </a:r>
          </a:p>
          <a:p>
            <a:pPr lvl="2" eaLnBrk="1" hangingPunct="1"/>
            <a:r>
              <a:rPr lang="en-US" altLang="en-US" b="1" dirty="0"/>
              <a:t>Egocentric thought</a:t>
            </a:r>
            <a:r>
              <a:rPr lang="en-US" altLang="en-US" dirty="0"/>
              <a:t>: Way of thinking in which a child views the world entirely from his or her own perspective</a:t>
            </a:r>
            <a:endParaRPr lang="en-US" altLang="en-US" b="1" dirty="0"/>
          </a:p>
          <a:p>
            <a:pPr lvl="2" eaLnBrk="1" hangingPunct="1"/>
            <a:r>
              <a:rPr lang="en-US" altLang="en-US" b="1" dirty="0"/>
              <a:t>Principle of conservation</a:t>
            </a:r>
            <a:r>
              <a:rPr lang="en-US" altLang="en-US" dirty="0"/>
              <a:t>: Knowledge that quantity is unrelated to the arrangement and physical appearance of objects</a:t>
            </a:r>
          </a:p>
          <a:p>
            <a:pPr lvl="2" eaLnBrk="1" hangingPunct="1"/>
            <a:endParaRPr lang="en-US" alt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FDF601-6E0B-F246-B201-E22EC891D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0229" y="2306155"/>
            <a:ext cx="3722883" cy="4551845"/>
          </a:xfrm>
          <a:prstGeom prst="rect">
            <a:avLst/>
          </a:prstGeom>
        </p:spPr>
      </p:pic>
      <p:pic>
        <p:nvPicPr>
          <p:cNvPr id="5" name="Picture 2" descr="https://highered.mcgraw-hill.com/sites/dl/premium/0078035325/instructor/872584/san32096_0704.jpg">
            <a:extLst>
              <a:ext uri="{FF2B5EF4-FFF2-40B4-BE49-F238E27FC236}">
                <a16:creationId xmlns:a16="http://schemas.microsoft.com/office/drawing/2014/main" id="{C67050DE-A5D2-2946-9B61-0F2B10E0C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81" y="4739306"/>
            <a:ext cx="7809839" cy="1763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36304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Cognitive Development: Children’s Thinking About the World</a:t>
            </a:r>
            <a:r>
              <a:rPr lang="en-US" sz="2200" dirty="0"/>
              <a:t> (6)</a:t>
            </a:r>
          </a:p>
        </p:txBody>
      </p:sp>
      <p:sp>
        <p:nvSpPr>
          <p:cNvPr id="5222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r>
              <a:rPr lang="en-US" altLang="en-US" b="1" dirty="0"/>
              <a:t>Concrete operational stage</a:t>
            </a:r>
            <a:r>
              <a:rPr lang="en-US" altLang="en-US" dirty="0"/>
              <a:t>: Period from 7 to 12 years of age that is characterized by logical thought and a loss of egocentrism</a:t>
            </a:r>
          </a:p>
          <a:p>
            <a:pPr lvl="1" eaLnBrk="1" hangingPunct="1"/>
            <a:endParaRPr lang="en-US" altLang="en-US" b="1" dirty="0"/>
          </a:p>
          <a:p>
            <a:pPr lvl="1" eaLnBrk="1" hangingPunct="1"/>
            <a:r>
              <a:rPr lang="en-US" altLang="en-US" b="1" dirty="0"/>
              <a:t>Formal operational stage</a:t>
            </a:r>
            <a:r>
              <a:rPr lang="en-US" altLang="en-US" dirty="0"/>
              <a:t>: Period from age 12 to adulthood that is characterized by abstract thought</a:t>
            </a:r>
          </a:p>
        </p:txBody>
      </p:sp>
    </p:spTree>
    <p:extLst>
      <p:ext uri="{BB962C8B-B14F-4D97-AF65-F5344CB8AC3E}">
        <p14:creationId xmlns:p14="http://schemas.microsoft.com/office/powerpoint/2010/main" val="8067222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Cognitive Development: Children’s Thinking About the World</a:t>
            </a:r>
            <a:r>
              <a:rPr lang="en-US" sz="2200" dirty="0"/>
              <a:t> (7)</a:t>
            </a:r>
          </a:p>
        </p:txBody>
      </p:sp>
      <p:pic>
        <p:nvPicPr>
          <p:cNvPr id="4" name="Picture 5" descr="A table summarizing Piaget’s four stages of cognitive development, ages when each occurs, and major characteristics of each.">
            <a:extLst>
              <a:ext uri="{FF2B5EF4-FFF2-40B4-BE49-F238E27FC236}">
                <a16:creationId xmlns:a16="http://schemas.microsoft.com/office/drawing/2014/main" id="{E40CE8CE-D7CC-EA46-9954-ACEB5ED9CC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16"/>
          <a:stretch/>
        </p:blipFill>
        <p:spPr>
          <a:xfrm>
            <a:off x="1531837" y="2925080"/>
            <a:ext cx="9060952" cy="3131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5529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Vygotsky’s View of Cognitive Development</a:t>
            </a:r>
            <a:r>
              <a:rPr lang="en-US" altLang="en-US" sz="2000" dirty="0"/>
              <a:t> (1)</a:t>
            </a:r>
          </a:p>
        </p:txBody>
      </p:sp>
      <p:sp>
        <p:nvSpPr>
          <p:cNvPr id="5530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Vygotsky’s view of cognitive development - considering culture</a:t>
            </a:r>
          </a:p>
          <a:p>
            <a:pPr lvl="1" eaLnBrk="1" hangingPunct="1"/>
            <a:r>
              <a:rPr lang="en-US" altLang="en-US" dirty="0"/>
              <a:t>Cognitive development occurs as a consequence of social interactions in which children work with others to jointly solve problems</a:t>
            </a:r>
          </a:p>
          <a:p>
            <a:pPr lvl="2" eaLnBrk="1" hangingPunct="1"/>
            <a:r>
              <a:rPr lang="en-US" altLang="en-US" b="1" dirty="0"/>
              <a:t>Zone of proximal development</a:t>
            </a:r>
            <a:r>
              <a:rPr lang="en-US" altLang="en-US" dirty="0"/>
              <a:t> (ZPD): Gap between what children already are able to accomplish on their own and what they are not quite ready to do by themselves</a:t>
            </a:r>
          </a:p>
          <a:p>
            <a:pPr lvl="4" eaLnBrk="1" hangingPunct="1"/>
            <a:r>
              <a:rPr lang="en-US" altLang="en-US" sz="1400" dirty="0"/>
              <a:t>Scaffolding - Provides support for learning</a:t>
            </a:r>
          </a:p>
        </p:txBody>
      </p:sp>
    </p:spTree>
    <p:extLst>
      <p:ext uri="{BB962C8B-B14F-4D97-AF65-F5344CB8AC3E}">
        <p14:creationId xmlns:p14="http://schemas.microsoft.com/office/powerpoint/2010/main" val="6152198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Vygotsky’s View of Cognitive Development</a:t>
            </a:r>
            <a:r>
              <a:rPr lang="en-US" altLang="en-US" sz="2000" dirty="0"/>
              <a:t> (2)</a:t>
            </a:r>
          </a:p>
        </p:txBody>
      </p:sp>
      <p:pic>
        <p:nvPicPr>
          <p:cNvPr id="4" name="Picture 3" descr="https://kristiesteachingphilosophy.files.wordpress.com/2012/02/zpd.jpg">
            <a:extLst>
              <a:ext uri="{FF2B5EF4-FFF2-40B4-BE49-F238E27FC236}">
                <a16:creationId xmlns:a16="http://schemas.microsoft.com/office/drawing/2014/main" id="{A3273E69-1CF5-854F-B36B-7ED0061453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34" y="2378562"/>
            <a:ext cx="5640309" cy="4233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highered.mcgraw-hill.com/sites/dl/premium/0078035325/instructor/872584/san32096_0708.jpg">
            <a:extLst>
              <a:ext uri="{FF2B5EF4-FFF2-40B4-BE49-F238E27FC236}">
                <a16:creationId xmlns:a16="http://schemas.microsoft.com/office/drawing/2014/main" id="{F5D93923-5CB4-4242-8C3C-258A389F5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005" y="2378562"/>
            <a:ext cx="2103598" cy="4357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redscaffolding.co.uk/images/scaffolding2L.JPG">
            <a:extLst>
              <a:ext uri="{FF2B5EF4-FFF2-40B4-BE49-F238E27FC236}">
                <a16:creationId xmlns:a16="http://schemas.microsoft.com/office/drawing/2014/main" id="{73B3970B-4363-C94B-BB7F-7E2F35382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650" y="3742068"/>
            <a:ext cx="3823803" cy="287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4300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Stormy Adolescence: Myth or Reality?</a:t>
            </a:r>
          </a:p>
        </p:txBody>
      </p:sp>
      <p:sp>
        <p:nvSpPr>
          <p:cNvPr id="655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Adolescent egocentrism - State of self-absorption in which a teenager views the world from his own point of view</a:t>
            </a:r>
          </a:p>
          <a:p>
            <a:pPr lvl="1"/>
            <a:r>
              <a:rPr lang="en-US" altLang="en-US" dirty="0"/>
              <a:t>Imaginary audience - Belief that everybody is looking at them </a:t>
            </a:r>
          </a:p>
          <a:p>
            <a:pPr lvl="1"/>
            <a:r>
              <a:rPr lang="en-US" altLang="en-US" dirty="0"/>
              <a:t>Personal fables - Belief that one’s experience is unique, exceptional, and shared by no one else</a:t>
            </a:r>
          </a:p>
        </p:txBody>
      </p:sp>
    </p:spTree>
    <p:extLst>
      <p:ext uri="{BB962C8B-B14F-4D97-AF65-F5344CB8AC3E}">
        <p14:creationId xmlns:p14="http://schemas.microsoft.com/office/powerpoint/2010/main" val="42917414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Cognitive Changes: Thinking About – and During - Late Adulthood</a:t>
            </a:r>
          </a:p>
        </p:txBody>
      </p:sp>
      <p:sp>
        <p:nvSpPr>
          <p:cNvPr id="75780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5792255" cy="3416300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US" altLang="en-US" dirty="0"/>
              <a:t>Fluid intelligence - Information-processing skills such as memory, calculations, and analogy</a:t>
            </a:r>
          </a:p>
          <a:p>
            <a:pPr lvl="1" eaLnBrk="1" hangingPunct="1"/>
            <a:r>
              <a:rPr lang="en-US" altLang="en-US" dirty="0"/>
              <a:t>Shows decline in late adulthood</a:t>
            </a:r>
          </a:p>
          <a:p>
            <a:pPr eaLnBrk="1" hangingPunct="1"/>
            <a:r>
              <a:rPr lang="en-US" altLang="en-US" dirty="0"/>
              <a:t>Crystallized intelligence - Based on the accumulation of information, skills, and strategies learned through experience</a:t>
            </a:r>
          </a:p>
          <a:p>
            <a:pPr lvl="1" eaLnBrk="1" hangingPunct="1"/>
            <a:r>
              <a:rPr lang="en-US" altLang="en-US" dirty="0"/>
              <a:t>Remains steady and in some cases improves</a:t>
            </a:r>
          </a:p>
        </p:txBody>
      </p:sp>
      <p:pic>
        <p:nvPicPr>
          <p:cNvPr id="4" name="Picture 5" descr="san35325_1503">
            <a:extLst>
              <a:ext uri="{FF2B5EF4-FFF2-40B4-BE49-F238E27FC236}">
                <a16:creationId xmlns:a16="http://schemas.microsoft.com/office/drawing/2014/main" id="{60C9744B-3B9D-554B-A91C-61F436929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419" y="2603500"/>
            <a:ext cx="4255934" cy="4100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47245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Cognitive Changes: Thinking About – and During - Late Adulthood </a:t>
            </a:r>
          </a:p>
        </p:txBody>
      </p:sp>
      <p:pic>
        <p:nvPicPr>
          <p:cNvPr id="4" name="Picture 8" descr="A multi-line graph charting mean t-scores for various skills on the vertical axis and ages on the horizontal axis.">
            <a:extLst>
              <a:ext uri="{FF2B5EF4-FFF2-40B4-BE49-F238E27FC236}">
                <a16:creationId xmlns:a16="http://schemas.microsoft.com/office/drawing/2014/main" id="{E8E28EEF-47E7-244D-AB56-315DFFF39EA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4"/>
          <a:stretch/>
        </p:blipFill>
        <p:spPr>
          <a:xfrm>
            <a:off x="3007463" y="2444321"/>
            <a:ext cx="5120640" cy="4021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9395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Erikson’s Theory of Psychosocial Development </a:t>
            </a:r>
            <a:r>
              <a:rPr lang="en-US" altLang="en-US" sz="2000" dirty="0"/>
              <a:t>(1)</a:t>
            </a:r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/>
              <a:t>Psychosocial development</a:t>
            </a:r>
            <a:r>
              <a:rPr lang="en-US" altLang="en-US"/>
              <a:t>: Development of individuals’ interactions and understanding of each other and of their knowledge and understanding of themselves as members of society</a:t>
            </a:r>
          </a:p>
        </p:txBody>
      </p:sp>
    </p:spTree>
    <p:extLst>
      <p:ext uri="{BB962C8B-B14F-4D97-AF65-F5344CB8AC3E}">
        <p14:creationId xmlns:p14="http://schemas.microsoft.com/office/powerpoint/2010/main" val="15868235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Erikson’s Theory of Psychosocial Development </a:t>
            </a:r>
            <a:r>
              <a:rPr lang="en-US" altLang="en-US" sz="2000" dirty="0"/>
              <a:t>(2)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136280" y="2651225"/>
            <a:ext cx="6912049" cy="1533525"/>
            <a:chOff x="683568" y="2414629"/>
            <a:chExt cx="6912694" cy="1533735"/>
          </a:xfrm>
        </p:grpSpPr>
        <p:sp>
          <p:nvSpPr>
            <p:cNvPr id="13" name="Freeform 12"/>
            <p:cNvSpPr/>
            <p:nvPr/>
          </p:nvSpPr>
          <p:spPr>
            <a:xfrm>
              <a:off x="683568" y="2724233"/>
              <a:ext cx="6912694" cy="1224131"/>
            </a:xfrm>
            <a:custGeom>
              <a:avLst/>
              <a:gdLst>
                <a:gd name="connsiteX0" fmla="*/ 0 w 7704856"/>
                <a:gd name="connsiteY0" fmla="*/ 0 h 1223775"/>
                <a:gd name="connsiteX1" fmla="*/ 7704856 w 7704856"/>
                <a:gd name="connsiteY1" fmla="*/ 0 h 1223775"/>
                <a:gd name="connsiteX2" fmla="*/ 7704856 w 7704856"/>
                <a:gd name="connsiteY2" fmla="*/ 1223775 h 1223775"/>
                <a:gd name="connsiteX3" fmla="*/ 0 w 7704856"/>
                <a:gd name="connsiteY3" fmla="*/ 1223775 h 1223775"/>
                <a:gd name="connsiteX4" fmla="*/ 0 w 7704856"/>
                <a:gd name="connsiteY4" fmla="*/ 0 h 1223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223775">
                  <a:moveTo>
                    <a:pt x="0" y="0"/>
                  </a:moveTo>
                  <a:lnTo>
                    <a:pt x="7704856" y="0"/>
                  </a:lnTo>
                  <a:lnTo>
                    <a:pt x="7704856" y="1223775"/>
                  </a:lnTo>
                  <a:lnTo>
                    <a:pt x="0" y="122377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437388" rIns="597982" bIns="149352" spcCol="1270"/>
            <a:lstStyle/>
            <a:p>
              <a:pPr marL="228600" lvl="1" indent="-228600" defTabSz="93345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100" dirty="0">
                  <a:cs typeface="Times New Roman" panose="02020603050405020304" pitchFamily="18" charset="0"/>
                </a:rPr>
                <a:t>Occurring from birth to age 1½ years</a:t>
              </a:r>
            </a:p>
            <a:p>
              <a:pPr marL="228600" lvl="1" indent="-228600" defTabSz="93345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100" dirty="0">
                  <a:cs typeface="Times New Roman" panose="02020603050405020304" pitchFamily="18" charset="0"/>
                </a:rPr>
                <a:t>Develop feelings of trust or lack of trust</a:t>
              </a:r>
            </a:p>
          </p:txBody>
        </p:sp>
        <p:sp>
          <p:nvSpPr>
            <p:cNvPr id="14" name="Freeform 13"/>
            <p:cNvSpPr/>
            <p:nvPr/>
          </p:nvSpPr>
          <p:spPr>
            <a:xfrm>
              <a:off x="1069366" y="2414629"/>
              <a:ext cx="5393241" cy="619210"/>
            </a:xfrm>
            <a:custGeom>
              <a:avLst/>
              <a:gdLst>
                <a:gd name="connsiteX0" fmla="*/ 0 w 5393399"/>
                <a:gd name="connsiteY0" fmla="*/ 103322 h 619920"/>
                <a:gd name="connsiteX1" fmla="*/ 103322 w 5393399"/>
                <a:gd name="connsiteY1" fmla="*/ 0 h 619920"/>
                <a:gd name="connsiteX2" fmla="*/ 5290077 w 5393399"/>
                <a:gd name="connsiteY2" fmla="*/ 0 h 619920"/>
                <a:gd name="connsiteX3" fmla="*/ 5393399 w 5393399"/>
                <a:gd name="connsiteY3" fmla="*/ 103322 h 619920"/>
                <a:gd name="connsiteX4" fmla="*/ 5393399 w 5393399"/>
                <a:gd name="connsiteY4" fmla="*/ 516598 h 619920"/>
                <a:gd name="connsiteX5" fmla="*/ 5290077 w 5393399"/>
                <a:gd name="connsiteY5" fmla="*/ 619920 h 619920"/>
                <a:gd name="connsiteX6" fmla="*/ 103322 w 5393399"/>
                <a:gd name="connsiteY6" fmla="*/ 619920 h 619920"/>
                <a:gd name="connsiteX7" fmla="*/ 0 w 5393399"/>
                <a:gd name="connsiteY7" fmla="*/ 516598 h 619920"/>
                <a:gd name="connsiteX8" fmla="*/ 0 w 5393399"/>
                <a:gd name="connsiteY8" fmla="*/ 103322 h 619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619920">
                  <a:moveTo>
                    <a:pt x="0" y="103322"/>
                  </a:moveTo>
                  <a:cubicBezTo>
                    <a:pt x="0" y="46259"/>
                    <a:pt x="46259" y="0"/>
                    <a:pt x="103322" y="0"/>
                  </a:cubicBezTo>
                  <a:lnTo>
                    <a:pt x="5290077" y="0"/>
                  </a:lnTo>
                  <a:cubicBezTo>
                    <a:pt x="5347140" y="0"/>
                    <a:pt x="5393399" y="46259"/>
                    <a:pt x="5393399" y="103322"/>
                  </a:cubicBezTo>
                  <a:lnTo>
                    <a:pt x="5393399" y="516598"/>
                  </a:lnTo>
                  <a:cubicBezTo>
                    <a:pt x="5393399" y="573661"/>
                    <a:pt x="5347140" y="619920"/>
                    <a:pt x="5290077" y="619920"/>
                  </a:cubicBezTo>
                  <a:lnTo>
                    <a:pt x="103322" y="619920"/>
                  </a:lnTo>
                  <a:cubicBezTo>
                    <a:pt x="46259" y="619920"/>
                    <a:pt x="0" y="573661"/>
                    <a:pt x="0" y="516598"/>
                  </a:cubicBezTo>
                  <a:lnTo>
                    <a:pt x="0" y="10332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4120" tIns="30262" rIns="234120" bIns="30262" spcCol="1270" anchor="ctr"/>
            <a:lstStyle/>
            <a:p>
              <a:pPr defTabSz="9334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100" dirty="0">
                  <a:cs typeface="Times New Roman" panose="02020603050405020304" pitchFamily="18" charset="0"/>
                </a:rPr>
                <a:t>Trust-versus-mistrust stage</a:t>
              </a: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2136280" y="4536556"/>
            <a:ext cx="6912049" cy="1533525"/>
            <a:chOff x="683568" y="4061762"/>
            <a:chExt cx="6912694" cy="1533736"/>
          </a:xfrm>
        </p:grpSpPr>
        <p:sp>
          <p:nvSpPr>
            <p:cNvPr id="16" name="Freeform 15"/>
            <p:cNvSpPr/>
            <p:nvPr/>
          </p:nvSpPr>
          <p:spPr>
            <a:xfrm>
              <a:off x="683568" y="4371367"/>
              <a:ext cx="6912694" cy="1224131"/>
            </a:xfrm>
            <a:custGeom>
              <a:avLst/>
              <a:gdLst>
                <a:gd name="connsiteX0" fmla="*/ 0 w 7704856"/>
                <a:gd name="connsiteY0" fmla="*/ 0 h 1223775"/>
                <a:gd name="connsiteX1" fmla="*/ 7704856 w 7704856"/>
                <a:gd name="connsiteY1" fmla="*/ 0 h 1223775"/>
                <a:gd name="connsiteX2" fmla="*/ 7704856 w 7704856"/>
                <a:gd name="connsiteY2" fmla="*/ 1223775 h 1223775"/>
                <a:gd name="connsiteX3" fmla="*/ 0 w 7704856"/>
                <a:gd name="connsiteY3" fmla="*/ 1223775 h 1223775"/>
                <a:gd name="connsiteX4" fmla="*/ 0 w 7704856"/>
                <a:gd name="connsiteY4" fmla="*/ 0 h 1223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223775">
                  <a:moveTo>
                    <a:pt x="0" y="0"/>
                  </a:moveTo>
                  <a:lnTo>
                    <a:pt x="7704856" y="0"/>
                  </a:lnTo>
                  <a:lnTo>
                    <a:pt x="7704856" y="1223775"/>
                  </a:lnTo>
                  <a:lnTo>
                    <a:pt x="0" y="122377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437388" rIns="597982" bIns="149352" spcCol="1270"/>
            <a:lstStyle/>
            <a:p>
              <a:pPr marL="228600" lvl="1" indent="-228600" defTabSz="93345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100" dirty="0">
                  <a:cs typeface="Times New Roman" panose="02020603050405020304" pitchFamily="18" charset="0"/>
                </a:rPr>
                <a:t>Occurring  during 1½ - 3 years of age</a:t>
              </a:r>
            </a:p>
            <a:p>
              <a:pPr marL="228600" lvl="1" indent="-228600" defTabSz="93345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100" dirty="0">
                  <a:cs typeface="Times New Roman" panose="02020603050405020304" pitchFamily="18" charset="0"/>
                </a:rPr>
                <a:t>Develop independence or self-doubt</a:t>
              </a:r>
            </a:p>
          </p:txBody>
        </p:sp>
        <p:sp>
          <p:nvSpPr>
            <p:cNvPr id="17" name="Freeform 16"/>
            <p:cNvSpPr/>
            <p:nvPr/>
          </p:nvSpPr>
          <p:spPr>
            <a:xfrm>
              <a:off x="1069366" y="4061762"/>
              <a:ext cx="5393241" cy="619210"/>
            </a:xfrm>
            <a:custGeom>
              <a:avLst/>
              <a:gdLst>
                <a:gd name="connsiteX0" fmla="*/ 0 w 5393399"/>
                <a:gd name="connsiteY0" fmla="*/ 103322 h 619920"/>
                <a:gd name="connsiteX1" fmla="*/ 103322 w 5393399"/>
                <a:gd name="connsiteY1" fmla="*/ 0 h 619920"/>
                <a:gd name="connsiteX2" fmla="*/ 5290077 w 5393399"/>
                <a:gd name="connsiteY2" fmla="*/ 0 h 619920"/>
                <a:gd name="connsiteX3" fmla="*/ 5393399 w 5393399"/>
                <a:gd name="connsiteY3" fmla="*/ 103322 h 619920"/>
                <a:gd name="connsiteX4" fmla="*/ 5393399 w 5393399"/>
                <a:gd name="connsiteY4" fmla="*/ 516598 h 619920"/>
                <a:gd name="connsiteX5" fmla="*/ 5290077 w 5393399"/>
                <a:gd name="connsiteY5" fmla="*/ 619920 h 619920"/>
                <a:gd name="connsiteX6" fmla="*/ 103322 w 5393399"/>
                <a:gd name="connsiteY6" fmla="*/ 619920 h 619920"/>
                <a:gd name="connsiteX7" fmla="*/ 0 w 5393399"/>
                <a:gd name="connsiteY7" fmla="*/ 516598 h 619920"/>
                <a:gd name="connsiteX8" fmla="*/ 0 w 5393399"/>
                <a:gd name="connsiteY8" fmla="*/ 103322 h 619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619920">
                  <a:moveTo>
                    <a:pt x="0" y="103322"/>
                  </a:moveTo>
                  <a:cubicBezTo>
                    <a:pt x="0" y="46259"/>
                    <a:pt x="46259" y="0"/>
                    <a:pt x="103322" y="0"/>
                  </a:cubicBezTo>
                  <a:lnTo>
                    <a:pt x="5290077" y="0"/>
                  </a:lnTo>
                  <a:cubicBezTo>
                    <a:pt x="5347140" y="0"/>
                    <a:pt x="5393399" y="46259"/>
                    <a:pt x="5393399" y="103322"/>
                  </a:cubicBezTo>
                  <a:lnTo>
                    <a:pt x="5393399" y="516598"/>
                  </a:lnTo>
                  <a:cubicBezTo>
                    <a:pt x="5393399" y="573661"/>
                    <a:pt x="5347140" y="619920"/>
                    <a:pt x="5290077" y="619920"/>
                  </a:cubicBezTo>
                  <a:lnTo>
                    <a:pt x="103322" y="619920"/>
                  </a:lnTo>
                  <a:cubicBezTo>
                    <a:pt x="46259" y="619920"/>
                    <a:pt x="0" y="573661"/>
                    <a:pt x="0" y="516598"/>
                  </a:cubicBezTo>
                  <a:lnTo>
                    <a:pt x="0" y="10332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4120" tIns="30262" rIns="234120" bIns="30262" spcCol="1270" anchor="ctr"/>
            <a:lstStyle/>
            <a:p>
              <a:pPr defTabSz="9334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100" dirty="0">
                  <a:cs typeface="Times New Roman" panose="02020603050405020304" pitchFamily="18" charset="0"/>
                </a:rPr>
                <a:t>Autonomy-versus-shame-and-doubt stage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679604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Erikson’s Theory of Psychosocial Development </a:t>
            </a:r>
            <a:r>
              <a:rPr lang="en-US" altLang="en-US" sz="2000" dirty="0"/>
              <a:t>(3)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139908" y="2314485"/>
            <a:ext cx="7273181" cy="2442923"/>
            <a:chOff x="611560" y="2176699"/>
            <a:chExt cx="7272361" cy="1950821"/>
          </a:xfrm>
        </p:grpSpPr>
        <p:sp>
          <p:nvSpPr>
            <p:cNvPr id="13" name="Freeform 12"/>
            <p:cNvSpPr/>
            <p:nvPr/>
          </p:nvSpPr>
          <p:spPr>
            <a:xfrm>
              <a:off x="611560" y="2676706"/>
              <a:ext cx="7272361" cy="1450814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Occurring between 3 - 6 years of age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Experiences conflict between independence of action and negative results of that action</a:t>
              </a:r>
            </a:p>
          </p:txBody>
        </p:sp>
        <p:sp>
          <p:nvSpPr>
            <p:cNvPr id="14" name="Freeform 13"/>
            <p:cNvSpPr/>
            <p:nvPr/>
          </p:nvSpPr>
          <p:spPr>
            <a:xfrm>
              <a:off x="997278" y="2176699"/>
              <a:ext cx="5392130" cy="757153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Initiative-versus-guilt stage</a:t>
              </a: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2139909" y="4934060"/>
            <a:ext cx="7273181" cy="1779587"/>
            <a:chOff x="611560" y="4278317"/>
            <a:chExt cx="7272361" cy="1778974"/>
          </a:xfrm>
        </p:grpSpPr>
        <p:sp>
          <p:nvSpPr>
            <p:cNvPr id="16" name="Freeform 15"/>
            <p:cNvSpPr/>
            <p:nvPr/>
          </p:nvSpPr>
          <p:spPr>
            <a:xfrm>
              <a:off x="611560" y="4735360"/>
              <a:ext cx="7272361" cy="1321931"/>
            </a:xfrm>
            <a:custGeom>
              <a:avLst/>
              <a:gdLst>
                <a:gd name="connsiteX0" fmla="*/ 0 w 7704856"/>
                <a:gd name="connsiteY0" fmla="*/ 0 h 1321731"/>
                <a:gd name="connsiteX1" fmla="*/ 7704856 w 7704856"/>
                <a:gd name="connsiteY1" fmla="*/ 0 h 1321731"/>
                <a:gd name="connsiteX2" fmla="*/ 7704856 w 7704856"/>
                <a:gd name="connsiteY2" fmla="*/ 1321731 h 1321731"/>
                <a:gd name="connsiteX3" fmla="*/ 0 w 7704856"/>
                <a:gd name="connsiteY3" fmla="*/ 1321731 h 1321731"/>
                <a:gd name="connsiteX4" fmla="*/ 0 w 7704856"/>
                <a:gd name="connsiteY4" fmla="*/ 0 h 13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321731">
                  <a:moveTo>
                    <a:pt x="0" y="0"/>
                  </a:moveTo>
                  <a:lnTo>
                    <a:pt x="7704856" y="0"/>
                  </a:lnTo>
                  <a:lnTo>
                    <a:pt x="7704856" y="1321731"/>
                  </a:lnTo>
                  <a:lnTo>
                    <a:pt x="0" y="13217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Occurring between 6 - 12 years of age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Develop positive social interactions</a:t>
              </a:r>
            </a:p>
          </p:txBody>
        </p:sp>
        <p:sp>
          <p:nvSpPr>
            <p:cNvPr id="17" name="Freeform 16"/>
            <p:cNvSpPr/>
            <p:nvPr/>
          </p:nvSpPr>
          <p:spPr>
            <a:xfrm>
              <a:off x="997278" y="4278317"/>
              <a:ext cx="5392130" cy="698259"/>
            </a:xfrm>
            <a:custGeom>
              <a:avLst/>
              <a:gdLst>
                <a:gd name="connsiteX0" fmla="*/ 0 w 5393399"/>
                <a:gd name="connsiteY0" fmla="*/ 116479 h 698863"/>
                <a:gd name="connsiteX1" fmla="*/ 116479 w 5393399"/>
                <a:gd name="connsiteY1" fmla="*/ 0 h 698863"/>
                <a:gd name="connsiteX2" fmla="*/ 5276920 w 5393399"/>
                <a:gd name="connsiteY2" fmla="*/ 0 h 698863"/>
                <a:gd name="connsiteX3" fmla="*/ 5393399 w 5393399"/>
                <a:gd name="connsiteY3" fmla="*/ 116479 h 698863"/>
                <a:gd name="connsiteX4" fmla="*/ 5393399 w 5393399"/>
                <a:gd name="connsiteY4" fmla="*/ 582384 h 698863"/>
                <a:gd name="connsiteX5" fmla="*/ 5276920 w 5393399"/>
                <a:gd name="connsiteY5" fmla="*/ 698863 h 698863"/>
                <a:gd name="connsiteX6" fmla="*/ 116479 w 5393399"/>
                <a:gd name="connsiteY6" fmla="*/ 698863 h 698863"/>
                <a:gd name="connsiteX7" fmla="*/ 0 w 5393399"/>
                <a:gd name="connsiteY7" fmla="*/ 582384 h 698863"/>
                <a:gd name="connsiteX8" fmla="*/ 0 w 5393399"/>
                <a:gd name="connsiteY8" fmla="*/ 116479 h 698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698863">
                  <a:moveTo>
                    <a:pt x="0" y="116479"/>
                  </a:moveTo>
                  <a:cubicBezTo>
                    <a:pt x="0" y="52149"/>
                    <a:pt x="52149" y="0"/>
                    <a:pt x="116479" y="0"/>
                  </a:cubicBezTo>
                  <a:lnTo>
                    <a:pt x="5276920" y="0"/>
                  </a:lnTo>
                  <a:cubicBezTo>
                    <a:pt x="5341250" y="0"/>
                    <a:pt x="5393399" y="52149"/>
                    <a:pt x="5393399" y="116479"/>
                  </a:cubicBezTo>
                  <a:lnTo>
                    <a:pt x="5393399" y="582384"/>
                  </a:lnTo>
                  <a:cubicBezTo>
                    <a:pt x="5393399" y="646714"/>
                    <a:pt x="5341250" y="698863"/>
                    <a:pt x="5276920" y="698863"/>
                  </a:cubicBezTo>
                  <a:lnTo>
                    <a:pt x="116479" y="698863"/>
                  </a:lnTo>
                  <a:cubicBezTo>
                    <a:pt x="52149" y="698863"/>
                    <a:pt x="0" y="646714"/>
                    <a:pt x="0" y="582384"/>
                  </a:cubicBezTo>
                  <a:lnTo>
                    <a:pt x="0" y="116479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974" tIns="34116" rIns="237974" bIns="34116" spcCol="1270" anchor="ctr"/>
            <a:lstStyle/>
            <a:p>
              <a:pPr defTabSz="9779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Industry-versus-inferiority stage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3995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>
          <a:xfrm>
            <a:off x="1330738" y="658020"/>
            <a:ext cx="7773162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/>
              <a:t>Erikson’s Theory of Psychosocial Development </a:t>
            </a:r>
            <a:r>
              <a:rPr lang="en-US" altLang="en-US" sz="2000" dirty="0"/>
              <a:t>(4)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135189" y="2327277"/>
            <a:ext cx="7057156" cy="1951037"/>
            <a:chOff x="611561" y="2176699"/>
            <a:chExt cx="7056360" cy="1950821"/>
          </a:xfrm>
        </p:grpSpPr>
        <p:sp>
          <p:nvSpPr>
            <p:cNvPr id="13" name="Freeform 12"/>
            <p:cNvSpPr/>
            <p:nvPr/>
          </p:nvSpPr>
          <p:spPr>
            <a:xfrm>
              <a:off x="611561" y="2676706"/>
              <a:ext cx="7056360" cy="1450814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Occurring in adolescence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Major testing to determine one’s unique qualities</a:t>
              </a:r>
            </a:p>
          </p:txBody>
        </p:sp>
        <p:sp>
          <p:nvSpPr>
            <p:cNvPr id="14" name="Freeform 13"/>
            <p:cNvSpPr/>
            <p:nvPr/>
          </p:nvSpPr>
          <p:spPr>
            <a:xfrm>
              <a:off x="997278" y="2176699"/>
              <a:ext cx="5392130" cy="757153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Identity-versus-role-confusion stage</a:t>
              </a: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2135189" y="4568245"/>
            <a:ext cx="7057157" cy="1779587"/>
            <a:chOff x="611560" y="4278317"/>
            <a:chExt cx="7056361" cy="1778974"/>
          </a:xfrm>
        </p:grpSpPr>
        <p:sp>
          <p:nvSpPr>
            <p:cNvPr id="16" name="Freeform 15"/>
            <p:cNvSpPr/>
            <p:nvPr/>
          </p:nvSpPr>
          <p:spPr>
            <a:xfrm>
              <a:off x="611560" y="4735360"/>
              <a:ext cx="7056361" cy="1321931"/>
            </a:xfrm>
            <a:custGeom>
              <a:avLst/>
              <a:gdLst>
                <a:gd name="connsiteX0" fmla="*/ 0 w 7704856"/>
                <a:gd name="connsiteY0" fmla="*/ 0 h 1321731"/>
                <a:gd name="connsiteX1" fmla="*/ 7704856 w 7704856"/>
                <a:gd name="connsiteY1" fmla="*/ 0 h 1321731"/>
                <a:gd name="connsiteX2" fmla="*/ 7704856 w 7704856"/>
                <a:gd name="connsiteY2" fmla="*/ 1321731 h 1321731"/>
                <a:gd name="connsiteX3" fmla="*/ 0 w 7704856"/>
                <a:gd name="connsiteY3" fmla="*/ 1321731 h 1321731"/>
                <a:gd name="connsiteX4" fmla="*/ 0 w 7704856"/>
                <a:gd name="connsiteY4" fmla="*/ 0 h 13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321731">
                  <a:moveTo>
                    <a:pt x="0" y="0"/>
                  </a:moveTo>
                  <a:lnTo>
                    <a:pt x="7704856" y="0"/>
                  </a:lnTo>
                  <a:lnTo>
                    <a:pt x="7704856" y="1321731"/>
                  </a:lnTo>
                  <a:lnTo>
                    <a:pt x="0" y="13217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Occurring in early adulthood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Focused on developing close relationships</a:t>
              </a:r>
            </a:p>
          </p:txBody>
        </p:sp>
        <p:sp>
          <p:nvSpPr>
            <p:cNvPr id="17" name="Freeform 16"/>
            <p:cNvSpPr/>
            <p:nvPr/>
          </p:nvSpPr>
          <p:spPr>
            <a:xfrm>
              <a:off x="997278" y="4278317"/>
              <a:ext cx="5392130" cy="698259"/>
            </a:xfrm>
            <a:custGeom>
              <a:avLst/>
              <a:gdLst>
                <a:gd name="connsiteX0" fmla="*/ 0 w 5393399"/>
                <a:gd name="connsiteY0" fmla="*/ 116479 h 698863"/>
                <a:gd name="connsiteX1" fmla="*/ 116479 w 5393399"/>
                <a:gd name="connsiteY1" fmla="*/ 0 h 698863"/>
                <a:gd name="connsiteX2" fmla="*/ 5276920 w 5393399"/>
                <a:gd name="connsiteY2" fmla="*/ 0 h 698863"/>
                <a:gd name="connsiteX3" fmla="*/ 5393399 w 5393399"/>
                <a:gd name="connsiteY3" fmla="*/ 116479 h 698863"/>
                <a:gd name="connsiteX4" fmla="*/ 5393399 w 5393399"/>
                <a:gd name="connsiteY4" fmla="*/ 582384 h 698863"/>
                <a:gd name="connsiteX5" fmla="*/ 5276920 w 5393399"/>
                <a:gd name="connsiteY5" fmla="*/ 698863 h 698863"/>
                <a:gd name="connsiteX6" fmla="*/ 116479 w 5393399"/>
                <a:gd name="connsiteY6" fmla="*/ 698863 h 698863"/>
                <a:gd name="connsiteX7" fmla="*/ 0 w 5393399"/>
                <a:gd name="connsiteY7" fmla="*/ 582384 h 698863"/>
                <a:gd name="connsiteX8" fmla="*/ 0 w 5393399"/>
                <a:gd name="connsiteY8" fmla="*/ 116479 h 698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698863">
                  <a:moveTo>
                    <a:pt x="0" y="116479"/>
                  </a:moveTo>
                  <a:cubicBezTo>
                    <a:pt x="0" y="52149"/>
                    <a:pt x="52149" y="0"/>
                    <a:pt x="116479" y="0"/>
                  </a:cubicBezTo>
                  <a:lnTo>
                    <a:pt x="5276920" y="0"/>
                  </a:lnTo>
                  <a:cubicBezTo>
                    <a:pt x="5341250" y="0"/>
                    <a:pt x="5393399" y="52149"/>
                    <a:pt x="5393399" y="116479"/>
                  </a:cubicBezTo>
                  <a:lnTo>
                    <a:pt x="5393399" y="582384"/>
                  </a:lnTo>
                  <a:cubicBezTo>
                    <a:pt x="5393399" y="646714"/>
                    <a:pt x="5341250" y="698863"/>
                    <a:pt x="5276920" y="698863"/>
                  </a:cubicBezTo>
                  <a:lnTo>
                    <a:pt x="116479" y="698863"/>
                  </a:lnTo>
                  <a:cubicBezTo>
                    <a:pt x="52149" y="698863"/>
                    <a:pt x="0" y="646714"/>
                    <a:pt x="0" y="582384"/>
                  </a:cubicBezTo>
                  <a:lnTo>
                    <a:pt x="0" y="116479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974" tIns="34116" rIns="237974" bIns="34116" spcCol="1270" anchor="ctr"/>
            <a:lstStyle/>
            <a:p>
              <a:pPr defTabSz="9779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Intimacy-versus-isolation stage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488699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>
          <a:xfrm>
            <a:off x="1302365" y="658020"/>
            <a:ext cx="815387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/>
              <a:t>Erikson’s Theory of Psychosocial Development </a:t>
            </a:r>
            <a:r>
              <a:rPr lang="en-US" altLang="en-US" sz="2000" dirty="0"/>
              <a:t>(5)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135188" y="2495679"/>
            <a:ext cx="7129165" cy="1951037"/>
            <a:chOff x="611560" y="2176699"/>
            <a:chExt cx="7128361" cy="1950821"/>
          </a:xfrm>
        </p:grpSpPr>
        <p:sp>
          <p:nvSpPr>
            <p:cNvPr id="13" name="Freeform 12"/>
            <p:cNvSpPr/>
            <p:nvPr/>
          </p:nvSpPr>
          <p:spPr>
            <a:xfrm>
              <a:off x="611560" y="2676706"/>
              <a:ext cx="7128361" cy="1450814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Occurring in middle adulthood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Take stock of our contributions to family and society</a:t>
              </a:r>
            </a:p>
          </p:txBody>
        </p:sp>
        <p:sp>
          <p:nvSpPr>
            <p:cNvPr id="14" name="Freeform 13"/>
            <p:cNvSpPr/>
            <p:nvPr/>
          </p:nvSpPr>
          <p:spPr>
            <a:xfrm>
              <a:off x="997278" y="2176699"/>
              <a:ext cx="5392130" cy="757153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Generativity-versus-stagnation stage</a:t>
              </a: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2135189" y="4673718"/>
            <a:ext cx="7129164" cy="1779587"/>
            <a:chOff x="611561" y="4278317"/>
            <a:chExt cx="7128360" cy="1778974"/>
          </a:xfrm>
        </p:grpSpPr>
        <p:sp>
          <p:nvSpPr>
            <p:cNvPr id="16" name="Freeform 15"/>
            <p:cNvSpPr/>
            <p:nvPr/>
          </p:nvSpPr>
          <p:spPr>
            <a:xfrm>
              <a:off x="611561" y="4735360"/>
              <a:ext cx="7128360" cy="1321931"/>
            </a:xfrm>
            <a:custGeom>
              <a:avLst/>
              <a:gdLst>
                <a:gd name="connsiteX0" fmla="*/ 0 w 7704856"/>
                <a:gd name="connsiteY0" fmla="*/ 0 h 1321731"/>
                <a:gd name="connsiteX1" fmla="*/ 7704856 w 7704856"/>
                <a:gd name="connsiteY1" fmla="*/ 0 h 1321731"/>
                <a:gd name="connsiteX2" fmla="*/ 7704856 w 7704856"/>
                <a:gd name="connsiteY2" fmla="*/ 1321731 h 1321731"/>
                <a:gd name="connsiteX3" fmla="*/ 0 w 7704856"/>
                <a:gd name="connsiteY3" fmla="*/ 1321731 h 1321731"/>
                <a:gd name="connsiteX4" fmla="*/ 0 w 7704856"/>
                <a:gd name="connsiteY4" fmla="*/ 0 h 13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321731">
                  <a:moveTo>
                    <a:pt x="0" y="0"/>
                  </a:moveTo>
                  <a:lnTo>
                    <a:pt x="7704856" y="0"/>
                  </a:lnTo>
                  <a:lnTo>
                    <a:pt x="7704856" y="1321731"/>
                  </a:lnTo>
                  <a:lnTo>
                    <a:pt x="0" y="13217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Occurring in late adulthood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Focused on review of life’s accomplishments and failures</a:t>
              </a:r>
            </a:p>
          </p:txBody>
        </p:sp>
        <p:sp>
          <p:nvSpPr>
            <p:cNvPr id="17" name="Freeform 16"/>
            <p:cNvSpPr/>
            <p:nvPr/>
          </p:nvSpPr>
          <p:spPr>
            <a:xfrm>
              <a:off x="997278" y="4278317"/>
              <a:ext cx="5392130" cy="698259"/>
            </a:xfrm>
            <a:custGeom>
              <a:avLst/>
              <a:gdLst>
                <a:gd name="connsiteX0" fmla="*/ 0 w 5393399"/>
                <a:gd name="connsiteY0" fmla="*/ 116479 h 698863"/>
                <a:gd name="connsiteX1" fmla="*/ 116479 w 5393399"/>
                <a:gd name="connsiteY1" fmla="*/ 0 h 698863"/>
                <a:gd name="connsiteX2" fmla="*/ 5276920 w 5393399"/>
                <a:gd name="connsiteY2" fmla="*/ 0 h 698863"/>
                <a:gd name="connsiteX3" fmla="*/ 5393399 w 5393399"/>
                <a:gd name="connsiteY3" fmla="*/ 116479 h 698863"/>
                <a:gd name="connsiteX4" fmla="*/ 5393399 w 5393399"/>
                <a:gd name="connsiteY4" fmla="*/ 582384 h 698863"/>
                <a:gd name="connsiteX5" fmla="*/ 5276920 w 5393399"/>
                <a:gd name="connsiteY5" fmla="*/ 698863 h 698863"/>
                <a:gd name="connsiteX6" fmla="*/ 116479 w 5393399"/>
                <a:gd name="connsiteY6" fmla="*/ 698863 h 698863"/>
                <a:gd name="connsiteX7" fmla="*/ 0 w 5393399"/>
                <a:gd name="connsiteY7" fmla="*/ 582384 h 698863"/>
                <a:gd name="connsiteX8" fmla="*/ 0 w 5393399"/>
                <a:gd name="connsiteY8" fmla="*/ 116479 h 698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698863">
                  <a:moveTo>
                    <a:pt x="0" y="116479"/>
                  </a:moveTo>
                  <a:cubicBezTo>
                    <a:pt x="0" y="52149"/>
                    <a:pt x="52149" y="0"/>
                    <a:pt x="116479" y="0"/>
                  </a:cubicBezTo>
                  <a:lnTo>
                    <a:pt x="5276920" y="0"/>
                  </a:lnTo>
                  <a:cubicBezTo>
                    <a:pt x="5341250" y="0"/>
                    <a:pt x="5393399" y="52149"/>
                    <a:pt x="5393399" y="116479"/>
                  </a:cubicBezTo>
                  <a:lnTo>
                    <a:pt x="5393399" y="582384"/>
                  </a:lnTo>
                  <a:cubicBezTo>
                    <a:pt x="5393399" y="646714"/>
                    <a:pt x="5341250" y="698863"/>
                    <a:pt x="5276920" y="698863"/>
                  </a:cubicBezTo>
                  <a:lnTo>
                    <a:pt x="116479" y="698863"/>
                  </a:lnTo>
                  <a:cubicBezTo>
                    <a:pt x="52149" y="698863"/>
                    <a:pt x="0" y="646714"/>
                    <a:pt x="0" y="582384"/>
                  </a:cubicBezTo>
                  <a:lnTo>
                    <a:pt x="0" y="116479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974" tIns="34116" rIns="237974" bIns="34116" spcCol="1270" anchor="ctr"/>
            <a:lstStyle/>
            <a:p>
              <a:pPr defTabSz="9779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Ego-integrity-versus-despair stage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224986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>
          <a:xfrm>
            <a:off x="1302365" y="658020"/>
            <a:ext cx="815387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/>
              <a:t>Erikson’s Theory of Psychosocial Development </a:t>
            </a:r>
            <a:r>
              <a:rPr lang="en-US" altLang="en-US" sz="2000" dirty="0"/>
              <a:t>(6)</a:t>
            </a:r>
          </a:p>
        </p:txBody>
      </p:sp>
      <p:pic>
        <p:nvPicPr>
          <p:cNvPr id="9" name="Picture 7" descr="A table listing Kohlberg’s three stages of moral development, with sample examples reasoning for and against stealing a drug.">
            <a:extLst>
              <a:ext uri="{FF2B5EF4-FFF2-40B4-BE49-F238E27FC236}">
                <a16:creationId xmlns:a16="http://schemas.microsoft.com/office/drawing/2014/main" id="{4F654631-0341-414B-8FBA-6D2A01B470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1"/>
          <a:stretch/>
        </p:blipFill>
        <p:spPr>
          <a:xfrm>
            <a:off x="1452186" y="2587805"/>
            <a:ext cx="9074565" cy="4040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6762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Development of Social Behavior: Taking on the World </a:t>
            </a:r>
            <a:r>
              <a:rPr lang="en-US" altLang="en-US" sz="2000" dirty="0"/>
              <a:t>(1)</a:t>
            </a:r>
          </a:p>
        </p:txBody>
      </p:sp>
      <p:sp>
        <p:nvSpPr>
          <p:cNvPr id="37892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7692163" cy="34163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b="1" dirty="0"/>
              <a:t>Attachment</a:t>
            </a:r>
            <a:r>
              <a:rPr lang="en-US" altLang="en-US" dirty="0"/>
              <a:t>: Positive emotional bond that develops between a child and a particular individual</a:t>
            </a:r>
          </a:p>
          <a:p>
            <a:pPr eaLnBrk="1" hangingPunct="1"/>
            <a:r>
              <a:rPr lang="en-US" altLang="en-US" dirty="0"/>
              <a:t>Konrad Lorenz</a:t>
            </a:r>
          </a:p>
          <a:p>
            <a:pPr lvl="1" eaLnBrk="1" hangingPunct="1"/>
            <a:r>
              <a:rPr lang="en-US" altLang="en-US" dirty="0"/>
              <a:t>Focused on newborn goslings</a:t>
            </a:r>
          </a:p>
          <a:p>
            <a:pPr lvl="1" eaLnBrk="1" hangingPunct="1"/>
            <a:r>
              <a:rPr lang="en-US" altLang="en-US" dirty="0"/>
              <a:t>Labeled a process called imprinting</a:t>
            </a:r>
          </a:p>
          <a:p>
            <a:pPr lvl="2" eaLnBrk="1" hangingPunct="1"/>
            <a:r>
              <a:rPr lang="en-US" altLang="en-US" dirty="0"/>
              <a:t>Imprinting - Behavior that takes place during a critical period and involves attachment to the first moving object observed</a:t>
            </a:r>
          </a:p>
          <a:p>
            <a:pPr eaLnBrk="1" hangingPunct="1"/>
            <a:r>
              <a:rPr lang="en-US" altLang="en-US" dirty="0"/>
              <a:t>Harry Harlow’s study on attachment</a:t>
            </a:r>
          </a:p>
          <a:p>
            <a:pPr lvl="1" eaLnBrk="1" hangingPunct="1"/>
            <a:r>
              <a:rPr lang="en-US" altLang="en-US" dirty="0"/>
              <a:t>Wire monkey versus cloth monkey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BA102C-6D99-8C49-BE3B-2A0574922E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6517" y="2171700"/>
            <a:ext cx="2489200" cy="427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2160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Development of Social Behavior: Taking on the World </a:t>
            </a:r>
            <a:r>
              <a:rPr lang="en-US" altLang="en-US" sz="2000" dirty="0"/>
              <a:t>(2)</a:t>
            </a:r>
          </a:p>
        </p:txBody>
      </p:sp>
      <p:sp>
        <p:nvSpPr>
          <p:cNvPr id="38916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5518978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Assessing attachment </a:t>
            </a:r>
          </a:p>
          <a:p>
            <a:pPr lvl="1" eaLnBrk="1" hangingPunct="1"/>
            <a:r>
              <a:rPr lang="en-US" altLang="en-US" dirty="0"/>
              <a:t>Ainsworth strange situation: involving a child and caregiver (typically mother)</a:t>
            </a:r>
          </a:p>
          <a:p>
            <a:pPr lvl="2" eaLnBrk="1" hangingPunct="1"/>
            <a:r>
              <a:rPr lang="en-US" altLang="en-US" dirty="0"/>
              <a:t>Securely attached children</a:t>
            </a:r>
          </a:p>
          <a:p>
            <a:pPr lvl="2" eaLnBrk="1" hangingPunct="1"/>
            <a:r>
              <a:rPr lang="en-US" altLang="en-US" dirty="0"/>
              <a:t>Avoidant children</a:t>
            </a:r>
          </a:p>
          <a:p>
            <a:pPr lvl="2" eaLnBrk="1" hangingPunct="1"/>
            <a:r>
              <a:rPr lang="en-US" altLang="en-US" dirty="0"/>
              <a:t>Resistant (Ambivalent) children</a:t>
            </a:r>
          </a:p>
          <a:p>
            <a:pPr lvl="2" eaLnBrk="1" hangingPunct="1"/>
            <a:r>
              <a:rPr lang="en-US" altLang="en-US" dirty="0"/>
              <a:t>Disorganized-disoriented children</a:t>
            </a:r>
          </a:p>
        </p:txBody>
      </p:sp>
      <p:pic>
        <p:nvPicPr>
          <p:cNvPr id="4" name="Picture 2" descr="http://www.crowe-associates.co.uk/wp-content/uploads/2016/05/strange-situation-test.jpg">
            <a:extLst>
              <a:ext uri="{FF2B5EF4-FFF2-40B4-BE49-F238E27FC236}">
                <a16:creationId xmlns:a16="http://schemas.microsoft.com/office/drawing/2014/main" id="{20AC9187-1356-D146-9B4F-A0C747C610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863" y="2603500"/>
            <a:ext cx="4219468" cy="341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11216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Development of Social Behavior: Taking on the World </a:t>
            </a:r>
            <a:r>
              <a:rPr lang="en-US" altLang="en-US" sz="2000" dirty="0"/>
              <a:t>(3)</a:t>
            </a:r>
          </a:p>
        </p:txBody>
      </p:sp>
      <p:sp>
        <p:nvSpPr>
          <p:cNvPr id="399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Father’s role</a:t>
            </a:r>
          </a:p>
          <a:p>
            <a:pPr lvl="1" eaLnBrk="1" hangingPunct="1"/>
            <a:r>
              <a:rPr lang="en-US" altLang="en-US"/>
              <a:t>Number of fathers who are primary caregivers for their children has grown significantly </a:t>
            </a:r>
          </a:p>
          <a:p>
            <a:pPr lvl="1" eaLnBrk="1" hangingPunct="1"/>
            <a:r>
              <a:rPr lang="en-US" altLang="en-US"/>
              <a:t>Engage in more physical, rough-and-tumble activities</a:t>
            </a:r>
          </a:p>
          <a:p>
            <a:pPr lvl="1" eaLnBrk="1" hangingPunct="1"/>
            <a:r>
              <a:rPr lang="en-US" altLang="en-US"/>
              <a:t>Nature of attachment to children can be similar to that of mother’s</a:t>
            </a:r>
          </a:p>
        </p:txBody>
      </p:sp>
    </p:spTree>
    <p:extLst>
      <p:ext uri="{BB962C8B-B14F-4D97-AF65-F5344CB8AC3E}">
        <p14:creationId xmlns:p14="http://schemas.microsoft.com/office/powerpoint/2010/main" val="36476150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Development of Social Behavior: Taking on the World </a:t>
            </a:r>
            <a:r>
              <a:rPr lang="en-US" altLang="en-US" sz="2000" dirty="0"/>
              <a:t>(4)</a:t>
            </a:r>
          </a:p>
        </p:txBody>
      </p:sp>
      <p:sp>
        <p:nvSpPr>
          <p:cNvPr id="430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Parenting styles and social development</a:t>
            </a:r>
          </a:p>
          <a:p>
            <a:pPr lvl="1" eaLnBrk="1" hangingPunct="1"/>
            <a:r>
              <a:rPr lang="en-US" altLang="en-US" b="1" dirty="0"/>
              <a:t>Authoritarian parents</a:t>
            </a:r>
            <a:r>
              <a:rPr lang="en-US" altLang="en-US" dirty="0"/>
              <a:t>:</a:t>
            </a:r>
            <a:r>
              <a:rPr lang="en-US" altLang="en-US" b="1" dirty="0"/>
              <a:t> </a:t>
            </a:r>
            <a:r>
              <a:rPr lang="en-US" altLang="en-US" dirty="0"/>
              <a:t>Parents who are rigid and punitive and value unquestioning obedience from their children </a:t>
            </a:r>
          </a:p>
          <a:p>
            <a:pPr lvl="1" eaLnBrk="1" hangingPunct="1"/>
            <a:r>
              <a:rPr lang="en-US" altLang="en-US" b="1" dirty="0"/>
              <a:t>Permissive parents</a:t>
            </a:r>
            <a:r>
              <a:rPr lang="en-US" altLang="en-US" dirty="0"/>
              <a:t>: Parents who give their children relaxed or inconsistent direction and, although they are warm, require little of them</a:t>
            </a:r>
          </a:p>
          <a:p>
            <a:pPr lvl="1"/>
            <a:r>
              <a:rPr lang="en-US" altLang="en-US" b="1" dirty="0"/>
              <a:t>Authoritative parents</a:t>
            </a:r>
            <a:r>
              <a:rPr lang="en-US" altLang="en-US" dirty="0"/>
              <a:t>: Parents who are firm, set clear limits, reason with their children, and explain things to them</a:t>
            </a:r>
          </a:p>
          <a:p>
            <a:pPr lvl="1"/>
            <a:r>
              <a:rPr lang="en-US" altLang="en-US" b="1" dirty="0"/>
              <a:t>Uninvolved parents</a:t>
            </a:r>
            <a:r>
              <a:rPr lang="en-US" altLang="en-US" dirty="0"/>
              <a:t>: Parents who show little interest in their children and are emotionally detached</a:t>
            </a:r>
          </a:p>
          <a:p>
            <a:pPr lvl="1"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07898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Development of Social Behavior: Taking on the World </a:t>
            </a:r>
            <a:r>
              <a:rPr lang="en-US" altLang="en-US" sz="2000" dirty="0"/>
              <a:t>(5)</a:t>
            </a:r>
          </a:p>
        </p:txBody>
      </p:sp>
      <p:pic>
        <p:nvPicPr>
          <p:cNvPr id="4" name="Picture 4" descr="A table summarizing four parenting styles, parent behavior in each of style, and behaviors produced in children in each style.">
            <a:extLst>
              <a:ext uri="{FF2B5EF4-FFF2-40B4-BE49-F238E27FC236}">
                <a16:creationId xmlns:a16="http://schemas.microsoft.com/office/drawing/2014/main" id="{3B41C4A5-A22F-6F47-A0E5-B9EC34E098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4"/>
          <a:stretch/>
        </p:blipFill>
        <p:spPr>
          <a:xfrm>
            <a:off x="1869687" y="2507255"/>
            <a:ext cx="8110926" cy="351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4858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Moral and Cognitive Development: Distinguishing Right from Wrong</a:t>
            </a:r>
          </a:p>
        </p:txBody>
      </p:sp>
      <p:sp>
        <p:nvSpPr>
          <p:cNvPr id="6144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Kohlberg’s theory of moral development</a:t>
            </a:r>
          </a:p>
          <a:p>
            <a:pPr lvl="1" eaLnBrk="1" hangingPunct="1"/>
            <a:r>
              <a:rPr lang="en-US" altLang="en-US"/>
              <a:t>Suggests that the changes in moral reasoning can be understood as a three-level sequence</a:t>
            </a:r>
          </a:p>
          <a:p>
            <a:pPr lvl="2" eaLnBrk="1" hangingPunct="1"/>
            <a:r>
              <a:rPr lang="en-US" altLang="en-US"/>
              <a:t>Preconventional morality</a:t>
            </a:r>
          </a:p>
          <a:p>
            <a:pPr lvl="2" eaLnBrk="1" hangingPunct="1"/>
            <a:r>
              <a:rPr lang="en-US" altLang="en-US"/>
              <a:t>Conventional morality</a:t>
            </a:r>
          </a:p>
          <a:p>
            <a:pPr lvl="2" eaLnBrk="1" hangingPunct="1"/>
            <a:r>
              <a:rPr lang="en-US" altLang="en-US"/>
              <a:t>Postconventional morality</a:t>
            </a:r>
          </a:p>
          <a:p>
            <a:pPr lvl="1" eaLnBrk="1" hangingPunct="1"/>
            <a:r>
              <a:rPr lang="en-US" altLang="en-US"/>
              <a:t>Difficulty with the theory - Pertains to judgments, not moral behavior</a:t>
            </a:r>
          </a:p>
          <a:p>
            <a:pPr lvl="1" eaLnBrk="1" hangingPunct="1"/>
            <a:r>
              <a:rPr lang="en-US" altLang="en-US"/>
              <a:t>Moral development in women</a:t>
            </a:r>
          </a:p>
          <a:p>
            <a:pPr lvl="2" eaLnBrk="1" hangingPunct="1"/>
            <a:r>
              <a:rPr lang="en-US" altLang="en-US"/>
              <a:t>Difference exists in the way each gender views moral behavior</a:t>
            </a:r>
          </a:p>
        </p:txBody>
      </p:sp>
    </p:spTree>
    <p:extLst>
      <p:ext uri="{BB962C8B-B14F-4D97-AF65-F5344CB8AC3E}">
        <p14:creationId xmlns:p14="http://schemas.microsoft.com/office/powerpoint/2010/main" val="16877085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Development: Working at Life</a:t>
            </a:r>
          </a:p>
        </p:txBody>
      </p:sp>
      <p:sp>
        <p:nvSpPr>
          <p:cNvPr id="70660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7384060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People typically launch themselves into careers, marriage, and families during this period</a:t>
            </a:r>
          </a:p>
          <a:p>
            <a:pPr eaLnBrk="1" hangingPunct="1"/>
            <a:r>
              <a:rPr lang="en-US" altLang="en-US" dirty="0"/>
              <a:t>Midlife transition - Period when people may begin to question their lives</a:t>
            </a:r>
          </a:p>
          <a:p>
            <a:pPr lvl="1" eaLnBrk="1" hangingPunct="1"/>
            <a:r>
              <a:rPr lang="en-US" altLang="en-US" dirty="0"/>
              <a:t>Little evidence for an actual midlife crisis</a:t>
            </a:r>
          </a:p>
        </p:txBody>
      </p:sp>
      <p:pic>
        <p:nvPicPr>
          <p:cNvPr id="4" name="Picture 3" descr="san35325_1603">
            <a:extLst>
              <a:ext uri="{FF2B5EF4-FFF2-40B4-BE49-F238E27FC236}">
                <a16:creationId xmlns:a16="http://schemas.microsoft.com/office/drawing/2014/main" id="{848F4C61-8B96-7A40-8FE8-FCFC1149D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325" y="4311650"/>
            <a:ext cx="3280915" cy="2400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san35325_1604">
            <a:extLst>
              <a:ext uri="{FF2B5EF4-FFF2-40B4-BE49-F238E27FC236}">
                <a16:creationId xmlns:a16="http://schemas.microsoft.com/office/drawing/2014/main" id="{98739AF9-4683-9C49-B4F6-5FCC0B0AD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9014" y="2476593"/>
            <a:ext cx="3063726" cy="3980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57333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Marriage, Children, and Divorce: Family Ties</a:t>
            </a:r>
          </a:p>
        </p:txBody>
      </p:sp>
      <p:sp>
        <p:nvSpPr>
          <p:cNvPr id="716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Changes in marriage and divorce trends have increased the number of single-parent households over the last two decades</a:t>
            </a:r>
          </a:p>
          <a:p>
            <a:pPr eaLnBrk="1" hangingPunct="1"/>
            <a:r>
              <a:rPr lang="en-US" altLang="en-US" dirty="0"/>
              <a:t>Economic and emotional consequences for the single-parent households</a:t>
            </a:r>
          </a:p>
          <a:p>
            <a:pPr lvl="1" eaLnBrk="1" hangingPunct="1"/>
            <a:r>
              <a:rPr lang="en-US" altLang="en-US" dirty="0"/>
              <a:t>Often economically less well off</a:t>
            </a:r>
          </a:p>
          <a:p>
            <a:pPr lvl="1" eaLnBrk="1" hangingPunct="1"/>
            <a:r>
              <a:rPr lang="en-US" altLang="en-US" dirty="0"/>
              <a:t>Children: parents’ divorce may result in obstacles establishing close relationships later in life</a:t>
            </a:r>
          </a:p>
          <a:p>
            <a:pPr lvl="1" eaLnBrk="1" hangingPunct="1"/>
            <a:r>
              <a:rPr lang="en-US" altLang="en-US" dirty="0"/>
              <a:t>Children: may blame themselves, or feel pressure to take sides</a:t>
            </a:r>
          </a:p>
        </p:txBody>
      </p:sp>
    </p:spTree>
    <p:extLst>
      <p:ext uri="{BB962C8B-B14F-4D97-AF65-F5344CB8AC3E}">
        <p14:creationId xmlns:p14="http://schemas.microsoft.com/office/powerpoint/2010/main" val="27247436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Thinking About – and During – Late Adulthood</a:t>
            </a:r>
            <a:endParaRPr lang="en-US" sz="2200" dirty="0"/>
          </a:p>
        </p:txBody>
      </p:sp>
      <p:sp>
        <p:nvSpPr>
          <p:cNvPr id="798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world of late adulthood: Old but not alone</a:t>
            </a:r>
          </a:p>
          <a:p>
            <a:pPr lvl="1" eaLnBrk="1" hangingPunct="1"/>
            <a:r>
              <a:rPr lang="en-US" altLang="en-US" b="1" dirty="0"/>
              <a:t>Activity theory of aging</a:t>
            </a:r>
            <a:r>
              <a:rPr lang="en-US" altLang="en-US" dirty="0"/>
              <a:t>: Suggests that successful aging is characterized by maintaining the interests and activities of earlier stages of life</a:t>
            </a:r>
            <a:endParaRPr lang="en-US" altLang="en-US" b="1" dirty="0"/>
          </a:p>
          <a:p>
            <a:pPr lvl="1" eaLnBrk="1" hangingPunct="1"/>
            <a:r>
              <a:rPr lang="en-US" altLang="en-US" b="1" dirty="0"/>
              <a:t>Life review</a:t>
            </a:r>
            <a:r>
              <a:rPr lang="en-US" altLang="en-US" dirty="0"/>
              <a:t>: Process by which people examine and evaluate their lives</a:t>
            </a:r>
          </a:p>
        </p:txBody>
      </p:sp>
    </p:spTree>
    <p:extLst>
      <p:ext uri="{BB962C8B-B14F-4D97-AF65-F5344CB8AC3E}">
        <p14:creationId xmlns:p14="http://schemas.microsoft.com/office/powerpoint/2010/main" val="31083792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Adjusting to Death </a:t>
            </a:r>
          </a:p>
        </p:txBody>
      </p:sp>
      <p:sp>
        <p:nvSpPr>
          <p:cNvPr id="737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Five stages of facing impending death suggested by Elisabeth </a:t>
            </a:r>
            <a:r>
              <a:rPr lang="en-US" altLang="en-US" dirty="0" err="1"/>
              <a:t>Kübler</a:t>
            </a:r>
            <a:r>
              <a:rPr lang="en-US" altLang="en-US" dirty="0"/>
              <a:t>-Ross</a:t>
            </a:r>
          </a:p>
          <a:p>
            <a:pPr lvl="1"/>
            <a:r>
              <a:rPr lang="en-US" altLang="en-US" dirty="0"/>
              <a:t>Denial</a:t>
            </a:r>
          </a:p>
          <a:p>
            <a:pPr lvl="1"/>
            <a:r>
              <a:rPr lang="en-US" altLang="en-US" dirty="0"/>
              <a:t>Anger</a:t>
            </a:r>
          </a:p>
          <a:p>
            <a:pPr lvl="1"/>
            <a:r>
              <a:rPr lang="en-US" altLang="en-US" dirty="0"/>
              <a:t>Bargaining</a:t>
            </a:r>
          </a:p>
          <a:p>
            <a:pPr lvl="1"/>
            <a:r>
              <a:rPr lang="en-US" altLang="en-US" dirty="0"/>
              <a:t>Depression</a:t>
            </a:r>
          </a:p>
          <a:p>
            <a:pPr lvl="1"/>
            <a:r>
              <a:rPr lang="en-US" altLang="en-US" dirty="0"/>
              <a:t>Acceptance</a:t>
            </a:r>
          </a:p>
        </p:txBody>
      </p:sp>
    </p:spTree>
    <p:extLst>
      <p:ext uri="{BB962C8B-B14F-4D97-AF65-F5344CB8AC3E}">
        <p14:creationId xmlns:p14="http://schemas.microsoft.com/office/powerpoint/2010/main" val="95688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438</TotalTime>
  <Words>1770</Words>
  <Application>Microsoft Macintosh PowerPoint</Application>
  <PresentationFormat>Widescreen</PresentationFormat>
  <Paragraphs>203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Cordia New</vt:lpstr>
      <vt:lpstr>Times New Roman</vt:lpstr>
      <vt:lpstr>Office Theme</vt:lpstr>
      <vt:lpstr>PY200/PY211 General Psychology </vt:lpstr>
      <vt:lpstr>Development</vt:lpstr>
      <vt:lpstr>Developmental Research Techniques</vt:lpstr>
      <vt:lpstr>The Earliest Development (1)</vt:lpstr>
      <vt:lpstr>The Earliest Development (2)</vt:lpstr>
      <vt:lpstr>Prenatal Environmental Influences</vt:lpstr>
      <vt:lpstr>The Extraordinary Newborn (2)</vt:lpstr>
      <vt:lpstr>Motor Development </vt:lpstr>
      <vt:lpstr>Development of the Senses: Taking in the World</vt:lpstr>
      <vt:lpstr>Physical Development </vt:lpstr>
      <vt:lpstr>Physical Development: The Changing Adolescent</vt:lpstr>
      <vt:lpstr>Physical Development: The Peak of Health</vt:lpstr>
      <vt:lpstr>Physical Changes in Late Adulthood: The Aging Body</vt:lpstr>
      <vt:lpstr>Cognitive Development: Children’s Thinking About the World (2)</vt:lpstr>
      <vt:lpstr>Cognitive Development: Children’s Thinking About the World (3)</vt:lpstr>
      <vt:lpstr>Cognitive Development: Children’s Thinking About the World (4)</vt:lpstr>
      <vt:lpstr>Cognitive Development: Children’s Thinking About the World (5)</vt:lpstr>
      <vt:lpstr>Cognitive Development: Children’s Thinking About the World (6)</vt:lpstr>
      <vt:lpstr>Cognitive Development: Children’s Thinking About the World (7)</vt:lpstr>
      <vt:lpstr>Vygotsky’s View of Cognitive Development (1)</vt:lpstr>
      <vt:lpstr>Vygotsky’s View of Cognitive Development (2)</vt:lpstr>
      <vt:lpstr>Stormy Adolescence: Myth or Reality?</vt:lpstr>
      <vt:lpstr>Cognitive Changes: Thinking About – and During - Late Adulthood</vt:lpstr>
      <vt:lpstr>Cognitive Changes: Thinking About – and During - Late Adulthood </vt:lpstr>
      <vt:lpstr>Erikson’s Theory of Psychosocial Development (1)</vt:lpstr>
      <vt:lpstr>Erikson’s Theory of Psychosocial Development (2)</vt:lpstr>
      <vt:lpstr>Erikson’s Theory of Psychosocial Development (3)</vt:lpstr>
      <vt:lpstr>Erikson’s Theory of Psychosocial Development (4)</vt:lpstr>
      <vt:lpstr>Erikson’s Theory of Psychosocial Development (5)</vt:lpstr>
      <vt:lpstr>Erikson’s Theory of Psychosocial Development (6)</vt:lpstr>
      <vt:lpstr>Development of Social Behavior: Taking on the World (1)</vt:lpstr>
      <vt:lpstr>Development of Social Behavior: Taking on the World (2)</vt:lpstr>
      <vt:lpstr>Development of Social Behavior: Taking on the World (3)</vt:lpstr>
      <vt:lpstr>Development of Social Behavior: Taking on the World (4)</vt:lpstr>
      <vt:lpstr>Development of Social Behavior: Taking on the World (5)</vt:lpstr>
      <vt:lpstr>Moral and Cognitive Development: Distinguishing Right from Wrong</vt:lpstr>
      <vt:lpstr>Social Development: Working at Life</vt:lpstr>
      <vt:lpstr>Marriage, Children, and Divorce: Family Ties</vt:lpstr>
      <vt:lpstr>Thinking About – and During – Late Adulthood</vt:lpstr>
      <vt:lpstr>Adjusting to Death </vt:lpstr>
    </vt:vector>
  </TitlesOfParts>
  <Company/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PY200/PY211 General Psychology </dc:title>
  <dc:creator>Trawin Chaleeraktrakoon</dc:creator>
  <cp:lastModifiedBy>Trawin Chaleeraktrakoon</cp:lastModifiedBy>
  <cp:revision>40</cp:revision>
  <dcterms:created xsi:type="dcterms:W3CDTF">2018-09-01T13:18:18Z</dcterms:created>
  <dcterms:modified xsi:type="dcterms:W3CDTF">2019-10-24T02:56:57Z</dcterms:modified>
</cp:coreProperties>
</file>