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4" r:id="rId1"/>
  </p:sldMasterIdLst>
  <p:notesMasterIdLst>
    <p:notesMasterId r:id="rId33"/>
  </p:notesMasterIdLst>
  <p:handoutMasterIdLst>
    <p:handoutMasterId r:id="rId34"/>
  </p:handoutMasterIdLst>
  <p:sldIdLst>
    <p:sldId id="477" r:id="rId2"/>
    <p:sldId id="539" r:id="rId3"/>
    <p:sldId id="533" r:id="rId4"/>
    <p:sldId id="599" r:id="rId5"/>
    <p:sldId id="600" r:id="rId6"/>
    <p:sldId id="601" r:id="rId7"/>
    <p:sldId id="568" r:id="rId8"/>
    <p:sldId id="603" r:id="rId9"/>
    <p:sldId id="604" r:id="rId10"/>
    <p:sldId id="571" r:id="rId11"/>
    <p:sldId id="585" r:id="rId12"/>
    <p:sldId id="605" r:id="rId13"/>
    <p:sldId id="606" r:id="rId14"/>
    <p:sldId id="607" r:id="rId15"/>
    <p:sldId id="608" r:id="rId16"/>
    <p:sldId id="617" r:id="rId17"/>
    <p:sldId id="609" r:id="rId18"/>
    <p:sldId id="610" r:id="rId19"/>
    <p:sldId id="611" r:id="rId20"/>
    <p:sldId id="572" r:id="rId21"/>
    <p:sldId id="612" r:id="rId22"/>
    <p:sldId id="590" r:id="rId23"/>
    <p:sldId id="619" r:id="rId24"/>
    <p:sldId id="593" r:id="rId25"/>
    <p:sldId id="591" r:id="rId26"/>
    <p:sldId id="621" r:id="rId27"/>
    <p:sldId id="613" r:id="rId28"/>
    <p:sldId id="594" r:id="rId29"/>
    <p:sldId id="614" r:id="rId30"/>
    <p:sldId id="579" r:id="rId31"/>
    <p:sldId id="483" r:id="rId3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D6AD84"/>
    <a:srgbClr val="FF0066"/>
    <a:srgbClr val="000000"/>
    <a:srgbClr val="ECECEC"/>
    <a:srgbClr val="777777"/>
    <a:srgbClr val="AC1CC0"/>
    <a:srgbClr val="EEFC1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37" autoAdjust="0"/>
    <p:restoredTop sz="94636" autoAdjust="0"/>
  </p:normalViewPr>
  <p:slideViewPr>
    <p:cSldViewPr snapToGrid="0">
      <p:cViewPr>
        <p:scale>
          <a:sx n="75" d="100"/>
          <a:sy n="75" d="100"/>
        </p:scale>
        <p:origin x="-29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fld id="{DC467C22-F275-4153-BD4A-112DDDE871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 i="1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000" i="1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C39695F3-2A9D-4B14-A1D0-850CE753C8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notes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5367" name="Rectangle 7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9350" y="692150"/>
            <a:ext cx="4559300" cy="3416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6389688" y="8748713"/>
            <a:ext cx="4000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 lIns="92075" tIns="46038" rIns="92075" bIns="46038" anchor="ctr">
            <a:spAutoFit/>
          </a:bodyPr>
          <a:lstStyle/>
          <a:p>
            <a:pPr algn="r" eaLnBrk="0" hangingPunct="0">
              <a:defRPr/>
            </a:pPr>
            <a:fld id="{750F895B-F1B8-4803-A29D-AA4223A23597}" type="slidenum">
              <a:rPr lang="en-US" sz="1400" i="1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pPr algn="r" eaLnBrk="0" hangingPunct="0">
                <a:defRPr/>
              </a:pPr>
              <a:t>‹#›</a:t>
            </a:fld>
            <a:endParaRPr lang="en-US" sz="1400" i="1">
              <a:effectLst>
                <a:outerShdw blurRad="38100" dist="38100" dir="2700000" algn="tl">
                  <a:srgbClr val="C0C0C0"/>
                </a:outerShdw>
              </a:effectLst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7C40077-D251-4779-82B2-8A512A699969}" type="slidenum">
              <a:rPr lang="en-US" smtClean="0">
                <a:cs typeface="Arial" charset="0"/>
              </a:rPr>
              <a:pPr/>
              <a:t>1</a:t>
            </a:fld>
            <a:endParaRPr lang="en-US" smtClean="0">
              <a:cs typeface="Arial" charset="0"/>
            </a:endParaRPr>
          </a:p>
        </p:txBody>
      </p:sp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07FC90B-63F9-468B-9B5A-E2403CD5945A}" type="slidenum">
              <a:rPr lang="en-US" smtClean="0">
                <a:cs typeface="Arial" charset="0"/>
              </a:rPr>
              <a:pPr/>
              <a:t>3</a:t>
            </a:fld>
            <a:endParaRPr lang="en-US" smtClean="0">
              <a:cs typeface="Arial" charset="0"/>
            </a:endParaRPr>
          </a:p>
        </p:txBody>
      </p:sp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en-US" sz="1000" i="1">
                <a:latin typeface="Times New Roman" pitchFamily="18" charset="0"/>
              </a:rPr>
              <a:t>15</a:t>
            </a: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2151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1511" name="Rectangle 7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34AAEBD-05D6-44A9-AF90-5402D82409F9}" type="slidenum">
              <a:rPr lang="en-US" smtClean="0">
                <a:cs typeface="Arial" charset="0"/>
              </a:rPr>
              <a:pPr/>
              <a:t>4</a:t>
            </a:fld>
            <a:endParaRPr lang="en-US" smtClean="0">
              <a:cs typeface="Arial" charset="0"/>
            </a:endParaRPr>
          </a:p>
        </p:txBody>
      </p:sp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en-US" sz="1000" i="1">
                <a:latin typeface="Times New Roman" pitchFamily="18" charset="0"/>
              </a:rPr>
              <a:t>15</a:t>
            </a: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2355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3559" name="Rectangle 7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16DA6AD-F739-4286-982B-E1D57095230C}" type="slidenum">
              <a:rPr lang="en-US" smtClean="0">
                <a:cs typeface="Arial" charset="0"/>
              </a:rPr>
              <a:pPr/>
              <a:t>5</a:t>
            </a:fld>
            <a:endParaRPr lang="en-US" smtClean="0">
              <a:cs typeface="Arial" charset="0"/>
            </a:endParaRPr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en-US" sz="1000" i="1">
                <a:latin typeface="Times New Roman" pitchFamily="18" charset="0"/>
              </a:rPr>
              <a:t>15</a:t>
            </a: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2560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5607" name="Rectangle 7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697D5ED-8371-4762-B64E-0C0446BE5939}" type="slidenum">
              <a:rPr lang="en-US" smtClean="0">
                <a:cs typeface="Arial" charset="0"/>
              </a:rPr>
              <a:pPr/>
              <a:t>6</a:t>
            </a:fld>
            <a:endParaRPr lang="en-US" smtClean="0">
              <a:cs typeface="Arial" charset="0"/>
            </a:endParaRPr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en-US" sz="1000" i="1">
                <a:latin typeface="Times New Roman" pitchFamily="18" charset="0"/>
              </a:rPr>
              <a:t>15</a:t>
            </a: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2765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7655" name="Rectangle 7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bg bwMode="ltGray">
      <p:bgPr>
        <a:solidFill>
          <a:srgbClr val="335D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9"/>
          <p:cNvSpPr>
            <a:spLocks noChangeArrowheads="1"/>
          </p:cNvSpPr>
          <p:nvPr/>
        </p:nvSpPr>
        <p:spPr bwMode="invGray">
          <a:xfrm>
            <a:off x="0" y="0"/>
            <a:ext cx="9144000" cy="1524000"/>
          </a:xfrm>
          <a:prstGeom prst="rect">
            <a:avLst/>
          </a:prstGeom>
          <a:solidFill>
            <a:srgbClr val="00664B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/>
          <a:p>
            <a:pPr eaLnBrk="0" hangingPunct="0">
              <a:defRPr/>
            </a:pPr>
            <a:endParaRPr lang="en-US">
              <a:cs typeface="+mn-cs"/>
            </a:endParaRPr>
          </a:p>
        </p:txBody>
      </p:sp>
      <p:grpSp>
        <p:nvGrpSpPr>
          <p:cNvPr id="5" name="Group 30"/>
          <p:cNvGrpSpPr>
            <a:grpSpLocks/>
          </p:cNvGrpSpPr>
          <p:nvPr/>
        </p:nvGrpSpPr>
        <p:grpSpPr bwMode="auto">
          <a:xfrm>
            <a:off x="0" y="0"/>
            <a:ext cx="9158288" cy="6858000"/>
            <a:chOff x="0" y="0"/>
            <a:chExt cx="5769" cy="4320"/>
          </a:xfrm>
        </p:grpSpPr>
        <p:sp>
          <p:nvSpPr>
            <p:cNvPr id="6" name="AutoShape 31"/>
            <p:cNvSpPr>
              <a:spLocks noChangeArrowheads="1"/>
            </p:cNvSpPr>
            <p:nvPr userDrawn="1"/>
          </p:nvSpPr>
          <p:spPr bwMode="gray">
            <a:xfrm>
              <a:off x="24" y="24"/>
              <a:ext cx="5718" cy="4272"/>
            </a:xfrm>
            <a:prstGeom prst="roundRect">
              <a:avLst>
                <a:gd name="adj" fmla="val 6014"/>
              </a:avLst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/>
            </a:extLst>
          </p:spPr>
          <p:txBody>
            <a:bodyPr wrap="none" anchor="ctr"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7" name="Freeform 32"/>
            <p:cNvSpPr>
              <a:spLocks/>
            </p:cNvSpPr>
            <p:nvPr userDrawn="1"/>
          </p:nvSpPr>
          <p:spPr bwMode="gray">
            <a:xfrm>
              <a:off x="0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8" name="Freeform 33"/>
            <p:cNvSpPr>
              <a:spLocks/>
            </p:cNvSpPr>
            <p:nvPr userDrawn="1"/>
          </p:nvSpPr>
          <p:spPr bwMode="gray">
            <a:xfrm rot="10800000">
              <a:off x="5481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9" name="Freeform 34"/>
            <p:cNvSpPr>
              <a:spLocks/>
            </p:cNvSpPr>
            <p:nvPr userDrawn="1"/>
          </p:nvSpPr>
          <p:spPr bwMode="gray">
            <a:xfrm rot="5400000">
              <a:off x="5481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" name="Freeform 35"/>
            <p:cNvSpPr>
              <a:spLocks/>
            </p:cNvSpPr>
            <p:nvPr userDrawn="1"/>
          </p:nvSpPr>
          <p:spPr bwMode="gray">
            <a:xfrm rot="-5400000">
              <a:off x="0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</p:grpSp>
      <p:pic>
        <p:nvPicPr>
          <p:cNvPr id="11" name="Picture 43" descr="NY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635125"/>
            <a:ext cx="7924800" cy="481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6740" name="Rectangle 36"/>
          <p:cNvSpPr>
            <a:spLocks noGrp="1" noChangeArrowheads="1"/>
          </p:cNvSpPr>
          <p:nvPr>
            <p:ph type="ctrTitle"/>
          </p:nvPr>
        </p:nvSpPr>
        <p:spPr>
          <a:xfrm>
            <a:off x="1447800" y="304800"/>
            <a:ext cx="7239000" cy="1447800"/>
          </a:xfrm>
          <a:effectLst>
            <a:outerShdw dist="53882" dir="2700000" algn="ctr" rotWithShape="0">
              <a:srgbClr val="000000"/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56741" name="Rectangle 37"/>
          <p:cNvSpPr>
            <a:spLocks noGrp="1" noChangeArrowheads="1"/>
          </p:cNvSpPr>
          <p:nvPr>
            <p:ph type="subTitle" idx="1"/>
          </p:nvPr>
        </p:nvSpPr>
        <p:spPr>
          <a:xfrm>
            <a:off x="1676400" y="3124200"/>
            <a:ext cx="7162800" cy="13716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/>
            </a:lvl1pPr>
            <a:lvl2pPr marL="1090613" lvl="1" indent="285750">
              <a:defRPr/>
            </a:lvl2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2" name="Rectangle 39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ctr">
              <a:defRPr sz="1000" smtClean="0"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9-</a:t>
            </a:r>
            <a:fld id="{4A1838DF-44E8-4434-9706-3D7B934A82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9-</a:t>
            </a:r>
            <a:fld id="{1B4038AB-32EF-4945-9CD7-52E287F493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295400"/>
            <a:ext cx="38862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0" y="1295400"/>
            <a:ext cx="38862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9-</a:t>
            </a:r>
            <a:fld id="{FAC3138A-9379-469C-9B92-6058ECF6B4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8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9-</a:t>
            </a:r>
            <a:fld id="{EFB87A0A-0BB9-45FC-97C4-C766DA8AFB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4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9-</a:t>
            </a:r>
            <a:fld id="{FBDBBFB1-31D1-425A-8695-6B38D41EE8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3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9-</a:t>
            </a:r>
            <a:fld id="{04E98FF5-9587-4D79-8FBF-C9176B8440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9-</a:t>
            </a:r>
            <a:fld id="{0AA4DDFC-8A45-469E-80FA-FC767006EF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9-</a:t>
            </a:r>
            <a:fld id="{883267AA-BCB0-4B5E-B000-C63CB45055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9-</a:t>
            </a:r>
            <a:fld id="{62EE470E-1EBB-4A59-B659-FE40B56C98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198438"/>
            <a:ext cx="2095500" cy="59737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98438"/>
            <a:ext cx="6134100" cy="59737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9-</a:t>
            </a:r>
            <a:fld id="{450E3086-6F59-43E6-982F-2B07C1AE3F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944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295400"/>
            <a:ext cx="3886200" cy="487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0" y="1295400"/>
            <a:ext cx="3886200" cy="487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9-</a:t>
            </a:r>
            <a:fld id="{EE74A3F8-967D-4442-BCC8-2C0554EB72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944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295400"/>
            <a:ext cx="3886200" cy="487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953000" y="1295400"/>
            <a:ext cx="3886200" cy="2362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953000" y="3810000"/>
            <a:ext cx="3886200" cy="2362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9-</a:t>
            </a:r>
            <a:fld id="{3B5C63A0-A1BC-4DBD-9EE5-407F6D7A52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5D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6"/>
          <p:cNvSpPr>
            <a:spLocks noChangeArrowheads="1"/>
          </p:cNvSpPr>
          <p:nvPr/>
        </p:nvSpPr>
        <p:spPr bwMode="invGray">
          <a:xfrm>
            <a:off x="0" y="0"/>
            <a:ext cx="9144000" cy="1143000"/>
          </a:xfrm>
          <a:prstGeom prst="rect">
            <a:avLst/>
          </a:prstGeom>
          <a:solidFill>
            <a:srgbClr val="00664B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/>
          <a:p>
            <a:pPr eaLnBrk="0" hangingPunct="0">
              <a:defRPr/>
            </a:pPr>
            <a:endParaRPr lang="en-US">
              <a:cs typeface="+mn-cs"/>
            </a:endParaRPr>
          </a:p>
        </p:txBody>
      </p:sp>
      <p:sp>
        <p:nvSpPr>
          <p:cNvPr id="1027" name="Rectangle 2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944563"/>
          </a:xfrm>
          <a:prstGeom prst="rect">
            <a:avLst/>
          </a:prstGeom>
          <a:noFill/>
          <a:ln>
            <a:noFill/>
          </a:ln>
          <a:effectLst>
            <a:outerShdw dist="45791" dir="3378596" algn="ctr" rotWithShape="0">
              <a:srgbClr val="000000"/>
            </a:outerShdw>
          </a:effectLst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grpSp>
        <p:nvGrpSpPr>
          <p:cNvPr id="1028" name="Group 53"/>
          <p:cNvGrpSpPr>
            <a:grpSpLocks/>
          </p:cNvGrpSpPr>
          <p:nvPr/>
        </p:nvGrpSpPr>
        <p:grpSpPr bwMode="auto">
          <a:xfrm>
            <a:off x="0" y="0"/>
            <a:ext cx="9158288" cy="6858000"/>
            <a:chOff x="0" y="0"/>
            <a:chExt cx="5769" cy="4320"/>
          </a:xfrm>
        </p:grpSpPr>
        <p:sp>
          <p:nvSpPr>
            <p:cNvPr id="1058" name="AutoShape 54"/>
            <p:cNvSpPr>
              <a:spLocks noChangeArrowheads="1"/>
            </p:cNvSpPr>
            <p:nvPr userDrawn="1"/>
          </p:nvSpPr>
          <p:spPr bwMode="gray">
            <a:xfrm>
              <a:off x="24" y="24"/>
              <a:ext cx="5718" cy="4272"/>
            </a:xfrm>
            <a:prstGeom prst="roundRect">
              <a:avLst>
                <a:gd name="adj" fmla="val 6014"/>
              </a:avLst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/>
            </a:extLst>
          </p:spPr>
          <p:txBody>
            <a:bodyPr wrap="none" anchor="ctr"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9" name="Freeform 55"/>
            <p:cNvSpPr>
              <a:spLocks/>
            </p:cNvSpPr>
            <p:nvPr userDrawn="1"/>
          </p:nvSpPr>
          <p:spPr bwMode="gray">
            <a:xfrm>
              <a:off x="0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60" name="Freeform 56"/>
            <p:cNvSpPr>
              <a:spLocks/>
            </p:cNvSpPr>
            <p:nvPr userDrawn="1"/>
          </p:nvSpPr>
          <p:spPr bwMode="gray">
            <a:xfrm rot="10800000">
              <a:off x="5481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61" name="Freeform 57"/>
            <p:cNvSpPr>
              <a:spLocks/>
            </p:cNvSpPr>
            <p:nvPr userDrawn="1"/>
          </p:nvSpPr>
          <p:spPr bwMode="gray">
            <a:xfrm rot="5400000">
              <a:off x="5481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62" name="Freeform 58"/>
            <p:cNvSpPr>
              <a:spLocks/>
            </p:cNvSpPr>
            <p:nvPr userDrawn="1"/>
          </p:nvSpPr>
          <p:spPr bwMode="gray">
            <a:xfrm rot="-5400000">
              <a:off x="0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</p:grpSp>
      <p:sp>
        <p:nvSpPr>
          <p:cNvPr id="455740" name="Rectangle 6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477000"/>
            <a:ext cx="9144000" cy="381000"/>
          </a:xfrm>
          <a:prstGeom prst="rect">
            <a:avLst/>
          </a:prstGeom>
          <a:solidFill>
            <a:srgbClr val="00664B"/>
          </a:solidFill>
          <a:ln>
            <a:noFill/>
          </a:ln>
          <a:extLst>
            <a:ext uri="{91240B29-F687-4F45-9708-019B960494DF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smtClean="0">
                <a:solidFill>
                  <a:srgbClr val="FFCC66"/>
                </a:solidFill>
                <a:cs typeface="+mn-cs"/>
              </a:defRPr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455741" name="Rectangle 6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77200" y="6248400"/>
            <a:ext cx="10668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>
                <a:solidFill>
                  <a:srgbClr val="FFCC66"/>
                </a:solidFill>
                <a:cs typeface="+mn-cs"/>
              </a:defRPr>
            </a:lvl1pPr>
          </a:lstStyle>
          <a:p>
            <a:pPr>
              <a:defRPr/>
            </a:pPr>
            <a:r>
              <a:rPr lang="en-US"/>
              <a:t>9-</a:t>
            </a:r>
            <a:fld id="{DFBE42DE-AD62-4416-B098-888BE4DF3E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1" name="Group 3"/>
          <p:cNvGrpSpPr>
            <a:grpSpLocks/>
          </p:cNvGrpSpPr>
          <p:nvPr/>
        </p:nvGrpSpPr>
        <p:grpSpPr bwMode="auto">
          <a:xfrm>
            <a:off x="2362200" y="1371600"/>
            <a:ext cx="5334000" cy="4953000"/>
            <a:chOff x="2789" y="890"/>
            <a:chExt cx="2722" cy="2721"/>
          </a:xfrm>
        </p:grpSpPr>
        <p:sp>
          <p:nvSpPr>
            <p:cNvPr id="1033" name="AutoShape 4"/>
            <p:cNvSpPr>
              <a:spLocks noChangeArrowheads="1"/>
            </p:cNvSpPr>
            <p:nvPr userDrawn="1"/>
          </p:nvSpPr>
          <p:spPr bwMode="ltGray">
            <a:xfrm>
              <a:off x="2789" y="894"/>
              <a:ext cx="2722" cy="2683"/>
            </a:xfrm>
            <a:custGeom>
              <a:avLst/>
              <a:gdLst>
                <a:gd name="T0" fmla="*/ 172 w 21600"/>
                <a:gd name="T1" fmla="*/ 0 h 21600"/>
                <a:gd name="T2" fmla="*/ 50 w 21600"/>
                <a:gd name="T3" fmla="*/ 49 h 21600"/>
                <a:gd name="T4" fmla="*/ 0 w 21600"/>
                <a:gd name="T5" fmla="*/ 167 h 21600"/>
                <a:gd name="T6" fmla="*/ 50 w 21600"/>
                <a:gd name="T7" fmla="*/ 285 h 21600"/>
                <a:gd name="T8" fmla="*/ 172 w 21600"/>
                <a:gd name="T9" fmla="*/ 334 h 21600"/>
                <a:gd name="T10" fmla="*/ 293 w 21600"/>
                <a:gd name="T11" fmla="*/ 285 h 21600"/>
                <a:gd name="T12" fmla="*/ 343 w 21600"/>
                <a:gd name="T13" fmla="*/ 167 h 21600"/>
                <a:gd name="T14" fmla="*/ 293 w 21600"/>
                <a:gd name="T15" fmla="*/ 49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6 w 21600"/>
                <a:gd name="T25" fmla="*/ 3163 h 21600"/>
                <a:gd name="T26" fmla="*/ 18434 w 21600"/>
                <a:gd name="T27" fmla="*/ 18437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20" y="10800"/>
                  </a:moveTo>
                  <a:cubicBezTo>
                    <a:pt x="320" y="16588"/>
                    <a:pt x="5012" y="21280"/>
                    <a:pt x="10800" y="21280"/>
                  </a:cubicBezTo>
                  <a:cubicBezTo>
                    <a:pt x="16588" y="21280"/>
                    <a:pt x="21280" y="16588"/>
                    <a:pt x="21280" y="10800"/>
                  </a:cubicBezTo>
                  <a:cubicBezTo>
                    <a:pt x="21280" y="5012"/>
                    <a:pt x="16588" y="320"/>
                    <a:pt x="10800" y="320"/>
                  </a:cubicBezTo>
                  <a:cubicBezTo>
                    <a:pt x="5012" y="320"/>
                    <a:pt x="320" y="5012"/>
                    <a:pt x="320" y="10800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 wrap="none" anchor="ctr"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4" name="Freeform 5"/>
            <p:cNvSpPr>
              <a:spLocks/>
            </p:cNvSpPr>
            <p:nvPr userDrawn="1"/>
          </p:nvSpPr>
          <p:spPr bwMode="ltGray">
            <a:xfrm>
              <a:off x="3196" y="3082"/>
              <a:ext cx="326" cy="244"/>
            </a:xfrm>
            <a:custGeom>
              <a:avLst/>
              <a:gdLst>
                <a:gd name="T0" fmla="*/ 0 w 363"/>
                <a:gd name="T1" fmla="*/ 40 h 272"/>
                <a:gd name="T2" fmla="*/ 81 w 363"/>
                <a:gd name="T3" fmla="*/ 122 h 272"/>
                <a:gd name="T4" fmla="*/ 162 w 363"/>
                <a:gd name="T5" fmla="*/ 204 h 272"/>
                <a:gd name="T6" fmla="*/ 244 w 363"/>
                <a:gd name="T7" fmla="*/ 244 h 272"/>
                <a:gd name="T8" fmla="*/ 284 w 363"/>
                <a:gd name="T9" fmla="*/ 244 h 272"/>
                <a:gd name="T10" fmla="*/ 325 w 363"/>
                <a:gd name="T11" fmla="*/ 162 h 272"/>
                <a:gd name="T12" fmla="*/ 284 w 363"/>
                <a:gd name="T13" fmla="*/ 162 h 272"/>
                <a:gd name="T14" fmla="*/ 244 w 363"/>
                <a:gd name="T15" fmla="*/ 162 h 272"/>
                <a:gd name="T16" fmla="*/ 202 w 363"/>
                <a:gd name="T17" fmla="*/ 162 h 272"/>
                <a:gd name="T18" fmla="*/ 202 w 363"/>
                <a:gd name="T19" fmla="*/ 122 h 272"/>
                <a:gd name="T20" fmla="*/ 244 w 363"/>
                <a:gd name="T21" fmla="*/ 82 h 272"/>
                <a:gd name="T22" fmla="*/ 202 w 363"/>
                <a:gd name="T23" fmla="*/ 40 h 272"/>
                <a:gd name="T24" fmla="*/ 202 w 363"/>
                <a:gd name="T25" fmla="*/ 82 h 272"/>
                <a:gd name="T26" fmla="*/ 162 w 363"/>
                <a:gd name="T27" fmla="*/ 122 h 272"/>
                <a:gd name="T28" fmla="*/ 122 w 363"/>
                <a:gd name="T29" fmla="*/ 122 h 272"/>
                <a:gd name="T30" fmla="*/ 81 w 363"/>
                <a:gd name="T31" fmla="*/ 82 h 272"/>
                <a:gd name="T32" fmla="*/ 122 w 363"/>
                <a:gd name="T33" fmla="*/ 82 h 272"/>
                <a:gd name="T34" fmla="*/ 81 w 363"/>
                <a:gd name="T35" fmla="*/ 40 h 272"/>
                <a:gd name="T36" fmla="*/ 40 w 363"/>
                <a:gd name="T37" fmla="*/ 0 h 272"/>
                <a:gd name="T38" fmla="*/ 55 w 363"/>
                <a:gd name="T39" fmla="*/ 51 h 272"/>
                <a:gd name="T40" fmla="*/ 25 w 363"/>
                <a:gd name="T41" fmla="*/ 40 h 272"/>
                <a:gd name="T42" fmla="*/ 0 w 363"/>
                <a:gd name="T43" fmla="*/ 40 h 27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63"/>
                <a:gd name="T67" fmla="*/ 0 h 272"/>
                <a:gd name="T68" fmla="*/ 363 w 363"/>
                <a:gd name="T69" fmla="*/ 272 h 272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63" h="272">
                  <a:moveTo>
                    <a:pt x="0" y="45"/>
                  </a:moveTo>
                  <a:lnTo>
                    <a:pt x="90" y="136"/>
                  </a:lnTo>
                  <a:lnTo>
                    <a:pt x="181" y="227"/>
                  </a:lnTo>
                  <a:lnTo>
                    <a:pt x="272" y="272"/>
                  </a:lnTo>
                  <a:lnTo>
                    <a:pt x="317" y="272"/>
                  </a:lnTo>
                  <a:lnTo>
                    <a:pt x="363" y="181"/>
                  </a:lnTo>
                  <a:lnTo>
                    <a:pt x="317" y="181"/>
                  </a:lnTo>
                  <a:lnTo>
                    <a:pt x="272" y="181"/>
                  </a:lnTo>
                  <a:lnTo>
                    <a:pt x="226" y="181"/>
                  </a:lnTo>
                  <a:lnTo>
                    <a:pt x="226" y="136"/>
                  </a:lnTo>
                  <a:lnTo>
                    <a:pt x="272" y="91"/>
                  </a:lnTo>
                  <a:lnTo>
                    <a:pt x="226" y="45"/>
                  </a:lnTo>
                  <a:lnTo>
                    <a:pt x="226" y="91"/>
                  </a:lnTo>
                  <a:lnTo>
                    <a:pt x="181" y="136"/>
                  </a:lnTo>
                  <a:lnTo>
                    <a:pt x="136" y="136"/>
                  </a:lnTo>
                  <a:lnTo>
                    <a:pt x="90" y="91"/>
                  </a:lnTo>
                  <a:lnTo>
                    <a:pt x="136" y="91"/>
                  </a:lnTo>
                  <a:lnTo>
                    <a:pt x="90" y="45"/>
                  </a:lnTo>
                  <a:lnTo>
                    <a:pt x="45" y="0"/>
                  </a:lnTo>
                  <a:lnTo>
                    <a:pt x="61" y="57"/>
                  </a:lnTo>
                  <a:lnTo>
                    <a:pt x="28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5" name="Freeform 6"/>
            <p:cNvSpPr>
              <a:spLocks/>
            </p:cNvSpPr>
            <p:nvPr userDrawn="1"/>
          </p:nvSpPr>
          <p:spPr bwMode="ltGray">
            <a:xfrm>
              <a:off x="3660" y="1726"/>
              <a:ext cx="420" cy="1885"/>
            </a:xfrm>
            <a:custGeom>
              <a:avLst/>
              <a:gdLst>
                <a:gd name="T0" fmla="*/ 162 w 420"/>
                <a:gd name="T1" fmla="*/ 1 h 1885"/>
                <a:gd name="T2" fmla="*/ 56 w 420"/>
                <a:gd name="T3" fmla="*/ 561 h 1885"/>
                <a:gd name="T4" fmla="*/ 122 w 420"/>
                <a:gd name="T5" fmla="*/ 1185 h 1885"/>
                <a:gd name="T6" fmla="*/ 383 w 420"/>
                <a:gd name="T7" fmla="*/ 1785 h 1885"/>
                <a:gd name="T8" fmla="*/ 343 w 420"/>
                <a:gd name="T9" fmla="*/ 1785 h 1885"/>
                <a:gd name="T10" fmla="*/ 70 w 420"/>
                <a:gd name="T11" fmla="*/ 1209 h 1885"/>
                <a:gd name="T12" fmla="*/ 15 w 420"/>
                <a:gd name="T13" fmla="*/ 487 h 1885"/>
                <a:gd name="T14" fmla="*/ 162 w 420"/>
                <a:gd name="T15" fmla="*/ 1 h 188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20"/>
                <a:gd name="T25" fmla="*/ 0 h 1885"/>
                <a:gd name="T26" fmla="*/ 420 w 420"/>
                <a:gd name="T27" fmla="*/ 1885 h 188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20" h="1885">
                  <a:moveTo>
                    <a:pt x="162" y="1"/>
                  </a:moveTo>
                  <a:cubicBezTo>
                    <a:pt x="173" y="0"/>
                    <a:pt x="62" y="364"/>
                    <a:pt x="56" y="561"/>
                  </a:cubicBezTo>
                  <a:cubicBezTo>
                    <a:pt x="50" y="758"/>
                    <a:pt x="67" y="981"/>
                    <a:pt x="122" y="1185"/>
                  </a:cubicBezTo>
                  <a:cubicBezTo>
                    <a:pt x="176" y="1389"/>
                    <a:pt x="347" y="1685"/>
                    <a:pt x="383" y="1785"/>
                  </a:cubicBezTo>
                  <a:cubicBezTo>
                    <a:pt x="420" y="1885"/>
                    <a:pt x="395" y="1881"/>
                    <a:pt x="343" y="1785"/>
                  </a:cubicBezTo>
                  <a:cubicBezTo>
                    <a:pt x="291" y="1689"/>
                    <a:pt x="125" y="1425"/>
                    <a:pt x="70" y="1209"/>
                  </a:cubicBezTo>
                  <a:cubicBezTo>
                    <a:pt x="15" y="993"/>
                    <a:pt x="0" y="688"/>
                    <a:pt x="15" y="487"/>
                  </a:cubicBezTo>
                  <a:cubicBezTo>
                    <a:pt x="30" y="286"/>
                    <a:pt x="132" y="102"/>
                    <a:pt x="162" y="1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6" name="Freeform 7"/>
            <p:cNvSpPr>
              <a:spLocks/>
            </p:cNvSpPr>
            <p:nvPr userDrawn="1"/>
          </p:nvSpPr>
          <p:spPr bwMode="ltGray">
            <a:xfrm>
              <a:off x="4023" y="1694"/>
              <a:ext cx="429" cy="1836"/>
            </a:xfrm>
            <a:custGeom>
              <a:avLst/>
              <a:gdLst>
                <a:gd name="T0" fmla="*/ 0 w 429"/>
                <a:gd name="T1" fmla="*/ 25 h 1836"/>
                <a:gd name="T2" fmla="*/ 375 w 429"/>
                <a:gd name="T3" fmla="*/ 1835 h 1836"/>
                <a:gd name="T4" fmla="*/ 429 w 429"/>
                <a:gd name="T5" fmla="*/ 1836 h 1836"/>
                <a:gd name="T6" fmla="*/ 37 w 429"/>
                <a:gd name="T7" fmla="*/ 0 h 1836"/>
                <a:gd name="T8" fmla="*/ 0 w 429"/>
                <a:gd name="T9" fmla="*/ 25 h 18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9"/>
                <a:gd name="T16" fmla="*/ 0 h 1836"/>
                <a:gd name="T17" fmla="*/ 429 w 429"/>
                <a:gd name="T18" fmla="*/ 1836 h 18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9" h="1836">
                  <a:moveTo>
                    <a:pt x="0" y="25"/>
                  </a:moveTo>
                  <a:lnTo>
                    <a:pt x="375" y="1835"/>
                  </a:lnTo>
                  <a:lnTo>
                    <a:pt x="429" y="1836"/>
                  </a:lnTo>
                  <a:lnTo>
                    <a:pt x="37" y="0"/>
                  </a:lnTo>
                  <a:lnTo>
                    <a:pt x="0" y="25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7" name="Freeform 8"/>
            <p:cNvSpPr>
              <a:spLocks/>
            </p:cNvSpPr>
            <p:nvPr userDrawn="1"/>
          </p:nvSpPr>
          <p:spPr bwMode="ltGray">
            <a:xfrm>
              <a:off x="4270" y="1551"/>
              <a:ext cx="600" cy="1899"/>
            </a:xfrm>
            <a:custGeom>
              <a:avLst/>
              <a:gdLst>
                <a:gd name="T0" fmla="*/ 0 w 600"/>
                <a:gd name="T1" fmla="*/ 67 h 1899"/>
                <a:gd name="T2" fmla="*/ 91 w 600"/>
                <a:gd name="T3" fmla="*/ 168 h 1899"/>
                <a:gd name="T4" fmla="*/ 347 w 600"/>
                <a:gd name="T5" fmla="*/ 552 h 1899"/>
                <a:gd name="T6" fmla="*/ 512 w 600"/>
                <a:gd name="T7" fmla="*/ 1146 h 1899"/>
                <a:gd name="T8" fmla="*/ 539 w 600"/>
                <a:gd name="T9" fmla="*/ 1612 h 1899"/>
                <a:gd name="T10" fmla="*/ 457 w 600"/>
                <a:gd name="T11" fmla="*/ 1859 h 1899"/>
                <a:gd name="T12" fmla="*/ 503 w 600"/>
                <a:gd name="T13" fmla="*/ 1850 h 1899"/>
                <a:gd name="T14" fmla="*/ 583 w 600"/>
                <a:gd name="T15" fmla="*/ 1611 h 1899"/>
                <a:gd name="T16" fmla="*/ 567 w 600"/>
                <a:gd name="T17" fmla="*/ 1146 h 1899"/>
                <a:gd name="T18" fmla="*/ 384 w 600"/>
                <a:gd name="T19" fmla="*/ 524 h 1899"/>
                <a:gd name="T20" fmla="*/ 82 w 600"/>
                <a:gd name="T21" fmla="*/ 76 h 1899"/>
                <a:gd name="T22" fmla="*/ 0 w 600"/>
                <a:gd name="T23" fmla="*/ 67 h 18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600"/>
                <a:gd name="T37" fmla="*/ 0 h 1899"/>
                <a:gd name="T38" fmla="*/ 600 w 600"/>
                <a:gd name="T39" fmla="*/ 1899 h 1899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600" h="1899">
                  <a:moveTo>
                    <a:pt x="0" y="67"/>
                  </a:moveTo>
                  <a:cubicBezTo>
                    <a:pt x="2" y="82"/>
                    <a:pt x="33" y="87"/>
                    <a:pt x="91" y="168"/>
                  </a:cubicBezTo>
                  <a:cubicBezTo>
                    <a:pt x="149" y="249"/>
                    <a:pt x="277" y="389"/>
                    <a:pt x="347" y="552"/>
                  </a:cubicBezTo>
                  <a:cubicBezTo>
                    <a:pt x="417" y="715"/>
                    <a:pt x="480" y="969"/>
                    <a:pt x="512" y="1146"/>
                  </a:cubicBezTo>
                  <a:cubicBezTo>
                    <a:pt x="544" y="1323"/>
                    <a:pt x="548" y="1493"/>
                    <a:pt x="539" y="1612"/>
                  </a:cubicBezTo>
                  <a:cubicBezTo>
                    <a:pt x="530" y="1731"/>
                    <a:pt x="463" y="1819"/>
                    <a:pt x="457" y="1859"/>
                  </a:cubicBezTo>
                  <a:cubicBezTo>
                    <a:pt x="451" y="1899"/>
                    <a:pt x="482" y="1891"/>
                    <a:pt x="503" y="1850"/>
                  </a:cubicBezTo>
                  <a:cubicBezTo>
                    <a:pt x="524" y="1809"/>
                    <a:pt x="572" y="1728"/>
                    <a:pt x="583" y="1611"/>
                  </a:cubicBezTo>
                  <a:cubicBezTo>
                    <a:pt x="594" y="1494"/>
                    <a:pt x="600" y="1327"/>
                    <a:pt x="567" y="1146"/>
                  </a:cubicBezTo>
                  <a:cubicBezTo>
                    <a:pt x="534" y="965"/>
                    <a:pt x="465" y="702"/>
                    <a:pt x="384" y="524"/>
                  </a:cubicBezTo>
                  <a:cubicBezTo>
                    <a:pt x="303" y="346"/>
                    <a:pt x="146" y="152"/>
                    <a:pt x="82" y="76"/>
                  </a:cubicBezTo>
                  <a:cubicBezTo>
                    <a:pt x="18" y="0"/>
                    <a:pt x="17" y="69"/>
                    <a:pt x="0" y="67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8" name="Freeform 9"/>
            <p:cNvSpPr>
              <a:spLocks/>
            </p:cNvSpPr>
            <p:nvPr userDrawn="1"/>
          </p:nvSpPr>
          <p:spPr bwMode="ltGray">
            <a:xfrm>
              <a:off x="4902" y="1753"/>
              <a:ext cx="338" cy="1494"/>
            </a:xfrm>
            <a:custGeom>
              <a:avLst/>
              <a:gdLst>
                <a:gd name="T0" fmla="*/ 26 w 338"/>
                <a:gd name="T1" fmla="*/ 73 h 1494"/>
                <a:gd name="T2" fmla="*/ 136 w 338"/>
                <a:gd name="T3" fmla="*/ 194 h 1494"/>
                <a:gd name="T4" fmla="*/ 282 w 338"/>
                <a:gd name="T5" fmla="*/ 706 h 1494"/>
                <a:gd name="T6" fmla="*/ 282 w 338"/>
                <a:gd name="T7" fmla="*/ 1118 h 1494"/>
                <a:gd name="T8" fmla="*/ 218 w 338"/>
                <a:gd name="T9" fmla="*/ 1319 h 1494"/>
                <a:gd name="T10" fmla="*/ 132 w 338"/>
                <a:gd name="T11" fmla="*/ 1475 h 1494"/>
                <a:gd name="T12" fmla="*/ 206 w 338"/>
                <a:gd name="T13" fmla="*/ 1433 h 1494"/>
                <a:gd name="T14" fmla="*/ 312 w 338"/>
                <a:gd name="T15" fmla="*/ 1163 h 1494"/>
                <a:gd name="T16" fmla="*/ 337 w 338"/>
                <a:gd name="T17" fmla="*/ 871 h 1494"/>
                <a:gd name="T18" fmla="*/ 309 w 338"/>
                <a:gd name="T19" fmla="*/ 615 h 1494"/>
                <a:gd name="T20" fmla="*/ 172 w 338"/>
                <a:gd name="T21" fmla="*/ 149 h 1494"/>
                <a:gd name="T22" fmla="*/ 34 w 338"/>
                <a:gd name="T23" fmla="*/ 23 h 1494"/>
                <a:gd name="T24" fmla="*/ 26 w 338"/>
                <a:gd name="T25" fmla="*/ 73 h 14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38"/>
                <a:gd name="T40" fmla="*/ 0 h 1494"/>
                <a:gd name="T41" fmla="*/ 338 w 338"/>
                <a:gd name="T42" fmla="*/ 1494 h 149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38" h="1494">
                  <a:moveTo>
                    <a:pt x="26" y="73"/>
                  </a:moveTo>
                  <a:cubicBezTo>
                    <a:pt x="43" y="102"/>
                    <a:pt x="93" y="88"/>
                    <a:pt x="136" y="194"/>
                  </a:cubicBezTo>
                  <a:cubicBezTo>
                    <a:pt x="179" y="300"/>
                    <a:pt x="258" y="552"/>
                    <a:pt x="282" y="706"/>
                  </a:cubicBezTo>
                  <a:cubicBezTo>
                    <a:pt x="306" y="860"/>
                    <a:pt x="293" y="1016"/>
                    <a:pt x="282" y="1118"/>
                  </a:cubicBezTo>
                  <a:cubicBezTo>
                    <a:pt x="271" y="1220"/>
                    <a:pt x="243" y="1260"/>
                    <a:pt x="218" y="1319"/>
                  </a:cubicBezTo>
                  <a:cubicBezTo>
                    <a:pt x="193" y="1378"/>
                    <a:pt x="134" y="1456"/>
                    <a:pt x="132" y="1475"/>
                  </a:cubicBezTo>
                  <a:cubicBezTo>
                    <a:pt x="130" y="1494"/>
                    <a:pt x="176" y="1485"/>
                    <a:pt x="206" y="1433"/>
                  </a:cubicBezTo>
                  <a:cubicBezTo>
                    <a:pt x="235" y="1381"/>
                    <a:pt x="290" y="1257"/>
                    <a:pt x="312" y="1163"/>
                  </a:cubicBezTo>
                  <a:cubicBezTo>
                    <a:pt x="334" y="1069"/>
                    <a:pt x="338" y="962"/>
                    <a:pt x="337" y="871"/>
                  </a:cubicBezTo>
                  <a:cubicBezTo>
                    <a:pt x="336" y="780"/>
                    <a:pt x="336" y="735"/>
                    <a:pt x="309" y="615"/>
                  </a:cubicBezTo>
                  <a:cubicBezTo>
                    <a:pt x="282" y="495"/>
                    <a:pt x="218" y="248"/>
                    <a:pt x="172" y="149"/>
                  </a:cubicBezTo>
                  <a:cubicBezTo>
                    <a:pt x="126" y="50"/>
                    <a:pt x="58" y="36"/>
                    <a:pt x="34" y="23"/>
                  </a:cubicBezTo>
                  <a:cubicBezTo>
                    <a:pt x="10" y="10"/>
                    <a:pt x="0" y="0"/>
                    <a:pt x="26" y="73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9" name="Freeform 10"/>
            <p:cNvSpPr>
              <a:spLocks/>
            </p:cNvSpPr>
            <p:nvPr userDrawn="1"/>
          </p:nvSpPr>
          <p:spPr bwMode="ltGray">
            <a:xfrm>
              <a:off x="3189" y="2212"/>
              <a:ext cx="573" cy="1290"/>
            </a:xfrm>
            <a:custGeom>
              <a:avLst/>
              <a:gdLst>
                <a:gd name="T0" fmla="*/ 2 w 573"/>
                <a:gd name="T1" fmla="*/ 129 h 1290"/>
                <a:gd name="T2" fmla="*/ 48 w 573"/>
                <a:gd name="T3" fmla="*/ 65 h 1290"/>
                <a:gd name="T4" fmla="*/ 84 w 573"/>
                <a:gd name="T5" fmla="*/ 522 h 1290"/>
                <a:gd name="T6" fmla="*/ 241 w 573"/>
                <a:gd name="T7" fmla="*/ 909 h 1290"/>
                <a:gd name="T8" fmla="*/ 396 w 573"/>
                <a:gd name="T9" fmla="*/ 1106 h 1290"/>
                <a:gd name="T10" fmla="*/ 568 w 573"/>
                <a:gd name="T11" fmla="*/ 1286 h 1290"/>
                <a:gd name="T12" fmla="*/ 363 w 573"/>
                <a:gd name="T13" fmla="*/ 1130 h 1290"/>
                <a:gd name="T14" fmla="*/ 183 w 573"/>
                <a:gd name="T15" fmla="*/ 909 h 1290"/>
                <a:gd name="T16" fmla="*/ 38 w 573"/>
                <a:gd name="T17" fmla="*/ 540 h 1290"/>
                <a:gd name="T18" fmla="*/ 2 w 573"/>
                <a:gd name="T19" fmla="*/ 129 h 12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573"/>
                <a:gd name="T31" fmla="*/ 0 h 1290"/>
                <a:gd name="T32" fmla="*/ 573 w 573"/>
                <a:gd name="T33" fmla="*/ 1290 h 12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573" h="1290">
                  <a:moveTo>
                    <a:pt x="2" y="129"/>
                  </a:moveTo>
                  <a:cubicBezTo>
                    <a:pt x="4" y="50"/>
                    <a:pt x="34" y="0"/>
                    <a:pt x="48" y="65"/>
                  </a:cubicBezTo>
                  <a:cubicBezTo>
                    <a:pt x="62" y="130"/>
                    <a:pt x="52" y="381"/>
                    <a:pt x="84" y="522"/>
                  </a:cubicBezTo>
                  <a:cubicBezTo>
                    <a:pt x="116" y="663"/>
                    <a:pt x="189" y="812"/>
                    <a:pt x="241" y="909"/>
                  </a:cubicBezTo>
                  <a:cubicBezTo>
                    <a:pt x="293" y="1006"/>
                    <a:pt x="341" y="1043"/>
                    <a:pt x="396" y="1106"/>
                  </a:cubicBezTo>
                  <a:cubicBezTo>
                    <a:pt x="450" y="1169"/>
                    <a:pt x="573" y="1283"/>
                    <a:pt x="568" y="1286"/>
                  </a:cubicBezTo>
                  <a:cubicBezTo>
                    <a:pt x="562" y="1290"/>
                    <a:pt x="428" y="1193"/>
                    <a:pt x="363" y="1130"/>
                  </a:cubicBezTo>
                  <a:cubicBezTo>
                    <a:pt x="299" y="1068"/>
                    <a:pt x="237" y="1007"/>
                    <a:pt x="183" y="909"/>
                  </a:cubicBezTo>
                  <a:cubicBezTo>
                    <a:pt x="129" y="811"/>
                    <a:pt x="68" y="670"/>
                    <a:pt x="38" y="540"/>
                  </a:cubicBezTo>
                  <a:cubicBezTo>
                    <a:pt x="8" y="410"/>
                    <a:pt x="0" y="208"/>
                    <a:pt x="2" y="129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0" name="Freeform 11"/>
            <p:cNvSpPr>
              <a:spLocks/>
            </p:cNvSpPr>
            <p:nvPr userDrawn="1"/>
          </p:nvSpPr>
          <p:spPr bwMode="ltGray">
            <a:xfrm>
              <a:off x="4170" y="1008"/>
              <a:ext cx="655" cy="192"/>
            </a:xfrm>
            <a:custGeom>
              <a:avLst/>
              <a:gdLst>
                <a:gd name="T0" fmla="*/ 15 w 731"/>
                <a:gd name="T1" fmla="*/ 168 h 214"/>
                <a:gd name="T2" fmla="*/ 228 w 731"/>
                <a:gd name="T3" fmla="*/ 37 h 214"/>
                <a:gd name="T4" fmla="*/ 409 w 731"/>
                <a:gd name="T5" fmla="*/ 4 h 214"/>
                <a:gd name="T6" fmla="*/ 564 w 731"/>
                <a:gd name="T7" fmla="*/ 14 h 214"/>
                <a:gd name="T8" fmla="*/ 645 w 731"/>
                <a:gd name="T9" fmla="*/ 55 h 214"/>
                <a:gd name="T10" fmla="*/ 506 w 731"/>
                <a:gd name="T11" fmla="*/ 45 h 214"/>
                <a:gd name="T12" fmla="*/ 237 w 731"/>
                <a:gd name="T13" fmla="*/ 69 h 214"/>
                <a:gd name="T14" fmla="*/ 47 w 731"/>
                <a:gd name="T15" fmla="*/ 176 h 214"/>
                <a:gd name="T16" fmla="*/ 15 w 731"/>
                <a:gd name="T17" fmla="*/ 168 h 2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31"/>
                <a:gd name="T28" fmla="*/ 0 h 214"/>
                <a:gd name="T29" fmla="*/ 731 w 731"/>
                <a:gd name="T30" fmla="*/ 214 h 21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31" h="214">
                  <a:moveTo>
                    <a:pt x="17" y="187"/>
                  </a:moveTo>
                  <a:cubicBezTo>
                    <a:pt x="0" y="176"/>
                    <a:pt x="182" y="71"/>
                    <a:pt x="255" y="41"/>
                  </a:cubicBezTo>
                  <a:cubicBezTo>
                    <a:pt x="328" y="11"/>
                    <a:pt x="394" y="8"/>
                    <a:pt x="456" y="4"/>
                  </a:cubicBezTo>
                  <a:cubicBezTo>
                    <a:pt x="518" y="0"/>
                    <a:pt x="585" y="7"/>
                    <a:pt x="629" y="16"/>
                  </a:cubicBezTo>
                  <a:cubicBezTo>
                    <a:pt x="673" y="25"/>
                    <a:pt x="731" y="55"/>
                    <a:pt x="720" y="61"/>
                  </a:cubicBezTo>
                  <a:cubicBezTo>
                    <a:pt x="709" y="67"/>
                    <a:pt x="641" y="47"/>
                    <a:pt x="565" y="50"/>
                  </a:cubicBezTo>
                  <a:cubicBezTo>
                    <a:pt x="489" y="53"/>
                    <a:pt x="349" y="53"/>
                    <a:pt x="264" y="77"/>
                  </a:cubicBezTo>
                  <a:cubicBezTo>
                    <a:pt x="179" y="101"/>
                    <a:pt x="94" y="178"/>
                    <a:pt x="53" y="196"/>
                  </a:cubicBezTo>
                  <a:cubicBezTo>
                    <a:pt x="12" y="214"/>
                    <a:pt x="24" y="189"/>
                    <a:pt x="17" y="187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1" name="Freeform 12"/>
            <p:cNvSpPr>
              <a:spLocks/>
            </p:cNvSpPr>
            <p:nvPr userDrawn="1"/>
          </p:nvSpPr>
          <p:spPr bwMode="ltGray">
            <a:xfrm>
              <a:off x="4322" y="1276"/>
              <a:ext cx="504" cy="82"/>
            </a:xfrm>
            <a:custGeom>
              <a:avLst/>
              <a:gdLst>
                <a:gd name="T0" fmla="*/ 0 w 563"/>
                <a:gd name="T1" fmla="*/ 0 h 91"/>
                <a:gd name="T2" fmla="*/ 57 w 563"/>
                <a:gd name="T3" fmla="*/ 33 h 91"/>
                <a:gd name="T4" fmla="*/ 278 w 563"/>
                <a:gd name="T5" fmla="*/ 16 h 91"/>
                <a:gd name="T6" fmla="*/ 474 w 563"/>
                <a:gd name="T7" fmla="*/ 33 h 91"/>
                <a:gd name="T8" fmla="*/ 458 w 563"/>
                <a:gd name="T9" fmla="*/ 66 h 91"/>
                <a:gd name="T10" fmla="*/ 262 w 563"/>
                <a:gd name="T11" fmla="*/ 50 h 91"/>
                <a:gd name="T12" fmla="*/ 33 w 563"/>
                <a:gd name="T13" fmla="*/ 82 h 9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63"/>
                <a:gd name="T22" fmla="*/ 0 h 91"/>
                <a:gd name="T23" fmla="*/ 563 w 563"/>
                <a:gd name="T24" fmla="*/ 91 h 9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63" h="91">
                  <a:moveTo>
                    <a:pt x="0" y="0"/>
                  </a:moveTo>
                  <a:cubicBezTo>
                    <a:pt x="11" y="6"/>
                    <a:pt x="12" y="34"/>
                    <a:pt x="64" y="37"/>
                  </a:cubicBezTo>
                  <a:cubicBezTo>
                    <a:pt x="116" y="40"/>
                    <a:pt x="233" y="18"/>
                    <a:pt x="311" y="18"/>
                  </a:cubicBezTo>
                  <a:cubicBezTo>
                    <a:pt x="389" y="18"/>
                    <a:pt x="497" y="28"/>
                    <a:pt x="530" y="37"/>
                  </a:cubicBezTo>
                  <a:cubicBezTo>
                    <a:pt x="563" y="46"/>
                    <a:pt x="551" y="70"/>
                    <a:pt x="512" y="73"/>
                  </a:cubicBezTo>
                  <a:cubicBezTo>
                    <a:pt x="473" y="76"/>
                    <a:pt x="372" y="52"/>
                    <a:pt x="293" y="55"/>
                  </a:cubicBezTo>
                  <a:cubicBezTo>
                    <a:pt x="214" y="58"/>
                    <a:pt x="90" y="84"/>
                    <a:pt x="37" y="91"/>
                  </a:cubicBez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2" name="Freeform 13"/>
            <p:cNvSpPr>
              <a:spLocks/>
            </p:cNvSpPr>
            <p:nvPr userDrawn="1"/>
          </p:nvSpPr>
          <p:spPr bwMode="ltGray">
            <a:xfrm>
              <a:off x="4043" y="890"/>
              <a:ext cx="204" cy="247"/>
            </a:xfrm>
            <a:custGeom>
              <a:avLst/>
              <a:gdLst>
                <a:gd name="T0" fmla="*/ 0 w 228"/>
                <a:gd name="T1" fmla="*/ 247 h 276"/>
                <a:gd name="T2" fmla="*/ 140 w 228"/>
                <a:gd name="T3" fmla="*/ 34 h 276"/>
                <a:gd name="T4" fmla="*/ 189 w 228"/>
                <a:gd name="T5" fmla="*/ 42 h 276"/>
                <a:gd name="T6" fmla="*/ 47 w 228"/>
                <a:gd name="T7" fmla="*/ 240 h 27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28"/>
                <a:gd name="T13" fmla="*/ 0 h 276"/>
                <a:gd name="T14" fmla="*/ 228 w 228"/>
                <a:gd name="T15" fmla="*/ 276 h 27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28" h="276">
                  <a:moveTo>
                    <a:pt x="0" y="276"/>
                  </a:moveTo>
                  <a:cubicBezTo>
                    <a:pt x="26" y="236"/>
                    <a:pt x="121" y="76"/>
                    <a:pt x="156" y="38"/>
                  </a:cubicBezTo>
                  <a:cubicBezTo>
                    <a:pt x="191" y="0"/>
                    <a:pt x="228" y="9"/>
                    <a:pt x="211" y="47"/>
                  </a:cubicBezTo>
                  <a:cubicBezTo>
                    <a:pt x="194" y="85"/>
                    <a:pt x="85" y="222"/>
                    <a:pt x="52" y="268"/>
                  </a:cubicBez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3" name="Freeform 14"/>
            <p:cNvSpPr>
              <a:spLocks/>
            </p:cNvSpPr>
            <p:nvPr userDrawn="1"/>
          </p:nvSpPr>
          <p:spPr bwMode="ltGray">
            <a:xfrm>
              <a:off x="3854" y="915"/>
              <a:ext cx="66" cy="287"/>
            </a:xfrm>
            <a:custGeom>
              <a:avLst/>
              <a:gdLst>
                <a:gd name="T0" fmla="*/ 1 w 75"/>
                <a:gd name="T1" fmla="*/ 41 h 320"/>
                <a:gd name="T2" fmla="*/ 32 w 75"/>
                <a:gd name="T3" fmla="*/ 256 h 320"/>
                <a:gd name="T4" fmla="*/ 66 w 75"/>
                <a:gd name="T5" fmla="*/ 239 h 320"/>
                <a:gd name="T6" fmla="*/ 25 w 75"/>
                <a:gd name="T7" fmla="*/ 33 h 320"/>
                <a:gd name="T8" fmla="*/ 1 w 75"/>
                <a:gd name="T9" fmla="*/ 41 h 3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5"/>
                <a:gd name="T16" fmla="*/ 0 h 320"/>
                <a:gd name="T17" fmla="*/ 75 w 75"/>
                <a:gd name="T18" fmla="*/ 320 h 3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5" h="320">
                  <a:moveTo>
                    <a:pt x="1" y="46"/>
                  </a:moveTo>
                  <a:cubicBezTo>
                    <a:pt x="2" y="87"/>
                    <a:pt x="24" y="248"/>
                    <a:pt x="36" y="285"/>
                  </a:cubicBezTo>
                  <a:cubicBezTo>
                    <a:pt x="50" y="320"/>
                    <a:pt x="75" y="307"/>
                    <a:pt x="74" y="266"/>
                  </a:cubicBezTo>
                  <a:cubicBezTo>
                    <a:pt x="73" y="225"/>
                    <a:pt x="40" y="74"/>
                    <a:pt x="28" y="37"/>
                  </a:cubicBezTo>
                  <a:cubicBezTo>
                    <a:pt x="16" y="0"/>
                    <a:pt x="0" y="5"/>
                    <a:pt x="1" y="46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4" name="Freeform 15"/>
            <p:cNvSpPr>
              <a:spLocks/>
            </p:cNvSpPr>
            <p:nvPr userDrawn="1"/>
          </p:nvSpPr>
          <p:spPr bwMode="ltGray">
            <a:xfrm>
              <a:off x="3319" y="1736"/>
              <a:ext cx="1687" cy="607"/>
            </a:xfrm>
            <a:custGeom>
              <a:avLst/>
              <a:gdLst>
                <a:gd name="T0" fmla="*/ 85 w 1883"/>
                <a:gd name="T1" fmla="*/ 458 h 677"/>
                <a:gd name="T2" fmla="*/ 364 w 1883"/>
                <a:gd name="T3" fmla="*/ 533 h 677"/>
                <a:gd name="T4" fmla="*/ 839 w 1883"/>
                <a:gd name="T5" fmla="*/ 516 h 677"/>
                <a:gd name="T6" fmla="*/ 1281 w 1883"/>
                <a:gd name="T7" fmla="*/ 351 h 677"/>
                <a:gd name="T8" fmla="*/ 1623 w 1883"/>
                <a:gd name="T9" fmla="*/ 44 h 677"/>
                <a:gd name="T10" fmla="*/ 1665 w 1883"/>
                <a:gd name="T11" fmla="*/ 85 h 677"/>
                <a:gd name="T12" fmla="*/ 1623 w 1883"/>
                <a:gd name="T13" fmla="*/ 126 h 677"/>
                <a:gd name="T14" fmla="*/ 1298 w 1883"/>
                <a:gd name="T15" fmla="*/ 411 h 677"/>
                <a:gd name="T16" fmla="*/ 864 w 1883"/>
                <a:gd name="T17" fmla="*/ 573 h 677"/>
                <a:gd name="T18" fmla="*/ 364 w 1883"/>
                <a:gd name="T19" fmla="*/ 597 h 677"/>
                <a:gd name="T20" fmla="*/ 53 w 1883"/>
                <a:gd name="T21" fmla="*/ 516 h 677"/>
                <a:gd name="T22" fmla="*/ 44 w 1883"/>
                <a:gd name="T23" fmla="*/ 491 h 67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883"/>
                <a:gd name="T37" fmla="*/ 0 h 677"/>
                <a:gd name="T38" fmla="*/ 1883 w 1883"/>
                <a:gd name="T39" fmla="*/ 677 h 67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883" h="677">
                  <a:moveTo>
                    <a:pt x="95" y="511"/>
                  </a:moveTo>
                  <a:cubicBezTo>
                    <a:pt x="145" y="525"/>
                    <a:pt x="266" y="583"/>
                    <a:pt x="406" y="594"/>
                  </a:cubicBezTo>
                  <a:cubicBezTo>
                    <a:pt x="546" y="605"/>
                    <a:pt x="765" y="609"/>
                    <a:pt x="936" y="575"/>
                  </a:cubicBezTo>
                  <a:cubicBezTo>
                    <a:pt x="1107" y="541"/>
                    <a:pt x="1284" y="480"/>
                    <a:pt x="1430" y="392"/>
                  </a:cubicBezTo>
                  <a:cubicBezTo>
                    <a:pt x="1576" y="304"/>
                    <a:pt x="1741" y="98"/>
                    <a:pt x="1812" y="49"/>
                  </a:cubicBezTo>
                  <a:cubicBezTo>
                    <a:pt x="1883" y="0"/>
                    <a:pt x="1858" y="80"/>
                    <a:pt x="1858" y="95"/>
                  </a:cubicBezTo>
                  <a:cubicBezTo>
                    <a:pt x="1858" y="110"/>
                    <a:pt x="1880" y="79"/>
                    <a:pt x="1812" y="140"/>
                  </a:cubicBezTo>
                  <a:cubicBezTo>
                    <a:pt x="1744" y="201"/>
                    <a:pt x="1590" y="375"/>
                    <a:pt x="1449" y="458"/>
                  </a:cubicBezTo>
                  <a:cubicBezTo>
                    <a:pt x="1308" y="541"/>
                    <a:pt x="1138" y="604"/>
                    <a:pt x="964" y="639"/>
                  </a:cubicBezTo>
                  <a:cubicBezTo>
                    <a:pt x="790" y="674"/>
                    <a:pt x="557" y="677"/>
                    <a:pt x="406" y="666"/>
                  </a:cubicBezTo>
                  <a:cubicBezTo>
                    <a:pt x="255" y="655"/>
                    <a:pt x="118" y="595"/>
                    <a:pt x="59" y="575"/>
                  </a:cubicBezTo>
                  <a:cubicBezTo>
                    <a:pt x="0" y="555"/>
                    <a:pt x="51" y="554"/>
                    <a:pt x="49" y="548"/>
                  </a:cubicBez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5" name="Freeform 16"/>
            <p:cNvSpPr>
              <a:spLocks/>
            </p:cNvSpPr>
            <p:nvPr userDrawn="1"/>
          </p:nvSpPr>
          <p:spPr bwMode="ltGray">
            <a:xfrm>
              <a:off x="2898" y="1874"/>
              <a:ext cx="2575" cy="1099"/>
            </a:xfrm>
            <a:custGeom>
              <a:avLst/>
              <a:gdLst>
                <a:gd name="T0" fmla="*/ 47 w 2876"/>
                <a:gd name="T1" fmla="*/ 698 h 1226"/>
                <a:gd name="T2" fmla="*/ 56 w 2876"/>
                <a:gd name="T3" fmla="*/ 706 h 1226"/>
                <a:gd name="T4" fmla="*/ 383 w 2876"/>
                <a:gd name="T5" fmla="*/ 952 h 1226"/>
                <a:gd name="T6" fmla="*/ 834 w 2876"/>
                <a:gd name="T7" fmla="*/ 1034 h 1226"/>
                <a:gd name="T8" fmla="*/ 1374 w 2876"/>
                <a:gd name="T9" fmla="*/ 1009 h 1226"/>
                <a:gd name="T10" fmla="*/ 1923 w 2876"/>
                <a:gd name="T11" fmla="*/ 813 h 1226"/>
                <a:gd name="T12" fmla="*/ 2329 w 2876"/>
                <a:gd name="T13" fmla="*/ 477 h 1226"/>
                <a:gd name="T14" fmla="*/ 2537 w 2876"/>
                <a:gd name="T15" fmla="*/ 58 h 1226"/>
                <a:gd name="T16" fmla="*/ 2562 w 2876"/>
                <a:gd name="T17" fmla="*/ 125 h 1226"/>
                <a:gd name="T18" fmla="*/ 2496 w 2876"/>
                <a:gd name="T19" fmla="*/ 305 h 1226"/>
                <a:gd name="T20" fmla="*/ 2329 w 2876"/>
                <a:gd name="T21" fmla="*/ 558 h 1226"/>
                <a:gd name="T22" fmla="*/ 1922 w 2876"/>
                <a:gd name="T23" fmla="*/ 883 h 1226"/>
                <a:gd name="T24" fmla="*/ 1391 w 2876"/>
                <a:gd name="T25" fmla="*/ 1059 h 1226"/>
                <a:gd name="T26" fmla="*/ 850 w 2876"/>
                <a:gd name="T27" fmla="*/ 1091 h 1226"/>
                <a:gd name="T28" fmla="*/ 391 w 2876"/>
                <a:gd name="T29" fmla="*/ 1009 h 1226"/>
                <a:gd name="T30" fmla="*/ 130 w 2876"/>
                <a:gd name="T31" fmla="*/ 845 h 1226"/>
                <a:gd name="T32" fmla="*/ 47 w 2876"/>
                <a:gd name="T33" fmla="*/ 698 h 122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2876"/>
                <a:gd name="T52" fmla="*/ 0 h 1226"/>
                <a:gd name="T53" fmla="*/ 2876 w 2876"/>
                <a:gd name="T54" fmla="*/ 1226 h 122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2876" h="1226">
                  <a:moveTo>
                    <a:pt x="53" y="779"/>
                  </a:moveTo>
                  <a:cubicBezTo>
                    <a:pt x="1" y="724"/>
                    <a:pt x="0" y="741"/>
                    <a:pt x="62" y="788"/>
                  </a:cubicBezTo>
                  <a:cubicBezTo>
                    <a:pt x="124" y="835"/>
                    <a:pt x="283" y="1001"/>
                    <a:pt x="428" y="1062"/>
                  </a:cubicBezTo>
                  <a:cubicBezTo>
                    <a:pt x="573" y="1123"/>
                    <a:pt x="747" y="1142"/>
                    <a:pt x="931" y="1153"/>
                  </a:cubicBezTo>
                  <a:cubicBezTo>
                    <a:pt x="1115" y="1164"/>
                    <a:pt x="1331" y="1167"/>
                    <a:pt x="1534" y="1126"/>
                  </a:cubicBezTo>
                  <a:cubicBezTo>
                    <a:pt x="1737" y="1085"/>
                    <a:pt x="1969" y="1006"/>
                    <a:pt x="2147" y="907"/>
                  </a:cubicBezTo>
                  <a:cubicBezTo>
                    <a:pt x="2325" y="808"/>
                    <a:pt x="2486" y="672"/>
                    <a:pt x="2600" y="532"/>
                  </a:cubicBezTo>
                  <a:cubicBezTo>
                    <a:pt x="2714" y="392"/>
                    <a:pt x="2790" y="130"/>
                    <a:pt x="2833" y="65"/>
                  </a:cubicBezTo>
                  <a:cubicBezTo>
                    <a:pt x="2876" y="0"/>
                    <a:pt x="2868" y="93"/>
                    <a:pt x="2860" y="139"/>
                  </a:cubicBezTo>
                  <a:cubicBezTo>
                    <a:pt x="2852" y="185"/>
                    <a:pt x="2830" y="260"/>
                    <a:pt x="2787" y="340"/>
                  </a:cubicBezTo>
                  <a:cubicBezTo>
                    <a:pt x="2744" y="420"/>
                    <a:pt x="2707" y="515"/>
                    <a:pt x="2600" y="622"/>
                  </a:cubicBezTo>
                  <a:cubicBezTo>
                    <a:pt x="2493" y="729"/>
                    <a:pt x="2320" y="892"/>
                    <a:pt x="2146" y="985"/>
                  </a:cubicBezTo>
                  <a:cubicBezTo>
                    <a:pt x="1972" y="1078"/>
                    <a:pt x="1752" y="1142"/>
                    <a:pt x="1553" y="1181"/>
                  </a:cubicBezTo>
                  <a:cubicBezTo>
                    <a:pt x="1354" y="1220"/>
                    <a:pt x="1135" y="1226"/>
                    <a:pt x="949" y="1217"/>
                  </a:cubicBezTo>
                  <a:cubicBezTo>
                    <a:pt x="763" y="1208"/>
                    <a:pt x="571" y="1172"/>
                    <a:pt x="437" y="1126"/>
                  </a:cubicBezTo>
                  <a:cubicBezTo>
                    <a:pt x="303" y="1080"/>
                    <a:pt x="209" y="1001"/>
                    <a:pt x="145" y="943"/>
                  </a:cubicBezTo>
                  <a:cubicBezTo>
                    <a:pt x="81" y="885"/>
                    <a:pt x="72" y="813"/>
                    <a:pt x="53" y="779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6" name="Freeform 17"/>
            <p:cNvSpPr>
              <a:spLocks/>
            </p:cNvSpPr>
            <p:nvPr userDrawn="1"/>
          </p:nvSpPr>
          <p:spPr bwMode="ltGray">
            <a:xfrm>
              <a:off x="3473" y="2703"/>
              <a:ext cx="1961" cy="706"/>
            </a:xfrm>
            <a:custGeom>
              <a:avLst/>
              <a:gdLst>
                <a:gd name="T0" fmla="*/ 6 w 2189"/>
                <a:gd name="T1" fmla="*/ 582 h 788"/>
                <a:gd name="T2" fmla="*/ 128 w 2189"/>
                <a:gd name="T3" fmla="*/ 623 h 788"/>
                <a:gd name="T4" fmla="*/ 512 w 2189"/>
                <a:gd name="T5" fmla="*/ 647 h 788"/>
                <a:gd name="T6" fmla="*/ 890 w 2189"/>
                <a:gd name="T7" fmla="*/ 606 h 788"/>
                <a:gd name="T8" fmla="*/ 1372 w 2189"/>
                <a:gd name="T9" fmla="*/ 434 h 788"/>
                <a:gd name="T10" fmla="*/ 1724 w 2189"/>
                <a:gd name="T11" fmla="*/ 196 h 788"/>
                <a:gd name="T12" fmla="*/ 1938 w 2189"/>
                <a:gd name="T13" fmla="*/ 8 h 788"/>
                <a:gd name="T14" fmla="*/ 1864 w 2189"/>
                <a:gd name="T15" fmla="*/ 147 h 788"/>
                <a:gd name="T16" fmla="*/ 1700 w 2189"/>
                <a:gd name="T17" fmla="*/ 287 h 788"/>
                <a:gd name="T18" fmla="*/ 1356 w 2189"/>
                <a:gd name="T19" fmla="*/ 500 h 788"/>
                <a:gd name="T20" fmla="*/ 931 w 2189"/>
                <a:gd name="T21" fmla="*/ 655 h 788"/>
                <a:gd name="T22" fmla="*/ 529 w 2189"/>
                <a:gd name="T23" fmla="*/ 704 h 788"/>
                <a:gd name="T24" fmla="*/ 88 w 2189"/>
                <a:gd name="T25" fmla="*/ 664 h 788"/>
                <a:gd name="T26" fmla="*/ 6 w 2189"/>
                <a:gd name="T27" fmla="*/ 582 h 78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189"/>
                <a:gd name="T43" fmla="*/ 0 h 788"/>
                <a:gd name="T44" fmla="*/ 2189 w 2189"/>
                <a:gd name="T45" fmla="*/ 788 h 78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189" h="788">
                  <a:moveTo>
                    <a:pt x="7" y="650"/>
                  </a:moveTo>
                  <a:cubicBezTo>
                    <a:pt x="14" y="642"/>
                    <a:pt x="49" y="683"/>
                    <a:pt x="143" y="695"/>
                  </a:cubicBezTo>
                  <a:cubicBezTo>
                    <a:pt x="237" y="707"/>
                    <a:pt x="430" y="725"/>
                    <a:pt x="572" y="722"/>
                  </a:cubicBezTo>
                  <a:cubicBezTo>
                    <a:pt x="714" y="719"/>
                    <a:pt x="833" y="716"/>
                    <a:pt x="993" y="676"/>
                  </a:cubicBezTo>
                  <a:cubicBezTo>
                    <a:pt x="1153" y="636"/>
                    <a:pt x="1377" y="560"/>
                    <a:pt x="1532" y="484"/>
                  </a:cubicBezTo>
                  <a:cubicBezTo>
                    <a:pt x="1687" y="408"/>
                    <a:pt x="1820" y="298"/>
                    <a:pt x="1925" y="219"/>
                  </a:cubicBezTo>
                  <a:cubicBezTo>
                    <a:pt x="2030" y="140"/>
                    <a:pt x="2137" y="18"/>
                    <a:pt x="2163" y="9"/>
                  </a:cubicBezTo>
                  <a:cubicBezTo>
                    <a:pt x="2189" y="0"/>
                    <a:pt x="2125" y="112"/>
                    <a:pt x="2081" y="164"/>
                  </a:cubicBezTo>
                  <a:cubicBezTo>
                    <a:pt x="2037" y="216"/>
                    <a:pt x="1992" y="254"/>
                    <a:pt x="1898" y="320"/>
                  </a:cubicBezTo>
                  <a:cubicBezTo>
                    <a:pt x="1804" y="386"/>
                    <a:pt x="1657" y="489"/>
                    <a:pt x="1514" y="558"/>
                  </a:cubicBezTo>
                  <a:cubicBezTo>
                    <a:pt x="1371" y="627"/>
                    <a:pt x="1193" y="693"/>
                    <a:pt x="1039" y="731"/>
                  </a:cubicBezTo>
                  <a:cubicBezTo>
                    <a:pt x="885" y="769"/>
                    <a:pt x="748" y="784"/>
                    <a:pt x="591" y="786"/>
                  </a:cubicBezTo>
                  <a:cubicBezTo>
                    <a:pt x="434" y="788"/>
                    <a:pt x="195" y="764"/>
                    <a:pt x="98" y="741"/>
                  </a:cubicBezTo>
                  <a:cubicBezTo>
                    <a:pt x="1" y="718"/>
                    <a:pt x="0" y="658"/>
                    <a:pt x="7" y="650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7" name="Freeform 18"/>
            <p:cNvSpPr>
              <a:spLocks/>
            </p:cNvSpPr>
            <p:nvPr userDrawn="1"/>
          </p:nvSpPr>
          <p:spPr bwMode="ltGray">
            <a:xfrm>
              <a:off x="4198" y="1089"/>
              <a:ext cx="1274" cy="1017"/>
            </a:xfrm>
            <a:custGeom>
              <a:avLst/>
              <a:gdLst>
                <a:gd name="T0" fmla="*/ 257 w 1421"/>
                <a:gd name="T1" fmla="*/ 285 h 1134"/>
                <a:gd name="T2" fmla="*/ 232 w 1421"/>
                <a:gd name="T3" fmla="*/ 264 h 1134"/>
                <a:gd name="T4" fmla="*/ 192 w 1421"/>
                <a:gd name="T5" fmla="*/ 344 h 1134"/>
                <a:gd name="T6" fmla="*/ 108 w 1421"/>
                <a:gd name="T7" fmla="*/ 379 h 1134"/>
                <a:gd name="T8" fmla="*/ 71 w 1421"/>
                <a:gd name="T9" fmla="*/ 347 h 1134"/>
                <a:gd name="T10" fmla="*/ 41 w 1421"/>
                <a:gd name="T11" fmla="*/ 377 h 1134"/>
                <a:gd name="T12" fmla="*/ 13 w 1421"/>
                <a:gd name="T13" fmla="*/ 407 h 1134"/>
                <a:gd name="T14" fmla="*/ 135 w 1421"/>
                <a:gd name="T15" fmla="*/ 407 h 1134"/>
                <a:gd name="T16" fmla="*/ 41 w 1421"/>
                <a:gd name="T17" fmla="*/ 503 h 1134"/>
                <a:gd name="T18" fmla="*/ 6 w 1421"/>
                <a:gd name="T19" fmla="*/ 587 h 1134"/>
                <a:gd name="T20" fmla="*/ 41 w 1421"/>
                <a:gd name="T21" fmla="*/ 675 h 1134"/>
                <a:gd name="T22" fmla="*/ 76 w 1421"/>
                <a:gd name="T23" fmla="*/ 713 h 1134"/>
                <a:gd name="T24" fmla="*/ 14 w 1421"/>
                <a:gd name="T25" fmla="*/ 737 h 1134"/>
                <a:gd name="T26" fmla="*/ 176 w 1421"/>
                <a:gd name="T27" fmla="*/ 718 h 1134"/>
                <a:gd name="T28" fmla="*/ 73 w 1421"/>
                <a:gd name="T29" fmla="*/ 958 h 1134"/>
                <a:gd name="T30" fmla="*/ 106 w 1421"/>
                <a:gd name="T31" fmla="*/ 987 h 1134"/>
                <a:gd name="T32" fmla="*/ 216 w 1421"/>
                <a:gd name="T33" fmla="*/ 773 h 1134"/>
                <a:gd name="T34" fmla="*/ 264 w 1421"/>
                <a:gd name="T35" fmla="*/ 732 h 1134"/>
                <a:gd name="T36" fmla="*/ 224 w 1421"/>
                <a:gd name="T37" fmla="*/ 656 h 1134"/>
                <a:gd name="T38" fmla="*/ 257 w 1421"/>
                <a:gd name="T39" fmla="*/ 691 h 1134"/>
                <a:gd name="T40" fmla="*/ 546 w 1421"/>
                <a:gd name="T41" fmla="*/ 624 h 1134"/>
                <a:gd name="T42" fmla="*/ 735 w 1421"/>
                <a:gd name="T43" fmla="*/ 726 h 1134"/>
                <a:gd name="T44" fmla="*/ 866 w 1421"/>
                <a:gd name="T45" fmla="*/ 895 h 1134"/>
                <a:gd name="T46" fmla="*/ 893 w 1421"/>
                <a:gd name="T47" fmla="*/ 864 h 1134"/>
                <a:gd name="T48" fmla="*/ 1208 w 1421"/>
                <a:gd name="T49" fmla="*/ 923 h 1134"/>
                <a:gd name="T50" fmla="*/ 1165 w 1421"/>
                <a:gd name="T51" fmla="*/ 861 h 1134"/>
                <a:gd name="T52" fmla="*/ 1197 w 1421"/>
                <a:gd name="T53" fmla="*/ 704 h 1134"/>
                <a:gd name="T54" fmla="*/ 1041 w 1421"/>
                <a:gd name="T55" fmla="*/ 409 h 1134"/>
                <a:gd name="T56" fmla="*/ 902 w 1421"/>
                <a:gd name="T57" fmla="*/ 204 h 1134"/>
                <a:gd name="T58" fmla="*/ 770 w 1421"/>
                <a:gd name="T59" fmla="*/ 89 h 1134"/>
                <a:gd name="T60" fmla="*/ 595 w 1421"/>
                <a:gd name="T61" fmla="*/ 0 h 1134"/>
                <a:gd name="T62" fmla="*/ 623 w 1421"/>
                <a:gd name="T63" fmla="*/ 82 h 1134"/>
                <a:gd name="T64" fmla="*/ 466 w 1421"/>
                <a:gd name="T65" fmla="*/ 13 h 1134"/>
                <a:gd name="T66" fmla="*/ 420 w 1421"/>
                <a:gd name="T67" fmla="*/ 83 h 1134"/>
                <a:gd name="T68" fmla="*/ 385 w 1421"/>
                <a:gd name="T69" fmla="*/ 170 h 1134"/>
                <a:gd name="T70" fmla="*/ 638 w 1421"/>
                <a:gd name="T71" fmla="*/ 210 h 1134"/>
                <a:gd name="T72" fmla="*/ 568 w 1421"/>
                <a:gd name="T73" fmla="*/ 307 h 1134"/>
                <a:gd name="T74" fmla="*/ 506 w 1421"/>
                <a:gd name="T75" fmla="*/ 326 h 1134"/>
                <a:gd name="T76" fmla="*/ 379 w 1421"/>
                <a:gd name="T77" fmla="*/ 285 h 1134"/>
                <a:gd name="T78" fmla="*/ 254 w 1421"/>
                <a:gd name="T79" fmla="*/ 210 h 113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421"/>
                <a:gd name="T121" fmla="*/ 0 h 1134"/>
                <a:gd name="T122" fmla="*/ 1421 w 1421"/>
                <a:gd name="T123" fmla="*/ 1134 h 113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421" h="1134">
                  <a:moveTo>
                    <a:pt x="287" y="273"/>
                  </a:moveTo>
                  <a:lnTo>
                    <a:pt x="287" y="318"/>
                  </a:lnTo>
                  <a:lnTo>
                    <a:pt x="253" y="336"/>
                  </a:lnTo>
                  <a:lnTo>
                    <a:pt x="259" y="294"/>
                  </a:lnTo>
                  <a:lnTo>
                    <a:pt x="223" y="318"/>
                  </a:lnTo>
                  <a:lnTo>
                    <a:pt x="214" y="384"/>
                  </a:lnTo>
                  <a:lnTo>
                    <a:pt x="154" y="396"/>
                  </a:lnTo>
                  <a:lnTo>
                    <a:pt x="121" y="423"/>
                  </a:lnTo>
                  <a:lnTo>
                    <a:pt x="85" y="423"/>
                  </a:lnTo>
                  <a:lnTo>
                    <a:pt x="79" y="387"/>
                  </a:lnTo>
                  <a:lnTo>
                    <a:pt x="46" y="387"/>
                  </a:lnTo>
                  <a:lnTo>
                    <a:pt x="46" y="420"/>
                  </a:lnTo>
                  <a:lnTo>
                    <a:pt x="13" y="426"/>
                  </a:lnTo>
                  <a:lnTo>
                    <a:pt x="15" y="454"/>
                  </a:lnTo>
                  <a:lnTo>
                    <a:pt x="60" y="454"/>
                  </a:lnTo>
                  <a:lnTo>
                    <a:pt x="151" y="454"/>
                  </a:lnTo>
                  <a:lnTo>
                    <a:pt x="105" y="545"/>
                  </a:lnTo>
                  <a:lnTo>
                    <a:pt x="46" y="561"/>
                  </a:lnTo>
                  <a:cubicBezTo>
                    <a:pt x="30" y="571"/>
                    <a:pt x="16" y="588"/>
                    <a:pt x="10" y="603"/>
                  </a:cubicBezTo>
                  <a:cubicBezTo>
                    <a:pt x="4" y="618"/>
                    <a:pt x="0" y="639"/>
                    <a:pt x="7" y="654"/>
                  </a:cubicBezTo>
                  <a:lnTo>
                    <a:pt x="49" y="693"/>
                  </a:lnTo>
                  <a:lnTo>
                    <a:pt x="46" y="753"/>
                  </a:lnTo>
                  <a:lnTo>
                    <a:pt x="76" y="762"/>
                  </a:lnTo>
                  <a:lnTo>
                    <a:pt x="85" y="795"/>
                  </a:lnTo>
                  <a:lnTo>
                    <a:pt x="46" y="792"/>
                  </a:lnTo>
                  <a:lnTo>
                    <a:pt x="16" y="822"/>
                  </a:lnTo>
                  <a:lnTo>
                    <a:pt x="121" y="837"/>
                  </a:lnTo>
                  <a:lnTo>
                    <a:pt x="196" y="801"/>
                  </a:lnTo>
                  <a:lnTo>
                    <a:pt x="166" y="975"/>
                  </a:lnTo>
                  <a:lnTo>
                    <a:pt x="82" y="1068"/>
                  </a:lnTo>
                  <a:cubicBezTo>
                    <a:pt x="65" y="1093"/>
                    <a:pt x="49" y="1116"/>
                    <a:pt x="67" y="1125"/>
                  </a:cubicBezTo>
                  <a:cubicBezTo>
                    <a:pt x="85" y="1134"/>
                    <a:pt x="101" y="1124"/>
                    <a:pt x="118" y="1101"/>
                  </a:cubicBezTo>
                  <a:lnTo>
                    <a:pt x="193" y="957"/>
                  </a:lnTo>
                  <a:lnTo>
                    <a:pt x="241" y="862"/>
                  </a:lnTo>
                  <a:lnTo>
                    <a:pt x="287" y="862"/>
                  </a:lnTo>
                  <a:lnTo>
                    <a:pt x="295" y="816"/>
                  </a:lnTo>
                  <a:lnTo>
                    <a:pt x="256" y="792"/>
                  </a:lnTo>
                  <a:lnTo>
                    <a:pt x="250" y="732"/>
                  </a:lnTo>
                  <a:lnTo>
                    <a:pt x="287" y="726"/>
                  </a:lnTo>
                  <a:lnTo>
                    <a:pt x="287" y="771"/>
                  </a:lnTo>
                  <a:lnTo>
                    <a:pt x="400" y="696"/>
                  </a:lnTo>
                  <a:cubicBezTo>
                    <a:pt x="454" y="684"/>
                    <a:pt x="550" y="687"/>
                    <a:pt x="610" y="696"/>
                  </a:cubicBezTo>
                  <a:cubicBezTo>
                    <a:pt x="670" y="705"/>
                    <a:pt x="728" y="734"/>
                    <a:pt x="763" y="753"/>
                  </a:cubicBezTo>
                  <a:cubicBezTo>
                    <a:pt x="798" y="772"/>
                    <a:pt x="801" y="784"/>
                    <a:pt x="820" y="810"/>
                  </a:cubicBezTo>
                  <a:lnTo>
                    <a:pt x="877" y="908"/>
                  </a:lnTo>
                  <a:lnTo>
                    <a:pt x="967" y="998"/>
                  </a:lnTo>
                  <a:lnTo>
                    <a:pt x="925" y="906"/>
                  </a:lnTo>
                  <a:cubicBezTo>
                    <a:pt x="930" y="900"/>
                    <a:pt x="904" y="939"/>
                    <a:pt x="997" y="963"/>
                  </a:cubicBezTo>
                  <a:cubicBezTo>
                    <a:pt x="1090" y="987"/>
                    <a:pt x="1170" y="1000"/>
                    <a:pt x="1228" y="1011"/>
                  </a:cubicBezTo>
                  <a:lnTo>
                    <a:pt x="1348" y="1029"/>
                  </a:lnTo>
                  <a:lnTo>
                    <a:pt x="1375" y="998"/>
                  </a:lnTo>
                  <a:lnTo>
                    <a:pt x="1300" y="960"/>
                  </a:lnTo>
                  <a:lnTo>
                    <a:pt x="1421" y="953"/>
                  </a:lnTo>
                  <a:lnTo>
                    <a:pt x="1336" y="785"/>
                  </a:lnTo>
                  <a:cubicBezTo>
                    <a:pt x="1307" y="722"/>
                    <a:pt x="1273" y="630"/>
                    <a:pt x="1244" y="575"/>
                  </a:cubicBezTo>
                  <a:cubicBezTo>
                    <a:pt x="1166" y="463"/>
                    <a:pt x="1188" y="486"/>
                    <a:pt x="1162" y="456"/>
                  </a:cubicBezTo>
                  <a:lnTo>
                    <a:pt x="1107" y="383"/>
                  </a:lnTo>
                  <a:lnTo>
                    <a:pt x="1007" y="227"/>
                  </a:lnTo>
                  <a:lnTo>
                    <a:pt x="924" y="154"/>
                  </a:lnTo>
                  <a:lnTo>
                    <a:pt x="860" y="99"/>
                  </a:lnTo>
                  <a:lnTo>
                    <a:pt x="709" y="0"/>
                  </a:lnTo>
                  <a:lnTo>
                    <a:pt x="664" y="0"/>
                  </a:lnTo>
                  <a:lnTo>
                    <a:pt x="730" y="81"/>
                  </a:lnTo>
                  <a:lnTo>
                    <a:pt x="695" y="91"/>
                  </a:lnTo>
                  <a:lnTo>
                    <a:pt x="634" y="24"/>
                  </a:lnTo>
                  <a:lnTo>
                    <a:pt x="520" y="15"/>
                  </a:lnTo>
                  <a:lnTo>
                    <a:pt x="493" y="51"/>
                  </a:lnTo>
                  <a:lnTo>
                    <a:pt x="469" y="93"/>
                  </a:lnTo>
                  <a:lnTo>
                    <a:pt x="436" y="153"/>
                  </a:lnTo>
                  <a:lnTo>
                    <a:pt x="430" y="189"/>
                  </a:lnTo>
                  <a:lnTo>
                    <a:pt x="706" y="186"/>
                  </a:lnTo>
                  <a:lnTo>
                    <a:pt x="712" y="234"/>
                  </a:lnTo>
                  <a:lnTo>
                    <a:pt x="628" y="291"/>
                  </a:lnTo>
                  <a:lnTo>
                    <a:pt x="634" y="342"/>
                  </a:lnTo>
                  <a:lnTo>
                    <a:pt x="574" y="399"/>
                  </a:lnTo>
                  <a:lnTo>
                    <a:pt x="565" y="363"/>
                  </a:lnTo>
                  <a:lnTo>
                    <a:pt x="505" y="366"/>
                  </a:lnTo>
                  <a:cubicBezTo>
                    <a:pt x="481" y="359"/>
                    <a:pt x="448" y="339"/>
                    <a:pt x="423" y="318"/>
                  </a:cubicBezTo>
                  <a:lnTo>
                    <a:pt x="355" y="243"/>
                  </a:lnTo>
                  <a:lnTo>
                    <a:pt x="283" y="234"/>
                  </a:lnTo>
                  <a:lnTo>
                    <a:pt x="287" y="318"/>
                  </a:ln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8" name="Freeform 19"/>
            <p:cNvSpPr>
              <a:spLocks/>
            </p:cNvSpPr>
            <p:nvPr userDrawn="1"/>
          </p:nvSpPr>
          <p:spPr bwMode="ltGray">
            <a:xfrm>
              <a:off x="4408" y="1097"/>
              <a:ext cx="209" cy="188"/>
            </a:xfrm>
            <a:custGeom>
              <a:avLst/>
              <a:gdLst>
                <a:gd name="T0" fmla="*/ 16 w 233"/>
                <a:gd name="T1" fmla="*/ 158 h 210"/>
                <a:gd name="T2" fmla="*/ 0 w 233"/>
                <a:gd name="T3" fmla="*/ 180 h 210"/>
                <a:gd name="T4" fmla="*/ 70 w 233"/>
                <a:gd name="T5" fmla="*/ 188 h 210"/>
                <a:gd name="T6" fmla="*/ 118 w 233"/>
                <a:gd name="T7" fmla="*/ 183 h 210"/>
                <a:gd name="T8" fmla="*/ 132 w 233"/>
                <a:gd name="T9" fmla="*/ 164 h 210"/>
                <a:gd name="T10" fmla="*/ 137 w 233"/>
                <a:gd name="T11" fmla="*/ 99 h 210"/>
                <a:gd name="T12" fmla="*/ 209 w 233"/>
                <a:gd name="T13" fmla="*/ 73 h 210"/>
                <a:gd name="T14" fmla="*/ 143 w 233"/>
                <a:gd name="T15" fmla="*/ 0 h 210"/>
                <a:gd name="T16" fmla="*/ 148 w 233"/>
                <a:gd name="T17" fmla="*/ 43 h 210"/>
                <a:gd name="T18" fmla="*/ 110 w 233"/>
                <a:gd name="T19" fmla="*/ 51 h 210"/>
                <a:gd name="T20" fmla="*/ 105 w 233"/>
                <a:gd name="T21" fmla="*/ 78 h 210"/>
                <a:gd name="T22" fmla="*/ 48 w 233"/>
                <a:gd name="T23" fmla="*/ 70 h 210"/>
                <a:gd name="T24" fmla="*/ 51 w 233"/>
                <a:gd name="T25" fmla="*/ 142 h 210"/>
                <a:gd name="T26" fmla="*/ 16 w 233"/>
                <a:gd name="T27" fmla="*/ 158 h 21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33"/>
                <a:gd name="T43" fmla="*/ 0 h 210"/>
                <a:gd name="T44" fmla="*/ 233 w 233"/>
                <a:gd name="T45" fmla="*/ 210 h 21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33" h="210">
                  <a:moveTo>
                    <a:pt x="18" y="177"/>
                  </a:moveTo>
                  <a:lnTo>
                    <a:pt x="0" y="201"/>
                  </a:lnTo>
                  <a:lnTo>
                    <a:pt x="78" y="210"/>
                  </a:lnTo>
                  <a:lnTo>
                    <a:pt x="132" y="204"/>
                  </a:lnTo>
                  <a:lnTo>
                    <a:pt x="147" y="183"/>
                  </a:lnTo>
                  <a:lnTo>
                    <a:pt x="153" y="111"/>
                  </a:lnTo>
                  <a:lnTo>
                    <a:pt x="233" y="82"/>
                  </a:lnTo>
                  <a:lnTo>
                    <a:pt x="159" y="0"/>
                  </a:lnTo>
                  <a:lnTo>
                    <a:pt x="165" y="48"/>
                  </a:lnTo>
                  <a:lnTo>
                    <a:pt x="123" y="57"/>
                  </a:lnTo>
                  <a:lnTo>
                    <a:pt x="117" y="87"/>
                  </a:lnTo>
                  <a:cubicBezTo>
                    <a:pt x="78" y="99"/>
                    <a:pt x="61" y="65"/>
                    <a:pt x="54" y="78"/>
                  </a:cubicBezTo>
                  <a:lnTo>
                    <a:pt x="57" y="159"/>
                  </a:lnTo>
                  <a:lnTo>
                    <a:pt x="18" y="177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9" name="Freeform 20"/>
            <p:cNvSpPr>
              <a:spLocks/>
            </p:cNvSpPr>
            <p:nvPr userDrawn="1"/>
          </p:nvSpPr>
          <p:spPr bwMode="ltGray">
            <a:xfrm>
              <a:off x="4043" y="1045"/>
              <a:ext cx="451" cy="348"/>
            </a:xfrm>
            <a:custGeom>
              <a:avLst/>
              <a:gdLst>
                <a:gd name="T0" fmla="*/ 87 w 504"/>
                <a:gd name="T1" fmla="*/ 329 h 388"/>
                <a:gd name="T2" fmla="*/ 127 w 504"/>
                <a:gd name="T3" fmla="*/ 329 h 388"/>
                <a:gd name="T4" fmla="*/ 207 w 504"/>
                <a:gd name="T5" fmla="*/ 302 h 388"/>
                <a:gd name="T6" fmla="*/ 234 w 504"/>
                <a:gd name="T7" fmla="*/ 302 h 388"/>
                <a:gd name="T8" fmla="*/ 271 w 504"/>
                <a:gd name="T9" fmla="*/ 305 h 388"/>
                <a:gd name="T10" fmla="*/ 290 w 504"/>
                <a:gd name="T11" fmla="*/ 329 h 388"/>
                <a:gd name="T12" fmla="*/ 290 w 504"/>
                <a:gd name="T13" fmla="*/ 289 h 388"/>
                <a:gd name="T14" fmla="*/ 330 w 504"/>
                <a:gd name="T15" fmla="*/ 248 h 388"/>
                <a:gd name="T16" fmla="*/ 370 w 504"/>
                <a:gd name="T17" fmla="*/ 248 h 388"/>
                <a:gd name="T18" fmla="*/ 290 w 504"/>
                <a:gd name="T19" fmla="*/ 207 h 388"/>
                <a:gd name="T20" fmla="*/ 260 w 504"/>
                <a:gd name="T21" fmla="*/ 248 h 388"/>
                <a:gd name="T22" fmla="*/ 168 w 504"/>
                <a:gd name="T23" fmla="*/ 248 h 388"/>
                <a:gd name="T24" fmla="*/ 208 w 504"/>
                <a:gd name="T25" fmla="*/ 207 h 388"/>
                <a:gd name="T26" fmla="*/ 208 w 504"/>
                <a:gd name="T27" fmla="*/ 166 h 388"/>
                <a:gd name="T28" fmla="*/ 249 w 504"/>
                <a:gd name="T29" fmla="*/ 166 h 388"/>
                <a:gd name="T30" fmla="*/ 287 w 504"/>
                <a:gd name="T31" fmla="*/ 146 h 388"/>
                <a:gd name="T32" fmla="*/ 352 w 504"/>
                <a:gd name="T33" fmla="*/ 181 h 388"/>
                <a:gd name="T34" fmla="*/ 392 w 504"/>
                <a:gd name="T35" fmla="*/ 144 h 388"/>
                <a:gd name="T36" fmla="*/ 413 w 504"/>
                <a:gd name="T37" fmla="*/ 95 h 388"/>
                <a:gd name="T38" fmla="*/ 408 w 504"/>
                <a:gd name="T39" fmla="*/ 74 h 388"/>
                <a:gd name="T40" fmla="*/ 451 w 504"/>
                <a:gd name="T41" fmla="*/ 60 h 388"/>
                <a:gd name="T42" fmla="*/ 448 w 504"/>
                <a:gd name="T43" fmla="*/ 30 h 388"/>
                <a:gd name="T44" fmla="*/ 416 w 504"/>
                <a:gd name="T45" fmla="*/ 9 h 388"/>
                <a:gd name="T46" fmla="*/ 317 w 504"/>
                <a:gd name="T47" fmla="*/ 9 h 388"/>
                <a:gd name="T48" fmla="*/ 199 w 504"/>
                <a:gd name="T49" fmla="*/ 65 h 388"/>
                <a:gd name="T50" fmla="*/ 174 w 504"/>
                <a:gd name="T51" fmla="*/ 92 h 388"/>
                <a:gd name="T52" fmla="*/ 132 w 504"/>
                <a:gd name="T53" fmla="*/ 95 h 388"/>
                <a:gd name="T54" fmla="*/ 72 w 504"/>
                <a:gd name="T55" fmla="*/ 117 h 388"/>
                <a:gd name="T56" fmla="*/ 59 w 504"/>
                <a:gd name="T57" fmla="*/ 133 h 388"/>
                <a:gd name="T58" fmla="*/ 47 w 504"/>
                <a:gd name="T59" fmla="*/ 166 h 388"/>
                <a:gd name="T60" fmla="*/ 47 w 504"/>
                <a:gd name="T61" fmla="*/ 207 h 388"/>
                <a:gd name="T62" fmla="*/ 13 w 504"/>
                <a:gd name="T63" fmla="*/ 216 h 388"/>
                <a:gd name="T64" fmla="*/ 13 w 504"/>
                <a:gd name="T65" fmla="*/ 305 h 388"/>
                <a:gd name="T66" fmla="*/ 48 w 504"/>
                <a:gd name="T67" fmla="*/ 305 h 388"/>
                <a:gd name="T68" fmla="*/ 54 w 504"/>
                <a:gd name="T69" fmla="*/ 267 h 388"/>
                <a:gd name="T70" fmla="*/ 132 w 504"/>
                <a:gd name="T71" fmla="*/ 270 h 388"/>
                <a:gd name="T72" fmla="*/ 118 w 504"/>
                <a:gd name="T73" fmla="*/ 297 h 388"/>
                <a:gd name="T74" fmla="*/ 78 w 504"/>
                <a:gd name="T75" fmla="*/ 302 h 388"/>
                <a:gd name="T76" fmla="*/ 87 w 504"/>
                <a:gd name="T77" fmla="*/ 329 h 38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504"/>
                <a:gd name="T118" fmla="*/ 0 h 388"/>
                <a:gd name="T119" fmla="*/ 504 w 504"/>
                <a:gd name="T120" fmla="*/ 388 h 38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504" h="388">
                  <a:moveTo>
                    <a:pt x="97" y="367"/>
                  </a:moveTo>
                  <a:lnTo>
                    <a:pt x="142" y="367"/>
                  </a:lnTo>
                  <a:cubicBezTo>
                    <a:pt x="164" y="362"/>
                    <a:pt x="180" y="340"/>
                    <a:pt x="231" y="337"/>
                  </a:cubicBezTo>
                  <a:cubicBezTo>
                    <a:pt x="282" y="334"/>
                    <a:pt x="244" y="337"/>
                    <a:pt x="261" y="337"/>
                  </a:cubicBezTo>
                  <a:lnTo>
                    <a:pt x="303" y="340"/>
                  </a:lnTo>
                  <a:lnTo>
                    <a:pt x="324" y="367"/>
                  </a:lnTo>
                  <a:lnTo>
                    <a:pt x="324" y="322"/>
                  </a:lnTo>
                  <a:lnTo>
                    <a:pt x="369" y="276"/>
                  </a:lnTo>
                  <a:lnTo>
                    <a:pt x="414" y="276"/>
                  </a:lnTo>
                  <a:lnTo>
                    <a:pt x="324" y="231"/>
                  </a:lnTo>
                  <a:lnTo>
                    <a:pt x="291" y="277"/>
                  </a:lnTo>
                  <a:lnTo>
                    <a:pt x="188" y="276"/>
                  </a:lnTo>
                  <a:lnTo>
                    <a:pt x="233" y="231"/>
                  </a:lnTo>
                  <a:lnTo>
                    <a:pt x="233" y="185"/>
                  </a:lnTo>
                  <a:lnTo>
                    <a:pt x="278" y="185"/>
                  </a:lnTo>
                  <a:lnTo>
                    <a:pt x="321" y="163"/>
                  </a:lnTo>
                  <a:lnTo>
                    <a:pt x="393" y="202"/>
                  </a:lnTo>
                  <a:lnTo>
                    <a:pt x="438" y="160"/>
                  </a:lnTo>
                  <a:lnTo>
                    <a:pt x="462" y="106"/>
                  </a:lnTo>
                  <a:lnTo>
                    <a:pt x="456" y="82"/>
                  </a:lnTo>
                  <a:lnTo>
                    <a:pt x="504" y="67"/>
                  </a:lnTo>
                  <a:lnTo>
                    <a:pt x="501" y="34"/>
                  </a:lnTo>
                  <a:lnTo>
                    <a:pt x="465" y="10"/>
                  </a:lnTo>
                  <a:cubicBezTo>
                    <a:pt x="441" y="6"/>
                    <a:pt x="394" y="0"/>
                    <a:pt x="354" y="10"/>
                  </a:cubicBezTo>
                  <a:cubicBezTo>
                    <a:pt x="306" y="13"/>
                    <a:pt x="248" y="56"/>
                    <a:pt x="222" y="73"/>
                  </a:cubicBezTo>
                  <a:lnTo>
                    <a:pt x="195" y="103"/>
                  </a:lnTo>
                  <a:lnTo>
                    <a:pt x="147" y="106"/>
                  </a:lnTo>
                  <a:lnTo>
                    <a:pt x="81" y="130"/>
                  </a:lnTo>
                  <a:cubicBezTo>
                    <a:pt x="68" y="137"/>
                    <a:pt x="71" y="139"/>
                    <a:pt x="66" y="148"/>
                  </a:cubicBezTo>
                  <a:cubicBezTo>
                    <a:pt x="61" y="157"/>
                    <a:pt x="54" y="171"/>
                    <a:pt x="52" y="185"/>
                  </a:cubicBezTo>
                  <a:cubicBezTo>
                    <a:pt x="38" y="210"/>
                    <a:pt x="58" y="222"/>
                    <a:pt x="52" y="231"/>
                  </a:cubicBezTo>
                  <a:lnTo>
                    <a:pt x="15" y="241"/>
                  </a:lnTo>
                  <a:cubicBezTo>
                    <a:pt x="9" y="259"/>
                    <a:pt x="0" y="292"/>
                    <a:pt x="15" y="340"/>
                  </a:cubicBezTo>
                  <a:cubicBezTo>
                    <a:pt x="30" y="388"/>
                    <a:pt x="46" y="347"/>
                    <a:pt x="54" y="340"/>
                  </a:cubicBezTo>
                  <a:lnTo>
                    <a:pt x="60" y="298"/>
                  </a:lnTo>
                  <a:lnTo>
                    <a:pt x="147" y="301"/>
                  </a:lnTo>
                  <a:lnTo>
                    <a:pt x="132" y="331"/>
                  </a:lnTo>
                  <a:lnTo>
                    <a:pt x="87" y="337"/>
                  </a:lnTo>
                  <a:lnTo>
                    <a:pt x="97" y="367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0" name="Freeform 21"/>
            <p:cNvSpPr>
              <a:spLocks/>
            </p:cNvSpPr>
            <p:nvPr userDrawn="1"/>
          </p:nvSpPr>
          <p:spPr bwMode="ltGray">
            <a:xfrm>
              <a:off x="4118" y="960"/>
              <a:ext cx="174" cy="156"/>
            </a:xfrm>
            <a:custGeom>
              <a:avLst/>
              <a:gdLst>
                <a:gd name="T0" fmla="*/ 0 w 194"/>
                <a:gd name="T1" fmla="*/ 156 h 174"/>
                <a:gd name="T2" fmla="*/ 30 w 194"/>
                <a:gd name="T3" fmla="*/ 121 h 174"/>
                <a:gd name="T4" fmla="*/ 94 w 194"/>
                <a:gd name="T5" fmla="*/ 118 h 174"/>
                <a:gd name="T6" fmla="*/ 124 w 194"/>
                <a:gd name="T7" fmla="*/ 83 h 174"/>
                <a:gd name="T8" fmla="*/ 126 w 194"/>
                <a:gd name="T9" fmla="*/ 62 h 174"/>
                <a:gd name="T10" fmla="*/ 174 w 194"/>
                <a:gd name="T11" fmla="*/ 48 h 174"/>
                <a:gd name="T12" fmla="*/ 151 w 194"/>
                <a:gd name="T13" fmla="*/ 24 h 174"/>
                <a:gd name="T14" fmla="*/ 121 w 194"/>
                <a:gd name="T15" fmla="*/ 27 h 174"/>
                <a:gd name="T16" fmla="*/ 89 w 194"/>
                <a:gd name="T17" fmla="*/ 0 h 174"/>
                <a:gd name="T18" fmla="*/ 65 w 194"/>
                <a:gd name="T19" fmla="*/ 30 h 174"/>
                <a:gd name="T20" fmla="*/ 0 w 194"/>
                <a:gd name="T21" fmla="*/ 78 h 174"/>
                <a:gd name="T22" fmla="*/ 0 w 194"/>
                <a:gd name="T23" fmla="*/ 156 h 17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94"/>
                <a:gd name="T37" fmla="*/ 0 h 174"/>
                <a:gd name="T38" fmla="*/ 194 w 194"/>
                <a:gd name="T39" fmla="*/ 174 h 17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94" h="174">
                  <a:moveTo>
                    <a:pt x="0" y="174"/>
                  </a:moveTo>
                  <a:lnTo>
                    <a:pt x="33" y="135"/>
                  </a:lnTo>
                  <a:lnTo>
                    <a:pt x="105" y="132"/>
                  </a:lnTo>
                  <a:lnTo>
                    <a:pt x="138" y="93"/>
                  </a:lnTo>
                  <a:lnTo>
                    <a:pt x="141" y="69"/>
                  </a:lnTo>
                  <a:lnTo>
                    <a:pt x="194" y="54"/>
                  </a:lnTo>
                  <a:lnTo>
                    <a:pt x="168" y="27"/>
                  </a:lnTo>
                  <a:lnTo>
                    <a:pt x="135" y="30"/>
                  </a:lnTo>
                  <a:lnTo>
                    <a:pt x="99" y="0"/>
                  </a:lnTo>
                  <a:lnTo>
                    <a:pt x="72" y="33"/>
                  </a:lnTo>
                  <a:lnTo>
                    <a:pt x="0" y="87"/>
                  </a:lnTo>
                  <a:lnTo>
                    <a:pt x="0" y="174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1" name="Freeform 22"/>
            <p:cNvSpPr>
              <a:spLocks/>
            </p:cNvSpPr>
            <p:nvPr userDrawn="1"/>
          </p:nvSpPr>
          <p:spPr bwMode="ltGray">
            <a:xfrm>
              <a:off x="2789" y="967"/>
              <a:ext cx="1460" cy="1790"/>
            </a:xfrm>
            <a:custGeom>
              <a:avLst/>
              <a:gdLst>
                <a:gd name="T0" fmla="*/ 950 w 1630"/>
                <a:gd name="T1" fmla="*/ 8 h 1996"/>
                <a:gd name="T2" fmla="*/ 777 w 1630"/>
                <a:gd name="T3" fmla="*/ 74 h 1996"/>
                <a:gd name="T4" fmla="*/ 500 w 1630"/>
                <a:gd name="T5" fmla="*/ 247 h 1996"/>
                <a:gd name="T6" fmla="*/ 238 w 1630"/>
                <a:gd name="T7" fmla="*/ 542 h 1996"/>
                <a:gd name="T8" fmla="*/ 99 w 1630"/>
                <a:gd name="T9" fmla="*/ 804 h 1996"/>
                <a:gd name="T10" fmla="*/ 9 w 1630"/>
                <a:gd name="T11" fmla="*/ 1140 h 1996"/>
                <a:gd name="T12" fmla="*/ 17 w 1630"/>
                <a:gd name="T13" fmla="*/ 1484 h 1996"/>
                <a:gd name="T14" fmla="*/ 65 w 1630"/>
                <a:gd name="T15" fmla="*/ 1602 h 1996"/>
                <a:gd name="T16" fmla="*/ 130 w 1630"/>
                <a:gd name="T17" fmla="*/ 1658 h 1996"/>
                <a:gd name="T18" fmla="*/ 170 w 1630"/>
                <a:gd name="T19" fmla="*/ 1790 h 1996"/>
                <a:gd name="T20" fmla="*/ 192 w 1630"/>
                <a:gd name="T21" fmla="*/ 1728 h 1996"/>
                <a:gd name="T22" fmla="*/ 224 w 1630"/>
                <a:gd name="T23" fmla="*/ 1631 h 1996"/>
                <a:gd name="T24" fmla="*/ 248 w 1630"/>
                <a:gd name="T25" fmla="*/ 1462 h 1996"/>
                <a:gd name="T26" fmla="*/ 339 w 1630"/>
                <a:gd name="T27" fmla="*/ 1368 h 1996"/>
                <a:gd name="T28" fmla="*/ 345 w 1630"/>
                <a:gd name="T29" fmla="*/ 1454 h 1996"/>
                <a:gd name="T30" fmla="*/ 353 w 1630"/>
                <a:gd name="T31" fmla="*/ 1521 h 1996"/>
                <a:gd name="T32" fmla="*/ 315 w 1630"/>
                <a:gd name="T33" fmla="*/ 1645 h 1996"/>
                <a:gd name="T34" fmla="*/ 425 w 1630"/>
                <a:gd name="T35" fmla="*/ 1443 h 1996"/>
                <a:gd name="T36" fmla="*/ 471 w 1630"/>
                <a:gd name="T37" fmla="*/ 1349 h 1996"/>
                <a:gd name="T38" fmla="*/ 675 w 1630"/>
                <a:gd name="T39" fmla="*/ 1351 h 1996"/>
                <a:gd name="T40" fmla="*/ 737 w 1630"/>
                <a:gd name="T41" fmla="*/ 1311 h 1996"/>
                <a:gd name="T42" fmla="*/ 716 w 1630"/>
                <a:gd name="T43" fmla="*/ 1389 h 1996"/>
                <a:gd name="T44" fmla="*/ 777 w 1630"/>
                <a:gd name="T45" fmla="*/ 1464 h 1996"/>
                <a:gd name="T46" fmla="*/ 826 w 1630"/>
                <a:gd name="T47" fmla="*/ 1311 h 1996"/>
                <a:gd name="T48" fmla="*/ 683 w 1630"/>
                <a:gd name="T49" fmla="*/ 1217 h 1996"/>
                <a:gd name="T50" fmla="*/ 584 w 1630"/>
                <a:gd name="T51" fmla="*/ 1155 h 1996"/>
                <a:gd name="T52" fmla="*/ 600 w 1630"/>
                <a:gd name="T53" fmla="*/ 1099 h 1996"/>
                <a:gd name="T54" fmla="*/ 689 w 1630"/>
                <a:gd name="T55" fmla="*/ 1058 h 1996"/>
                <a:gd name="T56" fmla="*/ 858 w 1630"/>
                <a:gd name="T57" fmla="*/ 991 h 1996"/>
                <a:gd name="T58" fmla="*/ 933 w 1630"/>
                <a:gd name="T59" fmla="*/ 1036 h 1996"/>
                <a:gd name="T60" fmla="*/ 1027 w 1630"/>
                <a:gd name="T61" fmla="*/ 1037 h 1996"/>
                <a:gd name="T62" fmla="*/ 1129 w 1630"/>
                <a:gd name="T63" fmla="*/ 1034 h 1996"/>
                <a:gd name="T64" fmla="*/ 1027 w 1630"/>
                <a:gd name="T65" fmla="*/ 1338 h 1996"/>
                <a:gd name="T66" fmla="*/ 1129 w 1630"/>
                <a:gd name="T67" fmla="*/ 1265 h 1996"/>
                <a:gd name="T68" fmla="*/ 1146 w 1630"/>
                <a:gd name="T69" fmla="*/ 1160 h 1996"/>
                <a:gd name="T70" fmla="*/ 1240 w 1630"/>
                <a:gd name="T71" fmla="*/ 1093 h 1996"/>
                <a:gd name="T72" fmla="*/ 1272 w 1630"/>
                <a:gd name="T73" fmla="*/ 1018 h 1996"/>
                <a:gd name="T74" fmla="*/ 1390 w 1630"/>
                <a:gd name="T75" fmla="*/ 1004 h 1996"/>
                <a:gd name="T76" fmla="*/ 1449 w 1630"/>
                <a:gd name="T77" fmla="*/ 934 h 1996"/>
                <a:gd name="T78" fmla="*/ 1393 w 1630"/>
                <a:gd name="T79" fmla="*/ 929 h 1996"/>
                <a:gd name="T80" fmla="*/ 1328 w 1630"/>
                <a:gd name="T81" fmla="*/ 859 h 1996"/>
                <a:gd name="T82" fmla="*/ 1191 w 1630"/>
                <a:gd name="T83" fmla="*/ 797 h 1996"/>
                <a:gd name="T84" fmla="*/ 1054 w 1630"/>
                <a:gd name="T85" fmla="*/ 819 h 1996"/>
                <a:gd name="T86" fmla="*/ 925 w 1630"/>
                <a:gd name="T87" fmla="*/ 671 h 1996"/>
                <a:gd name="T88" fmla="*/ 869 w 1630"/>
                <a:gd name="T89" fmla="*/ 649 h 1996"/>
                <a:gd name="T90" fmla="*/ 931 w 1630"/>
                <a:gd name="T91" fmla="*/ 606 h 1996"/>
                <a:gd name="T92" fmla="*/ 877 w 1630"/>
                <a:gd name="T93" fmla="*/ 566 h 1996"/>
                <a:gd name="T94" fmla="*/ 818 w 1630"/>
                <a:gd name="T95" fmla="*/ 531 h 1996"/>
                <a:gd name="T96" fmla="*/ 771 w 1630"/>
                <a:gd name="T97" fmla="*/ 466 h 1996"/>
                <a:gd name="T98" fmla="*/ 777 w 1630"/>
                <a:gd name="T99" fmla="*/ 399 h 1996"/>
                <a:gd name="T100" fmla="*/ 890 w 1630"/>
                <a:gd name="T101" fmla="*/ 431 h 1996"/>
                <a:gd name="T102" fmla="*/ 818 w 1630"/>
                <a:gd name="T103" fmla="*/ 391 h 1996"/>
                <a:gd name="T104" fmla="*/ 823 w 1630"/>
                <a:gd name="T105" fmla="*/ 351 h 1996"/>
                <a:gd name="T106" fmla="*/ 925 w 1630"/>
                <a:gd name="T107" fmla="*/ 300 h 1996"/>
                <a:gd name="T108" fmla="*/ 939 w 1630"/>
                <a:gd name="T109" fmla="*/ 248 h 1996"/>
                <a:gd name="T110" fmla="*/ 1011 w 1630"/>
                <a:gd name="T111" fmla="*/ 222 h 1996"/>
                <a:gd name="T112" fmla="*/ 1052 w 1630"/>
                <a:gd name="T113" fmla="*/ 122 h 1996"/>
                <a:gd name="T114" fmla="*/ 1057 w 1630"/>
                <a:gd name="T115" fmla="*/ 12 h 199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630"/>
                <a:gd name="T175" fmla="*/ 0 h 1996"/>
                <a:gd name="T176" fmla="*/ 1630 w 1630"/>
                <a:gd name="T177" fmla="*/ 1996 h 199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630" h="1996">
                  <a:moveTo>
                    <a:pt x="1125" y="0"/>
                  </a:moveTo>
                  <a:lnTo>
                    <a:pt x="1061" y="9"/>
                  </a:lnTo>
                  <a:lnTo>
                    <a:pt x="952" y="52"/>
                  </a:lnTo>
                  <a:lnTo>
                    <a:pt x="868" y="82"/>
                  </a:lnTo>
                  <a:lnTo>
                    <a:pt x="768" y="137"/>
                  </a:lnTo>
                  <a:lnTo>
                    <a:pt x="558" y="275"/>
                  </a:lnTo>
                  <a:lnTo>
                    <a:pt x="403" y="430"/>
                  </a:lnTo>
                  <a:lnTo>
                    <a:pt x="266" y="604"/>
                  </a:lnTo>
                  <a:cubicBezTo>
                    <a:pt x="226" y="660"/>
                    <a:pt x="189" y="720"/>
                    <a:pt x="163" y="769"/>
                  </a:cubicBezTo>
                  <a:cubicBezTo>
                    <a:pt x="135" y="828"/>
                    <a:pt x="129" y="844"/>
                    <a:pt x="110" y="896"/>
                  </a:cubicBezTo>
                  <a:lnTo>
                    <a:pt x="46" y="1079"/>
                  </a:lnTo>
                  <a:lnTo>
                    <a:pt x="10" y="1271"/>
                  </a:lnTo>
                  <a:lnTo>
                    <a:pt x="0" y="1445"/>
                  </a:lnTo>
                  <a:lnTo>
                    <a:pt x="19" y="1655"/>
                  </a:lnTo>
                  <a:lnTo>
                    <a:pt x="58" y="1735"/>
                  </a:lnTo>
                  <a:lnTo>
                    <a:pt x="73" y="1786"/>
                  </a:lnTo>
                  <a:lnTo>
                    <a:pt x="103" y="1777"/>
                  </a:lnTo>
                  <a:lnTo>
                    <a:pt x="145" y="1849"/>
                  </a:lnTo>
                  <a:lnTo>
                    <a:pt x="157" y="1957"/>
                  </a:lnTo>
                  <a:lnTo>
                    <a:pt x="190" y="1996"/>
                  </a:lnTo>
                  <a:lnTo>
                    <a:pt x="247" y="1993"/>
                  </a:lnTo>
                  <a:lnTo>
                    <a:pt x="214" y="1927"/>
                  </a:lnTo>
                  <a:lnTo>
                    <a:pt x="199" y="1834"/>
                  </a:lnTo>
                  <a:lnTo>
                    <a:pt x="250" y="1819"/>
                  </a:lnTo>
                  <a:lnTo>
                    <a:pt x="253" y="1705"/>
                  </a:lnTo>
                  <a:lnTo>
                    <a:pt x="277" y="1630"/>
                  </a:lnTo>
                  <a:lnTo>
                    <a:pt x="286" y="1591"/>
                  </a:lnTo>
                  <a:lnTo>
                    <a:pt x="379" y="1525"/>
                  </a:lnTo>
                  <a:lnTo>
                    <a:pt x="325" y="1627"/>
                  </a:lnTo>
                  <a:lnTo>
                    <a:pt x="385" y="1621"/>
                  </a:lnTo>
                  <a:lnTo>
                    <a:pt x="358" y="1666"/>
                  </a:lnTo>
                  <a:cubicBezTo>
                    <a:pt x="359" y="1678"/>
                    <a:pt x="395" y="1678"/>
                    <a:pt x="394" y="1696"/>
                  </a:cubicBezTo>
                  <a:cubicBezTo>
                    <a:pt x="393" y="1714"/>
                    <a:pt x="359" y="1754"/>
                    <a:pt x="352" y="1777"/>
                  </a:cubicBezTo>
                  <a:cubicBezTo>
                    <a:pt x="345" y="1800"/>
                    <a:pt x="330" y="1841"/>
                    <a:pt x="352" y="1834"/>
                  </a:cubicBezTo>
                  <a:cubicBezTo>
                    <a:pt x="374" y="1827"/>
                    <a:pt x="464" y="1769"/>
                    <a:pt x="484" y="1732"/>
                  </a:cubicBezTo>
                  <a:lnTo>
                    <a:pt x="475" y="1609"/>
                  </a:lnTo>
                  <a:lnTo>
                    <a:pt x="517" y="1558"/>
                  </a:lnTo>
                  <a:lnTo>
                    <a:pt x="526" y="1504"/>
                  </a:lnTo>
                  <a:lnTo>
                    <a:pt x="568" y="1570"/>
                  </a:lnTo>
                  <a:lnTo>
                    <a:pt x="754" y="1507"/>
                  </a:lnTo>
                  <a:lnTo>
                    <a:pt x="748" y="1438"/>
                  </a:lnTo>
                  <a:lnTo>
                    <a:pt x="823" y="1462"/>
                  </a:lnTo>
                  <a:lnTo>
                    <a:pt x="844" y="1513"/>
                  </a:lnTo>
                  <a:lnTo>
                    <a:pt x="799" y="1549"/>
                  </a:lnTo>
                  <a:cubicBezTo>
                    <a:pt x="793" y="1567"/>
                    <a:pt x="793" y="1585"/>
                    <a:pt x="808" y="1624"/>
                  </a:cubicBezTo>
                  <a:cubicBezTo>
                    <a:pt x="823" y="1663"/>
                    <a:pt x="859" y="1649"/>
                    <a:pt x="868" y="1633"/>
                  </a:cubicBezTo>
                  <a:lnTo>
                    <a:pt x="865" y="1528"/>
                  </a:lnTo>
                  <a:lnTo>
                    <a:pt x="922" y="1462"/>
                  </a:lnTo>
                  <a:lnTo>
                    <a:pt x="826" y="1417"/>
                  </a:lnTo>
                  <a:lnTo>
                    <a:pt x="763" y="1357"/>
                  </a:lnTo>
                  <a:lnTo>
                    <a:pt x="742" y="1300"/>
                  </a:lnTo>
                  <a:lnTo>
                    <a:pt x="652" y="1288"/>
                  </a:lnTo>
                  <a:lnTo>
                    <a:pt x="664" y="1255"/>
                  </a:lnTo>
                  <a:lnTo>
                    <a:pt x="670" y="1225"/>
                  </a:lnTo>
                  <a:lnTo>
                    <a:pt x="733" y="1222"/>
                  </a:lnTo>
                  <a:lnTo>
                    <a:pt x="769" y="1180"/>
                  </a:lnTo>
                  <a:lnTo>
                    <a:pt x="835" y="1090"/>
                  </a:lnTo>
                  <a:lnTo>
                    <a:pt x="958" y="1105"/>
                  </a:lnTo>
                  <a:lnTo>
                    <a:pt x="991" y="1153"/>
                  </a:lnTo>
                  <a:lnTo>
                    <a:pt x="1042" y="1155"/>
                  </a:lnTo>
                  <a:lnTo>
                    <a:pt x="1105" y="1090"/>
                  </a:lnTo>
                  <a:lnTo>
                    <a:pt x="1147" y="1156"/>
                  </a:lnTo>
                  <a:lnTo>
                    <a:pt x="1216" y="1132"/>
                  </a:lnTo>
                  <a:lnTo>
                    <a:pt x="1261" y="1153"/>
                  </a:lnTo>
                  <a:lnTo>
                    <a:pt x="1147" y="1360"/>
                  </a:lnTo>
                  <a:lnTo>
                    <a:pt x="1147" y="1492"/>
                  </a:lnTo>
                  <a:lnTo>
                    <a:pt x="1189" y="1492"/>
                  </a:lnTo>
                  <a:lnTo>
                    <a:pt x="1261" y="1411"/>
                  </a:lnTo>
                  <a:lnTo>
                    <a:pt x="1258" y="1327"/>
                  </a:lnTo>
                  <a:lnTo>
                    <a:pt x="1279" y="1294"/>
                  </a:lnTo>
                  <a:lnTo>
                    <a:pt x="1294" y="1243"/>
                  </a:lnTo>
                  <a:lnTo>
                    <a:pt x="1384" y="1219"/>
                  </a:lnTo>
                  <a:lnTo>
                    <a:pt x="1372" y="1162"/>
                  </a:lnTo>
                  <a:lnTo>
                    <a:pt x="1420" y="1135"/>
                  </a:lnTo>
                  <a:lnTo>
                    <a:pt x="1459" y="1117"/>
                  </a:lnTo>
                  <a:lnTo>
                    <a:pt x="1552" y="1120"/>
                  </a:lnTo>
                  <a:lnTo>
                    <a:pt x="1591" y="1063"/>
                  </a:lnTo>
                  <a:lnTo>
                    <a:pt x="1618" y="1042"/>
                  </a:lnTo>
                  <a:lnTo>
                    <a:pt x="1630" y="1024"/>
                  </a:lnTo>
                  <a:lnTo>
                    <a:pt x="1555" y="1036"/>
                  </a:lnTo>
                  <a:lnTo>
                    <a:pt x="1555" y="985"/>
                  </a:lnTo>
                  <a:lnTo>
                    <a:pt x="1483" y="958"/>
                  </a:lnTo>
                  <a:lnTo>
                    <a:pt x="1459" y="985"/>
                  </a:lnTo>
                  <a:lnTo>
                    <a:pt x="1330" y="889"/>
                  </a:lnTo>
                  <a:lnTo>
                    <a:pt x="1276" y="931"/>
                  </a:lnTo>
                  <a:lnTo>
                    <a:pt x="1177" y="913"/>
                  </a:lnTo>
                  <a:lnTo>
                    <a:pt x="1186" y="841"/>
                  </a:lnTo>
                  <a:lnTo>
                    <a:pt x="1033" y="748"/>
                  </a:lnTo>
                  <a:lnTo>
                    <a:pt x="970" y="763"/>
                  </a:lnTo>
                  <a:lnTo>
                    <a:pt x="970" y="724"/>
                  </a:lnTo>
                  <a:lnTo>
                    <a:pt x="1003" y="685"/>
                  </a:lnTo>
                  <a:lnTo>
                    <a:pt x="1039" y="676"/>
                  </a:lnTo>
                  <a:lnTo>
                    <a:pt x="1006" y="619"/>
                  </a:lnTo>
                  <a:lnTo>
                    <a:pt x="979" y="631"/>
                  </a:lnTo>
                  <a:lnTo>
                    <a:pt x="979" y="574"/>
                  </a:lnTo>
                  <a:lnTo>
                    <a:pt x="913" y="592"/>
                  </a:lnTo>
                  <a:lnTo>
                    <a:pt x="904" y="514"/>
                  </a:lnTo>
                  <a:lnTo>
                    <a:pt x="861" y="520"/>
                  </a:lnTo>
                  <a:lnTo>
                    <a:pt x="816" y="430"/>
                  </a:lnTo>
                  <a:lnTo>
                    <a:pt x="868" y="445"/>
                  </a:lnTo>
                  <a:lnTo>
                    <a:pt x="910" y="484"/>
                  </a:lnTo>
                  <a:lnTo>
                    <a:pt x="994" y="481"/>
                  </a:lnTo>
                  <a:lnTo>
                    <a:pt x="967" y="433"/>
                  </a:lnTo>
                  <a:lnTo>
                    <a:pt x="913" y="436"/>
                  </a:lnTo>
                  <a:lnTo>
                    <a:pt x="877" y="400"/>
                  </a:lnTo>
                  <a:lnTo>
                    <a:pt x="919" y="391"/>
                  </a:lnTo>
                  <a:lnTo>
                    <a:pt x="970" y="397"/>
                  </a:lnTo>
                  <a:lnTo>
                    <a:pt x="1033" y="334"/>
                  </a:lnTo>
                  <a:lnTo>
                    <a:pt x="1000" y="289"/>
                  </a:lnTo>
                  <a:lnTo>
                    <a:pt x="1048" y="277"/>
                  </a:lnTo>
                  <a:lnTo>
                    <a:pt x="1144" y="283"/>
                  </a:lnTo>
                  <a:lnTo>
                    <a:pt x="1129" y="247"/>
                  </a:lnTo>
                  <a:lnTo>
                    <a:pt x="1171" y="205"/>
                  </a:lnTo>
                  <a:lnTo>
                    <a:pt x="1174" y="136"/>
                  </a:lnTo>
                  <a:lnTo>
                    <a:pt x="1222" y="46"/>
                  </a:lnTo>
                  <a:lnTo>
                    <a:pt x="1180" y="13"/>
                  </a:lnTo>
                  <a:lnTo>
                    <a:pt x="1125" y="0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2" name="Freeform 23"/>
            <p:cNvSpPr>
              <a:spLocks/>
            </p:cNvSpPr>
            <p:nvPr userDrawn="1"/>
          </p:nvSpPr>
          <p:spPr bwMode="ltGray">
            <a:xfrm>
              <a:off x="3747" y="3265"/>
              <a:ext cx="399" cy="296"/>
            </a:xfrm>
            <a:custGeom>
              <a:avLst/>
              <a:gdLst>
                <a:gd name="T0" fmla="*/ 0 w 446"/>
                <a:gd name="T1" fmla="*/ 145 h 329"/>
                <a:gd name="T2" fmla="*/ 0 w 446"/>
                <a:gd name="T3" fmla="*/ 231 h 329"/>
                <a:gd name="T4" fmla="*/ 98 w 446"/>
                <a:gd name="T5" fmla="*/ 265 h 329"/>
                <a:gd name="T6" fmla="*/ 164 w 446"/>
                <a:gd name="T7" fmla="*/ 277 h 329"/>
                <a:gd name="T8" fmla="*/ 215 w 446"/>
                <a:gd name="T9" fmla="*/ 285 h 329"/>
                <a:gd name="T10" fmla="*/ 285 w 446"/>
                <a:gd name="T11" fmla="*/ 293 h 329"/>
                <a:gd name="T12" fmla="*/ 371 w 446"/>
                <a:gd name="T13" fmla="*/ 291 h 329"/>
                <a:gd name="T14" fmla="*/ 383 w 446"/>
                <a:gd name="T15" fmla="*/ 265 h 329"/>
                <a:gd name="T16" fmla="*/ 343 w 446"/>
                <a:gd name="T17" fmla="*/ 224 h 329"/>
                <a:gd name="T18" fmla="*/ 343 w 446"/>
                <a:gd name="T19" fmla="*/ 183 h 329"/>
                <a:gd name="T20" fmla="*/ 277 w 446"/>
                <a:gd name="T21" fmla="*/ 143 h 329"/>
                <a:gd name="T22" fmla="*/ 283 w 446"/>
                <a:gd name="T23" fmla="*/ 81 h 329"/>
                <a:gd name="T24" fmla="*/ 229 w 446"/>
                <a:gd name="T25" fmla="*/ 51 h 329"/>
                <a:gd name="T26" fmla="*/ 221 w 446"/>
                <a:gd name="T27" fmla="*/ 102 h 329"/>
                <a:gd name="T28" fmla="*/ 183 w 446"/>
                <a:gd name="T29" fmla="*/ 75 h 329"/>
                <a:gd name="T30" fmla="*/ 151 w 446"/>
                <a:gd name="T31" fmla="*/ 89 h 329"/>
                <a:gd name="T32" fmla="*/ 161 w 446"/>
                <a:gd name="T33" fmla="*/ 43 h 329"/>
                <a:gd name="T34" fmla="*/ 100 w 446"/>
                <a:gd name="T35" fmla="*/ 32 h 329"/>
                <a:gd name="T36" fmla="*/ 98 w 446"/>
                <a:gd name="T37" fmla="*/ 102 h 329"/>
                <a:gd name="T38" fmla="*/ 129 w 446"/>
                <a:gd name="T39" fmla="*/ 167 h 329"/>
                <a:gd name="T40" fmla="*/ 67 w 446"/>
                <a:gd name="T41" fmla="*/ 175 h 329"/>
                <a:gd name="T42" fmla="*/ 32 w 446"/>
                <a:gd name="T43" fmla="*/ 145 h 329"/>
                <a:gd name="T44" fmla="*/ 0 w 446"/>
                <a:gd name="T45" fmla="*/ 145 h 32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46"/>
                <a:gd name="T70" fmla="*/ 0 h 329"/>
                <a:gd name="T71" fmla="*/ 446 w 446"/>
                <a:gd name="T72" fmla="*/ 329 h 329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46" h="329">
                  <a:moveTo>
                    <a:pt x="0" y="162"/>
                  </a:moveTo>
                  <a:lnTo>
                    <a:pt x="0" y="258"/>
                  </a:lnTo>
                  <a:lnTo>
                    <a:pt x="109" y="295"/>
                  </a:lnTo>
                  <a:lnTo>
                    <a:pt x="183" y="309"/>
                  </a:lnTo>
                  <a:lnTo>
                    <a:pt x="240" y="318"/>
                  </a:lnTo>
                  <a:lnTo>
                    <a:pt x="318" y="327"/>
                  </a:lnTo>
                  <a:lnTo>
                    <a:pt x="414" y="324"/>
                  </a:lnTo>
                  <a:cubicBezTo>
                    <a:pt x="432" y="319"/>
                    <a:pt x="446" y="329"/>
                    <a:pt x="427" y="295"/>
                  </a:cubicBezTo>
                  <a:cubicBezTo>
                    <a:pt x="408" y="261"/>
                    <a:pt x="389" y="265"/>
                    <a:pt x="382" y="250"/>
                  </a:cubicBezTo>
                  <a:lnTo>
                    <a:pt x="382" y="204"/>
                  </a:lnTo>
                  <a:lnTo>
                    <a:pt x="309" y="159"/>
                  </a:lnTo>
                  <a:cubicBezTo>
                    <a:pt x="298" y="140"/>
                    <a:pt x="333" y="144"/>
                    <a:pt x="315" y="90"/>
                  </a:cubicBezTo>
                  <a:cubicBezTo>
                    <a:pt x="297" y="36"/>
                    <a:pt x="266" y="53"/>
                    <a:pt x="255" y="57"/>
                  </a:cubicBezTo>
                  <a:lnTo>
                    <a:pt x="246" y="114"/>
                  </a:lnTo>
                  <a:lnTo>
                    <a:pt x="204" y="84"/>
                  </a:lnTo>
                  <a:lnTo>
                    <a:pt x="168" y="99"/>
                  </a:lnTo>
                  <a:lnTo>
                    <a:pt x="180" y="48"/>
                  </a:lnTo>
                  <a:cubicBezTo>
                    <a:pt x="171" y="38"/>
                    <a:pt x="135" y="0"/>
                    <a:pt x="111" y="36"/>
                  </a:cubicBezTo>
                  <a:cubicBezTo>
                    <a:pt x="87" y="72"/>
                    <a:pt x="104" y="89"/>
                    <a:pt x="109" y="114"/>
                  </a:cubicBezTo>
                  <a:lnTo>
                    <a:pt x="144" y="186"/>
                  </a:lnTo>
                  <a:lnTo>
                    <a:pt x="75" y="195"/>
                  </a:lnTo>
                  <a:lnTo>
                    <a:pt x="36" y="162"/>
                  </a:lnTo>
                  <a:lnTo>
                    <a:pt x="0" y="162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3" name="Freeform 24"/>
            <p:cNvSpPr>
              <a:spLocks/>
            </p:cNvSpPr>
            <p:nvPr userDrawn="1"/>
          </p:nvSpPr>
          <p:spPr bwMode="ltGray">
            <a:xfrm>
              <a:off x="3653" y="3182"/>
              <a:ext cx="395" cy="131"/>
            </a:xfrm>
            <a:custGeom>
              <a:avLst/>
              <a:gdLst>
                <a:gd name="T0" fmla="*/ 5 w 441"/>
                <a:gd name="T1" fmla="*/ 70 h 146"/>
                <a:gd name="T2" fmla="*/ 54 w 441"/>
                <a:gd name="T3" fmla="*/ 127 h 146"/>
                <a:gd name="T4" fmla="*/ 151 w 441"/>
                <a:gd name="T5" fmla="*/ 99 h 146"/>
                <a:gd name="T6" fmla="*/ 193 w 441"/>
                <a:gd name="T7" fmla="*/ 59 h 146"/>
                <a:gd name="T8" fmla="*/ 233 w 441"/>
                <a:gd name="T9" fmla="*/ 99 h 146"/>
                <a:gd name="T10" fmla="*/ 271 w 441"/>
                <a:gd name="T11" fmla="*/ 89 h 146"/>
                <a:gd name="T12" fmla="*/ 314 w 441"/>
                <a:gd name="T13" fmla="*/ 99 h 146"/>
                <a:gd name="T14" fmla="*/ 314 w 441"/>
                <a:gd name="T15" fmla="*/ 57 h 146"/>
                <a:gd name="T16" fmla="*/ 344 w 441"/>
                <a:gd name="T17" fmla="*/ 27 h 146"/>
                <a:gd name="T18" fmla="*/ 360 w 441"/>
                <a:gd name="T19" fmla="*/ 54 h 146"/>
                <a:gd name="T20" fmla="*/ 384 w 441"/>
                <a:gd name="T21" fmla="*/ 16 h 146"/>
                <a:gd name="T22" fmla="*/ 339 w 441"/>
                <a:gd name="T23" fmla="*/ 0 h 146"/>
                <a:gd name="T24" fmla="*/ 273 w 441"/>
                <a:gd name="T25" fmla="*/ 57 h 146"/>
                <a:gd name="T26" fmla="*/ 212 w 441"/>
                <a:gd name="T27" fmla="*/ 11 h 146"/>
                <a:gd name="T28" fmla="*/ 172 w 441"/>
                <a:gd name="T29" fmla="*/ 48 h 146"/>
                <a:gd name="T30" fmla="*/ 129 w 441"/>
                <a:gd name="T31" fmla="*/ 67 h 146"/>
                <a:gd name="T32" fmla="*/ 116 w 441"/>
                <a:gd name="T33" fmla="*/ 75 h 146"/>
                <a:gd name="T34" fmla="*/ 97 w 441"/>
                <a:gd name="T35" fmla="*/ 70 h 146"/>
                <a:gd name="T36" fmla="*/ 54 w 441"/>
                <a:gd name="T37" fmla="*/ 48 h 146"/>
                <a:gd name="T38" fmla="*/ 5 w 441"/>
                <a:gd name="T39" fmla="*/ 70 h 14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441"/>
                <a:gd name="T61" fmla="*/ 0 h 146"/>
                <a:gd name="T62" fmla="*/ 441 w 441"/>
                <a:gd name="T63" fmla="*/ 146 h 14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441" h="146">
                  <a:moveTo>
                    <a:pt x="6" y="78"/>
                  </a:moveTo>
                  <a:cubicBezTo>
                    <a:pt x="0" y="90"/>
                    <a:pt x="33" y="136"/>
                    <a:pt x="60" y="141"/>
                  </a:cubicBezTo>
                  <a:cubicBezTo>
                    <a:pt x="87" y="146"/>
                    <a:pt x="143" y="123"/>
                    <a:pt x="169" y="110"/>
                  </a:cubicBezTo>
                  <a:lnTo>
                    <a:pt x="216" y="66"/>
                  </a:lnTo>
                  <a:lnTo>
                    <a:pt x="260" y="110"/>
                  </a:lnTo>
                  <a:lnTo>
                    <a:pt x="303" y="99"/>
                  </a:lnTo>
                  <a:lnTo>
                    <a:pt x="351" y="110"/>
                  </a:lnTo>
                  <a:lnTo>
                    <a:pt x="351" y="64"/>
                  </a:lnTo>
                  <a:lnTo>
                    <a:pt x="384" y="30"/>
                  </a:lnTo>
                  <a:cubicBezTo>
                    <a:pt x="392" y="29"/>
                    <a:pt x="363" y="66"/>
                    <a:pt x="402" y="60"/>
                  </a:cubicBezTo>
                  <a:cubicBezTo>
                    <a:pt x="441" y="54"/>
                    <a:pt x="433" y="28"/>
                    <a:pt x="429" y="18"/>
                  </a:cubicBezTo>
                  <a:lnTo>
                    <a:pt x="378" y="0"/>
                  </a:lnTo>
                  <a:lnTo>
                    <a:pt x="305" y="64"/>
                  </a:lnTo>
                  <a:lnTo>
                    <a:pt x="237" y="12"/>
                  </a:lnTo>
                  <a:lnTo>
                    <a:pt x="192" y="54"/>
                  </a:lnTo>
                  <a:lnTo>
                    <a:pt x="144" y="75"/>
                  </a:lnTo>
                  <a:lnTo>
                    <a:pt x="129" y="84"/>
                  </a:lnTo>
                  <a:lnTo>
                    <a:pt x="108" y="78"/>
                  </a:lnTo>
                  <a:cubicBezTo>
                    <a:pt x="97" y="73"/>
                    <a:pt x="99" y="60"/>
                    <a:pt x="60" y="54"/>
                  </a:cubicBezTo>
                  <a:cubicBezTo>
                    <a:pt x="21" y="48"/>
                    <a:pt x="17" y="73"/>
                    <a:pt x="6" y="78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4" name="Freeform 25"/>
            <p:cNvSpPr>
              <a:spLocks/>
            </p:cNvSpPr>
            <p:nvPr userDrawn="1"/>
          </p:nvSpPr>
          <p:spPr bwMode="ltGray">
            <a:xfrm>
              <a:off x="2944" y="2778"/>
              <a:ext cx="134" cy="178"/>
            </a:xfrm>
            <a:custGeom>
              <a:avLst/>
              <a:gdLst>
                <a:gd name="T0" fmla="*/ 0 w 150"/>
                <a:gd name="T1" fmla="*/ 0 h 198"/>
                <a:gd name="T2" fmla="*/ 13 w 150"/>
                <a:gd name="T3" fmla="*/ 57 h 198"/>
                <a:gd name="T4" fmla="*/ 40 w 150"/>
                <a:gd name="T5" fmla="*/ 108 h 198"/>
                <a:gd name="T6" fmla="*/ 80 w 150"/>
                <a:gd name="T7" fmla="*/ 167 h 198"/>
                <a:gd name="T8" fmla="*/ 110 w 150"/>
                <a:gd name="T9" fmla="*/ 178 h 198"/>
                <a:gd name="T10" fmla="*/ 134 w 150"/>
                <a:gd name="T11" fmla="*/ 146 h 198"/>
                <a:gd name="T12" fmla="*/ 102 w 150"/>
                <a:gd name="T13" fmla="*/ 146 h 198"/>
                <a:gd name="T14" fmla="*/ 99 w 150"/>
                <a:gd name="T15" fmla="*/ 92 h 198"/>
                <a:gd name="T16" fmla="*/ 70 w 150"/>
                <a:gd name="T17" fmla="*/ 76 h 198"/>
                <a:gd name="T18" fmla="*/ 88 w 150"/>
                <a:gd name="T19" fmla="*/ 19 h 198"/>
                <a:gd name="T20" fmla="*/ 43 w 150"/>
                <a:gd name="T21" fmla="*/ 32 h 198"/>
                <a:gd name="T22" fmla="*/ 0 w 150"/>
                <a:gd name="T23" fmla="*/ 0 h 19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50"/>
                <a:gd name="T37" fmla="*/ 0 h 198"/>
                <a:gd name="T38" fmla="*/ 150 w 150"/>
                <a:gd name="T39" fmla="*/ 198 h 19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50" h="198">
                  <a:moveTo>
                    <a:pt x="0" y="0"/>
                  </a:moveTo>
                  <a:lnTo>
                    <a:pt x="15" y="63"/>
                  </a:lnTo>
                  <a:lnTo>
                    <a:pt x="45" y="120"/>
                  </a:lnTo>
                  <a:lnTo>
                    <a:pt x="90" y="186"/>
                  </a:lnTo>
                  <a:lnTo>
                    <a:pt x="123" y="198"/>
                  </a:lnTo>
                  <a:lnTo>
                    <a:pt x="150" y="162"/>
                  </a:lnTo>
                  <a:lnTo>
                    <a:pt x="114" y="162"/>
                  </a:lnTo>
                  <a:lnTo>
                    <a:pt x="111" y="102"/>
                  </a:lnTo>
                  <a:lnTo>
                    <a:pt x="78" y="84"/>
                  </a:lnTo>
                  <a:lnTo>
                    <a:pt x="99" y="21"/>
                  </a:lnTo>
                  <a:lnTo>
                    <a:pt x="48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5" name="Freeform 26"/>
            <p:cNvSpPr>
              <a:spLocks/>
            </p:cNvSpPr>
            <p:nvPr userDrawn="1"/>
          </p:nvSpPr>
          <p:spPr bwMode="ltGray">
            <a:xfrm>
              <a:off x="3074" y="2697"/>
              <a:ext cx="80" cy="263"/>
            </a:xfrm>
            <a:custGeom>
              <a:avLst/>
              <a:gdLst>
                <a:gd name="T0" fmla="*/ 50 w 90"/>
                <a:gd name="T1" fmla="*/ 0 h 293"/>
                <a:gd name="T2" fmla="*/ 26 w 90"/>
                <a:gd name="T3" fmla="*/ 70 h 293"/>
                <a:gd name="T4" fmla="*/ 2 w 90"/>
                <a:gd name="T5" fmla="*/ 100 h 293"/>
                <a:gd name="T6" fmla="*/ 0 w 90"/>
                <a:gd name="T7" fmla="*/ 141 h 293"/>
                <a:gd name="T8" fmla="*/ 31 w 90"/>
                <a:gd name="T9" fmla="*/ 145 h 293"/>
                <a:gd name="T10" fmla="*/ 40 w 90"/>
                <a:gd name="T11" fmla="*/ 181 h 293"/>
                <a:gd name="T12" fmla="*/ 15 w 90"/>
                <a:gd name="T13" fmla="*/ 207 h 293"/>
                <a:gd name="T14" fmla="*/ 58 w 90"/>
                <a:gd name="T15" fmla="*/ 261 h 293"/>
                <a:gd name="T16" fmla="*/ 80 w 90"/>
                <a:gd name="T17" fmla="*/ 263 h 293"/>
                <a:gd name="T18" fmla="*/ 55 w 90"/>
                <a:gd name="T19" fmla="*/ 234 h 293"/>
                <a:gd name="T20" fmla="*/ 63 w 90"/>
                <a:gd name="T21" fmla="*/ 159 h 293"/>
                <a:gd name="T22" fmla="*/ 40 w 90"/>
                <a:gd name="T23" fmla="*/ 141 h 293"/>
                <a:gd name="T24" fmla="*/ 26 w 90"/>
                <a:gd name="T25" fmla="*/ 116 h 293"/>
                <a:gd name="T26" fmla="*/ 50 w 90"/>
                <a:gd name="T27" fmla="*/ 83 h 293"/>
                <a:gd name="T28" fmla="*/ 80 w 90"/>
                <a:gd name="T29" fmla="*/ 59 h 293"/>
                <a:gd name="T30" fmla="*/ 50 w 90"/>
                <a:gd name="T31" fmla="*/ 0 h 29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90"/>
                <a:gd name="T49" fmla="*/ 0 h 293"/>
                <a:gd name="T50" fmla="*/ 90 w 90"/>
                <a:gd name="T51" fmla="*/ 293 h 293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90" h="293">
                  <a:moveTo>
                    <a:pt x="56" y="0"/>
                  </a:moveTo>
                  <a:lnTo>
                    <a:pt x="29" y="78"/>
                  </a:lnTo>
                  <a:lnTo>
                    <a:pt x="2" y="111"/>
                  </a:lnTo>
                  <a:lnTo>
                    <a:pt x="0" y="157"/>
                  </a:lnTo>
                  <a:lnTo>
                    <a:pt x="35" y="162"/>
                  </a:lnTo>
                  <a:lnTo>
                    <a:pt x="45" y="202"/>
                  </a:lnTo>
                  <a:lnTo>
                    <a:pt x="17" y="231"/>
                  </a:lnTo>
                  <a:lnTo>
                    <a:pt x="65" y="291"/>
                  </a:lnTo>
                  <a:lnTo>
                    <a:pt x="90" y="293"/>
                  </a:lnTo>
                  <a:lnTo>
                    <a:pt x="62" y="261"/>
                  </a:lnTo>
                  <a:lnTo>
                    <a:pt x="71" y="177"/>
                  </a:lnTo>
                  <a:lnTo>
                    <a:pt x="45" y="157"/>
                  </a:lnTo>
                  <a:lnTo>
                    <a:pt x="29" y="129"/>
                  </a:lnTo>
                  <a:lnTo>
                    <a:pt x="56" y="93"/>
                  </a:lnTo>
                  <a:lnTo>
                    <a:pt x="90" y="66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6" name="Freeform 27"/>
            <p:cNvSpPr>
              <a:spLocks/>
            </p:cNvSpPr>
            <p:nvPr userDrawn="1"/>
          </p:nvSpPr>
          <p:spPr bwMode="ltGray">
            <a:xfrm>
              <a:off x="3194" y="2490"/>
              <a:ext cx="258" cy="223"/>
            </a:xfrm>
            <a:custGeom>
              <a:avLst/>
              <a:gdLst>
                <a:gd name="T0" fmla="*/ 0 w 288"/>
                <a:gd name="T1" fmla="*/ 224 h 249"/>
                <a:gd name="T2" fmla="*/ 11 w 288"/>
                <a:gd name="T3" fmla="*/ 192 h 249"/>
                <a:gd name="T4" fmla="*/ 59 w 288"/>
                <a:gd name="T5" fmla="*/ 194 h 249"/>
                <a:gd name="T6" fmla="*/ 62 w 288"/>
                <a:gd name="T7" fmla="*/ 162 h 249"/>
                <a:gd name="T8" fmla="*/ 140 w 288"/>
                <a:gd name="T9" fmla="*/ 132 h 249"/>
                <a:gd name="T10" fmla="*/ 164 w 288"/>
                <a:gd name="T11" fmla="*/ 145 h 249"/>
                <a:gd name="T12" fmla="*/ 153 w 288"/>
                <a:gd name="T13" fmla="*/ 13 h 249"/>
                <a:gd name="T14" fmla="*/ 204 w 288"/>
                <a:gd name="T15" fmla="*/ 0 h 249"/>
                <a:gd name="T16" fmla="*/ 258 w 288"/>
                <a:gd name="T17" fmla="*/ 40 h 249"/>
                <a:gd name="T18" fmla="*/ 220 w 288"/>
                <a:gd name="T19" fmla="*/ 35 h 249"/>
                <a:gd name="T20" fmla="*/ 196 w 288"/>
                <a:gd name="T21" fmla="*/ 57 h 249"/>
                <a:gd name="T22" fmla="*/ 218 w 288"/>
                <a:gd name="T23" fmla="*/ 135 h 249"/>
                <a:gd name="T24" fmla="*/ 164 w 288"/>
                <a:gd name="T25" fmla="*/ 185 h 249"/>
                <a:gd name="T26" fmla="*/ 0 w 288"/>
                <a:gd name="T27" fmla="*/ 224 h 24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88"/>
                <a:gd name="T43" fmla="*/ 0 h 249"/>
                <a:gd name="T44" fmla="*/ 288 w 288"/>
                <a:gd name="T45" fmla="*/ 249 h 249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88" h="249">
                  <a:moveTo>
                    <a:pt x="0" y="249"/>
                  </a:moveTo>
                  <a:lnTo>
                    <a:pt x="12" y="213"/>
                  </a:lnTo>
                  <a:lnTo>
                    <a:pt x="66" y="216"/>
                  </a:lnTo>
                  <a:lnTo>
                    <a:pt x="69" y="180"/>
                  </a:lnTo>
                  <a:lnTo>
                    <a:pt x="156" y="147"/>
                  </a:lnTo>
                  <a:lnTo>
                    <a:pt x="183" y="161"/>
                  </a:lnTo>
                  <a:lnTo>
                    <a:pt x="171" y="15"/>
                  </a:lnTo>
                  <a:lnTo>
                    <a:pt x="228" y="0"/>
                  </a:lnTo>
                  <a:lnTo>
                    <a:pt x="288" y="45"/>
                  </a:lnTo>
                  <a:lnTo>
                    <a:pt x="246" y="39"/>
                  </a:lnTo>
                  <a:lnTo>
                    <a:pt x="219" y="63"/>
                  </a:lnTo>
                  <a:lnTo>
                    <a:pt x="243" y="150"/>
                  </a:lnTo>
                  <a:lnTo>
                    <a:pt x="183" y="206"/>
                  </a:lnTo>
                  <a:lnTo>
                    <a:pt x="0" y="249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7" name="AutoShape 28"/>
            <p:cNvSpPr>
              <a:spLocks noChangeArrowheads="1"/>
            </p:cNvSpPr>
            <p:nvPr userDrawn="1"/>
          </p:nvSpPr>
          <p:spPr bwMode="ltGray">
            <a:xfrm rot="10800000">
              <a:off x="3561" y="1130"/>
              <a:ext cx="812" cy="610"/>
            </a:xfrm>
            <a:custGeom>
              <a:avLst/>
              <a:gdLst>
                <a:gd name="T0" fmla="*/ 15 w 21600"/>
                <a:gd name="T1" fmla="*/ 0 h 21600"/>
                <a:gd name="T2" fmla="*/ 4 w 21600"/>
                <a:gd name="T3" fmla="*/ 3 h 21600"/>
                <a:gd name="T4" fmla="*/ 0 w 21600"/>
                <a:gd name="T5" fmla="*/ 9 h 21600"/>
                <a:gd name="T6" fmla="*/ 4 w 21600"/>
                <a:gd name="T7" fmla="*/ 15 h 21600"/>
                <a:gd name="T8" fmla="*/ 15 w 21600"/>
                <a:gd name="T9" fmla="*/ 17 h 21600"/>
                <a:gd name="T10" fmla="*/ 26 w 21600"/>
                <a:gd name="T11" fmla="*/ 15 h 21600"/>
                <a:gd name="T12" fmla="*/ 31 w 21600"/>
                <a:gd name="T13" fmla="*/ 9 h 21600"/>
                <a:gd name="T14" fmla="*/ 26 w 21600"/>
                <a:gd name="T15" fmla="*/ 3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6 w 21600"/>
                <a:gd name="T25" fmla="*/ 3151 h 21600"/>
                <a:gd name="T26" fmla="*/ 18434 w 21600"/>
                <a:gd name="T27" fmla="*/ 1844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492" y="10800"/>
                  </a:moveTo>
                  <a:cubicBezTo>
                    <a:pt x="1492" y="15941"/>
                    <a:pt x="5659" y="20108"/>
                    <a:pt x="10800" y="20108"/>
                  </a:cubicBezTo>
                  <a:cubicBezTo>
                    <a:pt x="15941" y="20108"/>
                    <a:pt x="20108" y="15941"/>
                    <a:pt x="20108" y="10800"/>
                  </a:cubicBezTo>
                  <a:cubicBezTo>
                    <a:pt x="20108" y="5659"/>
                    <a:pt x="15941" y="1492"/>
                    <a:pt x="10800" y="1492"/>
                  </a:cubicBezTo>
                  <a:cubicBezTo>
                    <a:pt x="5659" y="1492"/>
                    <a:pt x="1492" y="5659"/>
                    <a:pt x="1492" y="10800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 rot="10800000" wrap="none" anchor="ctr"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</p:grpSp>
      <p:sp>
        <p:nvSpPr>
          <p:cNvPr id="455742" name="Rectangle 6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95400"/>
            <a:ext cx="84582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8" r:id="rId1"/>
    <p:sldLayoutId id="2147483677" r:id="rId2"/>
    <p:sldLayoutId id="2147483676" r:id="rId3"/>
    <p:sldLayoutId id="2147483675" r:id="rId4"/>
    <p:sldLayoutId id="2147483674" r:id="rId5"/>
    <p:sldLayoutId id="2147483673" r:id="rId6"/>
    <p:sldLayoutId id="2147483672" r:id="rId7"/>
    <p:sldLayoutId id="2147483671" r:id="rId8"/>
    <p:sldLayoutId id="2147483670" r:id="rId9"/>
    <p:sldLayoutId id="2147483669" r:id="rId10"/>
    <p:sldLayoutId id="2147483668" r:id="rId11"/>
    <p:sldLayoutId id="2147483667" r:id="rId12"/>
    <p:sldLayoutId id="2147483666" r:id="rId13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9pPr>
    </p:titleStyle>
    <p:bodyStyle>
      <a:lvl1pPr marL="341313" indent="-341313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804863" indent="-287338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38238" indent="-219075" algn="l" rtl="0" fontAlgn="base">
        <a:spcBef>
          <a:spcPct val="200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</a:defRPr>
      </a:lvl3pPr>
      <a:lvl4pPr marL="1539875" indent="-287338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1885950" indent="-23177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3431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8003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2575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7147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ellogg.northwestern.edu/faculty/korajczy/htm/aptlist.htm" TargetMode="External"/><Relationship Id="rId2" Type="http://schemas.openxmlformats.org/officeDocument/2006/relationships/hyperlink" Target="http://www.barra.com/" TargetMode="Externa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mba.tuck.dartmouth.edu/pages/faculty/ken.french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3"/>
          <p:cNvSpPr>
            <a:spLocks noChangeArrowheads="1"/>
          </p:cNvSpPr>
          <p:nvPr/>
        </p:nvSpPr>
        <p:spPr bwMode="auto">
          <a:xfrm>
            <a:off x="0" y="0"/>
            <a:ext cx="9144000" cy="382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b"/>
          <a:lstStyle/>
          <a:p>
            <a:pPr eaLnBrk="0" hangingPunct="0"/>
            <a:endParaRPr lang="en-US" sz="2400"/>
          </a:p>
        </p:txBody>
      </p:sp>
      <p:sp>
        <p:nvSpPr>
          <p:cNvPr id="17410" name="Text Box 10"/>
          <p:cNvSpPr txBox="1">
            <a:spLocks noChangeArrowheads="1"/>
          </p:cNvSpPr>
          <p:nvPr/>
        </p:nvSpPr>
        <p:spPr bwMode="auto">
          <a:xfrm>
            <a:off x="2346325" y="4379913"/>
            <a:ext cx="38258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7411" name="Text Box 13"/>
          <p:cNvSpPr txBox="1">
            <a:spLocks noChangeArrowheads="1"/>
          </p:cNvSpPr>
          <p:nvPr/>
        </p:nvSpPr>
        <p:spPr bwMode="auto">
          <a:xfrm>
            <a:off x="1828800" y="3505200"/>
            <a:ext cx="5654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741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17413" name="Line 1038"/>
          <p:cNvSpPr>
            <a:spLocks noChangeShapeType="1"/>
          </p:cNvSpPr>
          <p:nvPr/>
        </p:nvSpPr>
        <p:spPr bwMode="auto">
          <a:xfrm>
            <a:off x="1600200" y="1511300"/>
            <a:ext cx="5943600" cy="0"/>
          </a:xfrm>
          <a:prstGeom prst="line">
            <a:avLst/>
          </a:prstGeom>
          <a:noFill/>
          <a:ln w="25400">
            <a:solidFill>
              <a:srgbClr val="FFCC6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" name="Rectangle 1032"/>
          <p:cNvSpPr>
            <a:spLocks noGrp="1" noChangeArrowheads="1"/>
          </p:cNvSpPr>
          <p:nvPr>
            <p:ph type="ctrTitle"/>
          </p:nvPr>
        </p:nvSpPr>
        <p:spPr>
          <a:xfrm>
            <a:off x="152400" y="152400"/>
            <a:ext cx="8991600" cy="1295400"/>
          </a:xfrm>
        </p:spPr>
        <p:txBody>
          <a:bodyPr/>
          <a:lstStyle/>
          <a:p>
            <a:pPr>
              <a:defRPr/>
            </a:pPr>
            <a:r>
              <a:rPr lang="en-US" b="1" dirty="0" smtClean="0"/>
              <a:t>Chapter 9: </a:t>
            </a:r>
            <a:r>
              <a:rPr lang="en-US" b="1" dirty="0"/>
              <a:t>Multifactor Models of </a:t>
            </a:r>
            <a:br>
              <a:rPr lang="en-US" b="1" dirty="0"/>
            </a:br>
            <a:r>
              <a:rPr lang="en-US" b="1" dirty="0"/>
              <a:t>	Risk and </a:t>
            </a:r>
            <a:r>
              <a:rPr lang="en-US" b="1" dirty="0" smtClean="0"/>
              <a:t>Return</a:t>
            </a:r>
          </a:p>
        </p:txBody>
      </p:sp>
      <p:sp>
        <p:nvSpPr>
          <p:cNvPr id="8" name="Rounded Rectangle 7"/>
          <p:cNvSpPr/>
          <p:nvPr/>
        </p:nvSpPr>
        <p:spPr bwMode="auto">
          <a:xfrm>
            <a:off x="1549400" y="2260600"/>
            <a:ext cx="6096000" cy="3048000"/>
          </a:xfrm>
          <a:prstGeom prst="roundRect">
            <a:avLst/>
          </a:prstGeom>
          <a:solidFill>
            <a:srgbClr val="00664B"/>
          </a:solidFill>
          <a:ln w="12700" cap="flat" cmpd="sng" algn="ctr">
            <a:solidFill>
              <a:srgbClr val="00664B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3200" dirty="0" smtClean="0">
                <a:solidFill>
                  <a:srgbClr val="DFBE9D"/>
                </a:solidFill>
                <a:latin typeface="Bookman Old Style" pitchFamily="18" charset="0"/>
              </a:rPr>
              <a:t> </a:t>
            </a:r>
            <a:r>
              <a:rPr lang="en-US" sz="32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Analysis of Investments </a:t>
            </a:r>
            <a:r>
              <a:rPr lang="en-US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Ruehl" pitchFamily="34" charset="-79"/>
                <a:cs typeface="FrankRuehl" pitchFamily="34" charset="-79"/>
              </a:rPr>
              <a:t>&amp;</a:t>
            </a:r>
          </a:p>
          <a:p>
            <a:pPr algn="ctr">
              <a:defRPr/>
            </a:pPr>
            <a:r>
              <a:rPr lang="en-US" sz="32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Management of Portfolios </a:t>
            </a:r>
          </a:p>
          <a:p>
            <a:pPr>
              <a:defRPr/>
            </a:pPr>
            <a:r>
              <a:rPr lang="en-US" dirty="0" smtClean="0">
                <a:solidFill>
                  <a:srgbClr val="DFBE9D"/>
                </a:solidFill>
                <a:cs typeface="Arial" pitchFamily="34" charset="0"/>
              </a:rPr>
              <a:t>				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  <a:cs typeface="Arial" pitchFamily="34" charset="0"/>
              </a:rPr>
              <a:t>10</a:t>
            </a:r>
            <a:r>
              <a:rPr lang="en-US" baseline="30000" dirty="0" smtClean="0">
                <a:solidFill>
                  <a:schemeClr val="bg2">
                    <a:lumMod val="60000"/>
                    <a:lumOff val="40000"/>
                  </a:schemeClr>
                </a:solidFill>
                <a:cs typeface="Arial" pitchFamily="34" charset="0"/>
              </a:rPr>
              <a:t>TH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  <a:cs typeface="Arial" pitchFamily="34" charset="0"/>
              </a:rPr>
              <a:t> EDITION</a:t>
            </a:r>
          </a:p>
          <a:p>
            <a:pPr>
              <a:defRPr/>
            </a:pPr>
            <a:endParaRPr lang="en-US" dirty="0" smtClean="0">
              <a:solidFill>
                <a:srgbClr val="DFBE9D"/>
              </a:solidFill>
              <a:latin typeface="Bookman Old Style" pitchFamily="18" charset="0"/>
            </a:endParaRPr>
          </a:p>
          <a:p>
            <a:pPr>
              <a:defRPr/>
            </a:pPr>
            <a:endParaRPr lang="en-US" dirty="0" smtClean="0">
              <a:solidFill>
                <a:srgbClr val="DFBE9D"/>
              </a:solidFill>
              <a:latin typeface="Bookman Old Style" pitchFamily="18" charset="0"/>
            </a:endParaRPr>
          </a:p>
          <a:p>
            <a:pPr>
              <a:defRPr/>
            </a:pPr>
            <a:endParaRPr lang="en-US" dirty="0" smtClean="0">
              <a:solidFill>
                <a:srgbClr val="DFBE9D"/>
              </a:solidFill>
              <a:latin typeface="Bookman Old Style" pitchFamily="18" charset="0"/>
            </a:endParaRPr>
          </a:p>
          <a:p>
            <a:pPr algn="r">
              <a:defRPr/>
            </a:pPr>
            <a:r>
              <a:rPr lang="en-US" sz="24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Reilly </a:t>
            </a:r>
            <a:r>
              <a:rPr lang="en-US" sz="3200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Ruehl" pitchFamily="34" charset="-79"/>
                <a:cs typeface="FrankRuehl" pitchFamily="34" charset="-79"/>
              </a:rPr>
              <a:t>&amp;</a:t>
            </a:r>
            <a:r>
              <a:rPr lang="en-US" sz="2400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Ruehl" pitchFamily="34" charset="-79"/>
                <a:cs typeface="FrankRuehl" pitchFamily="34" charset="-79"/>
              </a:rPr>
              <a:t> </a:t>
            </a:r>
            <a:r>
              <a:rPr lang="en-US" sz="24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Brown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</p:txBody>
      </p:sp>
      <p:cxnSp>
        <p:nvCxnSpPr>
          <p:cNvPr id="17416" name="Straight Connector 8"/>
          <p:cNvCxnSpPr>
            <a:cxnSpLocks noChangeShapeType="1"/>
          </p:cNvCxnSpPr>
          <p:nvPr/>
        </p:nvCxnSpPr>
        <p:spPr bwMode="auto">
          <a:xfrm>
            <a:off x="6172200" y="7162800"/>
            <a:ext cx="3810000" cy="0"/>
          </a:xfrm>
          <a:prstGeom prst="line">
            <a:avLst/>
          </a:prstGeom>
          <a:noFill/>
          <a:ln w="12700" algn="ctr">
            <a:solidFill>
              <a:srgbClr val="DFBE9D"/>
            </a:solidFill>
            <a:round/>
            <a:headEnd type="none" w="sm" len="sm"/>
            <a:tailEnd type="none" w="sm" len="sm"/>
          </a:ln>
        </p:spPr>
      </p:cxnSp>
      <p:cxnSp>
        <p:nvCxnSpPr>
          <p:cNvPr id="17417" name="Straight Connector 11"/>
          <p:cNvCxnSpPr>
            <a:cxnSpLocks noChangeShapeType="1"/>
          </p:cNvCxnSpPr>
          <p:nvPr/>
        </p:nvCxnSpPr>
        <p:spPr bwMode="auto">
          <a:xfrm flipV="1">
            <a:off x="1587500" y="3632200"/>
            <a:ext cx="3873500" cy="12700"/>
          </a:xfrm>
          <a:prstGeom prst="line">
            <a:avLst/>
          </a:prstGeom>
          <a:noFill/>
          <a:ln w="12700" algn="ctr">
            <a:solidFill>
              <a:srgbClr val="D6AD84"/>
            </a:solidFill>
            <a:round/>
            <a:headEnd type="none" w="sm" len="sm"/>
            <a:tailEnd type="none" w="sm" len="sm"/>
          </a:ln>
        </p:spPr>
      </p:cxnSp>
      <p:cxnSp>
        <p:nvCxnSpPr>
          <p:cNvPr id="17418" name="Straight Connector 15"/>
          <p:cNvCxnSpPr>
            <a:cxnSpLocks noChangeShapeType="1"/>
          </p:cNvCxnSpPr>
          <p:nvPr/>
        </p:nvCxnSpPr>
        <p:spPr bwMode="auto">
          <a:xfrm>
            <a:off x="6896100" y="3632200"/>
            <a:ext cx="749300" cy="0"/>
          </a:xfrm>
          <a:prstGeom prst="line">
            <a:avLst/>
          </a:prstGeom>
          <a:noFill/>
          <a:ln w="12700" algn="ctr">
            <a:solidFill>
              <a:srgbClr val="D6AD84"/>
            </a:solidFill>
            <a:round/>
            <a:headEnd type="none" w="sm" len="sm"/>
            <a:tailEnd type="none" w="sm" len="sm"/>
          </a:ln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Arbitrage Pricing Theory</a:t>
            </a:r>
          </a:p>
        </p:txBody>
      </p:sp>
      <p:sp>
        <p:nvSpPr>
          <p:cNvPr id="1945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CAPM is criticized because of 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The many unrealistic assumptions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The difficulties in selecting a proxy for the market portfolio as a benchmark</a:t>
            </a:r>
          </a:p>
          <a:p>
            <a:pPr>
              <a:lnSpc>
                <a:spcPct val="110000"/>
              </a:lnSpc>
            </a:pPr>
            <a:r>
              <a:rPr lang="en-US" smtClean="0"/>
              <a:t>An alternative pricing theory with fewer assumptions was developed: Arbitrage Pricing Theory (APT)</a:t>
            </a:r>
          </a:p>
        </p:txBody>
      </p:sp>
      <p:sp>
        <p:nvSpPr>
          <p:cNvPr id="1945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9-</a:t>
            </a:r>
            <a:fld id="{24AEF59A-8B8A-4966-85B7-9020E7502189}" type="slidenum">
              <a:rPr lang="en-US">
                <a:cs typeface="Arial" charset="0"/>
              </a:rPr>
              <a:pPr/>
              <a:t>2</a:t>
            </a:fld>
            <a:endParaRPr lang="en-US">
              <a:cs typeface="Arial" charset="0"/>
            </a:endParaRPr>
          </a:p>
        </p:txBody>
      </p:sp>
      <p:sp>
        <p:nvSpPr>
          <p:cNvPr id="1946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90500"/>
            <a:ext cx="9144000" cy="812800"/>
          </a:xfrm>
        </p:spPr>
        <p:txBody>
          <a:bodyPr lIns="90488" tIns="44450" rIns="90488" bIns="44450" anchor="b"/>
          <a:lstStyle/>
          <a:p>
            <a:r>
              <a:rPr lang="en-US" b="1" smtClean="0"/>
              <a:t>Arbitrage Pricing Theory</a:t>
            </a:r>
          </a:p>
        </p:txBody>
      </p:sp>
      <p:sp>
        <p:nvSpPr>
          <p:cNvPr id="20482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76350"/>
            <a:ext cx="7543800" cy="4819650"/>
          </a:xfrm>
        </p:spPr>
        <p:txBody>
          <a:bodyPr lIns="90488" tIns="44450" rIns="90488" bIns="44450"/>
          <a:lstStyle/>
          <a:p>
            <a:pPr>
              <a:lnSpc>
                <a:spcPct val="90000"/>
              </a:lnSpc>
            </a:pPr>
            <a:r>
              <a:rPr lang="en-US" smtClean="0"/>
              <a:t>Three Major Assumptions: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Capital markets are perfectly competitive</a:t>
            </a:r>
          </a:p>
          <a:p>
            <a:pPr lvl="1"/>
            <a:r>
              <a:rPr lang="en-US" smtClean="0"/>
              <a:t>Investors always prefer more wealth to less wealth with certainty</a:t>
            </a:r>
          </a:p>
          <a:p>
            <a:pPr lvl="1"/>
            <a:r>
              <a:rPr lang="en-US" smtClean="0"/>
              <a:t>The stochastic process generating asset returns can be expressed as a linear function of a set of </a:t>
            </a:r>
            <a:r>
              <a:rPr lang="en-US" i="1" smtClean="0"/>
              <a:t>K</a:t>
            </a:r>
            <a:r>
              <a:rPr lang="en-US" smtClean="0"/>
              <a:t> factors or indexes </a:t>
            </a:r>
          </a:p>
          <a:p>
            <a:pPr>
              <a:lnSpc>
                <a:spcPct val="90000"/>
              </a:lnSpc>
            </a:pPr>
            <a:r>
              <a:rPr lang="en-US" smtClean="0"/>
              <a:t>In contrast to CAPM, APT doesn’t assume</a:t>
            </a:r>
          </a:p>
          <a:p>
            <a:pPr lvl="1"/>
            <a:r>
              <a:rPr lang="en-US" smtClean="0"/>
              <a:t>Normally distributed security returns </a:t>
            </a:r>
          </a:p>
          <a:p>
            <a:pPr lvl="1"/>
            <a:r>
              <a:rPr lang="en-US" smtClean="0"/>
              <a:t>Quadratic utility function</a:t>
            </a:r>
          </a:p>
          <a:p>
            <a:pPr lvl="1"/>
            <a:r>
              <a:rPr lang="en-US" smtClean="0"/>
              <a:t>A mean-variance efficient market portfolio</a:t>
            </a:r>
          </a:p>
        </p:txBody>
      </p:sp>
      <p:sp>
        <p:nvSpPr>
          <p:cNvPr id="2048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9-</a:t>
            </a:r>
            <a:fld id="{C96555F6-A618-4EA6-9A35-4B047669414E}" type="slidenum">
              <a:rPr lang="en-US">
                <a:cs typeface="Arial" charset="0"/>
              </a:rPr>
              <a:pPr/>
              <a:t>3</a:t>
            </a:fld>
            <a:endParaRPr lang="en-US">
              <a:cs typeface="Arial" charset="0"/>
            </a:endParaRPr>
          </a:p>
        </p:txBody>
      </p:sp>
      <p:sp>
        <p:nvSpPr>
          <p:cNvPr id="2048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90500"/>
            <a:ext cx="9144000" cy="812800"/>
          </a:xfrm>
        </p:spPr>
        <p:txBody>
          <a:bodyPr lIns="90488" tIns="44450" rIns="90488" bIns="44450" anchor="b"/>
          <a:lstStyle/>
          <a:p>
            <a:r>
              <a:rPr lang="en-US" b="1" smtClean="0"/>
              <a:t>Arbitrage Pricing Theory</a:t>
            </a:r>
          </a:p>
        </p:txBody>
      </p:sp>
      <p:sp>
        <p:nvSpPr>
          <p:cNvPr id="22530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76350"/>
            <a:ext cx="7543800" cy="4819650"/>
          </a:xfrm>
        </p:spPr>
        <p:txBody>
          <a:bodyPr lIns="90488" tIns="44450" rIns="90488" bIns="44450"/>
          <a:lstStyle/>
          <a:p>
            <a:pPr>
              <a:lnSpc>
                <a:spcPct val="90000"/>
              </a:lnSpc>
            </a:pPr>
            <a:r>
              <a:rPr lang="en-US" smtClean="0"/>
              <a:t>The APT Model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mtClean="0"/>
              <a:t>		    E(R</a:t>
            </a:r>
            <a:r>
              <a:rPr lang="en-US" baseline="-25000" smtClean="0"/>
              <a:t>i</a:t>
            </a:r>
            <a:r>
              <a:rPr lang="en-US" smtClean="0"/>
              <a:t>)=</a:t>
            </a:r>
            <a:r>
              <a:rPr lang="el-GR" smtClean="0">
                <a:cs typeface="Arial" charset="0"/>
              </a:rPr>
              <a:t>λ</a:t>
            </a:r>
            <a:r>
              <a:rPr lang="en-US" baseline="-25000" smtClean="0">
                <a:cs typeface="Arial" charset="0"/>
              </a:rPr>
              <a:t>0</a:t>
            </a:r>
            <a:r>
              <a:rPr lang="en-US" smtClean="0">
                <a:cs typeface="Arial" charset="0"/>
              </a:rPr>
              <a:t>+ </a:t>
            </a:r>
            <a:r>
              <a:rPr lang="el-GR" smtClean="0">
                <a:cs typeface="Arial" charset="0"/>
              </a:rPr>
              <a:t>λ</a:t>
            </a:r>
            <a:r>
              <a:rPr lang="en-US" baseline="-25000" smtClean="0">
                <a:cs typeface="Arial" charset="0"/>
              </a:rPr>
              <a:t>1</a:t>
            </a:r>
            <a:r>
              <a:rPr lang="en-US" smtClean="0">
                <a:cs typeface="Arial" charset="0"/>
              </a:rPr>
              <a:t>b</a:t>
            </a:r>
            <a:r>
              <a:rPr lang="en-US" baseline="-25000" smtClean="0">
                <a:cs typeface="Arial" charset="0"/>
              </a:rPr>
              <a:t>i1</a:t>
            </a:r>
            <a:r>
              <a:rPr lang="en-US" smtClean="0">
                <a:cs typeface="Arial" charset="0"/>
              </a:rPr>
              <a:t>+ </a:t>
            </a:r>
            <a:r>
              <a:rPr lang="el-GR" smtClean="0">
                <a:cs typeface="Arial" charset="0"/>
              </a:rPr>
              <a:t>λ</a:t>
            </a:r>
            <a:r>
              <a:rPr lang="en-US" baseline="-25000" smtClean="0">
                <a:cs typeface="Arial" charset="0"/>
              </a:rPr>
              <a:t>2</a:t>
            </a:r>
            <a:r>
              <a:rPr lang="en-US" smtClean="0">
                <a:cs typeface="Arial" charset="0"/>
              </a:rPr>
              <a:t>b</a:t>
            </a:r>
            <a:r>
              <a:rPr lang="en-US" baseline="-25000" smtClean="0">
                <a:cs typeface="Arial" charset="0"/>
              </a:rPr>
              <a:t>i2</a:t>
            </a:r>
            <a:r>
              <a:rPr lang="en-US" smtClean="0">
                <a:cs typeface="Arial" charset="0"/>
              </a:rPr>
              <a:t>+…+ </a:t>
            </a:r>
            <a:r>
              <a:rPr lang="el-GR" smtClean="0">
                <a:cs typeface="Arial" charset="0"/>
              </a:rPr>
              <a:t>λ</a:t>
            </a:r>
            <a:r>
              <a:rPr lang="en-US" baseline="-25000" smtClean="0">
                <a:cs typeface="Arial" charset="0"/>
              </a:rPr>
              <a:t>k</a:t>
            </a:r>
            <a:r>
              <a:rPr lang="en-US" smtClean="0">
                <a:cs typeface="Arial" charset="0"/>
              </a:rPr>
              <a:t>b</a:t>
            </a:r>
            <a:r>
              <a:rPr lang="en-US" baseline="-25000" smtClean="0">
                <a:cs typeface="Arial" charset="0"/>
              </a:rPr>
              <a:t>ik</a:t>
            </a:r>
            <a:endParaRPr lang="el-GR" smtClean="0">
              <a:cs typeface="Arial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smtClean="0"/>
              <a:t>	</a:t>
            </a:r>
            <a:r>
              <a:rPr lang="en-US" sz="2400" smtClean="0"/>
              <a:t>where:</a:t>
            </a:r>
          </a:p>
          <a:p>
            <a:pPr>
              <a:buFontTx/>
              <a:buNone/>
            </a:pPr>
            <a:r>
              <a:rPr lang="en-US" sz="2400" smtClean="0"/>
              <a:t>		 </a:t>
            </a:r>
            <a:r>
              <a:rPr lang="el-GR" sz="2400" smtClean="0">
                <a:cs typeface="Arial" charset="0"/>
              </a:rPr>
              <a:t>λ</a:t>
            </a:r>
            <a:r>
              <a:rPr lang="en-US" sz="2400" baseline="-25000" smtClean="0">
                <a:cs typeface="Arial" charset="0"/>
              </a:rPr>
              <a:t>0</a:t>
            </a:r>
            <a:r>
              <a:rPr lang="en-US" sz="2400" smtClean="0">
                <a:cs typeface="Arial" charset="0"/>
              </a:rPr>
              <a:t>=</a:t>
            </a:r>
            <a:r>
              <a:rPr lang="en-US" sz="2400" smtClean="0"/>
              <a:t>the expected return on an asset with zero 	 	      systematic risk</a:t>
            </a:r>
          </a:p>
          <a:p>
            <a:pPr>
              <a:lnSpc>
                <a:spcPct val="110000"/>
              </a:lnSpc>
              <a:buFontTx/>
              <a:buNone/>
            </a:pPr>
            <a:r>
              <a:rPr lang="en-US" sz="2400" smtClean="0"/>
              <a:t>	 	 </a:t>
            </a:r>
            <a:r>
              <a:rPr lang="el-GR" sz="2400" smtClean="0">
                <a:cs typeface="Arial" charset="0"/>
              </a:rPr>
              <a:t>λ</a:t>
            </a:r>
            <a:r>
              <a:rPr lang="en-US" sz="2400" baseline="-25000" smtClean="0">
                <a:cs typeface="Arial" charset="0"/>
              </a:rPr>
              <a:t>j</a:t>
            </a:r>
            <a:r>
              <a:rPr lang="en-US" sz="2400" smtClean="0">
                <a:cs typeface="Arial" charset="0"/>
              </a:rPr>
              <a:t>=</a:t>
            </a:r>
            <a:r>
              <a:rPr lang="en-US" sz="2400" smtClean="0"/>
              <a:t>the risk premium related to the </a:t>
            </a:r>
            <a:r>
              <a:rPr lang="en-US" sz="2400" i="1" smtClean="0"/>
              <a:t>j </a:t>
            </a:r>
            <a:r>
              <a:rPr lang="en-US" sz="2400" smtClean="0"/>
              <a:t>th common 	     risk factor</a:t>
            </a:r>
          </a:p>
          <a:p>
            <a:pPr>
              <a:lnSpc>
                <a:spcPct val="110000"/>
              </a:lnSpc>
              <a:buFontTx/>
              <a:buNone/>
            </a:pPr>
            <a:r>
              <a:rPr lang="en-US" sz="2400" smtClean="0"/>
              <a:t>		 </a:t>
            </a:r>
            <a:r>
              <a:rPr lang="en-US" sz="2400" smtClean="0">
                <a:cs typeface="Arial" charset="0"/>
              </a:rPr>
              <a:t>b</a:t>
            </a:r>
            <a:r>
              <a:rPr lang="en-US" sz="2400" baseline="-25000" smtClean="0">
                <a:cs typeface="Arial" charset="0"/>
              </a:rPr>
              <a:t>ij</a:t>
            </a:r>
            <a:r>
              <a:rPr lang="en-US" sz="2400" smtClean="0">
                <a:cs typeface="Arial" charset="0"/>
              </a:rPr>
              <a:t>=</a:t>
            </a:r>
            <a:r>
              <a:rPr lang="en-US" sz="2400" smtClean="0"/>
              <a:t>the pricing relationship between the risk 		      premium and the asset; that is, how 	  	  	      responsive asset </a:t>
            </a:r>
            <a:r>
              <a:rPr lang="en-US" sz="2400" i="1" smtClean="0"/>
              <a:t>i </a:t>
            </a:r>
            <a:r>
              <a:rPr lang="en-US" sz="2400" smtClean="0"/>
              <a:t>is to the </a:t>
            </a:r>
            <a:r>
              <a:rPr lang="en-US" sz="2400" i="1" smtClean="0"/>
              <a:t>j </a:t>
            </a:r>
            <a:r>
              <a:rPr lang="en-US" sz="2400" smtClean="0"/>
              <a:t>th common 		      factor</a:t>
            </a:r>
          </a:p>
        </p:txBody>
      </p:sp>
      <p:sp>
        <p:nvSpPr>
          <p:cNvPr id="2253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9-</a:t>
            </a:r>
            <a:fld id="{AF8FF9BA-9057-4F8C-9262-E622179D2BB2}" type="slidenum">
              <a:rPr lang="en-US">
                <a:cs typeface="Arial" charset="0"/>
              </a:rPr>
              <a:pPr/>
              <a:t>4</a:t>
            </a:fld>
            <a:endParaRPr lang="en-US">
              <a:cs typeface="Arial" charset="0"/>
            </a:endParaRPr>
          </a:p>
        </p:txBody>
      </p:sp>
      <p:sp>
        <p:nvSpPr>
          <p:cNvPr id="2253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90500"/>
            <a:ext cx="9144000" cy="812800"/>
          </a:xfrm>
        </p:spPr>
        <p:txBody>
          <a:bodyPr lIns="90488" tIns="44450" rIns="90488" bIns="44450" anchor="b"/>
          <a:lstStyle/>
          <a:p>
            <a:r>
              <a:rPr lang="en-US" b="1" smtClean="0"/>
              <a:t>Arbitrage Pricing Theory</a:t>
            </a:r>
          </a:p>
        </p:txBody>
      </p:sp>
      <p:sp>
        <p:nvSpPr>
          <p:cNvPr id="24578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76350"/>
            <a:ext cx="7937500" cy="4819650"/>
          </a:xfrm>
        </p:spPr>
        <p:txBody>
          <a:bodyPr lIns="90488" tIns="44450" rIns="90488" bIns="44450"/>
          <a:lstStyle/>
          <a:p>
            <a:pPr>
              <a:lnSpc>
                <a:spcPct val="90000"/>
              </a:lnSpc>
            </a:pPr>
            <a:r>
              <a:rPr lang="en-US" smtClean="0"/>
              <a:t>A Comparison with CAPM</a:t>
            </a:r>
          </a:p>
          <a:p>
            <a:pPr lvl="1"/>
            <a:r>
              <a:rPr lang="en-US" smtClean="0"/>
              <a:t>In CAPM, the relationship is as follows:</a:t>
            </a:r>
          </a:p>
          <a:p>
            <a:pPr>
              <a:lnSpc>
                <a:spcPct val="110000"/>
              </a:lnSpc>
              <a:buFontTx/>
              <a:buNone/>
            </a:pPr>
            <a:r>
              <a:rPr lang="en-US" smtClean="0"/>
              <a:t>		    E(R</a:t>
            </a:r>
            <a:r>
              <a:rPr lang="en-US" baseline="-25000" smtClean="0"/>
              <a:t>i</a:t>
            </a:r>
            <a:r>
              <a:rPr lang="en-US" smtClean="0"/>
              <a:t>)=</a:t>
            </a:r>
            <a:r>
              <a:rPr lang="en-US" smtClean="0">
                <a:cs typeface="Arial" charset="0"/>
              </a:rPr>
              <a:t>RFR + </a:t>
            </a:r>
            <a:r>
              <a:rPr lang="el-GR" smtClean="0">
                <a:cs typeface="Arial" charset="0"/>
              </a:rPr>
              <a:t>β</a:t>
            </a:r>
            <a:r>
              <a:rPr lang="en-US" baseline="-25000" smtClean="0">
                <a:cs typeface="Arial" charset="0"/>
              </a:rPr>
              <a:t>i</a:t>
            </a:r>
            <a:r>
              <a:rPr lang="en-US" smtClean="0">
                <a:cs typeface="Arial" charset="0"/>
              </a:rPr>
              <a:t>[(E(R</a:t>
            </a:r>
            <a:r>
              <a:rPr lang="en-US" baseline="-25000" smtClean="0">
                <a:cs typeface="Arial" charset="0"/>
              </a:rPr>
              <a:t>M</a:t>
            </a:r>
            <a:r>
              <a:rPr lang="en-US" smtClean="0">
                <a:cs typeface="Arial" charset="0"/>
              </a:rPr>
              <a:t>-RFR)]</a:t>
            </a:r>
            <a:endParaRPr lang="el-GR" smtClean="0">
              <a:cs typeface="Arial" charset="0"/>
            </a:endParaRPr>
          </a:p>
          <a:p>
            <a:pPr lvl="1">
              <a:lnSpc>
                <a:spcPct val="120000"/>
              </a:lnSpc>
            </a:pPr>
            <a:r>
              <a:rPr lang="en-US" smtClean="0"/>
              <a:t>Comparing CAPM and APT (Exhibit 9.1)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mtClean="0"/>
              <a:t>					CAPM			APT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z="2000" smtClean="0"/>
              <a:t>Form of Equation 		Linear 			Linear</a:t>
            </a:r>
          </a:p>
          <a:p>
            <a:pPr lvl="1">
              <a:buFontTx/>
              <a:buNone/>
            </a:pPr>
            <a:r>
              <a:rPr lang="en-US" sz="2000" smtClean="0"/>
              <a:t>Number of Risk Factors 	1 			</a:t>
            </a:r>
            <a:r>
              <a:rPr lang="en-US" sz="2000" i="1" smtClean="0"/>
              <a:t>K </a:t>
            </a:r>
            <a:r>
              <a:rPr lang="en-US" sz="2000" smtClean="0"/>
              <a:t>(≥ 1)</a:t>
            </a:r>
          </a:p>
          <a:p>
            <a:pPr lvl="1">
              <a:buFontTx/>
              <a:buNone/>
            </a:pPr>
            <a:r>
              <a:rPr lang="en-US" sz="2000" smtClean="0"/>
              <a:t>Factor Risk Premium 	[</a:t>
            </a:r>
            <a:r>
              <a:rPr lang="en-US" sz="2000" i="1" smtClean="0"/>
              <a:t>E</a:t>
            </a:r>
            <a:r>
              <a:rPr lang="en-US" sz="2000" smtClean="0"/>
              <a:t>(</a:t>
            </a:r>
            <a:r>
              <a:rPr lang="en-US" sz="2000" i="1" smtClean="0"/>
              <a:t>RM</a:t>
            </a:r>
            <a:r>
              <a:rPr lang="en-US" sz="2000" smtClean="0"/>
              <a:t>) – </a:t>
            </a:r>
            <a:r>
              <a:rPr lang="en-US" sz="2000" i="1" smtClean="0"/>
              <a:t>RFR</a:t>
            </a:r>
            <a:r>
              <a:rPr lang="en-US" sz="2000" smtClean="0"/>
              <a:t>] 		{λ</a:t>
            </a:r>
            <a:r>
              <a:rPr lang="en-US" sz="2000" i="1" baseline="-25000" smtClean="0"/>
              <a:t>j</a:t>
            </a:r>
            <a:r>
              <a:rPr lang="en-US" sz="2000" smtClean="0"/>
              <a:t>}</a:t>
            </a:r>
          </a:p>
          <a:p>
            <a:pPr lvl="1">
              <a:buFontTx/>
              <a:buNone/>
            </a:pPr>
            <a:r>
              <a:rPr lang="en-US" sz="2000" smtClean="0"/>
              <a:t>Factor Risk Sensitivity 	β</a:t>
            </a:r>
            <a:r>
              <a:rPr lang="en-US" sz="2000" i="1" baseline="-25000" smtClean="0"/>
              <a:t>i</a:t>
            </a:r>
            <a:r>
              <a:rPr lang="en-US" sz="2000" i="1" smtClean="0"/>
              <a:t> 			</a:t>
            </a:r>
            <a:r>
              <a:rPr lang="en-US" sz="2000" smtClean="0"/>
              <a:t>{</a:t>
            </a:r>
            <a:r>
              <a:rPr lang="en-US" sz="2000" i="1" smtClean="0"/>
              <a:t>b</a:t>
            </a:r>
            <a:r>
              <a:rPr lang="en-US" sz="2000" i="1" baseline="-25000" smtClean="0"/>
              <a:t>ij</a:t>
            </a:r>
            <a:r>
              <a:rPr lang="en-US" sz="2000" smtClean="0"/>
              <a:t>}</a:t>
            </a:r>
          </a:p>
          <a:p>
            <a:pPr lvl="1">
              <a:buFontTx/>
              <a:buNone/>
            </a:pPr>
            <a:r>
              <a:rPr lang="en-US" sz="2000" smtClean="0"/>
              <a:t>“Zero-Beta” Return 		</a:t>
            </a:r>
            <a:r>
              <a:rPr lang="en-US" sz="2000" i="1" smtClean="0"/>
              <a:t>RFR 			</a:t>
            </a:r>
            <a:r>
              <a:rPr lang="en-US" sz="2000" smtClean="0"/>
              <a:t>λ</a:t>
            </a:r>
            <a:r>
              <a:rPr lang="en-US" sz="2000" baseline="-25000" smtClean="0"/>
              <a:t>0</a:t>
            </a:r>
            <a:r>
              <a:rPr lang="en-US" sz="2000" smtClean="0"/>
              <a:t>		</a:t>
            </a:r>
          </a:p>
        </p:txBody>
      </p:sp>
      <p:sp>
        <p:nvSpPr>
          <p:cNvPr id="2457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9-</a:t>
            </a:r>
            <a:fld id="{66CA2B15-5D21-4288-A590-7FA316D562F6}" type="slidenum">
              <a:rPr lang="en-US">
                <a:cs typeface="Arial" charset="0"/>
              </a:rPr>
              <a:pPr/>
              <a:t>5</a:t>
            </a:fld>
            <a:endParaRPr lang="en-US">
              <a:cs typeface="Arial" charset="0"/>
            </a:endParaRPr>
          </a:p>
        </p:txBody>
      </p:sp>
      <p:sp>
        <p:nvSpPr>
          <p:cNvPr id="24580" name="Line 4"/>
          <p:cNvSpPr>
            <a:spLocks noChangeShapeType="1"/>
          </p:cNvSpPr>
          <p:nvPr/>
        </p:nvSpPr>
        <p:spPr bwMode="auto">
          <a:xfrm>
            <a:off x="1485900" y="3670300"/>
            <a:ext cx="7061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24581" name="Line 5"/>
          <p:cNvSpPr>
            <a:spLocks noChangeShapeType="1"/>
          </p:cNvSpPr>
          <p:nvPr/>
        </p:nvSpPr>
        <p:spPr bwMode="auto">
          <a:xfrm>
            <a:off x="1498600" y="5575300"/>
            <a:ext cx="7061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2458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90500"/>
            <a:ext cx="9144000" cy="812800"/>
          </a:xfrm>
        </p:spPr>
        <p:txBody>
          <a:bodyPr lIns="90488" tIns="44450" rIns="90488" bIns="44450" anchor="b"/>
          <a:lstStyle/>
          <a:p>
            <a:r>
              <a:rPr lang="en-US" b="1" smtClean="0"/>
              <a:t>Arbitrage Pricing Theory</a:t>
            </a:r>
          </a:p>
        </p:txBody>
      </p:sp>
      <p:sp>
        <p:nvSpPr>
          <p:cNvPr id="26626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76350"/>
            <a:ext cx="7937500" cy="4819650"/>
          </a:xfrm>
        </p:spPr>
        <p:txBody>
          <a:bodyPr lIns="90488" tIns="44450" rIns="90488" bIns="44450"/>
          <a:lstStyle/>
          <a:p>
            <a:pPr>
              <a:lnSpc>
                <a:spcPct val="90000"/>
              </a:lnSpc>
            </a:pPr>
            <a:r>
              <a:rPr lang="en-US" smtClean="0"/>
              <a:t>More Discussions on APT</a:t>
            </a:r>
          </a:p>
          <a:p>
            <a:pPr lvl="1"/>
            <a:r>
              <a:rPr lang="en-US" smtClean="0"/>
              <a:t>Unlike CAPM that is a one-factor model, APT is a multifactor pricing model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However, unlike CAPM that identifies the market portfolio return as the factor, APT model does not specifically identify these risk factors in application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These multiple factors include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Inflation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Growth in GNP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Major political upheavals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Changes in interest rates		</a:t>
            </a:r>
          </a:p>
        </p:txBody>
      </p:sp>
      <p:sp>
        <p:nvSpPr>
          <p:cNvPr id="2662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9-</a:t>
            </a:r>
            <a:fld id="{27368245-17F7-4EE1-8784-0C7757262636}" type="slidenum">
              <a:rPr lang="en-US">
                <a:cs typeface="Arial" charset="0"/>
              </a:rPr>
              <a:pPr/>
              <a:t>6</a:t>
            </a:fld>
            <a:endParaRPr lang="en-US">
              <a:cs typeface="Arial" charset="0"/>
            </a:endParaRPr>
          </a:p>
        </p:txBody>
      </p:sp>
      <p:sp>
        <p:nvSpPr>
          <p:cNvPr id="2662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76250" y="317500"/>
            <a:ext cx="7772400" cy="711200"/>
          </a:xfrm>
        </p:spPr>
        <p:txBody>
          <a:bodyPr/>
          <a:lstStyle/>
          <a:p>
            <a:pPr>
              <a:defRPr/>
            </a:pPr>
            <a:r>
              <a:rPr lang="en-US" b="1" dirty="0"/>
              <a:t>Using the APT</a:t>
            </a:r>
          </a:p>
        </p:txBody>
      </p:sp>
      <p:sp>
        <p:nvSpPr>
          <p:cNvPr id="28674" name="Rectangle 17"/>
          <p:cNvSpPr>
            <a:spLocks noGrp="1" noChangeArrowheads="1"/>
          </p:cNvSpPr>
          <p:nvPr>
            <p:ph idx="1"/>
          </p:nvPr>
        </p:nvSpPr>
        <p:spPr>
          <a:xfrm>
            <a:off x="965200" y="1270000"/>
            <a:ext cx="7785100" cy="48768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Selecting Risk Factors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As discussed earlier, the primary challenge with using the APT in security valuation is identifying the risk factors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For this illustration, assume that there are two common factors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/>
              <a:t>First risk factor: Unanticipated changes in the rate of inflation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/>
              <a:t>Second risk factor: Unexpected changes in the growth rate of real GDP</a:t>
            </a:r>
          </a:p>
        </p:txBody>
      </p:sp>
      <p:sp>
        <p:nvSpPr>
          <p:cNvPr id="2867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9-</a:t>
            </a:r>
            <a:fld id="{B27552F8-30C0-4CBF-83EE-FEFCB4BF949A}" type="slidenum">
              <a:rPr lang="en-US">
                <a:cs typeface="Arial" charset="0"/>
              </a:rPr>
              <a:pPr/>
              <a:t>7</a:t>
            </a:fld>
            <a:endParaRPr lang="en-US">
              <a:cs typeface="Arial" charset="0"/>
            </a:endParaRPr>
          </a:p>
        </p:txBody>
      </p:sp>
      <p:sp>
        <p:nvSpPr>
          <p:cNvPr id="2867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9330" name="Rectangle 2"/>
          <p:cNvSpPr>
            <a:spLocks noGrp="1" noChangeArrowheads="1"/>
          </p:cNvSpPr>
          <p:nvPr>
            <p:ph type="title"/>
          </p:nvPr>
        </p:nvSpPr>
        <p:spPr>
          <a:xfrm>
            <a:off x="476250" y="317500"/>
            <a:ext cx="7772400" cy="711200"/>
          </a:xfrm>
        </p:spPr>
        <p:txBody>
          <a:bodyPr/>
          <a:lstStyle/>
          <a:p>
            <a:pPr>
              <a:defRPr/>
            </a:pPr>
            <a:r>
              <a:rPr lang="en-US" b="1"/>
              <a:t>Using the APT</a:t>
            </a:r>
          </a:p>
        </p:txBody>
      </p:sp>
      <p:sp>
        <p:nvSpPr>
          <p:cNvPr id="29698" name="Rectangle 3"/>
          <p:cNvSpPr>
            <a:spLocks noGrp="1" noChangeArrowheads="1"/>
          </p:cNvSpPr>
          <p:nvPr>
            <p:ph idx="1"/>
          </p:nvPr>
        </p:nvSpPr>
        <p:spPr>
          <a:xfrm>
            <a:off x="965200" y="1270000"/>
            <a:ext cx="7924800" cy="4876800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en-US" smtClean="0"/>
              <a:t>Determining the Risk Premium</a:t>
            </a:r>
          </a:p>
          <a:p>
            <a:pPr lvl="1">
              <a:lnSpc>
                <a:spcPct val="120000"/>
              </a:lnSpc>
            </a:pPr>
            <a:r>
              <a:rPr lang="el-GR" smtClean="0">
                <a:cs typeface="Arial" charset="0"/>
              </a:rPr>
              <a:t>λ</a:t>
            </a:r>
            <a:r>
              <a:rPr lang="en-US" baseline="-25000" smtClean="0"/>
              <a:t>1</a:t>
            </a:r>
            <a:r>
              <a:rPr lang="en-US" smtClean="0"/>
              <a:t>: The risk premium related to the first risk factor is 2 percent for every 1 percent change in the rate (</a:t>
            </a:r>
            <a:r>
              <a:rPr lang="el-GR" smtClean="0">
                <a:cs typeface="Arial" charset="0"/>
              </a:rPr>
              <a:t>λ</a:t>
            </a:r>
            <a:r>
              <a:rPr lang="en-US" baseline="-25000" smtClean="0"/>
              <a:t>1</a:t>
            </a:r>
            <a:r>
              <a:rPr lang="en-US" smtClean="0"/>
              <a:t>=0.02)</a:t>
            </a:r>
          </a:p>
          <a:p>
            <a:pPr lvl="1">
              <a:lnSpc>
                <a:spcPct val="120000"/>
              </a:lnSpc>
            </a:pPr>
            <a:r>
              <a:rPr lang="el-GR" smtClean="0">
                <a:cs typeface="Arial" charset="0"/>
              </a:rPr>
              <a:t>λ</a:t>
            </a:r>
            <a:r>
              <a:rPr lang="en-US" baseline="-25000" smtClean="0"/>
              <a:t>2</a:t>
            </a:r>
            <a:r>
              <a:rPr lang="en-US" smtClean="0"/>
              <a:t>: The average risk premium related to the second risk factor is 3 percent for every 1 percent change in the rate of growth (</a:t>
            </a:r>
            <a:r>
              <a:rPr lang="el-GR" smtClean="0">
                <a:cs typeface="Arial" charset="0"/>
              </a:rPr>
              <a:t>λ</a:t>
            </a:r>
            <a:r>
              <a:rPr lang="en-US" baseline="-25000" smtClean="0"/>
              <a:t>2</a:t>
            </a:r>
            <a:r>
              <a:rPr lang="en-US" smtClean="0"/>
              <a:t>=0.03)</a:t>
            </a:r>
          </a:p>
          <a:p>
            <a:pPr lvl="1">
              <a:lnSpc>
                <a:spcPct val="120000"/>
              </a:lnSpc>
            </a:pPr>
            <a:r>
              <a:rPr lang="el-GR" smtClean="0">
                <a:cs typeface="Arial" charset="0"/>
              </a:rPr>
              <a:t>λ</a:t>
            </a:r>
            <a:r>
              <a:rPr lang="en-US" baseline="-25000" smtClean="0"/>
              <a:t>0</a:t>
            </a:r>
            <a:r>
              <a:rPr lang="en-US" smtClean="0"/>
              <a:t>: The rate of return on a zero-systematic risk asset (i.e., zero beta) is 4 percent (</a:t>
            </a:r>
            <a:r>
              <a:rPr lang="el-GR" smtClean="0">
                <a:cs typeface="Arial" charset="0"/>
              </a:rPr>
              <a:t>λ</a:t>
            </a:r>
            <a:r>
              <a:rPr lang="en-US" baseline="-25000" smtClean="0"/>
              <a:t>0</a:t>
            </a:r>
            <a:r>
              <a:rPr lang="en-US" smtClean="0"/>
              <a:t>=0.04)</a:t>
            </a:r>
          </a:p>
        </p:txBody>
      </p:sp>
      <p:sp>
        <p:nvSpPr>
          <p:cNvPr id="2969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9-</a:t>
            </a:r>
            <a:fld id="{EC358872-215A-49E5-A78D-4F8E4899F111}" type="slidenum">
              <a:rPr lang="en-US">
                <a:cs typeface="Arial" charset="0"/>
              </a:rPr>
              <a:pPr/>
              <a:t>8</a:t>
            </a:fld>
            <a:endParaRPr lang="en-US">
              <a:cs typeface="Arial" charset="0"/>
            </a:endParaRPr>
          </a:p>
        </p:txBody>
      </p:sp>
      <p:sp>
        <p:nvSpPr>
          <p:cNvPr id="2970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0354" name="Rectangle 2"/>
          <p:cNvSpPr>
            <a:spLocks noGrp="1" noChangeArrowheads="1"/>
          </p:cNvSpPr>
          <p:nvPr>
            <p:ph type="title"/>
          </p:nvPr>
        </p:nvSpPr>
        <p:spPr>
          <a:xfrm>
            <a:off x="476250" y="317500"/>
            <a:ext cx="7772400" cy="711200"/>
          </a:xfrm>
        </p:spPr>
        <p:txBody>
          <a:bodyPr/>
          <a:lstStyle/>
          <a:p>
            <a:pPr>
              <a:defRPr/>
            </a:pPr>
            <a:r>
              <a:rPr lang="en-US" b="1"/>
              <a:t>Using the APT</a:t>
            </a:r>
          </a:p>
        </p:txBody>
      </p:sp>
      <p:sp>
        <p:nvSpPr>
          <p:cNvPr id="30722" name="Rectangle 3"/>
          <p:cNvSpPr>
            <a:spLocks noGrp="1" noChangeArrowheads="1"/>
          </p:cNvSpPr>
          <p:nvPr>
            <p:ph idx="1"/>
          </p:nvPr>
        </p:nvSpPr>
        <p:spPr>
          <a:xfrm>
            <a:off x="965200" y="1270000"/>
            <a:ext cx="7924800" cy="48768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Determining the Sensitivities for Asset X and Asset Y</a:t>
            </a:r>
          </a:p>
          <a:p>
            <a:pPr lvl="1">
              <a:lnSpc>
                <a:spcPct val="110000"/>
              </a:lnSpc>
            </a:pPr>
            <a:r>
              <a:rPr lang="en-US" i="1" smtClean="0"/>
              <a:t>b</a:t>
            </a:r>
            <a:r>
              <a:rPr lang="el-GR" baseline="-25000" smtClean="0"/>
              <a:t>x1</a:t>
            </a:r>
            <a:r>
              <a:rPr lang="en-US" baseline="-25000" smtClean="0"/>
              <a:t>  </a:t>
            </a:r>
            <a:r>
              <a:rPr lang="en-US" smtClean="0"/>
              <a:t>=  T</a:t>
            </a:r>
            <a:r>
              <a:rPr lang="el-GR" smtClean="0"/>
              <a:t>he response of asset x to changes in the </a:t>
            </a:r>
            <a:r>
              <a:rPr lang="en-US" smtClean="0"/>
              <a:t>		</a:t>
            </a:r>
            <a:r>
              <a:rPr lang="el-GR" smtClean="0"/>
              <a:t>inflation factor is 0.50 (</a:t>
            </a:r>
            <a:r>
              <a:rPr lang="el-GR" i="1" smtClean="0"/>
              <a:t>b</a:t>
            </a:r>
            <a:r>
              <a:rPr lang="el-GR" smtClean="0"/>
              <a:t>x1  0.50)</a:t>
            </a:r>
          </a:p>
          <a:p>
            <a:pPr lvl="1">
              <a:lnSpc>
                <a:spcPct val="110000"/>
              </a:lnSpc>
            </a:pPr>
            <a:r>
              <a:rPr lang="el-GR" i="1" smtClean="0"/>
              <a:t>b</a:t>
            </a:r>
            <a:r>
              <a:rPr lang="el-GR" baseline="-25000" smtClean="0"/>
              <a:t>x2</a:t>
            </a:r>
            <a:r>
              <a:rPr lang="en-US" baseline="-25000" smtClean="0"/>
              <a:t>  </a:t>
            </a:r>
            <a:r>
              <a:rPr lang="en-US" smtClean="0"/>
              <a:t>=</a:t>
            </a:r>
            <a:r>
              <a:rPr lang="el-GR" smtClean="0"/>
              <a:t> </a:t>
            </a:r>
            <a:r>
              <a:rPr lang="en-US" smtClean="0"/>
              <a:t> T</a:t>
            </a:r>
            <a:r>
              <a:rPr lang="el-GR" smtClean="0"/>
              <a:t>he response of asset x to changes in the </a:t>
            </a:r>
            <a:r>
              <a:rPr lang="en-US" smtClean="0"/>
              <a:t>		</a:t>
            </a:r>
            <a:r>
              <a:rPr lang="el-GR" smtClean="0"/>
              <a:t>GDP factor is 1.50 (</a:t>
            </a:r>
            <a:r>
              <a:rPr lang="el-GR" i="1" smtClean="0"/>
              <a:t>b</a:t>
            </a:r>
            <a:r>
              <a:rPr lang="el-GR" smtClean="0"/>
              <a:t>x2  1.50)</a:t>
            </a:r>
          </a:p>
          <a:p>
            <a:pPr lvl="1">
              <a:lnSpc>
                <a:spcPct val="110000"/>
              </a:lnSpc>
            </a:pPr>
            <a:r>
              <a:rPr lang="en-US" i="1" smtClean="0"/>
              <a:t>b</a:t>
            </a:r>
            <a:r>
              <a:rPr lang="el-GR" baseline="-25000" smtClean="0"/>
              <a:t>y1</a:t>
            </a:r>
            <a:r>
              <a:rPr lang="en-US" baseline="-25000" smtClean="0"/>
              <a:t>  </a:t>
            </a:r>
            <a:r>
              <a:rPr lang="en-US" smtClean="0"/>
              <a:t>=</a:t>
            </a:r>
            <a:r>
              <a:rPr lang="el-GR" smtClean="0"/>
              <a:t> </a:t>
            </a:r>
            <a:r>
              <a:rPr lang="en-US" smtClean="0"/>
              <a:t> T</a:t>
            </a:r>
            <a:r>
              <a:rPr lang="el-GR" smtClean="0"/>
              <a:t>he response of asset y to changes in the </a:t>
            </a:r>
            <a:r>
              <a:rPr lang="en-US" smtClean="0"/>
              <a:t>		</a:t>
            </a:r>
            <a:r>
              <a:rPr lang="el-GR" smtClean="0"/>
              <a:t>inflation factor is 2.00 (</a:t>
            </a:r>
            <a:r>
              <a:rPr lang="el-GR" i="1" smtClean="0"/>
              <a:t>b</a:t>
            </a:r>
            <a:r>
              <a:rPr lang="el-GR" smtClean="0"/>
              <a:t>y1  2.00)</a:t>
            </a:r>
          </a:p>
          <a:p>
            <a:pPr lvl="1">
              <a:lnSpc>
                <a:spcPct val="110000"/>
              </a:lnSpc>
            </a:pPr>
            <a:r>
              <a:rPr lang="en-US" i="1" smtClean="0"/>
              <a:t>b</a:t>
            </a:r>
            <a:r>
              <a:rPr lang="el-GR" baseline="-25000" smtClean="0"/>
              <a:t>y2</a:t>
            </a:r>
            <a:r>
              <a:rPr lang="en-US" baseline="-25000" smtClean="0"/>
              <a:t>  </a:t>
            </a:r>
            <a:r>
              <a:rPr lang="en-US" smtClean="0"/>
              <a:t>=</a:t>
            </a:r>
            <a:r>
              <a:rPr lang="el-GR" smtClean="0"/>
              <a:t> </a:t>
            </a:r>
            <a:r>
              <a:rPr lang="en-US" smtClean="0"/>
              <a:t>  T</a:t>
            </a:r>
            <a:r>
              <a:rPr lang="el-GR" smtClean="0"/>
              <a:t>he response of asset y to changes in the </a:t>
            </a:r>
            <a:r>
              <a:rPr lang="en-US" smtClean="0"/>
              <a:t>		</a:t>
            </a:r>
            <a:r>
              <a:rPr lang="el-GR" smtClean="0"/>
              <a:t>GDP factor is 1.75 (</a:t>
            </a:r>
            <a:r>
              <a:rPr lang="el-GR" i="1" smtClean="0"/>
              <a:t>b</a:t>
            </a:r>
            <a:r>
              <a:rPr lang="el-GR" smtClean="0"/>
              <a:t>y2  1.75)</a:t>
            </a:r>
            <a:endParaRPr lang="en-US" smtClean="0"/>
          </a:p>
        </p:txBody>
      </p:sp>
      <p:sp>
        <p:nvSpPr>
          <p:cNvPr id="3072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9-</a:t>
            </a:r>
            <a:fld id="{59ECB59B-77C2-4D76-961D-EE37066B2AD0}" type="slidenum">
              <a:rPr lang="en-US">
                <a:cs typeface="Arial" charset="0"/>
              </a:rPr>
              <a:pPr/>
              <a:t>9</a:t>
            </a:fld>
            <a:endParaRPr lang="en-US">
              <a:cs typeface="Arial" charset="0"/>
            </a:endParaRPr>
          </a:p>
        </p:txBody>
      </p:sp>
      <p:sp>
        <p:nvSpPr>
          <p:cNvPr id="3072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Using the APT</a:t>
            </a:r>
          </a:p>
        </p:txBody>
      </p:sp>
      <p:sp>
        <p:nvSpPr>
          <p:cNvPr id="679959" name="Rectangle 3"/>
          <p:cNvSpPr>
            <a:spLocks noGrp="1" noChangeArrowheads="1"/>
          </p:cNvSpPr>
          <p:nvPr>
            <p:ph idx="1"/>
          </p:nvPr>
        </p:nvSpPr>
        <p:spPr>
          <a:xfrm>
            <a:off x="952500" y="1206500"/>
            <a:ext cx="7772400" cy="5041900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US" smtClean="0"/>
              <a:t>Estimating the Expected Return</a:t>
            </a:r>
          </a:p>
          <a:p>
            <a:pPr lvl="1">
              <a:spcBef>
                <a:spcPct val="50000"/>
              </a:spcBef>
            </a:pPr>
            <a:r>
              <a:rPr lang="en-US" smtClean="0"/>
              <a:t>The APT Model</a:t>
            </a:r>
          </a:p>
          <a:p>
            <a:pPr lvl="1">
              <a:spcBef>
                <a:spcPct val="50000"/>
              </a:spcBef>
            </a:pPr>
            <a:endParaRPr lang="en-US" smtClean="0"/>
          </a:p>
          <a:p>
            <a:pPr>
              <a:lnSpc>
                <a:spcPct val="70000"/>
              </a:lnSpc>
              <a:spcBef>
                <a:spcPct val="50000"/>
              </a:spcBef>
              <a:buFontTx/>
              <a:buNone/>
            </a:pPr>
            <a:r>
              <a:rPr lang="en-US" sz="2400" smtClean="0"/>
              <a:t>				</a:t>
            </a:r>
            <a:r>
              <a:rPr lang="en-US" smtClean="0"/>
              <a:t>= .04 + (.02)</a:t>
            </a:r>
            <a:r>
              <a:rPr lang="en-US" i="1" smtClean="0"/>
              <a:t>b</a:t>
            </a:r>
            <a:r>
              <a:rPr lang="en-US" i="1" baseline="-25000" smtClean="0"/>
              <a:t>i1</a:t>
            </a:r>
            <a:r>
              <a:rPr lang="en-US" smtClean="0"/>
              <a:t> +  (.03)</a:t>
            </a:r>
            <a:r>
              <a:rPr lang="en-US" i="1" smtClean="0"/>
              <a:t>b</a:t>
            </a:r>
            <a:r>
              <a:rPr lang="en-US" i="1" baseline="-25000" smtClean="0"/>
              <a:t>i2</a:t>
            </a:r>
          </a:p>
          <a:p>
            <a:pPr lvl="1">
              <a:lnSpc>
                <a:spcPct val="80000"/>
              </a:lnSpc>
              <a:spcBef>
                <a:spcPct val="50000"/>
              </a:spcBef>
            </a:pPr>
            <a:r>
              <a:rPr lang="en-US" smtClean="0"/>
              <a:t>Asset X          </a:t>
            </a:r>
          </a:p>
          <a:p>
            <a:pPr>
              <a:lnSpc>
                <a:spcPct val="60000"/>
              </a:lnSpc>
              <a:spcBef>
                <a:spcPct val="50000"/>
              </a:spcBef>
              <a:buFontTx/>
              <a:buNone/>
            </a:pPr>
            <a:r>
              <a:rPr lang="en-US" smtClean="0"/>
              <a:t> 		 </a:t>
            </a:r>
            <a:r>
              <a:rPr lang="en-US" sz="2400" i="1" smtClean="0"/>
              <a:t>E(R</a:t>
            </a:r>
            <a:r>
              <a:rPr lang="en-US" sz="2400" i="1" baseline="-25000" smtClean="0"/>
              <a:t>x</a:t>
            </a:r>
            <a:r>
              <a:rPr lang="en-US" sz="2400" i="1" smtClean="0"/>
              <a:t>)</a:t>
            </a:r>
            <a:r>
              <a:rPr lang="en-US" sz="2400" smtClean="0"/>
              <a:t> 	= .04 + (.02)(0.50) + (.03)(1.50)</a:t>
            </a:r>
          </a:p>
          <a:p>
            <a:pPr>
              <a:buFontTx/>
              <a:buNone/>
            </a:pPr>
            <a:r>
              <a:rPr lang="en-US" sz="2400" smtClean="0"/>
              <a:t>           	= .095 = 9.5%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Asset Y</a:t>
            </a:r>
          </a:p>
          <a:p>
            <a:pPr>
              <a:buFontTx/>
              <a:buNone/>
            </a:pPr>
            <a:r>
              <a:rPr lang="en-US" sz="2400" smtClean="0"/>
              <a:t>		 E(R</a:t>
            </a:r>
            <a:r>
              <a:rPr lang="en-US" sz="2400" baseline="-25000" smtClean="0"/>
              <a:t>y</a:t>
            </a:r>
            <a:r>
              <a:rPr lang="en-US" sz="2400" smtClean="0"/>
              <a:t>) = .04 + (.02)(2.00) + (.03)(1.75)</a:t>
            </a:r>
          </a:p>
          <a:p>
            <a:pPr>
              <a:buFontTx/>
              <a:buNone/>
            </a:pPr>
            <a:r>
              <a:rPr lang="en-US" sz="2400" smtClean="0"/>
              <a:t>           	= .1325 = 13.25%</a:t>
            </a:r>
          </a:p>
        </p:txBody>
      </p:sp>
      <p:sp>
        <p:nvSpPr>
          <p:cNvPr id="679960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9-</a:t>
            </a:r>
            <a:fld id="{88CE4B1E-8EED-4664-8155-694B9F464DAE}" type="slidenum">
              <a:rPr lang="en-US">
                <a:cs typeface="Arial" charset="0"/>
              </a:rPr>
              <a:pPr/>
              <a:t>10</a:t>
            </a:fld>
            <a:endParaRPr lang="en-US">
              <a:cs typeface="Arial" charset="0"/>
            </a:endParaRPr>
          </a:p>
        </p:txBody>
      </p:sp>
      <p:graphicFrame>
        <p:nvGraphicFramePr>
          <p:cNvPr id="679957" name="Object 21"/>
          <p:cNvGraphicFramePr>
            <a:graphicFrameLocks noChangeAspect="1"/>
          </p:cNvGraphicFramePr>
          <p:nvPr/>
        </p:nvGraphicFramePr>
        <p:xfrm>
          <a:off x="2466975" y="2266950"/>
          <a:ext cx="4402138" cy="657225"/>
        </p:xfrm>
        <a:graphic>
          <a:graphicData uri="http://schemas.openxmlformats.org/presentationml/2006/ole">
            <p:oleObj spid="_x0000_s679957" name="Equation" r:id="rId3" imgW="2187000" imgH="303840" progId="Equation.3">
              <p:embed/>
            </p:oleObj>
          </a:graphicData>
        </a:graphic>
      </p:graphicFrame>
      <p:sp>
        <p:nvSpPr>
          <p:cNvPr id="679961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495300" y="152400"/>
            <a:ext cx="8229600" cy="9398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3200" b="1"/>
              <a:t>Security Valuation with the APT: </a:t>
            </a:r>
            <a:br>
              <a:rPr lang="en-US" sz="3200" b="1"/>
            </a:br>
            <a:r>
              <a:rPr lang="en-US" sz="3200" b="1"/>
              <a:t>An Example</a:t>
            </a:r>
          </a:p>
        </p:txBody>
      </p:sp>
      <p:sp>
        <p:nvSpPr>
          <p:cNvPr id="680962" name="Rectangle 3"/>
          <p:cNvSpPr>
            <a:spLocks noGrp="1" noChangeArrowheads="1"/>
          </p:cNvSpPr>
          <p:nvPr>
            <p:ph idx="1"/>
          </p:nvPr>
        </p:nvSpPr>
        <p:spPr>
          <a:xfrm>
            <a:off x="546100" y="1295400"/>
            <a:ext cx="8369300" cy="4876800"/>
          </a:xfrm>
        </p:spPr>
        <p:txBody>
          <a:bodyPr/>
          <a:lstStyle/>
          <a:p>
            <a:r>
              <a:rPr lang="en-US" smtClean="0"/>
              <a:t>Three stocks (A, B, C) and two common systematic risk factors have the following relationship (Assume </a:t>
            </a:r>
            <a:r>
              <a:rPr lang="el-GR" smtClean="0">
                <a:cs typeface="Arial" charset="0"/>
              </a:rPr>
              <a:t>λ</a:t>
            </a:r>
            <a:r>
              <a:rPr lang="en-US" baseline="-25000" smtClean="0"/>
              <a:t>0</a:t>
            </a:r>
            <a:r>
              <a:rPr lang="en-US" smtClean="0"/>
              <a:t>=0 )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smtClean="0"/>
              <a:t>			E(R</a:t>
            </a:r>
            <a:r>
              <a:rPr lang="en-US" baseline="-25000" smtClean="0"/>
              <a:t>A</a:t>
            </a:r>
            <a:r>
              <a:rPr lang="en-US" smtClean="0"/>
              <a:t>)=(0.8) </a:t>
            </a:r>
            <a:r>
              <a:rPr lang="el-GR" smtClean="0">
                <a:cs typeface="Arial" charset="0"/>
              </a:rPr>
              <a:t>λ</a:t>
            </a:r>
            <a:r>
              <a:rPr lang="en-US" baseline="-25000" smtClean="0"/>
              <a:t>1</a:t>
            </a:r>
            <a:r>
              <a:rPr lang="en-US" smtClean="0"/>
              <a:t> + (0.9) </a:t>
            </a:r>
            <a:r>
              <a:rPr lang="el-GR" smtClean="0">
                <a:cs typeface="Arial" charset="0"/>
              </a:rPr>
              <a:t>λ</a:t>
            </a:r>
            <a:r>
              <a:rPr lang="en-US" baseline="-25000" smtClean="0">
                <a:cs typeface="Arial" charset="0"/>
              </a:rPr>
              <a:t>2</a:t>
            </a:r>
            <a:r>
              <a:rPr lang="en-US" smtClean="0"/>
              <a:t> 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smtClean="0"/>
              <a:t>			E(R</a:t>
            </a:r>
            <a:r>
              <a:rPr lang="en-US" baseline="-25000" smtClean="0"/>
              <a:t>B</a:t>
            </a:r>
            <a:r>
              <a:rPr lang="en-US" smtClean="0"/>
              <a:t>)=(-0.2) </a:t>
            </a:r>
            <a:r>
              <a:rPr lang="el-GR" smtClean="0">
                <a:cs typeface="Arial" charset="0"/>
              </a:rPr>
              <a:t>λ</a:t>
            </a:r>
            <a:r>
              <a:rPr lang="en-US" baseline="-25000" smtClean="0"/>
              <a:t>1</a:t>
            </a:r>
            <a:r>
              <a:rPr lang="en-US" smtClean="0"/>
              <a:t> + (1.3) </a:t>
            </a:r>
            <a:r>
              <a:rPr lang="el-GR" smtClean="0">
                <a:cs typeface="Arial" charset="0"/>
              </a:rPr>
              <a:t>λ</a:t>
            </a:r>
            <a:r>
              <a:rPr lang="en-US" baseline="-25000" smtClean="0">
                <a:cs typeface="Arial" charset="0"/>
              </a:rPr>
              <a:t>2</a:t>
            </a:r>
            <a:endParaRPr lang="en-US" smtClean="0">
              <a:cs typeface="Arial" charset="0"/>
            </a:endParaRP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smtClean="0">
                <a:cs typeface="Arial" charset="0"/>
              </a:rPr>
              <a:t>			</a:t>
            </a:r>
            <a:r>
              <a:rPr lang="en-US" smtClean="0"/>
              <a:t>E(R</a:t>
            </a:r>
            <a:r>
              <a:rPr lang="en-US" baseline="-25000" smtClean="0"/>
              <a:t>C</a:t>
            </a:r>
            <a:r>
              <a:rPr lang="en-US" smtClean="0"/>
              <a:t>)=(1.8) </a:t>
            </a:r>
            <a:r>
              <a:rPr lang="el-GR" smtClean="0">
                <a:cs typeface="Arial" charset="0"/>
              </a:rPr>
              <a:t>λ</a:t>
            </a:r>
            <a:r>
              <a:rPr lang="en-US" baseline="-25000" smtClean="0"/>
              <a:t>1</a:t>
            </a:r>
            <a:r>
              <a:rPr lang="en-US" smtClean="0"/>
              <a:t> + (0.5) </a:t>
            </a:r>
            <a:r>
              <a:rPr lang="el-GR" smtClean="0">
                <a:cs typeface="Arial" charset="0"/>
              </a:rPr>
              <a:t>λ</a:t>
            </a:r>
            <a:r>
              <a:rPr lang="en-US" baseline="-25000" smtClean="0">
                <a:cs typeface="Arial" charset="0"/>
              </a:rPr>
              <a:t>2</a:t>
            </a:r>
            <a:r>
              <a:rPr lang="en-US" smtClean="0"/>
              <a:t> </a:t>
            </a:r>
          </a:p>
          <a:p>
            <a:pPr>
              <a:lnSpc>
                <a:spcPct val="110000"/>
              </a:lnSpc>
            </a:pPr>
            <a:r>
              <a:rPr lang="en-US" smtClean="0"/>
              <a:t>If </a:t>
            </a:r>
            <a:r>
              <a:rPr lang="el-GR" smtClean="0">
                <a:cs typeface="Arial" charset="0"/>
              </a:rPr>
              <a:t>λ</a:t>
            </a:r>
            <a:r>
              <a:rPr lang="en-US" baseline="-25000" smtClean="0"/>
              <a:t>1</a:t>
            </a:r>
            <a:r>
              <a:rPr lang="en-US" smtClean="0"/>
              <a:t>=4% and </a:t>
            </a:r>
            <a:r>
              <a:rPr lang="el-GR" smtClean="0">
                <a:cs typeface="Arial" charset="0"/>
              </a:rPr>
              <a:t>λ</a:t>
            </a:r>
            <a:r>
              <a:rPr lang="en-US" baseline="-25000" smtClean="0"/>
              <a:t>2</a:t>
            </a:r>
            <a:r>
              <a:rPr lang="en-US" smtClean="0"/>
              <a:t>=5%, then it is easy to compute the expected returns for the stocks: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smtClean="0"/>
              <a:t>			E(R</a:t>
            </a:r>
            <a:r>
              <a:rPr lang="en-US" baseline="-25000" smtClean="0"/>
              <a:t>A</a:t>
            </a:r>
            <a:r>
              <a:rPr lang="en-US" smtClean="0"/>
              <a:t>)=7.7%</a:t>
            </a:r>
          </a:p>
          <a:p>
            <a:pPr lvl="1">
              <a:buFontTx/>
              <a:buNone/>
            </a:pPr>
            <a:r>
              <a:rPr lang="en-US" smtClean="0"/>
              <a:t>			E(R</a:t>
            </a:r>
            <a:r>
              <a:rPr lang="en-US" baseline="-25000" smtClean="0"/>
              <a:t>B</a:t>
            </a:r>
            <a:r>
              <a:rPr lang="en-US" smtClean="0"/>
              <a:t>)=5.7%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smtClean="0"/>
              <a:t>			E(R</a:t>
            </a:r>
            <a:r>
              <a:rPr lang="en-US" baseline="-25000" smtClean="0"/>
              <a:t>C</a:t>
            </a:r>
            <a:r>
              <a:rPr lang="en-US" smtClean="0"/>
              <a:t>)=9.7%</a:t>
            </a:r>
          </a:p>
        </p:txBody>
      </p:sp>
      <p:sp>
        <p:nvSpPr>
          <p:cNvPr id="68096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9-</a:t>
            </a:r>
            <a:fld id="{6D11142F-0AD0-4A5D-9EA5-C72B9E4577C4}" type="slidenum">
              <a:rPr lang="en-US">
                <a:cs typeface="Arial" charset="0"/>
              </a:rPr>
              <a:pPr/>
              <a:t>11</a:t>
            </a:fld>
            <a:endParaRPr lang="en-US">
              <a:cs typeface="Arial" charset="0"/>
            </a:endParaRPr>
          </a:p>
        </p:txBody>
      </p:sp>
      <p:sp>
        <p:nvSpPr>
          <p:cNvPr id="68096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1387" name="Rectangle 11"/>
          <p:cNvSpPr>
            <a:spLocks noGrp="1" noChangeArrowheads="1"/>
          </p:cNvSpPr>
          <p:nvPr>
            <p:ph type="title"/>
          </p:nvPr>
        </p:nvSpPr>
        <p:spPr>
          <a:xfrm>
            <a:off x="495300" y="152400"/>
            <a:ext cx="8229600" cy="9398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3200" b="1"/>
              <a:t>Security Valuation with the APT: </a:t>
            </a:r>
            <a:br>
              <a:rPr lang="en-US" sz="3200" b="1"/>
            </a:br>
            <a:r>
              <a:rPr lang="en-US" sz="3200" b="1"/>
              <a:t>An Example</a:t>
            </a:r>
          </a:p>
        </p:txBody>
      </p:sp>
      <p:sp>
        <p:nvSpPr>
          <p:cNvPr id="681986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7924800" cy="38862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Expected Prices One Year Later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Assume that all three stocks are currently priced at $35 and do not pay a dividend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Estimate the price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mtClean="0"/>
              <a:t>			E(P</a:t>
            </a:r>
            <a:r>
              <a:rPr lang="en-US" baseline="-25000" smtClean="0"/>
              <a:t>A</a:t>
            </a:r>
            <a:r>
              <a:rPr lang="en-US" smtClean="0"/>
              <a:t>)=$35(1+7.7%)=$37.70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mtClean="0"/>
              <a:t>			E(P</a:t>
            </a:r>
            <a:r>
              <a:rPr lang="en-US" baseline="-25000" smtClean="0"/>
              <a:t>B</a:t>
            </a:r>
            <a:r>
              <a:rPr lang="en-US" smtClean="0"/>
              <a:t>)=$35(1+5.7%)=$37.00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mtClean="0"/>
              <a:t>			E(P</a:t>
            </a:r>
            <a:r>
              <a:rPr lang="en-US" baseline="-25000" smtClean="0"/>
              <a:t>C</a:t>
            </a:r>
            <a:r>
              <a:rPr lang="en-US" smtClean="0"/>
              <a:t>)=$35(1+9.7%)=$38.40</a:t>
            </a:r>
          </a:p>
          <a:p>
            <a:pPr>
              <a:lnSpc>
                <a:spcPct val="110000"/>
              </a:lnSpc>
              <a:buFontTx/>
              <a:buNone/>
            </a:pPr>
            <a:endParaRPr lang="en-US" smtClean="0"/>
          </a:p>
        </p:txBody>
      </p:sp>
      <p:sp>
        <p:nvSpPr>
          <p:cNvPr id="68198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9-</a:t>
            </a:r>
            <a:fld id="{74704E40-F770-4132-8871-353B8B849973}" type="slidenum">
              <a:rPr lang="en-US">
                <a:cs typeface="Arial" charset="0"/>
              </a:rPr>
              <a:pPr/>
              <a:t>12</a:t>
            </a:fld>
            <a:endParaRPr lang="en-US">
              <a:cs typeface="Arial" charset="0"/>
            </a:endParaRPr>
          </a:p>
        </p:txBody>
      </p:sp>
      <p:sp>
        <p:nvSpPr>
          <p:cNvPr id="68198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2405" name="Rectangle 5"/>
          <p:cNvSpPr>
            <a:spLocks noGrp="1" noChangeArrowheads="1"/>
          </p:cNvSpPr>
          <p:nvPr>
            <p:ph type="title"/>
          </p:nvPr>
        </p:nvSpPr>
        <p:spPr>
          <a:xfrm>
            <a:off x="495300" y="152400"/>
            <a:ext cx="8229600" cy="9398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3200" b="1"/>
              <a:t>Security Valuation with the APT: </a:t>
            </a:r>
            <a:br>
              <a:rPr lang="en-US" sz="3200" b="1"/>
            </a:br>
            <a:r>
              <a:rPr lang="en-US" sz="3200" b="1"/>
              <a:t>An Example</a:t>
            </a:r>
          </a:p>
        </p:txBody>
      </p:sp>
      <p:sp>
        <p:nvSpPr>
          <p:cNvPr id="683010" name="Rectangle 3"/>
          <p:cNvSpPr>
            <a:spLocks noGrp="1" noChangeArrowheads="1"/>
          </p:cNvSpPr>
          <p:nvPr>
            <p:ph idx="1"/>
          </p:nvPr>
        </p:nvSpPr>
        <p:spPr>
          <a:xfrm>
            <a:off x="901700" y="1193800"/>
            <a:ext cx="7924800" cy="5143500"/>
          </a:xfrm>
        </p:spPr>
        <p:txBody>
          <a:bodyPr/>
          <a:lstStyle/>
          <a:p>
            <a:r>
              <a:rPr lang="en-US" smtClean="0"/>
              <a:t>Arbitrage Opportunity</a:t>
            </a:r>
          </a:p>
          <a:p>
            <a:pPr lvl="1"/>
            <a:r>
              <a:rPr lang="en-US" smtClean="0"/>
              <a:t>If one “knows” actual future prices for these stocks are different from those previously estimated, then these stocks are either undervalued or overvalued </a:t>
            </a:r>
          </a:p>
          <a:p>
            <a:pPr lvl="1"/>
            <a:r>
              <a:rPr lang="en-US" smtClean="0"/>
              <a:t>Arbitrage trading (by buying undervalued stocks and short overvalued stocks) will continues until arbitrage opportunity disappears</a:t>
            </a:r>
          </a:p>
          <a:p>
            <a:pPr lvl="1"/>
            <a:r>
              <a:rPr lang="en-US" smtClean="0"/>
              <a:t>Assume the actual prices of stocks A, B, and C will be $37.20, $37.80, and $38.50 one year later, then arbitrage trading will lead to new current prices:</a:t>
            </a:r>
          </a:p>
          <a:p>
            <a:pPr lvl="3">
              <a:lnSpc>
                <a:spcPct val="110000"/>
              </a:lnSpc>
              <a:buFontTx/>
              <a:buNone/>
            </a:pPr>
            <a:r>
              <a:rPr lang="en-US" smtClean="0"/>
              <a:t>E(P</a:t>
            </a:r>
            <a:r>
              <a:rPr lang="en-US" baseline="-25000" smtClean="0"/>
              <a:t>A</a:t>
            </a:r>
            <a:r>
              <a:rPr lang="en-US" smtClean="0"/>
              <a:t>)=$37.20 / (1+7.7%)=$34.54</a:t>
            </a:r>
          </a:p>
          <a:p>
            <a:pPr lvl="3">
              <a:lnSpc>
                <a:spcPct val="110000"/>
              </a:lnSpc>
              <a:buFontTx/>
              <a:buNone/>
            </a:pPr>
            <a:r>
              <a:rPr lang="en-US" smtClean="0"/>
              <a:t>E(P</a:t>
            </a:r>
            <a:r>
              <a:rPr lang="en-US" baseline="-25000" smtClean="0"/>
              <a:t>B</a:t>
            </a:r>
            <a:r>
              <a:rPr lang="en-US" smtClean="0"/>
              <a:t>)=$37.80 / (1+5.7%)=$35.76</a:t>
            </a:r>
          </a:p>
          <a:p>
            <a:pPr lvl="3">
              <a:lnSpc>
                <a:spcPct val="110000"/>
              </a:lnSpc>
              <a:buFontTx/>
              <a:buNone/>
            </a:pPr>
            <a:r>
              <a:rPr lang="en-US" smtClean="0"/>
              <a:t>E(P</a:t>
            </a:r>
            <a:r>
              <a:rPr lang="en-US" baseline="-25000" smtClean="0"/>
              <a:t>C</a:t>
            </a:r>
            <a:r>
              <a:rPr lang="en-US" smtClean="0"/>
              <a:t>)=$38.50 / (1+9.7%)=$35.10</a:t>
            </a:r>
          </a:p>
        </p:txBody>
      </p:sp>
      <p:sp>
        <p:nvSpPr>
          <p:cNvPr id="68301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9-</a:t>
            </a:r>
            <a:fld id="{1FDF5D77-C09A-4467-8CA4-D102FD2DC3C8}" type="slidenum">
              <a:rPr lang="en-US">
                <a:cs typeface="Arial" charset="0"/>
              </a:rPr>
              <a:pPr/>
              <a:t>13</a:t>
            </a:fld>
            <a:endParaRPr lang="en-US">
              <a:cs typeface="Arial" charset="0"/>
            </a:endParaRPr>
          </a:p>
        </p:txBody>
      </p:sp>
      <p:sp>
        <p:nvSpPr>
          <p:cNvPr id="68301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3427" name="Rectangle 3"/>
          <p:cNvSpPr>
            <a:spLocks noGrp="1" noChangeArrowheads="1"/>
          </p:cNvSpPr>
          <p:nvPr>
            <p:ph type="title"/>
          </p:nvPr>
        </p:nvSpPr>
        <p:spPr>
          <a:xfrm>
            <a:off x="495300" y="152400"/>
            <a:ext cx="8229600" cy="9398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b="1"/>
              <a:t>Empirical Tests of the APT</a:t>
            </a:r>
          </a:p>
        </p:txBody>
      </p:sp>
      <p:sp>
        <p:nvSpPr>
          <p:cNvPr id="684034" name="Rectangle 2"/>
          <p:cNvSpPr>
            <a:spLocks noGrp="1" noChangeArrowheads="1"/>
          </p:cNvSpPr>
          <p:nvPr>
            <p:ph idx="1"/>
          </p:nvPr>
        </p:nvSpPr>
        <p:spPr>
          <a:xfrm>
            <a:off x="901700" y="1193800"/>
            <a:ext cx="7924800" cy="5143500"/>
          </a:xfrm>
        </p:spPr>
        <p:txBody>
          <a:bodyPr/>
          <a:lstStyle/>
          <a:p>
            <a:pPr marL="342900" indent="-342900">
              <a:lnSpc>
                <a:spcPct val="110000"/>
              </a:lnSpc>
            </a:pPr>
            <a:r>
              <a:rPr lang="en-US" smtClean="0"/>
              <a:t>Roll-Ross Study (1980)</a:t>
            </a:r>
          </a:p>
          <a:p>
            <a:pPr marL="800100" lvl="1" indent="-279400">
              <a:lnSpc>
                <a:spcPct val="110000"/>
              </a:lnSpc>
            </a:pPr>
            <a:r>
              <a:rPr lang="en-US" smtClean="0"/>
              <a:t>The methodology used in the study is as follows</a:t>
            </a:r>
          </a:p>
          <a:p>
            <a:pPr marL="1257300" lvl="2" indent="-342900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/>
              <a:t>Estimate the expected returns and the factor coefficients from time-series data on individual asset returns</a:t>
            </a:r>
          </a:p>
          <a:p>
            <a:pPr marL="1257300" lvl="2" indent="-342900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/>
              <a:t>Use these estimates to test the basic cross-sectional pricing conclusion implied by the APT</a:t>
            </a:r>
          </a:p>
          <a:p>
            <a:pPr marL="800100" lvl="1" indent="-279400">
              <a:lnSpc>
                <a:spcPct val="110000"/>
              </a:lnSpc>
            </a:pPr>
            <a:r>
              <a:rPr lang="en-US" smtClean="0"/>
              <a:t>The authors concluded that the evidence generally supported the APT, but acknowledged that their tests were not conclusive</a:t>
            </a:r>
          </a:p>
          <a:p>
            <a:pPr marL="342900" indent="-342900">
              <a:lnSpc>
                <a:spcPct val="110000"/>
              </a:lnSpc>
            </a:pPr>
            <a:endParaRPr lang="en-US" smtClean="0"/>
          </a:p>
        </p:txBody>
      </p:sp>
      <p:sp>
        <p:nvSpPr>
          <p:cNvPr id="68403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9-</a:t>
            </a:r>
            <a:fld id="{A9BD777F-88B9-409C-9BA0-19782E72BC5A}" type="slidenum">
              <a:rPr lang="en-US">
                <a:cs typeface="Arial" charset="0"/>
              </a:rPr>
              <a:pPr/>
              <a:t>14</a:t>
            </a:fld>
            <a:endParaRPr lang="en-US">
              <a:cs typeface="Arial" charset="0"/>
            </a:endParaRPr>
          </a:p>
        </p:txBody>
      </p:sp>
      <p:sp>
        <p:nvSpPr>
          <p:cNvPr id="68403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4451" name="Rectangle 3"/>
          <p:cNvSpPr>
            <a:spLocks noGrp="1" noChangeArrowheads="1"/>
          </p:cNvSpPr>
          <p:nvPr>
            <p:ph type="title"/>
          </p:nvPr>
        </p:nvSpPr>
        <p:spPr>
          <a:xfrm>
            <a:off x="495300" y="152400"/>
            <a:ext cx="8229600" cy="9398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4000" b="1"/>
              <a:t>Empirical Tests of the APT</a:t>
            </a:r>
          </a:p>
        </p:txBody>
      </p:sp>
      <p:sp>
        <p:nvSpPr>
          <p:cNvPr id="685058" name="Rectangle 2"/>
          <p:cNvSpPr>
            <a:spLocks noGrp="1" noChangeArrowheads="1"/>
          </p:cNvSpPr>
          <p:nvPr>
            <p:ph idx="1"/>
          </p:nvPr>
        </p:nvSpPr>
        <p:spPr>
          <a:xfrm>
            <a:off x="901700" y="1193800"/>
            <a:ext cx="7924800" cy="5143500"/>
          </a:xfrm>
        </p:spPr>
        <p:txBody>
          <a:bodyPr/>
          <a:lstStyle/>
          <a:p>
            <a:pPr marL="342900" indent="-342900">
              <a:lnSpc>
                <a:spcPct val="110000"/>
              </a:lnSpc>
            </a:pPr>
            <a:r>
              <a:rPr lang="en-US" smtClean="0"/>
              <a:t>Extensions of the Roll-Ross Study</a:t>
            </a:r>
          </a:p>
          <a:p>
            <a:pPr marL="800100" lvl="1" indent="-279400">
              <a:lnSpc>
                <a:spcPct val="110000"/>
              </a:lnSpc>
            </a:pPr>
            <a:r>
              <a:rPr lang="en-US" smtClean="0"/>
              <a:t>Cho, Elton, and Gruber (1984) examined the number of factors in the return-generating process that were priced</a:t>
            </a:r>
          </a:p>
          <a:p>
            <a:pPr marL="800100" lvl="1" indent="-279400">
              <a:lnSpc>
                <a:spcPct val="110000"/>
              </a:lnSpc>
            </a:pPr>
            <a:r>
              <a:rPr lang="en-US" smtClean="0"/>
              <a:t>Dhrymes, Friend, and Gultekin (1984) reexamined techniques and their limitations and found the number of factors varies with the size of the portfolio</a:t>
            </a:r>
          </a:p>
          <a:p>
            <a:pPr marL="800100" lvl="1" indent="-279400"/>
            <a:r>
              <a:rPr lang="en-US" smtClean="0"/>
              <a:t>Roll and Ross (1984) pointed out the number of factors is a secondary issue compared to how well the model can explain the expected return</a:t>
            </a:r>
          </a:p>
        </p:txBody>
      </p:sp>
      <p:sp>
        <p:nvSpPr>
          <p:cNvPr id="68505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9-</a:t>
            </a:r>
            <a:fld id="{9E4DB1D1-2760-40FA-8201-36F704307FE9}" type="slidenum">
              <a:rPr lang="en-US">
                <a:cs typeface="Arial" charset="0"/>
              </a:rPr>
              <a:pPr/>
              <a:t>15</a:t>
            </a:fld>
            <a:endParaRPr lang="en-US">
              <a:cs typeface="Arial" charset="0"/>
            </a:endParaRPr>
          </a:p>
        </p:txBody>
      </p:sp>
      <p:sp>
        <p:nvSpPr>
          <p:cNvPr id="68506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4451" name="Rectangle 3"/>
          <p:cNvSpPr>
            <a:spLocks noGrp="1" noChangeArrowheads="1"/>
          </p:cNvSpPr>
          <p:nvPr>
            <p:ph type="title"/>
          </p:nvPr>
        </p:nvSpPr>
        <p:spPr>
          <a:xfrm>
            <a:off x="495300" y="152400"/>
            <a:ext cx="8229600" cy="9398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4000" b="1"/>
              <a:t>Empirical Tests of the APT</a:t>
            </a:r>
          </a:p>
        </p:txBody>
      </p:sp>
      <p:sp>
        <p:nvSpPr>
          <p:cNvPr id="686082" name="Rectangle 2"/>
          <p:cNvSpPr>
            <a:spLocks noGrp="1" noChangeArrowheads="1"/>
          </p:cNvSpPr>
          <p:nvPr>
            <p:ph idx="1"/>
          </p:nvPr>
        </p:nvSpPr>
        <p:spPr>
          <a:xfrm>
            <a:off x="901700" y="1193800"/>
            <a:ext cx="7924800" cy="5143500"/>
          </a:xfrm>
        </p:spPr>
        <p:txBody>
          <a:bodyPr/>
          <a:lstStyle/>
          <a:p>
            <a:pPr marL="342900" indent="-342900">
              <a:lnSpc>
                <a:spcPct val="110000"/>
              </a:lnSpc>
            </a:pPr>
            <a:r>
              <a:rPr lang="en-US" smtClean="0"/>
              <a:t>Extensions of the Roll-Ross Study</a:t>
            </a:r>
          </a:p>
          <a:p>
            <a:pPr marL="800100" lvl="1" indent="-279400">
              <a:lnSpc>
                <a:spcPct val="110000"/>
              </a:lnSpc>
            </a:pPr>
            <a:r>
              <a:rPr lang="en-US" smtClean="0"/>
              <a:t>Dhrymes, Friend, and Gultekin (1985) repeated the prior tests with large samples and found that the unique risk can be used to predict future return. </a:t>
            </a:r>
          </a:p>
          <a:p>
            <a:pPr marL="800100" lvl="1" indent="-279400"/>
            <a:r>
              <a:rPr lang="en-US" smtClean="0"/>
              <a:t>Connor and Korajczyk (1993) developed a test that identifies the number of factors in a model that does allow the unsystematic components of risk to be correlated across assets</a:t>
            </a:r>
          </a:p>
          <a:p>
            <a:pPr marL="800100" lvl="1" indent="-279400"/>
            <a:r>
              <a:rPr lang="en-US" smtClean="0"/>
              <a:t>Harding (2008) also showed the connection between systematic and unsystematic risk factors</a:t>
            </a:r>
          </a:p>
        </p:txBody>
      </p:sp>
      <p:sp>
        <p:nvSpPr>
          <p:cNvPr id="68608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9-</a:t>
            </a:r>
            <a:fld id="{8D3CBDA7-00EF-4206-AF73-32144385D7A2}" type="slidenum">
              <a:rPr lang="en-US">
                <a:cs typeface="Arial" charset="0"/>
              </a:rPr>
              <a:pPr/>
              <a:t>16</a:t>
            </a:fld>
            <a:endParaRPr lang="en-US">
              <a:cs typeface="Arial" charset="0"/>
            </a:endParaRPr>
          </a:p>
        </p:txBody>
      </p:sp>
      <p:sp>
        <p:nvSpPr>
          <p:cNvPr id="68608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5475" name="Rectangle 3"/>
          <p:cNvSpPr>
            <a:spLocks noGrp="1" noChangeArrowheads="1"/>
          </p:cNvSpPr>
          <p:nvPr>
            <p:ph type="title"/>
          </p:nvPr>
        </p:nvSpPr>
        <p:spPr>
          <a:xfrm>
            <a:off x="495300" y="152400"/>
            <a:ext cx="8229600" cy="9398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4000" b="1"/>
              <a:t>Empirical Tests of the APT</a:t>
            </a:r>
          </a:p>
        </p:txBody>
      </p:sp>
      <p:sp>
        <p:nvSpPr>
          <p:cNvPr id="687106" name="Rectangle 2"/>
          <p:cNvSpPr>
            <a:spLocks noGrp="1" noChangeArrowheads="1"/>
          </p:cNvSpPr>
          <p:nvPr>
            <p:ph idx="1"/>
          </p:nvPr>
        </p:nvSpPr>
        <p:spPr>
          <a:xfrm>
            <a:off x="901700" y="1193800"/>
            <a:ext cx="7924800" cy="5143500"/>
          </a:xfrm>
        </p:spPr>
        <p:txBody>
          <a:bodyPr/>
          <a:lstStyle/>
          <a:p>
            <a:pPr marL="342900" indent="-342900">
              <a:lnSpc>
                <a:spcPct val="120000"/>
              </a:lnSpc>
            </a:pPr>
            <a:r>
              <a:rPr lang="en-US" smtClean="0"/>
              <a:t>The APT and Stock Market Anomalies</a:t>
            </a:r>
          </a:p>
          <a:p>
            <a:pPr marL="800100" lvl="1" indent="-279400">
              <a:lnSpc>
                <a:spcPct val="120000"/>
              </a:lnSpc>
            </a:pPr>
            <a:r>
              <a:rPr lang="en-US" smtClean="0"/>
              <a:t>Small-firm Effect</a:t>
            </a:r>
          </a:p>
          <a:p>
            <a:pPr marL="1257300" lvl="2" indent="-342900">
              <a:lnSpc>
                <a:spcPct val="120000"/>
              </a:lnSpc>
              <a:buFont typeface="Wingdings" pitchFamily="2" charset="2"/>
              <a:buChar char="§"/>
            </a:pPr>
            <a:r>
              <a:rPr lang="en-US" smtClean="0"/>
              <a:t>Reinganum: Results inconsistent with the APT</a:t>
            </a:r>
          </a:p>
          <a:p>
            <a:pPr marL="1257300" lvl="2" indent="-342900">
              <a:lnSpc>
                <a:spcPct val="120000"/>
              </a:lnSpc>
              <a:buFont typeface="Wingdings" pitchFamily="2" charset="2"/>
              <a:buChar char="§"/>
            </a:pPr>
            <a:r>
              <a:rPr lang="en-US" smtClean="0"/>
              <a:t>Chen: Supported the APT model over CAPM</a:t>
            </a:r>
          </a:p>
          <a:p>
            <a:pPr marL="800100" lvl="1" indent="-279400">
              <a:lnSpc>
                <a:spcPct val="120000"/>
              </a:lnSpc>
            </a:pPr>
            <a:r>
              <a:rPr lang="en-US" smtClean="0"/>
              <a:t>January Anomaly</a:t>
            </a:r>
          </a:p>
          <a:p>
            <a:pPr marL="1257300" lvl="2" indent="-342900">
              <a:lnSpc>
                <a:spcPct val="120000"/>
              </a:lnSpc>
              <a:buFont typeface="Wingdings" pitchFamily="2" charset="2"/>
              <a:buChar char="§"/>
            </a:pPr>
            <a:r>
              <a:rPr lang="en-US" smtClean="0"/>
              <a:t>Gultekin and Gultekin: APT not better than CAPM</a:t>
            </a:r>
          </a:p>
          <a:p>
            <a:pPr marL="1257300" lvl="2" indent="-342900">
              <a:lnSpc>
                <a:spcPct val="120000"/>
              </a:lnSpc>
              <a:buFont typeface="Wingdings" pitchFamily="2" charset="2"/>
              <a:buChar char="§"/>
            </a:pPr>
            <a:r>
              <a:rPr lang="en-US" smtClean="0"/>
              <a:t>Burmeister and McElroy: Effect not captured by model, but still rejected CAPM in favor of APT</a:t>
            </a:r>
          </a:p>
        </p:txBody>
      </p:sp>
      <p:sp>
        <p:nvSpPr>
          <p:cNvPr id="68710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9-</a:t>
            </a:r>
            <a:fld id="{40F55178-B009-4C3C-970B-F9A22810176A}" type="slidenum">
              <a:rPr lang="en-US">
                <a:cs typeface="Arial" charset="0"/>
              </a:rPr>
              <a:pPr/>
              <a:t>17</a:t>
            </a:fld>
            <a:endParaRPr lang="en-US">
              <a:cs typeface="Arial" charset="0"/>
            </a:endParaRPr>
          </a:p>
        </p:txBody>
      </p:sp>
      <p:sp>
        <p:nvSpPr>
          <p:cNvPr id="68710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6499" name="Rectangle 3"/>
          <p:cNvSpPr>
            <a:spLocks noGrp="1" noChangeArrowheads="1"/>
          </p:cNvSpPr>
          <p:nvPr>
            <p:ph type="title"/>
          </p:nvPr>
        </p:nvSpPr>
        <p:spPr>
          <a:xfrm>
            <a:off x="495300" y="152400"/>
            <a:ext cx="8229600" cy="9398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4000" b="1"/>
              <a:t>Empirical Tests of the APT</a:t>
            </a:r>
          </a:p>
        </p:txBody>
      </p:sp>
      <p:sp>
        <p:nvSpPr>
          <p:cNvPr id="688130" name="Rectangle 2"/>
          <p:cNvSpPr>
            <a:spLocks noGrp="1" noChangeArrowheads="1"/>
          </p:cNvSpPr>
          <p:nvPr>
            <p:ph idx="1"/>
          </p:nvPr>
        </p:nvSpPr>
        <p:spPr>
          <a:xfrm>
            <a:off x="914400" y="1193800"/>
            <a:ext cx="7924800" cy="5143500"/>
          </a:xfrm>
        </p:spPr>
        <p:txBody>
          <a:bodyPr/>
          <a:lstStyle/>
          <a:p>
            <a:pPr marL="342900" indent="-342900" eaLnBrk="0" hangingPunct="0">
              <a:lnSpc>
                <a:spcPct val="110000"/>
              </a:lnSpc>
            </a:pPr>
            <a:r>
              <a:rPr lang="en-US" smtClean="0"/>
              <a:t>Shanken’s Challenge to Testability of the APT </a:t>
            </a:r>
          </a:p>
          <a:p>
            <a:pPr marL="800100" lvl="1" indent="-279400" eaLnBrk="0" hangingPunct="0">
              <a:lnSpc>
                <a:spcPct val="110000"/>
              </a:lnSpc>
            </a:pPr>
            <a:r>
              <a:rPr lang="en-US" smtClean="0"/>
              <a:t>APT has no advantage because the factors need not be observable, so equivalent sets may conform to different factor structures</a:t>
            </a:r>
          </a:p>
          <a:p>
            <a:pPr marL="800100" lvl="1" indent="-279400">
              <a:lnSpc>
                <a:spcPct val="110000"/>
              </a:lnSpc>
            </a:pPr>
            <a:r>
              <a:rPr lang="en-US" smtClean="0"/>
              <a:t>Empirical formulation of the APT may yield different implications regarding the expected returns for a given set of securities</a:t>
            </a:r>
          </a:p>
          <a:p>
            <a:pPr marL="800100" lvl="1" indent="-279400">
              <a:lnSpc>
                <a:spcPct val="110000"/>
              </a:lnSpc>
            </a:pPr>
            <a:r>
              <a:rPr lang="en-US" smtClean="0"/>
              <a:t>Thus, the theory cannot explain differential returns between securities because it cannot identify the relevant factor structure that explains the differential returns</a:t>
            </a:r>
          </a:p>
        </p:txBody>
      </p:sp>
      <p:sp>
        <p:nvSpPr>
          <p:cNvPr id="68813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9-</a:t>
            </a:r>
            <a:fld id="{D3B62CA1-2866-43C6-AE35-DD9EF5DC1A48}" type="slidenum">
              <a:rPr lang="en-US">
                <a:cs typeface="Arial" charset="0"/>
              </a:rPr>
              <a:pPr/>
              <a:t>18</a:t>
            </a:fld>
            <a:endParaRPr lang="en-US">
              <a:cs typeface="Arial" charset="0"/>
            </a:endParaRPr>
          </a:p>
        </p:txBody>
      </p:sp>
      <p:sp>
        <p:nvSpPr>
          <p:cNvPr id="68813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23" name="Rectangle 3"/>
          <p:cNvSpPr>
            <a:spLocks noGrp="1" noChangeArrowheads="1"/>
          </p:cNvSpPr>
          <p:nvPr>
            <p:ph type="title"/>
          </p:nvPr>
        </p:nvSpPr>
        <p:spPr>
          <a:xfrm>
            <a:off x="495300" y="152400"/>
            <a:ext cx="8229600" cy="9398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4000" b="1"/>
              <a:t>Empirical Tests of the APT</a:t>
            </a:r>
          </a:p>
        </p:txBody>
      </p:sp>
      <p:sp>
        <p:nvSpPr>
          <p:cNvPr id="689154" name="Rectangle 2"/>
          <p:cNvSpPr>
            <a:spLocks noGrp="1" noChangeArrowheads="1"/>
          </p:cNvSpPr>
          <p:nvPr>
            <p:ph idx="1"/>
          </p:nvPr>
        </p:nvSpPr>
        <p:spPr>
          <a:xfrm>
            <a:off x="914400" y="1193800"/>
            <a:ext cx="7924800" cy="5143500"/>
          </a:xfrm>
        </p:spPr>
        <p:txBody>
          <a:bodyPr/>
          <a:lstStyle/>
          <a:p>
            <a:pPr marL="342900" indent="-342900" eaLnBrk="0" hangingPunct="0">
              <a:lnSpc>
                <a:spcPct val="110000"/>
              </a:lnSpc>
            </a:pPr>
            <a:r>
              <a:rPr lang="en-US" smtClean="0"/>
              <a:t>Alternative Testing Techniques</a:t>
            </a:r>
          </a:p>
          <a:p>
            <a:pPr marL="800100" lvl="1" indent="-279400">
              <a:lnSpc>
                <a:spcPct val="110000"/>
              </a:lnSpc>
            </a:pPr>
            <a:r>
              <a:rPr lang="en-US" smtClean="0"/>
              <a:t>Jobson (1982) proposes APT testing with a multivariate linear regression model</a:t>
            </a:r>
          </a:p>
          <a:p>
            <a:pPr marL="800100" lvl="1" indent="-279400">
              <a:lnSpc>
                <a:spcPct val="110000"/>
              </a:lnSpc>
            </a:pPr>
            <a:r>
              <a:rPr lang="en-US" smtClean="0"/>
              <a:t>Brown and Weinstein (1983) propose using a bilinear paradigm</a:t>
            </a:r>
          </a:p>
          <a:p>
            <a:pPr marL="800100" lvl="1" indent="-279400"/>
            <a:r>
              <a:rPr lang="en-US" smtClean="0"/>
              <a:t>Geweke and Zhou (1996) produce an exact Bayesian framework for testing the APT</a:t>
            </a:r>
          </a:p>
          <a:p>
            <a:pPr marL="800100" lvl="1" indent="-279400">
              <a:lnSpc>
                <a:spcPct val="110000"/>
              </a:lnSpc>
            </a:pPr>
            <a:r>
              <a:rPr lang="en-US" smtClean="0"/>
              <a:t>Others propose new methodologies</a:t>
            </a:r>
          </a:p>
        </p:txBody>
      </p:sp>
      <p:sp>
        <p:nvSpPr>
          <p:cNvPr id="68915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9-</a:t>
            </a:r>
            <a:fld id="{EC4ECA09-AB65-45FE-A74A-4AA4080C08FA}" type="slidenum">
              <a:rPr lang="en-US">
                <a:cs typeface="Arial" charset="0"/>
              </a:rPr>
              <a:pPr/>
              <a:t>19</a:t>
            </a:fld>
            <a:endParaRPr lang="en-US">
              <a:cs typeface="Arial" charset="0"/>
            </a:endParaRPr>
          </a:p>
        </p:txBody>
      </p:sp>
      <p:sp>
        <p:nvSpPr>
          <p:cNvPr id="68915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482600" y="173038"/>
            <a:ext cx="8432800" cy="944562"/>
          </a:xfrm>
        </p:spPr>
        <p:txBody>
          <a:bodyPr/>
          <a:lstStyle/>
          <a:p>
            <a:pPr>
              <a:defRPr/>
            </a:pPr>
            <a:r>
              <a:rPr lang="en-US" b="1"/>
              <a:t>Multifactor Models &amp; Risk Estimation</a:t>
            </a:r>
          </a:p>
        </p:txBody>
      </p:sp>
      <p:sp>
        <p:nvSpPr>
          <p:cNvPr id="69017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9-</a:t>
            </a:r>
            <a:fld id="{7719FC4D-C779-44DA-B4C1-671E9EE27FB2}" type="slidenum">
              <a:rPr lang="en-US">
                <a:cs typeface="Arial" charset="0"/>
              </a:rPr>
              <a:pPr/>
              <a:t>20</a:t>
            </a:fld>
            <a:endParaRPr lang="en-US">
              <a:cs typeface="Arial" charset="0"/>
            </a:endParaRPr>
          </a:p>
        </p:txBody>
      </p:sp>
      <p:sp>
        <p:nvSpPr>
          <p:cNvPr id="69017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219200" y="1243013"/>
            <a:ext cx="7924800" cy="4700587"/>
          </a:xfrm>
        </p:spPr>
        <p:txBody>
          <a:bodyPr/>
          <a:lstStyle/>
          <a:p>
            <a:r>
              <a:rPr lang="en-US" smtClean="0"/>
              <a:t>The Multifactor Model in Theory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In a multifactor model, the investor chooses the exact number and identity of risk factors, while the APT model doesn’t specify either of them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The Equation</a:t>
            </a:r>
          </a:p>
          <a:p>
            <a:pPr lvl="1">
              <a:lnSpc>
                <a:spcPct val="120000"/>
              </a:lnSpc>
              <a:buFontTx/>
              <a:buNone/>
            </a:pPr>
            <a:r>
              <a:rPr lang="en-US" i="1" smtClean="0"/>
              <a:t>	</a:t>
            </a:r>
            <a:r>
              <a:rPr lang="en-US" sz="2600" i="1" smtClean="0"/>
              <a:t>R</a:t>
            </a:r>
            <a:r>
              <a:rPr lang="en-US" sz="2600" i="1" baseline="-25000" smtClean="0"/>
              <a:t>it</a:t>
            </a:r>
            <a:r>
              <a:rPr lang="en-US" sz="2600" i="1" smtClean="0"/>
              <a:t> =</a:t>
            </a:r>
            <a:r>
              <a:rPr lang="en-US" sz="2600" smtClean="0"/>
              <a:t> </a:t>
            </a:r>
            <a:r>
              <a:rPr lang="en-US" sz="2600" i="1" smtClean="0"/>
              <a:t>a</a:t>
            </a:r>
            <a:r>
              <a:rPr lang="en-US" sz="2600" i="1" baseline="-25000" smtClean="0"/>
              <a:t>i</a:t>
            </a:r>
            <a:r>
              <a:rPr lang="en-US" sz="2600" i="1" smtClean="0"/>
              <a:t> +</a:t>
            </a:r>
            <a:r>
              <a:rPr lang="en-US" sz="2600" smtClean="0"/>
              <a:t> [</a:t>
            </a:r>
            <a:r>
              <a:rPr lang="en-US" sz="2600" i="1" smtClean="0"/>
              <a:t>b</a:t>
            </a:r>
            <a:r>
              <a:rPr lang="en-US" sz="2600" i="1" baseline="-25000" smtClean="0"/>
              <a:t>i</a:t>
            </a:r>
            <a:r>
              <a:rPr lang="en-US" sz="2600" baseline="-25000" smtClean="0"/>
              <a:t>1</a:t>
            </a:r>
            <a:r>
              <a:rPr lang="en-US" sz="2600" i="1" smtClean="0"/>
              <a:t>F</a:t>
            </a:r>
            <a:r>
              <a:rPr lang="en-US" sz="2600" baseline="-25000" smtClean="0"/>
              <a:t>1</a:t>
            </a:r>
            <a:r>
              <a:rPr lang="en-US" sz="2600" i="1" baseline="-25000" smtClean="0"/>
              <a:t>t</a:t>
            </a:r>
            <a:r>
              <a:rPr lang="en-US" sz="2600" i="1" smtClean="0"/>
              <a:t> +</a:t>
            </a:r>
            <a:r>
              <a:rPr lang="en-US" sz="2600" smtClean="0"/>
              <a:t> </a:t>
            </a:r>
            <a:r>
              <a:rPr lang="en-US" sz="2600" i="1" smtClean="0"/>
              <a:t>b</a:t>
            </a:r>
            <a:r>
              <a:rPr lang="en-US" sz="2600" i="1" baseline="-25000" smtClean="0"/>
              <a:t>i</a:t>
            </a:r>
            <a:r>
              <a:rPr lang="en-US" sz="2600" baseline="-25000" smtClean="0"/>
              <a:t>2</a:t>
            </a:r>
            <a:r>
              <a:rPr lang="en-US" sz="2600" smtClean="0"/>
              <a:t> </a:t>
            </a:r>
            <a:r>
              <a:rPr lang="en-US" sz="2600" i="1" smtClean="0"/>
              <a:t>F</a:t>
            </a:r>
            <a:r>
              <a:rPr lang="en-US" sz="2600" baseline="-25000" smtClean="0"/>
              <a:t>2</a:t>
            </a:r>
            <a:r>
              <a:rPr lang="en-US" sz="2600" i="1" baseline="-25000" smtClean="0"/>
              <a:t>t</a:t>
            </a:r>
            <a:r>
              <a:rPr lang="en-US" sz="2600" i="1" smtClean="0"/>
              <a:t> +</a:t>
            </a:r>
            <a:r>
              <a:rPr lang="en-US" sz="2600" smtClean="0"/>
              <a:t> . . . + </a:t>
            </a:r>
            <a:r>
              <a:rPr lang="en-US" sz="2600" i="1" smtClean="0"/>
              <a:t>b</a:t>
            </a:r>
            <a:r>
              <a:rPr lang="en-US" sz="2600" i="1" baseline="-25000" smtClean="0"/>
              <a:t>iK</a:t>
            </a:r>
            <a:r>
              <a:rPr lang="en-US" sz="2600" i="1" smtClean="0"/>
              <a:t> F</a:t>
            </a:r>
            <a:r>
              <a:rPr lang="en-US" sz="2600" i="1" baseline="-25000" smtClean="0"/>
              <a:t>Kt</a:t>
            </a:r>
            <a:r>
              <a:rPr lang="en-US" sz="2600" smtClean="0"/>
              <a:t>] + </a:t>
            </a:r>
            <a:r>
              <a:rPr lang="en-US" sz="2600" i="1" smtClean="0"/>
              <a:t>e</a:t>
            </a:r>
            <a:r>
              <a:rPr lang="en-US" sz="2600" i="1" baseline="-25000" smtClean="0"/>
              <a:t>it</a:t>
            </a:r>
            <a:endParaRPr lang="en-US" sz="2600" i="1" smtClean="0"/>
          </a:p>
          <a:p>
            <a:pPr eaLnBrk="0" hangingPunct="0">
              <a:spcBef>
                <a:spcPct val="50000"/>
              </a:spcBef>
              <a:buFontTx/>
              <a:buNone/>
            </a:pPr>
            <a:r>
              <a:rPr lang="en-US" i="1" smtClean="0"/>
              <a:t>		</a:t>
            </a:r>
            <a:r>
              <a:rPr lang="en-US" sz="2400" i="1" smtClean="0"/>
              <a:t>where: 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  <a:buFontTx/>
              <a:buNone/>
            </a:pPr>
            <a:r>
              <a:rPr lang="en-US" sz="2400" i="1" smtClean="0"/>
              <a:t>		    </a:t>
            </a:r>
            <a:r>
              <a:rPr lang="en-US" sz="2200" i="1" smtClean="0"/>
              <a:t>F</a:t>
            </a:r>
            <a:r>
              <a:rPr lang="en-US" sz="2200" i="1" baseline="-25000" smtClean="0"/>
              <a:t>it</a:t>
            </a:r>
            <a:r>
              <a:rPr lang="en-US" sz="2200" i="1" smtClean="0"/>
              <a:t>=P</a:t>
            </a:r>
            <a:r>
              <a:rPr lang="en-US" sz="2200" smtClean="0"/>
              <a:t>eriod t return to the </a:t>
            </a:r>
            <a:r>
              <a:rPr lang="en-US" sz="2200" i="1" smtClean="0"/>
              <a:t>j</a:t>
            </a:r>
            <a:r>
              <a:rPr lang="en-US" sz="2200" smtClean="0"/>
              <a:t>th designated risk factor </a:t>
            </a:r>
          </a:p>
          <a:p>
            <a:pPr eaLnBrk="0" hangingPunct="0">
              <a:spcBef>
                <a:spcPct val="50000"/>
              </a:spcBef>
              <a:buFontTx/>
              <a:buNone/>
            </a:pPr>
            <a:r>
              <a:rPr lang="en-US" sz="2200" i="1" smtClean="0"/>
              <a:t>		    R</a:t>
            </a:r>
            <a:r>
              <a:rPr lang="en-US" sz="2200" i="1" baseline="-25000" smtClean="0"/>
              <a:t>it </a:t>
            </a:r>
            <a:r>
              <a:rPr lang="en-US" sz="2200" i="1" smtClean="0"/>
              <a:t>=S</a:t>
            </a:r>
            <a:r>
              <a:rPr lang="en-US" sz="2200" smtClean="0"/>
              <a:t>ecurity </a:t>
            </a:r>
            <a:r>
              <a:rPr lang="en-US" sz="2200" i="1" smtClean="0"/>
              <a:t>i’s</a:t>
            </a:r>
            <a:r>
              <a:rPr lang="en-US" sz="2200" smtClean="0"/>
              <a:t> return that can be measured as 		           either a nominal or excess return to</a:t>
            </a:r>
          </a:p>
          <a:p>
            <a:pPr lvl="1">
              <a:lnSpc>
                <a:spcPct val="120000"/>
              </a:lnSpc>
              <a:buFontTx/>
              <a:buNone/>
            </a:pPr>
            <a:endParaRPr lang="en-US" sz="2200" i="1" baseline="-25000" smtClean="0"/>
          </a:p>
        </p:txBody>
      </p:sp>
      <p:sp>
        <p:nvSpPr>
          <p:cNvPr id="69018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8546" name="Rectangle 2"/>
          <p:cNvSpPr>
            <a:spLocks noGrp="1" noChangeArrowheads="1"/>
          </p:cNvSpPr>
          <p:nvPr>
            <p:ph type="title"/>
          </p:nvPr>
        </p:nvSpPr>
        <p:spPr>
          <a:xfrm>
            <a:off x="482600" y="173038"/>
            <a:ext cx="8432800" cy="944562"/>
          </a:xfrm>
        </p:spPr>
        <p:txBody>
          <a:bodyPr/>
          <a:lstStyle/>
          <a:p>
            <a:pPr>
              <a:defRPr/>
            </a:pPr>
            <a:r>
              <a:rPr lang="en-US" b="1"/>
              <a:t>Multifactor Models &amp; Risk Estimation</a:t>
            </a:r>
          </a:p>
        </p:txBody>
      </p:sp>
      <p:sp>
        <p:nvSpPr>
          <p:cNvPr id="69120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9-</a:t>
            </a:r>
            <a:fld id="{70EBECFD-DB4A-43A2-A28F-AF2535728895}" type="slidenum">
              <a:rPr lang="en-US">
                <a:cs typeface="Arial" charset="0"/>
              </a:rPr>
              <a:pPr/>
              <a:t>21</a:t>
            </a:fld>
            <a:endParaRPr lang="en-US">
              <a:cs typeface="Arial" charset="0"/>
            </a:endParaRPr>
          </a:p>
        </p:txBody>
      </p:sp>
      <p:sp>
        <p:nvSpPr>
          <p:cNvPr id="69120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219200" y="1243013"/>
            <a:ext cx="7924800" cy="4700587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The Multifactor Model in Practice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Macroeconomic-Based Risk Factor Models: Risk factors are viewed as macroeconomic in nature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Microeconomic-Based Risk Factor Models: Risk factors are viewed at a microeconomic</a:t>
            </a:r>
            <a:r>
              <a:rPr lang="en-US" i="1" smtClean="0"/>
              <a:t> </a:t>
            </a:r>
            <a:r>
              <a:rPr lang="en-US" smtClean="0"/>
              <a:t>level by focusing on relevant characteristics of the securities themselves,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Extensions of Characteristic-Based Risk Factor Models</a:t>
            </a:r>
          </a:p>
        </p:txBody>
      </p:sp>
      <p:sp>
        <p:nvSpPr>
          <p:cNvPr id="69120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265113" y="215900"/>
            <a:ext cx="8878887" cy="762000"/>
          </a:xfrm>
        </p:spPr>
        <p:txBody>
          <a:bodyPr/>
          <a:lstStyle/>
          <a:p>
            <a:pPr>
              <a:defRPr/>
            </a:pPr>
            <a:r>
              <a:rPr lang="en-US" sz="3200" b="1"/>
              <a:t>Macroeconomic-Based Risk Factor Models</a:t>
            </a:r>
          </a:p>
        </p:txBody>
      </p:sp>
      <p:sp>
        <p:nvSpPr>
          <p:cNvPr id="69222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Security return are governed by a set of broad economic influences in the following fashion by Chen, Roll, and Ross in 1986 (Exhibit 9.3)</a:t>
            </a:r>
          </a:p>
        </p:txBody>
      </p:sp>
      <p:sp>
        <p:nvSpPr>
          <p:cNvPr id="69222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9-</a:t>
            </a:r>
            <a:fld id="{51C16E5F-C146-46E0-AB85-EEC9BEE8D356}" type="slidenum">
              <a:rPr lang="en-US">
                <a:cs typeface="Arial" charset="0"/>
              </a:rPr>
              <a:pPr/>
              <a:t>22</a:t>
            </a:fld>
            <a:endParaRPr lang="en-US">
              <a:cs typeface="Arial" charset="0"/>
            </a:endParaRPr>
          </a:p>
        </p:txBody>
      </p:sp>
      <p:sp>
        <p:nvSpPr>
          <p:cNvPr id="692228" name="Text Box 5"/>
          <p:cNvSpPr txBox="1">
            <a:spLocks noChangeArrowheads="1"/>
          </p:cNvSpPr>
          <p:nvPr/>
        </p:nvSpPr>
        <p:spPr bwMode="auto">
          <a:xfrm>
            <a:off x="1062038" y="3525838"/>
            <a:ext cx="8081962" cy="2681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/>
              <a:t>where: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/>
              <a:t>  R</a:t>
            </a:r>
            <a:r>
              <a:rPr lang="en-US" baseline="-25000"/>
              <a:t>m</a:t>
            </a:r>
            <a:r>
              <a:rPr lang="en-US"/>
              <a:t>= the return on a value weighted index of NYSE-listed stocks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/>
              <a:t>  MP=the monthly growth rate in US industrial production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/>
              <a:t>  DEI=the change in inflation, measured by the US consumer price index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/>
              <a:t>  UI=the difference between actual and expected levels of inflation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/>
              <a:t>  UPR=the unanticipated change in the bond credit spread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/>
              <a:t>  UTS= the unanticipated term structure shift (long term less short term RFR)</a:t>
            </a:r>
          </a:p>
        </p:txBody>
      </p:sp>
      <p:grpSp>
        <p:nvGrpSpPr>
          <p:cNvPr id="692229" name="Group 7"/>
          <p:cNvGrpSpPr>
            <a:grpSpLocks noChangeAspect="1"/>
          </p:cNvGrpSpPr>
          <p:nvPr/>
        </p:nvGrpSpPr>
        <p:grpSpPr bwMode="auto">
          <a:xfrm>
            <a:off x="1103313" y="2854325"/>
            <a:ext cx="7785100" cy="433388"/>
            <a:chOff x="655" y="1702"/>
            <a:chExt cx="4904" cy="273"/>
          </a:xfrm>
        </p:grpSpPr>
        <p:sp>
          <p:nvSpPr>
            <p:cNvPr id="692231" name="AutoShape 6"/>
            <p:cNvSpPr>
              <a:spLocks noChangeAspect="1" noChangeArrowheads="1" noTextEdit="1"/>
            </p:cNvSpPr>
            <p:nvPr/>
          </p:nvSpPr>
          <p:spPr bwMode="auto">
            <a:xfrm>
              <a:off x="655" y="1703"/>
              <a:ext cx="4904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92232" name="Rectangle 8"/>
            <p:cNvSpPr>
              <a:spLocks noChangeArrowheads="1"/>
            </p:cNvSpPr>
            <p:nvPr/>
          </p:nvSpPr>
          <p:spPr bwMode="auto">
            <a:xfrm>
              <a:off x="5458" y="1836"/>
              <a:ext cx="58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 i="1">
                  <a:latin typeface="Times New Roman" pitchFamily="18" charset="0"/>
                </a:rPr>
                <a:t>it</a:t>
              </a:r>
              <a:endParaRPr lang="en-US"/>
            </a:p>
          </p:txBody>
        </p:sp>
        <p:sp>
          <p:nvSpPr>
            <p:cNvPr id="692233" name="Rectangle 9"/>
            <p:cNvSpPr>
              <a:spLocks noChangeArrowheads="1"/>
            </p:cNvSpPr>
            <p:nvPr/>
          </p:nvSpPr>
          <p:spPr bwMode="auto">
            <a:xfrm>
              <a:off x="5113" y="1836"/>
              <a:ext cx="29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 i="1">
                  <a:latin typeface="Times New Roman" pitchFamily="18" charset="0"/>
                </a:rPr>
                <a:t>t</a:t>
              </a:r>
              <a:endParaRPr lang="en-US"/>
            </a:p>
          </p:txBody>
        </p:sp>
        <p:sp>
          <p:nvSpPr>
            <p:cNvPr id="692234" name="Rectangle 10"/>
            <p:cNvSpPr>
              <a:spLocks noChangeArrowheads="1"/>
            </p:cNvSpPr>
            <p:nvPr/>
          </p:nvSpPr>
          <p:spPr bwMode="auto">
            <a:xfrm>
              <a:off x="4701" y="1836"/>
              <a:ext cx="29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 i="1">
                  <a:latin typeface="Times New Roman" pitchFamily="18" charset="0"/>
                </a:rPr>
                <a:t>i</a:t>
              </a:r>
              <a:endParaRPr lang="en-US"/>
            </a:p>
          </p:txBody>
        </p:sp>
        <p:sp>
          <p:nvSpPr>
            <p:cNvPr id="692235" name="Rectangle 11"/>
            <p:cNvSpPr>
              <a:spLocks noChangeArrowheads="1"/>
            </p:cNvSpPr>
            <p:nvPr/>
          </p:nvSpPr>
          <p:spPr bwMode="auto">
            <a:xfrm>
              <a:off x="4406" y="1836"/>
              <a:ext cx="29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 i="1">
                  <a:latin typeface="Times New Roman" pitchFamily="18" charset="0"/>
                </a:rPr>
                <a:t>t</a:t>
              </a:r>
              <a:endParaRPr lang="en-US"/>
            </a:p>
          </p:txBody>
        </p:sp>
        <p:sp>
          <p:nvSpPr>
            <p:cNvPr id="692236" name="Rectangle 12"/>
            <p:cNvSpPr>
              <a:spLocks noChangeArrowheads="1"/>
            </p:cNvSpPr>
            <p:nvPr/>
          </p:nvSpPr>
          <p:spPr bwMode="auto">
            <a:xfrm>
              <a:off x="3980" y="1836"/>
              <a:ext cx="29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 i="1">
                  <a:latin typeface="Times New Roman" pitchFamily="18" charset="0"/>
                </a:rPr>
                <a:t>i</a:t>
              </a:r>
              <a:endParaRPr lang="en-US"/>
            </a:p>
          </p:txBody>
        </p:sp>
        <p:sp>
          <p:nvSpPr>
            <p:cNvPr id="692237" name="Rectangle 13"/>
            <p:cNvSpPr>
              <a:spLocks noChangeArrowheads="1"/>
            </p:cNvSpPr>
            <p:nvPr/>
          </p:nvSpPr>
          <p:spPr bwMode="auto">
            <a:xfrm>
              <a:off x="3685" y="1836"/>
              <a:ext cx="29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 i="1">
                  <a:latin typeface="Times New Roman" pitchFamily="18" charset="0"/>
                </a:rPr>
                <a:t>t</a:t>
              </a:r>
              <a:endParaRPr lang="en-US"/>
            </a:p>
          </p:txBody>
        </p:sp>
        <p:sp>
          <p:nvSpPr>
            <p:cNvPr id="692238" name="Rectangle 14"/>
            <p:cNvSpPr>
              <a:spLocks noChangeArrowheads="1"/>
            </p:cNvSpPr>
            <p:nvPr/>
          </p:nvSpPr>
          <p:spPr bwMode="auto">
            <a:xfrm>
              <a:off x="3399" y="1836"/>
              <a:ext cx="29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 i="1">
                  <a:latin typeface="Times New Roman" pitchFamily="18" charset="0"/>
                </a:rPr>
                <a:t>i</a:t>
              </a:r>
              <a:endParaRPr lang="en-US"/>
            </a:p>
          </p:txBody>
        </p:sp>
        <p:sp>
          <p:nvSpPr>
            <p:cNvPr id="692239" name="Rectangle 15"/>
            <p:cNvSpPr>
              <a:spLocks noChangeArrowheads="1"/>
            </p:cNvSpPr>
            <p:nvPr/>
          </p:nvSpPr>
          <p:spPr bwMode="auto">
            <a:xfrm>
              <a:off x="3105" y="1836"/>
              <a:ext cx="29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 i="1">
                  <a:latin typeface="Times New Roman" pitchFamily="18" charset="0"/>
                </a:rPr>
                <a:t>t</a:t>
              </a:r>
              <a:endParaRPr lang="en-US"/>
            </a:p>
          </p:txBody>
        </p:sp>
        <p:sp>
          <p:nvSpPr>
            <p:cNvPr id="692240" name="Rectangle 16"/>
            <p:cNvSpPr>
              <a:spLocks noChangeArrowheads="1"/>
            </p:cNvSpPr>
            <p:nvPr/>
          </p:nvSpPr>
          <p:spPr bwMode="auto">
            <a:xfrm>
              <a:off x="2691" y="1836"/>
              <a:ext cx="29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 i="1">
                  <a:latin typeface="Times New Roman" pitchFamily="18" charset="0"/>
                </a:rPr>
                <a:t>i</a:t>
              </a:r>
              <a:endParaRPr lang="en-US"/>
            </a:p>
          </p:txBody>
        </p:sp>
        <p:sp>
          <p:nvSpPr>
            <p:cNvPr id="692241" name="Rectangle 17"/>
            <p:cNvSpPr>
              <a:spLocks noChangeArrowheads="1"/>
            </p:cNvSpPr>
            <p:nvPr/>
          </p:nvSpPr>
          <p:spPr bwMode="auto">
            <a:xfrm>
              <a:off x="2397" y="1836"/>
              <a:ext cx="29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 i="1">
                  <a:latin typeface="Times New Roman" pitchFamily="18" charset="0"/>
                </a:rPr>
                <a:t>t</a:t>
              </a:r>
              <a:endParaRPr lang="en-US"/>
            </a:p>
          </p:txBody>
        </p:sp>
        <p:sp>
          <p:nvSpPr>
            <p:cNvPr id="692242" name="Rectangle 18"/>
            <p:cNvSpPr>
              <a:spLocks noChangeArrowheads="1"/>
            </p:cNvSpPr>
            <p:nvPr/>
          </p:nvSpPr>
          <p:spPr bwMode="auto">
            <a:xfrm>
              <a:off x="2059" y="1836"/>
              <a:ext cx="29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 i="1">
                  <a:latin typeface="Times New Roman" pitchFamily="18" charset="0"/>
                </a:rPr>
                <a:t>i</a:t>
              </a:r>
              <a:endParaRPr lang="en-US"/>
            </a:p>
          </p:txBody>
        </p:sp>
        <p:sp>
          <p:nvSpPr>
            <p:cNvPr id="692243" name="Rectangle 19"/>
            <p:cNvSpPr>
              <a:spLocks noChangeArrowheads="1"/>
            </p:cNvSpPr>
            <p:nvPr/>
          </p:nvSpPr>
          <p:spPr bwMode="auto">
            <a:xfrm>
              <a:off x="1689" y="1836"/>
              <a:ext cx="104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 i="1">
                  <a:latin typeface="Times New Roman" pitchFamily="18" charset="0"/>
                </a:rPr>
                <a:t>mt</a:t>
              </a:r>
              <a:endParaRPr lang="en-US"/>
            </a:p>
          </p:txBody>
        </p:sp>
        <p:sp>
          <p:nvSpPr>
            <p:cNvPr id="692244" name="Rectangle 20"/>
            <p:cNvSpPr>
              <a:spLocks noChangeArrowheads="1"/>
            </p:cNvSpPr>
            <p:nvPr/>
          </p:nvSpPr>
          <p:spPr bwMode="auto">
            <a:xfrm>
              <a:off x="1493" y="1836"/>
              <a:ext cx="29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 i="1">
                  <a:latin typeface="Times New Roman" pitchFamily="18" charset="0"/>
                </a:rPr>
                <a:t>i</a:t>
              </a:r>
              <a:endParaRPr lang="en-US"/>
            </a:p>
          </p:txBody>
        </p:sp>
        <p:sp>
          <p:nvSpPr>
            <p:cNvPr id="692245" name="Rectangle 21"/>
            <p:cNvSpPr>
              <a:spLocks noChangeArrowheads="1"/>
            </p:cNvSpPr>
            <p:nvPr/>
          </p:nvSpPr>
          <p:spPr bwMode="auto">
            <a:xfrm>
              <a:off x="1151" y="1836"/>
              <a:ext cx="29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 i="1">
                  <a:latin typeface="Times New Roman" pitchFamily="18" charset="0"/>
                </a:rPr>
                <a:t>i</a:t>
              </a:r>
              <a:endParaRPr lang="en-US"/>
            </a:p>
          </p:txBody>
        </p:sp>
        <p:sp>
          <p:nvSpPr>
            <p:cNvPr id="692246" name="Rectangle 22"/>
            <p:cNvSpPr>
              <a:spLocks noChangeArrowheads="1"/>
            </p:cNvSpPr>
            <p:nvPr/>
          </p:nvSpPr>
          <p:spPr bwMode="auto">
            <a:xfrm>
              <a:off x="793" y="1836"/>
              <a:ext cx="58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 i="1">
                  <a:latin typeface="Times New Roman" pitchFamily="18" charset="0"/>
                </a:rPr>
                <a:t>it</a:t>
              </a:r>
              <a:endParaRPr lang="en-US"/>
            </a:p>
          </p:txBody>
        </p:sp>
        <p:sp>
          <p:nvSpPr>
            <p:cNvPr id="692247" name="Rectangle 23"/>
            <p:cNvSpPr>
              <a:spLocks noChangeArrowheads="1"/>
            </p:cNvSpPr>
            <p:nvPr/>
          </p:nvSpPr>
          <p:spPr bwMode="auto">
            <a:xfrm>
              <a:off x="5383" y="1722"/>
              <a:ext cx="82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e</a:t>
              </a:r>
              <a:endParaRPr lang="en-US"/>
            </a:p>
          </p:txBody>
        </p:sp>
        <p:sp>
          <p:nvSpPr>
            <p:cNvPr id="692248" name="Rectangle 24"/>
            <p:cNvSpPr>
              <a:spLocks noChangeArrowheads="1"/>
            </p:cNvSpPr>
            <p:nvPr/>
          </p:nvSpPr>
          <p:spPr bwMode="auto">
            <a:xfrm>
              <a:off x="4784" y="1722"/>
              <a:ext cx="327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UTS</a:t>
              </a:r>
              <a:endParaRPr lang="en-US"/>
            </a:p>
          </p:txBody>
        </p:sp>
        <p:sp>
          <p:nvSpPr>
            <p:cNvPr id="692249" name="Rectangle 25"/>
            <p:cNvSpPr>
              <a:spLocks noChangeArrowheads="1"/>
            </p:cNvSpPr>
            <p:nvPr/>
          </p:nvSpPr>
          <p:spPr bwMode="auto">
            <a:xfrm>
              <a:off x="4619" y="1722"/>
              <a:ext cx="92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b</a:t>
              </a:r>
              <a:endParaRPr lang="en-US"/>
            </a:p>
          </p:txBody>
        </p:sp>
        <p:sp>
          <p:nvSpPr>
            <p:cNvPr id="692250" name="Rectangle 26"/>
            <p:cNvSpPr>
              <a:spLocks noChangeArrowheads="1"/>
            </p:cNvSpPr>
            <p:nvPr/>
          </p:nvSpPr>
          <p:spPr bwMode="auto">
            <a:xfrm>
              <a:off x="4061" y="1722"/>
              <a:ext cx="357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UPR</a:t>
              </a:r>
              <a:endParaRPr lang="en-US"/>
            </a:p>
          </p:txBody>
        </p:sp>
        <p:sp>
          <p:nvSpPr>
            <p:cNvPr id="692251" name="Rectangle 27"/>
            <p:cNvSpPr>
              <a:spLocks noChangeArrowheads="1"/>
            </p:cNvSpPr>
            <p:nvPr/>
          </p:nvSpPr>
          <p:spPr bwMode="auto">
            <a:xfrm>
              <a:off x="3898" y="1722"/>
              <a:ext cx="92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b</a:t>
              </a:r>
              <a:endParaRPr lang="en-US"/>
            </a:p>
          </p:txBody>
        </p:sp>
        <p:sp>
          <p:nvSpPr>
            <p:cNvPr id="692252" name="Rectangle 28"/>
            <p:cNvSpPr>
              <a:spLocks noChangeArrowheads="1"/>
            </p:cNvSpPr>
            <p:nvPr/>
          </p:nvSpPr>
          <p:spPr bwMode="auto">
            <a:xfrm>
              <a:off x="3484" y="1722"/>
              <a:ext cx="194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UI</a:t>
              </a:r>
              <a:endParaRPr lang="en-US"/>
            </a:p>
          </p:txBody>
        </p:sp>
        <p:sp>
          <p:nvSpPr>
            <p:cNvPr id="692253" name="Rectangle 29"/>
            <p:cNvSpPr>
              <a:spLocks noChangeArrowheads="1"/>
            </p:cNvSpPr>
            <p:nvPr/>
          </p:nvSpPr>
          <p:spPr bwMode="auto">
            <a:xfrm>
              <a:off x="3317" y="1722"/>
              <a:ext cx="92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b</a:t>
              </a:r>
              <a:endParaRPr lang="en-US"/>
            </a:p>
          </p:txBody>
        </p:sp>
        <p:sp>
          <p:nvSpPr>
            <p:cNvPr id="692254" name="Rectangle 30"/>
            <p:cNvSpPr>
              <a:spLocks noChangeArrowheads="1"/>
            </p:cNvSpPr>
            <p:nvPr/>
          </p:nvSpPr>
          <p:spPr bwMode="auto">
            <a:xfrm>
              <a:off x="2793" y="1722"/>
              <a:ext cx="306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DEI</a:t>
              </a:r>
              <a:endParaRPr lang="en-US"/>
            </a:p>
          </p:txBody>
        </p:sp>
        <p:sp>
          <p:nvSpPr>
            <p:cNvPr id="692255" name="Rectangle 31"/>
            <p:cNvSpPr>
              <a:spLocks noChangeArrowheads="1"/>
            </p:cNvSpPr>
            <p:nvPr/>
          </p:nvSpPr>
          <p:spPr bwMode="auto">
            <a:xfrm>
              <a:off x="2610" y="1722"/>
              <a:ext cx="92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b</a:t>
              </a:r>
              <a:endParaRPr lang="en-US"/>
            </a:p>
          </p:txBody>
        </p:sp>
        <p:sp>
          <p:nvSpPr>
            <p:cNvPr id="692256" name="Rectangle 32"/>
            <p:cNvSpPr>
              <a:spLocks noChangeArrowheads="1"/>
            </p:cNvSpPr>
            <p:nvPr/>
          </p:nvSpPr>
          <p:spPr bwMode="auto">
            <a:xfrm>
              <a:off x="2165" y="1722"/>
              <a:ext cx="265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MP</a:t>
              </a:r>
              <a:endParaRPr lang="en-US"/>
            </a:p>
          </p:txBody>
        </p:sp>
        <p:sp>
          <p:nvSpPr>
            <p:cNvPr id="692257" name="Rectangle 33"/>
            <p:cNvSpPr>
              <a:spLocks noChangeArrowheads="1"/>
            </p:cNvSpPr>
            <p:nvPr/>
          </p:nvSpPr>
          <p:spPr bwMode="auto">
            <a:xfrm>
              <a:off x="1978" y="1722"/>
              <a:ext cx="92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b</a:t>
              </a:r>
              <a:endParaRPr lang="en-US"/>
            </a:p>
          </p:txBody>
        </p:sp>
        <p:sp>
          <p:nvSpPr>
            <p:cNvPr id="692258" name="Rectangle 34"/>
            <p:cNvSpPr>
              <a:spLocks noChangeArrowheads="1"/>
            </p:cNvSpPr>
            <p:nvPr/>
          </p:nvSpPr>
          <p:spPr bwMode="auto">
            <a:xfrm>
              <a:off x="1581" y="1722"/>
              <a:ext cx="112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R</a:t>
              </a:r>
              <a:endParaRPr lang="en-US"/>
            </a:p>
          </p:txBody>
        </p:sp>
        <p:sp>
          <p:nvSpPr>
            <p:cNvPr id="692259" name="Rectangle 35"/>
            <p:cNvSpPr>
              <a:spLocks noChangeArrowheads="1"/>
            </p:cNvSpPr>
            <p:nvPr/>
          </p:nvSpPr>
          <p:spPr bwMode="auto">
            <a:xfrm>
              <a:off x="1411" y="1722"/>
              <a:ext cx="92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b</a:t>
              </a:r>
              <a:endParaRPr lang="en-US"/>
            </a:p>
          </p:txBody>
        </p:sp>
        <p:sp>
          <p:nvSpPr>
            <p:cNvPr id="692260" name="Rectangle 36"/>
            <p:cNvSpPr>
              <a:spLocks noChangeArrowheads="1"/>
            </p:cNvSpPr>
            <p:nvPr/>
          </p:nvSpPr>
          <p:spPr bwMode="auto">
            <a:xfrm>
              <a:off x="1061" y="1722"/>
              <a:ext cx="92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a</a:t>
              </a:r>
              <a:endParaRPr lang="en-US"/>
            </a:p>
          </p:txBody>
        </p:sp>
        <p:sp>
          <p:nvSpPr>
            <p:cNvPr id="692261" name="Rectangle 37"/>
            <p:cNvSpPr>
              <a:spLocks noChangeArrowheads="1"/>
            </p:cNvSpPr>
            <p:nvPr/>
          </p:nvSpPr>
          <p:spPr bwMode="auto">
            <a:xfrm>
              <a:off x="688" y="1722"/>
              <a:ext cx="112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R</a:t>
              </a:r>
              <a:endParaRPr lang="en-US"/>
            </a:p>
          </p:txBody>
        </p:sp>
        <p:sp>
          <p:nvSpPr>
            <p:cNvPr id="692262" name="Rectangle 38"/>
            <p:cNvSpPr>
              <a:spLocks noChangeArrowheads="1"/>
            </p:cNvSpPr>
            <p:nvPr/>
          </p:nvSpPr>
          <p:spPr bwMode="auto">
            <a:xfrm>
              <a:off x="5252" y="1702"/>
              <a:ext cx="101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>
                  <a:latin typeface="Symbol" pitchFamily="18" charset="2"/>
                </a:rPr>
                <a:t>+</a:t>
              </a:r>
              <a:endParaRPr lang="en-US"/>
            </a:p>
          </p:txBody>
        </p:sp>
        <p:sp>
          <p:nvSpPr>
            <p:cNvPr id="692263" name="Rectangle 39"/>
            <p:cNvSpPr>
              <a:spLocks noChangeArrowheads="1"/>
            </p:cNvSpPr>
            <p:nvPr/>
          </p:nvSpPr>
          <p:spPr bwMode="auto">
            <a:xfrm>
              <a:off x="4491" y="1702"/>
              <a:ext cx="101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>
                  <a:latin typeface="Symbol" pitchFamily="18" charset="2"/>
                </a:rPr>
                <a:t>+</a:t>
              </a:r>
              <a:endParaRPr lang="en-US"/>
            </a:p>
          </p:txBody>
        </p:sp>
        <p:sp>
          <p:nvSpPr>
            <p:cNvPr id="692264" name="Rectangle 40"/>
            <p:cNvSpPr>
              <a:spLocks noChangeArrowheads="1"/>
            </p:cNvSpPr>
            <p:nvPr/>
          </p:nvSpPr>
          <p:spPr bwMode="auto">
            <a:xfrm>
              <a:off x="3771" y="1702"/>
              <a:ext cx="101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>
                  <a:latin typeface="Symbol" pitchFamily="18" charset="2"/>
                </a:rPr>
                <a:t>+</a:t>
              </a:r>
              <a:endParaRPr lang="en-US"/>
            </a:p>
          </p:txBody>
        </p:sp>
        <p:sp>
          <p:nvSpPr>
            <p:cNvPr id="692265" name="Rectangle 41"/>
            <p:cNvSpPr>
              <a:spLocks noChangeArrowheads="1"/>
            </p:cNvSpPr>
            <p:nvPr/>
          </p:nvSpPr>
          <p:spPr bwMode="auto">
            <a:xfrm>
              <a:off x="3190" y="1702"/>
              <a:ext cx="101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>
                  <a:latin typeface="Symbol" pitchFamily="18" charset="2"/>
                </a:rPr>
                <a:t>+</a:t>
              </a:r>
              <a:endParaRPr lang="en-US"/>
            </a:p>
          </p:txBody>
        </p:sp>
        <p:sp>
          <p:nvSpPr>
            <p:cNvPr id="692266" name="Rectangle 42"/>
            <p:cNvSpPr>
              <a:spLocks noChangeArrowheads="1"/>
            </p:cNvSpPr>
            <p:nvPr/>
          </p:nvSpPr>
          <p:spPr bwMode="auto">
            <a:xfrm>
              <a:off x="2482" y="1702"/>
              <a:ext cx="101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>
                  <a:latin typeface="Symbol" pitchFamily="18" charset="2"/>
                </a:rPr>
                <a:t>+</a:t>
              </a:r>
              <a:endParaRPr lang="en-US"/>
            </a:p>
          </p:txBody>
        </p:sp>
        <p:sp>
          <p:nvSpPr>
            <p:cNvPr id="692267" name="Rectangle 43"/>
            <p:cNvSpPr>
              <a:spLocks noChangeArrowheads="1"/>
            </p:cNvSpPr>
            <p:nvPr/>
          </p:nvSpPr>
          <p:spPr bwMode="auto">
            <a:xfrm>
              <a:off x="1850" y="1702"/>
              <a:ext cx="101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>
                  <a:latin typeface="Symbol" pitchFamily="18" charset="2"/>
                </a:rPr>
                <a:t>+</a:t>
              </a:r>
              <a:endParaRPr lang="en-US"/>
            </a:p>
          </p:txBody>
        </p:sp>
        <p:sp>
          <p:nvSpPr>
            <p:cNvPr id="692268" name="Rectangle 44"/>
            <p:cNvSpPr>
              <a:spLocks noChangeArrowheads="1"/>
            </p:cNvSpPr>
            <p:nvPr/>
          </p:nvSpPr>
          <p:spPr bwMode="auto">
            <a:xfrm>
              <a:off x="1233" y="1702"/>
              <a:ext cx="101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>
                  <a:latin typeface="Symbol" pitchFamily="18" charset="2"/>
                </a:rPr>
                <a:t>+</a:t>
              </a:r>
              <a:endParaRPr lang="en-US"/>
            </a:p>
          </p:txBody>
        </p:sp>
        <p:sp>
          <p:nvSpPr>
            <p:cNvPr id="692269" name="Rectangle 45"/>
            <p:cNvSpPr>
              <a:spLocks noChangeArrowheads="1"/>
            </p:cNvSpPr>
            <p:nvPr/>
          </p:nvSpPr>
          <p:spPr bwMode="auto">
            <a:xfrm>
              <a:off x="919" y="1702"/>
              <a:ext cx="101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>
                  <a:latin typeface="Symbol" pitchFamily="18" charset="2"/>
                </a:rPr>
                <a:t>=</a:t>
              </a:r>
              <a:endParaRPr lang="en-US"/>
            </a:p>
          </p:txBody>
        </p:sp>
        <p:sp>
          <p:nvSpPr>
            <p:cNvPr id="692270" name="Rectangle 46"/>
            <p:cNvSpPr>
              <a:spLocks noChangeArrowheads="1"/>
            </p:cNvSpPr>
            <p:nvPr/>
          </p:nvSpPr>
          <p:spPr bwMode="auto">
            <a:xfrm>
              <a:off x="5170" y="1722"/>
              <a:ext cx="61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>
                  <a:latin typeface="Times New Roman" pitchFamily="18" charset="0"/>
                </a:rPr>
                <a:t>]</a:t>
              </a:r>
              <a:endParaRPr lang="en-US"/>
            </a:p>
          </p:txBody>
        </p:sp>
        <p:sp>
          <p:nvSpPr>
            <p:cNvPr id="692271" name="Rectangle 47"/>
            <p:cNvSpPr>
              <a:spLocks noChangeArrowheads="1"/>
            </p:cNvSpPr>
            <p:nvPr/>
          </p:nvSpPr>
          <p:spPr bwMode="auto">
            <a:xfrm>
              <a:off x="1352" y="1722"/>
              <a:ext cx="61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>
                  <a:latin typeface="Times New Roman" pitchFamily="18" charset="0"/>
                </a:rPr>
                <a:t>[</a:t>
              </a:r>
              <a:endParaRPr lang="en-US"/>
            </a:p>
          </p:txBody>
        </p:sp>
        <p:sp>
          <p:nvSpPr>
            <p:cNvPr id="692272" name="Rectangle 48"/>
            <p:cNvSpPr>
              <a:spLocks noChangeArrowheads="1"/>
            </p:cNvSpPr>
            <p:nvPr/>
          </p:nvSpPr>
          <p:spPr bwMode="auto">
            <a:xfrm>
              <a:off x="4739" y="1835"/>
              <a:ext cx="52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>
                  <a:latin typeface="Times New Roman" pitchFamily="18" charset="0"/>
                </a:rPr>
                <a:t>6</a:t>
              </a:r>
              <a:endParaRPr lang="en-US"/>
            </a:p>
          </p:txBody>
        </p:sp>
        <p:sp>
          <p:nvSpPr>
            <p:cNvPr id="692273" name="Rectangle 49"/>
            <p:cNvSpPr>
              <a:spLocks noChangeArrowheads="1"/>
            </p:cNvSpPr>
            <p:nvPr/>
          </p:nvSpPr>
          <p:spPr bwMode="auto">
            <a:xfrm>
              <a:off x="4017" y="1835"/>
              <a:ext cx="52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>
                  <a:latin typeface="Times New Roman" pitchFamily="18" charset="0"/>
                </a:rPr>
                <a:t>5</a:t>
              </a:r>
              <a:endParaRPr lang="en-US"/>
            </a:p>
          </p:txBody>
        </p:sp>
        <p:sp>
          <p:nvSpPr>
            <p:cNvPr id="692274" name="Rectangle 50"/>
            <p:cNvSpPr>
              <a:spLocks noChangeArrowheads="1"/>
            </p:cNvSpPr>
            <p:nvPr/>
          </p:nvSpPr>
          <p:spPr bwMode="auto">
            <a:xfrm>
              <a:off x="3440" y="1835"/>
              <a:ext cx="52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>
                  <a:latin typeface="Times New Roman" pitchFamily="18" charset="0"/>
                </a:rPr>
                <a:t>4</a:t>
              </a:r>
              <a:endParaRPr lang="en-US"/>
            </a:p>
          </p:txBody>
        </p:sp>
        <p:sp>
          <p:nvSpPr>
            <p:cNvPr id="692275" name="Rectangle 51"/>
            <p:cNvSpPr>
              <a:spLocks noChangeArrowheads="1"/>
            </p:cNvSpPr>
            <p:nvPr/>
          </p:nvSpPr>
          <p:spPr bwMode="auto">
            <a:xfrm>
              <a:off x="2729" y="1835"/>
              <a:ext cx="52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>
                  <a:latin typeface="Times New Roman" pitchFamily="18" charset="0"/>
                </a:rPr>
                <a:t>3</a:t>
              </a:r>
              <a:endParaRPr lang="en-US"/>
            </a:p>
          </p:txBody>
        </p:sp>
        <p:sp>
          <p:nvSpPr>
            <p:cNvPr id="692276" name="Rectangle 52"/>
            <p:cNvSpPr>
              <a:spLocks noChangeArrowheads="1"/>
            </p:cNvSpPr>
            <p:nvPr/>
          </p:nvSpPr>
          <p:spPr bwMode="auto">
            <a:xfrm>
              <a:off x="2100" y="1835"/>
              <a:ext cx="52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>
                  <a:latin typeface="Times New Roman" pitchFamily="18" charset="0"/>
                </a:rPr>
                <a:t>2</a:t>
              </a:r>
              <a:endParaRPr lang="en-US"/>
            </a:p>
          </p:txBody>
        </p:sp>
        <p:sp>
          <p:nvSpPr>
            <p:cNvPr id="692277" name="Rectangle 53"/>
            <p:cNvSpPr>
              <a:spLocks noChangeArrowheads="1"/>
            </p:cNvSpPr>
            <p:nvPr/>
          </p:nvSpPr>
          <p:spPr bwMode="auto">
            <a:xfrm>
              <a:off x="1522" y="1835"/>
              <a:ext cx="52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>
                  <a:latin typeface="Times New Roman" pitchFamily="18" charset="0"/>
                </a:rPr>
                <a:t>1</a:t>
              </a:r>
              <a:endParaRPr lang="en-US"/>
            </a:p>
          </p:txBody>
        </p:sp>
      </p:grpSp>
      <p:sp>
        <p:nvSpPr>
          <p:cNvPr id="69223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/>
              <a:t>Exhibit 9.3</a:t>
            </a:r>
            <a:endParaRPr lang="en-US" b="1" dirty="0"/>
          </a:p>
        </p:txBody>
      </p:sp>
      <p:sp>
        <p:nvSpPr>
          <p:cNvPr id="693250" name="Footer Placeholder 2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693251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9-</a:t>
            </a:r>
            <a:fld id="{A0D2933B-B620-4A4C-AFD5-E29CB40E567B}" type="slidenum">
              <a:rPr lang="en-US">
                <a:cs typeface="Arial" charset="0"/>
              </a:rPr>
              <a:pPr/>
              <a:t>23</a:t>
            </a:fld>
            <a:endParaRPr lang="en-US">
              <a:cs typeface="Arial" charset="0"/>
            </a:endParaRPr>
          </a:p>
        </p:txBody>
      </p:sp>
      <p:pic>
        <p:nvPicPr>
          <p:cNvPr id="693252" name="Picture 2" descr="C:\LB-FIN650\LB-FIN650Edit\JPG files of exhibits\Ch 09\Reilly10e_Exhibit09-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4825" y="1493838"/>
            <a:ext cx="8355013" cy="292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2711" name="Rectangle 7"/>
          <p:cNvSpPr>
            <a:spLocks noGrp="1" noChangeArrowheads="1"/>
          </p:cNvSpPr>
          <p:nvPr>
            <p:ph type="title"/>
          </p:nvPr>
        </p:nvSpPr>
        <p:spPr>
          <a:xfrm>
            <a:off x="265113" y="215900"/>
            <a:ext cx="8878887" cy="762000"/>
          </a:xfrm>
        </p:spPr>
        <p:txBody>
          <a:bodyPr/>
          <a:lstStyle/>
          <a:p>
            <a:pPr>
              <a:defRPr/>
            </a:pPr>
            <a:r>
              <a:rPr lang="en-US" sz="3200" b="1"/>
              <a:t>Macroeconomic-Based Risk Factor Models</a:t>
            </a:r>
          </a:p>
        </p:txBody>
      </p:sp>
      <p:sp>
        <p:nvSpPr>
          <p:cNvPr id="694274" name="Rectangle 3"/>
          <p:cNvSpPr>
            <a:spLocks noGrp="1" noChangeArrowheads="1"/>
          </p:cNvSpPr>
          <p:nvPr>
            <p:ph idx="1"/>
          </p:nvPr>
        </p:nvSpPr>
        <p:spPr>
          <a:xfrm>
            <a:off x="647700" y="1295400"/>
            <a:ext cx="8267700" cy="4876800"/>
          </a:xfrm>
        </p:spPr>
        <p:txBody>
          <a:bodyPr/>
          <a:lstStyle/>
          <a:p>
            <a:r>
              <a:rPr lang="en-US" smtClean="0"/>
              <a:t>Burmeister, Roll, and Ross (1994) analyzed the predictive ability of a model based on the following set of macroeconomic factors.</a:t>
            </a:r>
          </a:p>
          <a:p>
            <a:pPr lvl="1"/>
            <a:r>
              <a:rPr lang="en-US" smtClean="0"/>
              <a:t>Confidence risk</a:t>
            </a:r>
          </a:p>
          <a:p>
            <a:pPr lvl="1"/>
            <a:r>
              <a:rPr lang="en-US" smtClean="0"/>
              <a:t>Time horizon risk</a:t>
            </a:r>
          </a:p>
          <a:p>
            <a:pPr lvl="1"/>
            <a:r>
              <a:rPr lang="en-US" smtClean="0"/>
              <a:t>Inflation risk</a:t>
            </a:r>
          </a:p>
          <a:p>
            <a:pPr lvl="1"/>
            <a:r>
              <a:rPr lang="en-US" smtClean="0"/>
              <a:t>Business cycle risk</a:t>
            </a:r>
          </a:p>
          <a:p>
            <a:pPr lvl="1"/>
            <a:r>
              <a:rPr lang="en-US" smtClean="0"/>
              <a:t>Market timing risk </a:t>
            </a:r>
          </a:p>
        </p:txBody>
      </p:sp>
      <p:sp>
        <p:nvSpPr>
          <p:cNvPr id="69427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9-</a:t>
            </a:r>
            <a:fld id="{F216FA18-8707-41C8-9AAA-073BFDD4FC08}" type="slidenum">
              <a:rPr lang="en-US">
                <a:cs typeface="Arial" charset="0"/>
              </a:rPr>
              <a:pPr/>
              <a:t>24</a:t>
            </a:fld>
            <a:endParaRPr lang="en-US">
              <a:cs typeface="Arial" charset="0"/>
            </a:endParaRPr>
          </a:p>
        </p:txBody>
      </p:sp>
      <p:sp>
        <p:nvSpPr>
          <p:cNvPr id="69427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0658" name="Rectangle 2"/>
          <p:cNvSpPr>
            <a:spLocks noGrp="1" noChangeArrowheads="1"/>
          </p:cNvSpPr>
          <p:nvPr>
            <p:ph type="title"/>
          </p:nvPr>
        </p:nvSpPr>
        <p:spPr>
          <a:xfrm>
            <a:off x="393700" y="173038"/>
            <a:ext cx="8509000" cy="944562"/>
          </a:xfrm>
        </p:spPr>
        <p:txBody>
          <a:bodyPr/>
          <a:lstStyle/>
          <a:p>
            <a:pPr>
              <a:defRPr/>
            </a:pPr>
            <a:r>
              <a:rPr lang="en-US" sz="3200" b="1"/>
              <a:t>Microeconomic-Based Risk Factor Models</a:t>
            </a:r>
          </a:p>
        </p:txBody>
      </p:sp>
      <p:sp>
        <p:nvSpPr>
          <p:cNvPr id="695298" name="Rectangle 3"/>
          <p:cNvSpPr>
            <a:spLocks noGrp="1" noChangeArrowheads="1"/>
          </p:cNvSpPr>
          <p:nvPr>
            <p:ph idx="1"/>
          </p:nvPr>
        </p:nvSpPr>
        <p:spPr>
          <a:xfrm>
            <a:off x="1028700" y="1244600"/>
            <a:ext cx="7924800" cy="4876800"/>
          </a:xfrm>
        </p:spPr>
        <p:txBody>
          <a:bodyPr/>
          <a:lstStyle/>
          <a:p>
            <a:r>
              <a:rPr lang="en-US" smtClean="0"/>
              <a:t>Fama and French (1993) developed a multifactor model specifying the risk factors in microeconomic terms using the characteristics of the underlying securities (See Exhibit 9.5)</a:t>
            </a:r>
          </a:p>
          <a:p>
            <a:endParaRPr lang="en-US" smtClean="0"/>
          </a:p>
          <a:p>
            <a:pPr lvl="1">
              <a:lnSpc>
                <a:spcPct val="110000"/>
              </a:lnSpc>
            </a:pPr>
            <a:endParaRPr lang="en-US" sz="2000" smtClean="0"/>
          </a:p>
          <a:p>
            <a:pPr lvl="1">
              <a:lnSpc>
                <a:spcPct val="120000"/>
              </a:lnSpc>
            </a:pPr>
            <a:r>
              <a:rPr lang="en-US" sz="2000" smtClean="0"/>
              <a:t>SMB (i.e. small minus big) is the return to a portfolio of small capitalization stocks less the return to a portfolio of large capitalization stocks</a:t>
            </a:r>
          </a:p>
          <a:p>
            <a:pPr lvl="1">
              <a:lnSpc>
                <a:spcPct val="120000"/>
              </a:lnSpc>
            </a:pPr>
            <a:r>
              <a:rPr lang="en-US" sz="2000" smtClean="0"/>
              <a:t>HML (i.e. high minus low) is the return to a portfolio of stocks with high ratios of book-to-market values less the return to a portfolio of low book-to-market value stocks</a:t>
            </a:r>
          </a:p>
          <a:p>
            <a:endParaRPr lang="en-US" sz="2000" smtClean="0"/>
          </a:p>
        </p:txBody>
      </p:sp>
      <p:sp>
        <p:nvSpPr>
          <p:cNvPr id="69529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9-</a:t>
            </a:r>
            <a:fld id="{2C93AF33-9CFC-4E64-B0F1-FB8631337FB0}" type="slidenum">
              <a:rPr lang="en-US">
                <a:cs typeface="Arial" charset="0"/>
              </a:rPr>
              <a:pPr/>
              <a:t>25</a:t>
            </a:fld>
            <a:endParaRPr lang="en-US">
              <a:cs typeface="Arial" charset="0"/>
            </a:endParaRPr>
          </a:p>
        </p:txBody>
      </p:sp>
      <p:grpSp>
        <p:nvGrpSpPr>
          <p:cNvPr id="695300" name="Group 7"/>
          <p:cNvGrpSpPr>
            <a:grpSpLocks noChangeAspect="1"/>
          </p:cNvGrpSpPr>
          <p:nvPr/>
        </p:nvGrpSpPr>
        <p:grpSpPr bwMode="auto">
          <a:xfrm>
            <a:off x="1065213" y="3205163"/>
            <a:ext cx="7893050" cy="496887"/>
            <a:chOff x="671" y="2019"/>
            <a:chExt cx="4972" cy="313"/>
          </a:xfrm>
        </p:grpSpPr>
        <p:sp>
          <p:nvSpPr>
            <p:cNvPr id="695302" name="AutoShape 6"/>
            <p:cNvSpPr>
              <a:spLocks noChangeAspect="1" noChangeArrowheads="1" noTextEdit="1"/>
            </p:cNvSpPr>
            <p:nvPr/>
          </p:nvSpPr>
          <p:spPr bwMode="auto">
            <a:xfrm>
              <a:off x="671" y="2020"/>
              <a:ext cx="4972" cy="3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95303" name="Rectangle 8"/>
            <p:cNvSpPr>
              <a:spLocks noChangeArrowheads="1"/>
            </p:cNvSpPr>
            <p:nvPr/>
          </p:nvSpPr>
          <p:spPr bwMode="auto">
            <a:xfrm>
              <a:off x="5523" y="2172"/>
              <a:ext cx="6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500" i="1">
                  <a:latin typeface="Times New Roman" pitchFamily="18" charset="0"/>
                </a:rPr>
                <a:t>it</a:t>
              </a:r>
              <a:endParaRPr lang="en-US"/>
            </a:p>
          </p:txBody>
        </p:sp>
        <p:sp>
          <p:nvSpPr>
            <p:cNvPr id="695304" name="Rectangle 9"/>
            <p:cNvSpPr>
              <a:spLocks noChangeArrowheads="1"/>
            </p:cNvSpPr>
            <p:nvPr/>
          </p:nvSpPr>
          <p:spPr bwMode="auto">
            <a:xfrm>
              <a:off x="5188" y="2172"/>
              <a:ext cx="33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500" i="1">
                  <a:latin typeface="Times New Roman" pitchFamily="18" charset="0"/>
                </a:rPr>
                <a:t>t</a:t>
              </a:r>
              <a:endParaRPr lang="en-US"/>
            </a:p>
          </p:txBody>
        </p:sp>
        <p:sp>
          <p:nvSpPr>
            <p:cNvPr id="695305" name="Rectangle 10"/>
            <p:cNvSpPr>
              <a:spLocks noChangeArrowheads="1"/>
            </p:cNvSpPr>
            <p:nvPr/>
          </p:nvSpPr>
          <p:spPr bwMode="auto">
            <a:xfrm>
              <a:off x="4642" y="2172"/>
              <a:ext cx="33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500" i="1">
                  <a:latin typeface="Times New Roman" pitchFamily="18" charset="0"/>
                </a:rPr>
                <a:t>i</a:t>
              </a:r>
              <a:endParaRPr lang="en-US"/>
            </a:p>
          </p:txBody>
        </p:sp>
        <p:sp>
          <p:nvSpPr>
            <p:cNvPr id="695306" name="Rectangle 11"/>
            <p:cNvSpPr>
              <a:spLocks noChangeArrowheads="1"/>
            </p:cNvSpPr>
            <p:nvPr/>
          </p:nvSpPr>
          <p:spPr bwMode="auto">
            <a:xfrm>
              <a:off x="4304" y="2172"/>
              <a:ext cx="33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500" i="1">
                  <a:latin typeface="Times New Roman" pitchFamily="18" charset="0"/>
                </a:rPr>
                <a:t>t</a:t>
              </a:r>
              <a:endParaRPr lang="en-US"/>
            </a:p>
          </p:txBody>
        </p:sp>
        <p:sp>
          <p:nvSpPr>
            <p:cNvPr id="695307" name="Rectangle 12"/>
            <p:cNvSpPr>
              <a:spLocks noChangeArrowheads="1"/>
            </p:cNvSpPr>
            <p:nvPr/>
          </p:nvSpPr>
          <p:spPr bwMode="auto">
            <a:xfrm>
              <a:off x="3786" y="2172"/>
              <a:ext cx="33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500" i="1">
                  <a:latin typeface="Times New Roman" pitchFamily="18" charset="0"/>
                </a:rPr>
                <a:t>i</a:t>
              </a:r>
              <a:endParaRPr lang="en-US"/>
            </a:p>
          </p:txBody>
        </p:sp>
        <p:sp>
          <p:nvSpPr>
            <p:cNvPr id="695308" name="Rectangle 13"/>
            <p:cNvSpPr>
              <a:spLocks noChangeArrowheads="1"/>
            </p:cNvSpPr>
            <p:nvPr/>
          </p:nvSpPr>
          <p:spPr bwMode="auto">
            <a:xfrm>
              <a:off x="3376" y="2172"/>
              <a:ext cx="33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500" i="1">
                  <a:latin typeface="Times New Roman" pitchFamily="18" charset="0"/>
                </a:rPr>
                <a:t>t</a:t>
              </a:r>
              <a:endParaRPr lang="en-US"/>
            </a:p>
          </p:txBody>
        </p:sp>
        <p:sp>
          <p:nvSpPr>
            <p:cNvPr id="695309" name="Rectangle 14"/>
            <p:cNvSpPr>
              <a:spLocks noChangeArrowheads="1"/>
            </p:cNvSpPr>
            <p:nvPr/>
          </p:nvSpPr>
          <p:spPr bwMode="auto">
            <a:xfrm>
              <a:off x="2660" y="2172"/>
              <a:ext cx="12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500" i="1">
                  <a:latin typeface="Times New Roman" pitchFamily="18" charset="0"/>
                </a:rPr>
                <a:t>mt</a:t>
              </a:r>
              <a:endParaRPr lang="en-US"/>
            </a:p>
          </p:txBody>
        </p:sp>
        <p:sp>
          <p:nvSpPr>
            <p:cNvPr id="695310" name="Rectangle 15"/>
            <p:cNvSpPr>
              <a:spLocks noChangeArrowheads="1"/>
            </p:cNvSpPr>
            <p:nvPr/>
          </p:nvSpPr>
          <p:spPr bwMode="auto">
            <a:xfrm>
              <a:off x="2346" y="2172"/>
              <a:ext cx="33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500" i="1">
                  <a:latin typeface="Times New Roman" pitchFamily="18" charset="0"/>
                </a:rPr>
                <a:t>i</a:t>
              </a:r>
              <a:endParaRPr lang="en-US"/>
            </a:p>
          </p:txBody>
        </p:sp>
        <p:sp>
          <p:nvSpPr>
            <p:cNvPr id="695311" name="Rectangle 16"/>
            <p:cNvSpPr>
              <a:spLocks noChangeArrowheads="1"/>
            </p:cNvSpPr>
            <p:nvPr/>
          </p:nvSpPr>
          <p:spPr bwMode="auto">
            <a:xfrm>
              <a:off x="2012" y="2172"/>
              <a:ext cx="33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500" i="1">
                  <a:latin typeface="Times New Roman" pitchFamily="18" charset="0"/>
                </a:rPr>
                <a:t>i</a:t>
              </a:r>
              <a:endParaRPr lang="en-US"/>
            </a:p>
          </p:txBody>
        </p:sp>
        <p:sp>
          <p:nvSpPr>
            <p:cNvPr id="695312" name="Rectangle 17"/>
            <p:cNvSpPr>
              <a:spLocks noChangeArrowheads="1"/>
            </p:cNvSpPr>
            <p:nvPr/>
          </p:nvSpPr>
          <p:spPr bwMode="auto">
            <a:xfrm>
              <a:off x="1564" y="2172"/>
              <a:ext cx="33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500" i="1">
                  <a:latin typeface="Times New Roman" pitchFamily="18" charset="0"/>
                </a:rPr>
                <a:t>t</a:t>
              </a:r>
              <a:endParaRPr lang="en-US"/>
            </a:p>
          </p:txBody>
        </p:sp>
        <p:sp>
          <p:nvSpPr>
            <p:cNvPr id="695313" name="Rectangle 18"/>
            <p:cNvSpPr>
              <a:spLocks noChangeArrowheads="1"/>
            </p:cNvSpPr>
            <p:nvPr/>
          </p:nvSpPr>
          <p:spPr bwMode="auto">
            <a:xfrm>
              <a:off x="901" y="2172"/>
              <a:ext cx="6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500" i="1">
                  <a:latin typeface="Times New Roman" pitchFamily="18" charset="0"/>
                </a:rPr>
                <a:t>it</a:t>
              </a:r>
              <a:endParaRPr lang="en-US"/>
            </a:p>
          </p:txBody>
        </p:sp>
        <p:sp>
          <p:nvSpPr>
            <p:cNvPr id="695314" name="Rectangle 19"/>
            <p:cNvSpPr>
              <a:spLocks noChangeArrowheads="1"/>
            </p:cNvSpPr>
            <p:nvPr/>
          </p:nvSpPr>
          <p:spPr bwMode="auto">
            <a:xfrm>
              <a:off x="5436" y="2043"/>
              <a:ext cx="92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 i="1">
                  <a:latin typeface="Times New Roman" pitchFamily="18" charset="0"/>
                </a:rPr>
                <a:t>e</a:t>
              </a:r>
              <a:endParaRPr lang="en-US"/>
            </a:p>
          </p:txBody>
        </p:sp>
        <p:sp>
          <p:nvSpPr>
            <p:cNvPr id="695315" name="Rectangle 20"/>
            <p:cNvSpPr>
              <a:spLocks noChangeArrowheads="1"/>
            </p:cNvSpPr>
            <p:nvPr/>
          </p:nvSpPr>
          <p:spPr bwMode="auto">
            <a:xfrm>
              <a:off x="4759" y="2043"/>
              <a:ext cx="43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 i="1">
                  <a:latin typeface="Times New Roman" pitchFamily="18" charset="0"/>
                </a:rPr>
                <a:t>HML</a:t>
              </a:r>
              <a:endParaRPr lang="en-US"/>
            </a:p>
          </p:txBody>
        </p:sp>
        <p:sp>
          <p:nvSpPr>
            <p:cNvPr id="695316" name="Rectangle 21"/>
            <p:cNvSpPr>
              <a:spLocks noChangeArrowheads="1"/>
            </p:cNvSpPr>
            <p:nvPr/>
          </p:nvSpPr>
          <p:spPr bwMode="auto">
            <a:xfrm>
              <a:off x="4548" y="2043"/>
              <a:ext cx="104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 i="1">
                  <a:latin typeface="Times New Roman" pitchFamily="18" charset="0"/>
                </a:rPr>
                <a:t>b</a:t>
              </a:r>
              <a:endParaRPr lang="en-US"/>
            </a:p>
          </p:txBody>
        </p:sp>
        <p:sp>
          <p:nvSpPr>
            <p:cNvPr id="695317" name="Rectangle 22"/>
            <p:cNvSpPr>
              <a:spLocks noChangeArrowheads="1"/>
            </p:cNvSpPr>
            <p:nvPr/>
          </p:nvSpPr>
          <p:spPr bwMode="auto">
            <a:xfrm>
              <a:off x="3907" y="2043"/>
              <a:ext cx="404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 i="1">
                  <a:latin typeface="Times New Roman" pitchFamily="18" charset="0"/>
                </a:rPr>
                <a:t>SMB</a:t>
              </a:r>
              <a:endParaRPr lang="en-US"/>
            </a:p>
          </p:txBody>
        </p:sp>
        <p:sp>
          <p:nvSpPr>
            <p:cNvPr id="695318" name="Rectangle 23"/>
            <p:cNvSpPr>
              <a:spLocks noChangeArrowheads="1"/>
            </p:cNvSpPr>
            <p:nvPr/>
          </p:nvSpPr>
          <p:spPr bwMode="auto">
            <a:xfrm>
              <a:off x="3692" y="2043"/>
              <a:ext cx="104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 i="1">
                  <a:latin typeface="Times New Roman" pitchFamily="18" charset="0"/>
                </a:rPr>
                <a:t>b</a:t>
              </a:r>
              <a:endParaRPr lang="en-US"/>
            </a:p>
          </p:txBody>
        </p:sp>
        <p:sp>
          <p:nvSpPr>
            <p:cNvPr id="695319" name="Rectangle 24"/>
            <p:cNvSpPr>
              <a:spLocks noChangeArrowheads="1"/>
            </p:cNvSpPr>
            <p:nvPr/>
          </p:nvSpPr>
          <p:spPr bwMode="auto">
            <a:xfrm>
              <a:off x="3002" y="2043"/>
              <a:ext cx="381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 i="1">
                  <a:latin typeface="Times New Roman" pitchFamily="18" charset="0"/>
                </a:rPr>
                <a:t>RFR</a:t>
              </a:r>
              <a:endParaRPr lang="en-US"/>
            </a:p>
          </p:txBody>
        </p:sp>
        <p:sp>
          <p:nvSpPr>
            <p:cNvPr id="695320" name="Rectangle 25"/>
            <p:cNvSpPr>
              <a:spLocks noChangeArrowheads="1"/>
            </p:cNvSpPr>
            <p:nvPr/>
          </p:nvSpPr>
          <p:spPr bwMode="auto">
            <a:xfrm>
              <a:off x="2536" y="2043"/>
              <a:ext cx="127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 i="1">
                  <a:latin typeface="Times New Roman" pitchFamily="18" charset="0"/>
                </a:rPr>
                <a:t>R</a:t>
              </a:r>
              <a:endParaRPr lang="en-US"/>
            </a:p>
          </p:txBody>
        </p:sp>
        <p:sp>
          <p:nvSpPr>
            <p:cNvPr id="695321" name="Rectangle 26"/>
            <p:cNvSpPr>
              <a:spLocks noChangeArrowheads="1"/>
            </p:cNvSpPr>
            <p:nvPr/>
          </p:nvSpPr>
          <p:spPr bwMode="auto">
            <a:xfrm>
              <a:off x="2253" y="2043"/>
              <a:ext cx="104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 i="1">
                  <a:latin typeface="Times New Roman" pitchFamily="18" charset="0"/>
                </a:rPr>
                <a:t>b</a:t>
              </a:r>
              <a:endParaRPr lang="en-US"/>
            </a:p>
          </p:txBody>
        </p:sp>
        <p:sp>
          <p:nvSpPr>
            <p:cNvPr id="695322" name="Rectangle 27"/>
            <p:cNvSpPr>
              <a:spLocks noChangeArrowheads="1"/>
            </p:cNvSpPr>
            <p:nvPr/>
          </p:nvSpPr>
          <p:spPr bwMode="auto">
            <a:xfrm>
              <a:off x="1909" y="2043"/>
              <a:ext cx="104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 i="1">
                  <a:latin typeface="Times New Roman" pitchFamily="18" charset="0"/>
                </a:rPr>
                <a:t>a</a:t>
              </a:r>
              <a:endParaRPr lang="en-US"/>
            </a:p>
          </p:txBody>
        </p:sp>
        <p:sp>
          <p:nvSpPr>
            <p:cNvPr id="695323" name="Rectangle 28"/>
            <p:cNvSpPr>
              <a:spLocks noChangeArrowheads="1"/>
            </p:cNvSpPr>
            <p:nvPr/>
          </p:nvSpPr>
          <p:spPr bwMode="auto">
            <a:xfrm>
              <a:off x="1189" y="2043"/>
              <a:ext cx="381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 i="1">
                  <a:latin typeface="Times New Roman" pitchFamily="18" charset="0"/>
                </a:rPr>
                <a:t>RFR</a:t>
              </a:r>
              <a:endParaRPr lang="en-US"/>
            </a:p>
          </p:txBody>
        </p:sp>
        <p:sp>
          <p:nvSpPr>
            <p:cNvPr id="695324" name="Rectangle 29"/>
            <p:cNvSpPr>
              <a:spLocks noChangeArrowheads="1"/>
            </p:cNvSpPr>
            <p:nvPr/>
          </p:nvSpPr>
          <p:spPr bwMode="auto">
            <a:xfrm>
              <a:off x="781" y="2043"/>
              <a:ext cx="127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 i="1">
                  <a:latin typeface="Times New Roman" pitchFamily="18" charset="0"/>
                </a:rPr>
                <a:t>R</a:t>
              </a:r>
              <a:endParaRPr lang="en-US"/>
            </a:p>
          </p:txBody>
        </p:sp>
        <p:sp>
          <p:nvSpPr>
            <p:cNvPr id="695325" name="Rectangle 30"/>
            <p:cNvSpPr>
              <a:spLocks noChangeArrowheads="1"/>
            </p:cNvSpPr>
            <p:nvPr/>
          </p:nvSpPr>
          <p:spPr bwMode="auto">
            <a:xfrm>
              <a:off x="5286" y="2019"/>
              <a:ext cx="114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>
                  <a:latin typeface="Symbol" pitchFamily="18" charset="2"/>
                </a:rPr>
                <a:t>+</a:t>
              </a:r>
              <a:endParaRPr lang="en-US"/>
            </a:p>
          </p:txBody>
        </p:sp>
        <p:sp>
          <p:nvSpPr>
            <p:cNvPr id="695326" name="Rectangle 31"/>
            <p:cNvSpPr>
              <a:spLocks noChangeArrowheads="1"/>
            </p:cNvSpPr>
            <p:nvPr/>
          </p:nvSpPr>
          <p:spPr bwMode="auto">
            <a:xfrm>
              <a:off x="4402" y="2019"/>
              <a:ext cx="114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>
                  <a:latin typeface="Symbol" pitchFamily="18" charset="2"/>
                </a:rPr>
                <a:t>+</a:t>
              </a:r>
              <a:endParaRPr lang="en-US"/>
            </a:p>
          </p:txBody>
        </p:sp>
        <p:sp>
          <p:nvSpPr>
            <p:cNvPr id="695327" name="Rectangle 32"/>
            <p:cNvSpPr>
              <a:spLocks noChangeArrowheads="1"/>
            </p:cNvSpPr>
            <p:nvPr/>
          </p:nvSpPr>
          <p:spPr bwMode="auto">
            <a:xfrm>
              <a:off x="3545" y="2019"/>
              <a:ext cx="114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>
                  <a:latin typeface="Symbol" pitchFamily="18" charset="2"/>
                </a:rPr>
                <a:t>+</a:t>
              </a:r>
              <a:endParaRPr lang="en-US"/>
            </a:p>
          </p:txBody>
        </p:sp>
        <p:sp>
          <p:nvSpPr>
            <p:cNvPr id="695328" name="Rectangle 33"/>
            <p:cNvSpPr>
              <a:spLocks noChangeArrowheads="1"/>
            </p:cNvSpPr>
            <p:nvPr/>
          </p:nvSpPr>
          <p:spPr bwMode="auto">
            <a:xfrm>
              <a:off x="2845" y="2019"/>
              <a:ext cx="114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>
                  <a:latin typeface="Symbol" pitchFamily="18" charset="2"/>
                </a:rPr>
                <a:t>-</a:t>
              </a:r>
              <a:endParaRPr lang="en-US"/>
            </a:p>
          </p:txBody>
        </p:sp>
        <p:sp>
          <p:nvSpPr>
            <p:cNvPr id="695329" name="Rectangle 34"/>
            <p:cNvSpPr>
              <a:spLocks noChangeArrowheads="1"/>
            </p:cNvSpPr>
            <p:nvPr/>
          </p:nvSpPr>
          <p:spPr bwMode="auto">
            <a:xfrm>
              <a:off x="2106" y="2019"/>
              <a:ext cx="114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>
                  <a:latin typeface="Symbol" pitchFamily="18" charset="2"/>
                </a:rPr>
                <a:t>+</a:t>
              </a:r>
              <a:endParaRPr lang="en-US"/>
            </a:p>
          </p:txBody>
        </p:sp>
        <p:sp>
          <p:nvSpPr>
            <p:cNvPr id="695330" name="Rectangle 35"/>
            <p:cNvSpPr>
              <a:spLocks noChangeArrowheads="1"/>
            </p:cNvSpPr>
            <p:nvPr/>
          </p:nvSpPr>
          <p:spPr bwMode="auto">
            <a:xfrm>
              <a:off x="1746" y="2019"/>
              <a:ext cx="114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>
                  <a:latin typeface="Symbol" pitchFamily="18" charset="2"/>
                </a:rPr>
                <a:t>=</a:t>
              </a:r>
              <a:endParaRPr lang="en-US"/>
            </a:p>
          </p:txBody>
        </p:sp>
        <p:sp>
          <p:nvSpPr>
            <p:cNvPr id="695331" name="Rectangle 36"/>
            <p:cNvSpPr>
              <a:spLocks noChangeArrowheads="1"/>
            </p:cNvSpPr>
            <p:nvPr/>
          </p:nvSpPr>
          <p:spPr bwMode="auto">
            <a:xfrm>
              <a:off x="1033" y="2019"/>
              <a:ext cx="114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>
                  <a:latin typeface="Symbol" pitchFamily="18" charset="2"/>
                </a:rPr>
                <a:t>-</a:t>
              </a:r>
              <a:endParaRPr lang="en-US"/>
            </a:p>
          </p:txBody>
        </p:sp>
        <p:sp>
          <p:nvSpPr>
            <p:cNvPr id="695332" name="Rectangle 37"/>
            <p:cNvSpPr>
              <a:spLocks noChangeArrowheads="1"/>
            </p:cNvSpPr>
            <p:nvPr/>
          </p:nvSpPr>
          <p:spPr bwMode="auto">
            <a:xfrm>
              <a:off x="4685" y="2171"/>
              <a:ext cx="6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500">
                  <a:latin typeface="Times New Roman" pitchFamily="18" charset="0"/>
                </a:rPr>
                <a:t>3</a:t>
              </a:r>
              <a:endParaRPr lang="en-US"/>
            </a:p>
          </p:txBody>
        </p:sp>
        <p:sp>
          <p:nvSpPr>
            <p:cNvPr id="695333" name="Rectangle 38"/>
            <p:cNvSpPr>
              <a:spLocks noChangeArrowheads="1"/>
            </p:cNvSpPr>
            <p:nvPr/>
          </p:nvSpPr>
          <p:spPr bwMode="auto">
            <a:xfrm>
              <a:off x="3832" y="2171"/>
              <a:ext cx="6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500">
                  <a:latin typeface="Times New Roman" pitchFamily="18" charset="0"/>
                </a:rPr>
                <a:t>2</a:t>
              </a:r>
              <a:endParaRPr lang="en-US"/>
            </a:p>
          </p:txBody>
        </p:sp>
        <p:sp>
          <p:nvSpPr>
            <p:cNvPr id="695334" name="Rectangle 39"/>
            <p:cNvSpPr>
              <a:spLocks noChangeArrowheads="1"/>
            </p:cNvSpPr>
            <p:nvPr/>
          </p:nvSpPr>
          <p:spPr bwMode="auto">
            <a:xfrm>
              <a:off x="2380" y="2171"/>
              <a:ext cx="6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500">
                  <a:latin typeface="Times New Roman" pitchFamily="18" charset="0"/>
                </a:rPr>
                <a:t>1</a:t>
              </a:r>
              <a:endParaRPr lang="en-US"/>
            </a:p>
          </p:txBody>
        </p:sp>
        <p:sp>
          <p:nvSpPr>
            <p:cNvPr id="695335" name="Rectangle 40"/>
            <p:cNvSpPr>
              <a:spLocks noChangeArrowheads="1"/>
            </p:cNvSpPr>
            <p:nvPr/>
          </p:nvSpPr>
          <p:spPr bwMode="auto">
            <a:xfrm>
              <a:off x="3441" y="2043"/>
              <a:ext cx="6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>
                  <a:latin typeface="Times New Roman" pitchFamily="18" charset="0"/>
                </a:rPr>
                <a:t>)</a:t>
              </a:r>
              <a:endParaRPr lang="en-US"/>
            </a:p>
          </p:txBody>
        </p:sp>
        <p:sp>
          <p:nvSpPr>
            <p:cNvPr id="695336" name="Rectangle 41"/>
            <p:cNvSpPr>
              <a:spLocks noChangeArrowheads="1"/>
            </p:cNvSpPr>
            <p:nvPr/>
          </p:nvSpPr>
          <p:spPr bwMode="auto">
            <a:xfrm>
              <a:off x="2455" y="2043"/>
              <a:ext cx="6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>
                  <a:latin typeface="Times New Roman" pitchFamily="18" charset="0"/>
                </a:rPr>
                <a:t>(</a:t>
              </a:r>
              <a:endParaRPr lang="en-US"/>
            </a:p>
          </p:txBody>
        </p:sp>
        <p:sp>
          <p:nvSpPr>
            <p:cNvPr id="695337" name="Rectangle 42"/>
            <p:cNvSpPr>
              <a:spLocks noChangeArrowheads="1"/>
            </p:cNvSpPr>
            <p:nvPr/>
          </p:nvSpPr>
          <p:spPr bwMode="auto">
            <a:xfrm>
              <a:off x="1629" y="2043"/>
              <a:ext cx="6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>
                  <a:latin typeface="Times New Roman" pitchFamily="18" charset="0"/>
                </a:rPr>
                <a:t>)</a:t>
              </a:r>
              <a:endParaRPr lang="en-US"/>
            </a:p>
          </p:txBody>
        </p:sp>
        <p:sp>
          <p:nvSpPr>
            <p:cNvPr id="695338" name="Rectangle 43"/>
            <p:cNvSpPr>
              <a:spLocks noChangeArrowheads="1"/>
            </p:cNvSpPr>
            <p:nvPr/>
          </p:nvSpPr>
          <p:spPr bwMode="auto">
            <a:xfrm>
              <a:off x="699" y="2043"/>
              <a:ext cx="6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>
                  <a:latin typeface="Times New Roman" pitchFamily="18" charset="0"/>
                </a:rPr>
                <a:t>(</a:t>
              </a:r>
              <a:endParaRPr lang="en-US"/>
            </a:p>
          </p:txBody>
        </p:sp>
      </p:grpSp>
      <p:sp>
        <p:nvSpPr>
          <p:cNvPr id="695301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Exhibit </a:t>
            </a:r>
            <a:r>
              <a:rPr lang="en-US" b="1" dirty="0" smtClean="0"/>
              <a:t>9.5</a:t>
            </a:r>
            <a:endParaRPr lang="en-US" b="1" dirty="0"/>
          </a:p>
        </p:txBody>
      </p:sp>
      <p:sp>
        <p:nvSpPr>
          <p:cNvPr id="696322" name="Footer Placeholder 2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696323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9-</a:t>
            </a:r>
            <a:fld id="{F74D1926-7DAF-4A00-BD74-08971D7A696C}" type="slidenum">
              <a:rPr lang="en-US">
                <a:cs typeface="Arial" charset="0"/>
              </a:rPr>
              <a:pPr/>
              <a:t>26</a:t>
            </a:fld>
            <a:endParaRPr lang="en-US">
              <a:cs typeface="Arial" charset="0"/>
            </a:endParaRPr>
          </a:p>
        </p:txBody>
      </p:sp>
      <p:pic>
        <p:nvPicPr>
          <p:cNvPr id="696324" name="Picture 2" descr="C:\LB-FIN650\LB-FIN650Edit\JPG files of exhibits\Ch 09\Reilly10e_Exhibit09-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2425" y="1328738"/>
            <a:ext cx="8194675" cy="3471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95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60338"/>
            <a:ext cx="8445500" cy="944562"/>
          </a:xfrm>
        </p:spPr>
        <p:txBody>
          <a:bodyPr/>
          <a:lstStyle/>
          <a:p>
            <a:pPr>
              <a:defRPr/>
            </a:pPr>
            <a:r>
              <a:rPr lang="en-US" sz="3200" b="1"/>
              <a:t>Microeconomic-Based Risk Factor Models</a:t>
            </a:r>
          </a:p>
        </p:txBody>
      </p:sp>
      <p:sp>
        <p:nvSpPr>
          <p:cNvPr id="69734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295400"/>
            <a:ext cx="7988300" cy="4876800"/>
          </a:xfrm>
        </p:spPr>
        <p:txBody>
          <a:bodyPr/>
          <a:lstStyle/>
          <a:p>
            <a:r>
              <a:rPr lang="en-US" smtClean="0"/>
              <a:t>Carhart (1997), based on the Fama-French three factor model, developed a four-factor model by including a risk factor that accounts for the tendency for firms with positive past return to produce positive future return</a:t>
            </a:r>
          </a:p>
          <a:p>
            <a:endParaRPr lang="en-US" smtClean="0"/>
          </a:p>
          <a:p>
            <a:endParaRPr lang="en-US" smtClean="0"/>
          </a:p>
          <a:p>
            <a:pPr lvl="1">
              <a:buFontTx/>
              <a:buNone/>
            </a:pPr>
            <a:r>
              <a:rPr lang="en-US" smtClean="0"/>
              <a:t>where, </a:t>
            </a:r>
            <a:r>
              <a:rPr lang="en-US" i="1" smtClean="0"/>
              <a:t>MOM</a:t>
            </a:r>
            <a:r>
              <a:rPr lang="en-US" baseline="-25000" smtClean="0"/>
              <a:t>t</a:t>
            </a:r>
            <a:r>
              <a:rPr lang="en-US" smtClean="0"/>
              <a:t> = the momentum factor</a:t>
            </a:r>
          </a:p>
        </p:txBody>
      </p:sp>
      <p:sp>
        <p:nvSpPr>
          <p:cNvPr id="697347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9-</a:t>
            </a:r>
            <a:fld id="{953E14C5-866E-4748-B664-277ECED2D88D}" type="slidenum">
              <a:rPr lang="en-US">
                <a:cs typeface="Arial" charset="0"/>
              </a:rPr>
              <a:pPr/>
              <a:t>27</a:t>
            </a:fld>
            <a:endParaRPr lang="en-US">
              <a:cs typeface="Arial" charset="0"/>
            </a:endParaRPr>
          </a:p>
        </p:txBody>
      </p:sp>
      <p:grpSp>
        <p:nvGrpSpPr>
          <p:cNvPr id="697348" name="Group 45"/>
          <p:cNvGrpSpPr>
            <a:grpSpLocks noChangeAspect="1"/>
          </p:cNvGrpSpPr>
          <p:nvPr/>
        </p:nvGrpSpPr>
        <p:grpSpPr bwMode="auto">
          <a:xfrm>
            <a:off x="920750" y="3910013"/>
            <a:ext cx="8016875" cy="433387"/>
            <a:chOff x="580" y="2463"/>
            <a:chExt cx="4978" cy="273"/>
          </a:xfrm>
        </p:grpSpPr>
        <p:sp>
          <p:nvSpPr>
            <p:cNvPr id="697350" name="AutoShape 44"/>
            <p:cNvSpPr>
              <a:spLocks noChangeAspect="1" noChangeArrowheads="1" noTextEdit="1"/>
            </p:cNvSpPr>
            <p:nvPr/>
          </p:nvSpPr>
          <p:spPr bwMode="auto">
            <a:xfrm>
              <a:off x="580" y="2464"/>
              <a:ext cx="4978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97351" name="Rectangle 46"/>
            <p:cNvSpPr>
              <a:spLocks noChangeArrowheads="1"/>
            </p:cNvSpPr>
            <p:nvPr/>
          </p:nvSpPr>
          <p:spPr bwMode="auto">
            <a:xfrm>
              <a:off x="5462" y="2597"/>
              <a:ext cx="58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 i="1">
                  <a:latin typeface="Times New Roman" pitchFamily="18" charset="0"/>
                </a:rPr>
                <a:t>it</a:t>
              </a:r>
              <a:endParaRPr lang="en-US"/>
            </a:p>
          </p:txBody>
        </p:sp>
        <p:sp>
          <p:nvSpPr>
            <p:cNvPr id="697352" name="Rectangle 47"/>
            <p:cNvSpPr>
              <a:spLocks noChangeArrowheads="1"/>
            </p:cNvSpPr>
            <p:nvPr/>
          </p:nvSpPr>
          <p:spPr bwMode="auto">
            <a:xfrm>
              <a:off x="5183" y="2597"/>
              <a:ext cx="29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 i="1">
                  <a:latin typeface="Times New Roman" pitchFamily="18" charset="0"/>
                </a:rPr>
                <a:t>t</a:t>
              </a:r>
              <a:endParaRPr lang="en-US"/>
            </a:p>
          </p:txBody>
        </p:sp>
        <p:sp>
          <p:nvSpPr>
            <p:cNvPr id="697353" name="Rectangle 48"/>
            <p:cNvSpPr>
              <a:spLocks noChangeArrowheads="1"/>
            </p:cNvSpPr>
            <p:nvPr/>
          </p:nvSpPr>
          <p:spPr bwMode="auto">
            <a:xfrm>
              <a:off x="4621" y="2597"/>
              <a:ext cx="29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 i="1">
                  <a:latin typeface="Times New Roman" pitchFamily="18" charset="0"/>
                </a:rPr>
                <a:t>i</a:t>
              </a:r>
              <a:endParaRPr lang="en-US"/>
            </a:p>
          </p:txBody>
        </p:sp>
        <p:sp>
          <p:nvSpPr>
            <p:cNvPr id="697354" name="Rectangle 49"/>
            <p:cNvSpPr>
              <a:spLocks noChangeArrowheads="1"/>
            </p:cNvSpPr>
            <p:nvPr/>
          </p:nvSpPr>
          <p:spPr bwMode="auto">
            <a:xfrm>
              <a:off x="4340" y="2597"/>
              <a:ext cx="29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 i="1">
                  <a:latin typeface="Times New Roman" pitchFamily="18" charset="0"/>
                </a:rPr>
                <a:t>t</a:t>
              </a:r>
              <a:endParaRPr lang="en-US"/>
            </a:p>
          </p:txBody>
        </p:sp>
        <p:sp>
          <p:nvSpPr>
            <p:cNvPr id="697355" name="Rectangle 50"/>
            <p:cNvSpPr>
              <a:spLocks noChangeArrowheads="1"/>
            </p:cNvSpPr>
            <p:nvPr/>
          </p:nvSpPr>
          <p:spPr bwMode="auto">
            <a:xfrm>
              <a:off x="3885" y="2597"/>
              <a:ext cx="29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 i="1">
                  <a:latin typeface="Times New Roman" pitchFamily="18" charset="0"/>
                </a:rPr>
                <a:t>i</a:t>
              </a:r>
              <a:endParaRPr lang="en-US"/>
            </a:p>
          </p:txBody>
        </p:sp>
        <p:sp>
          <p:nvSpPr>
            <p:cNvPr id="697356" name="Rectangle 51"/>
            <p:cNvSpPr>
              <a:spLocks noChangeArrowheads="1"/>
            </p:cNvSpPr>
            <p:nvPr/>
          </p:nvSpPr>
          <p:spPr bwMode="auto">
            <a:xfrm>
              <a:off x="3604" y="2597"/>
              <a:ext cx="29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 i="1">
                  <a:latin typeface="Times New Roman" pitchFamily="18" charset="0"/>
                </a:rPr>
                <a:t>t</a:t>
              </a:r>
              <a:endParaRPr lang="en-US"/>
            </a:p>
          </p:txBody>
        </p:sp>
        <p:sp>
          <p:nvSpPr>
            <p:cNvPr id="697357" name="Rectangle 52"/>
            <p:cNvSpPr>
              <a:spLocks noChangeArrowheads="1"/>
            </p:cNvSpPr>
            <p:nvPr/>
          </p:nvSpPr>
          <p:spPr bwMode="auto">
            <a:xfrm>
              <a:off x="3173" y="2597"/>
              <a:ext cx="29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 i="1">
                  <a:latin typeface="Times New Roman" pitchFamily="18" charset="0"/>
                </a:rPr>
                <a:t>i</a:t>
              </a:r>
              <a:endParaRPr lang="en-US"/>
            </a:p>
          </p:txBody>
        </p:sp>
        <p:sp>
          <p:nvSpPr>
            <p:cNvPr id="697358" name="Rectangle 53"/>
            <p:cNvSpPr>
              <a:spLocks noChangeArrowheads="1"/>
            </p:cNvSpPr>
            <p:nvPr/>
          </p:nvSpPr>
          <p:spPr bwMode="auto">
            <a:xfrm>
              <a:off x="2832" y="2597"/>
              <a:ext cx="29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 i="1">
                  <a:latin typeface="Times New Roman" pitchFamily="18" charset="0"/>
                </a:rPr>
                <a:t>t</a:t>
              </a:r>
              <a:endParaRPr lang="en-US"/>
            </a:p>
          </p:txBody>
        </p:sp>
        <p:sp>
          <p:nvSpPr>
            <p:cNvPr id="697359" name="Rectangle 54"/>
            <p:cNvSpPr>
              <a:spLocks noChangeArrowheads="1"/>
            </p:cNvSpPr>
            <p:nvPr/>
          </p:nvSpPr>
          <p:spPr bwMode="auto">
            <a:xfrm>
              <a:off x="2236" y="2597"/>
              <a:ext cx="104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 i="1">
                  <a:latin typeface="Times New Roman" pitchFamily="18" charset="0"/>
                </a:rPr>
                <a:t>mt</a:t>
              </a:r>
              <a:endParaRPr lang="en-US"/>
            </a:p>
          </p:txBody>
        </p:sp>
        <p:sp>
          <p:nvSpPr>
            <p:cNvPr id="697360" name="Rectangle 55"/>
            <p:cNvSpPr>
              <a:spLocks noChangeArrowheads="1"/>
            </p:cNvSpPr>
            <p:nvPr/>
          </p:nvSpPr>
          <p:spPr bwMode="auto">
            <a:xfrm>
              <a:off x="1975" y="2597"/>
              <a:ext cx="29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 i="1">
                  <a:latin typeface="Times New Roman" pitchFamily="18" charset="0"/>
                </a:rPr>
                <a:t>i</a:t>
              </a:r>
              <a:endParaRPr lang="en-US"/>
            </a:p>
          </p:txBody>
        </p:sp>
        <p:sp>
          <p:nvSpPr>
            <p:cNvPr id="697361" name="Rectangle 56"/>
            <p:cNvSpPr>
              <a:spLocks noChangeArrowheads="1"/>
            </p:cNvSpPr>
            <p:nvPr/>
          </p:nvSpPr>
          <p:spPr bwMode="auto">
            <a:xfrm>
              <a:off x="1697" y="2597"/>
              <a:ext cx="29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 i="1">
                  <a:latin typeface="Times New Roman" pitchFamily="18" charset="0"/>
                </a:rPr>
                <a:t>i</a:t>
              </a:r>
              <a:endParaRPr lang="en-US"/>
            </a:p>
          </p:txBody>
        </p:sp>
        <p:sp>
          <p:nvSpPr>
            <p:cNvPr id="697362" name="Rectangle 57"/>
            <p:cNvSpPr>
              <a:spLocks noChangeArrowheads="1"/>
            </p:cNvSpPr>
            <p:nvPr/>
          </p:nvSpPr>
          <p:spPr bwMode="auto">
            <a:xfrm>
              <a:off x="1323" y="2597"/>
              <a:ext cx="29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 i="1">
                  <a:latin typeface="Times New Roman" pitchFamily="18" charset="0"/>
                </a:rPr>
                <a:t>t</a:t>
              </a:r>
              <a:endParaRPr lang="en-US"/>
            </a:p>
          </p:txBody>
        </p:sp>
        <p:sp>
          <p:nvSpPr>
            <p:cNvPr id="697363" name="Rectangle 58"/>
            <p:cNvSpPr>
              <a:spLocks noChangeArrowheads="1"/>
            </p:cNvSpPr>
            <p:nvPr/>
          </p:nvSpPr>
          <p:spPr bwMode="auto">
            <a:xfrm>
              <a:off x="771" y="2597"/>
              <a:ext cx="58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 i="1">
                  <a:latin typeface="Times New Roman" pitchFamily="18" charset="0"/>
                </a:rPr>
                <a:t>it</a:t>
              </a:r>
              <a:endParaRPr lang="en-US"/>
            </a:p>
          </p:txBody>
        </p:sp>
        <p:sp>
          <p:nvSpPr>
            <p:cNvPr id="697364" name="Rectangle 59"/>
            <p:cNvSpPr>
              <a:spLocks noChangeArrowheads="1"/>
            </p:cNvSpPr>
            <p:nvPr/>
          </p:nvSpPr>
          <p:spPr bwMode="auto">
            <a:xfrm>
              <a:off x="5389" y="2483"/>
              <a:ext cx="82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e</a:t>
              </a:r>
              <a:endParaRPr lang="en-US"/>
            </a:p>
          </p:txBody>
        </p:sp>
        <p:sp>
          <p:nvSpPr>
            <p:cNvPr id="697365" name="Rectangle 60"/>
            <p:cNvSpPr>
              <a:spLocks noChangeArrowheads="1"/>
            </p:cNvSpPr>
            <p:nvPr/>
          </p:nvSpPr>
          <p:spPr bwMode="auto">
            <a:xfrm>
              <a:off x="4991" y="2483"/>
              <a:ext cx="1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endParaRPr lang="en-US"/>
            </a:p>
          </p:txBody>
        </p:sp>
        <p:sp>
          <p:nvSpPr>
            <p:cNvPr id="697366" name="Rectangle 61"/>
            <p:cNvSpPr>
              <a:spLocks noChangeArrowheads="1"/>
            </p:cNvSpPr>
            <p:nvPr/>
          </p:nvSpPr>
          <p:spPr bwMode="auto">
            <a:xfrm>
              <a:off x="4725" y="2483"/>
              <a:ext cx="433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MOM</a:t>
              </a:r>
              <a:endParaRPr lang="en-US"/>
            </a:p>
          </p:txBody>
        </p:sp>
        <p:sp>
          <p:nvSpPr>
            <p:cNvPr id="697367" name="Rectangle 62"/>
            <p:cNvSpPr>
              <a:spLocks noChangeArrowheads="1"/>
            </p:cNvSpPr>
            <p:nvPr/>
          </p:nvSpPr>
          <p:spPr bwMode="auto">
            <a:xfrm>
              <a:off x="4544" y="2483"/>
              <a:ext cx="90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b</a:t>
              </a:r>
              <a:endParaRPr lang="en-US"/>
            </a:p>
          </p:txBody>
        </p:sp>
        <p:sp>
          <p:nvSpPr>
            <p:cNvPr id="697368" name="Rectangle 63"/>
            <p:cNvSpPr>
              <a:spLocks noChangeArrowheads="1"/>
            </p:cNvSpPr>
            <p:nvPr/>
          </p:nvSpPr>
          <p:spPr bwMode="auto">
            <a:xfrm>
              <a:off x="3982" y="2483"/>
              <a:ext cx="382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HML</a:t>
              </a:r>
              <a:endParaRPr lang="en-US"/>
            </a:p>
          </p:txBody>
        </p:sp>
        <p:sp>
          <p:nvSpPr>
            <p:cNvPr id="697369" name="Rectangle 64"/>
            <p:cNvSpPr>
              <a:spLocks noChangeArrowheads="1"/>
            </p:cNvSpPr>
            <p:nvPr/>
          </p:nvSpPr>
          <p:spPr bwMode="auto">
            <a:xfrm>
              <a:off x="3807" y="2483"/>
              <a:ext cx="92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b</a:t>
              </a:r>
              <a:endParaRPr lang="en-US"/>
            </a:p>
          </p:txBody>
        </p:sp>
        <p:sp>
          <p:nvSpPr>
            <p:cNvPr id="697370" name="Rectangle 65"/>
            <p:cNvSpPr>
              <a:spLocks noChangeArrowheads="1"/>
            </p:cNvSpPr>
            <p:nvPr/>
          </p:nvSpPr>
          <p:spPr bwMode="auto">
            <a:xfrm>
              <a:off x="3273" y="2483"/>
              <a:ext cx="352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SMB</a:t>
              </a:r>
              <a:endParaRPr lang="en-US"/>
            </a:p>
          </p:txBody>
        </p:sp>
        <p:sp>
          <p:nvSpPr>
            <p:cNvPr id="697371" name="Rectangle 66"/>
            <p:cNvSpPr>
              <a:spLocks noChangeArrowheads="1"/>
            </p:cNvSpPr>
            <p:nvPr/>
          </p:nvSpPr>
          <p:spPr bwMode="auto">
            <a:xfrm>
              <a:off x="3095" y="2483"/>
              <a:ext cx="90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b</a:t>
              </a:r>
              <a:endParaRPr lang="en-US"/>
            </a:p>
          </p:txBody>
        </p:sp>
        <p:sp>
          <p:nvSpPr>
            <p:cNvPr id="697372" name="Rectangle 67"/>
            <p:cNvSpPr>
              <a:spLocks noChangeArrowheads="1"/>
            </p:cNvSpPr>
            <p:nvPr/>
          </p:nvSpPr>
          <p:spPr bwMode="auto">
            <a:xfrm>
              <a:off x="2520" y="2483"/>
              <a:ext cx="331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RFR</a:t>
              </a:r>
              <a:endParaRPr lang="en-US"/>
            </a:p>
          </p:txBody>
        </p:sp>
        <p:sp>
          <p:nvSpPr>
            <p:cNvPr id="697373" name="Rectangle 68"/>
            <p:cNvSpPr>
              <a:spLocks noChangeArrowheads="1"/>
            </p:cNvSpPr>
            <p:nvPr/>
          </p:nvSpPr>
          <p:spPr bwMode="auto">
            <a:xfrm>
              <a:off x="2132" y="2483"/>
              <a:ext cx="110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R</a:t>
              </a:r>
              <a:endParaRPr lang="en-US"/>
            </a:p>
          </p:txBody>
        </p:sp>
        <p:sp>
          <p:nvSpPr>
            <p:cNvPr id="697374" name="Rectangle 69"/>
            <p:cNvSpPr>
              <a:spLocks noChangeArrowheads="1"/>
            </p:cNvSpPr>
            <p:nvPr/>
          </p:nvSpPr>
          <p:spPr bwMode="auto">
            <a:xfrm>
              <a:off x="1897" y="2483"/>
              <a:ext cx="92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b</a:t>
              </a:r>
              <a:endParaRPr lang="en-US"/>
            </a:p>
          </p:txBody>
        </p:sp>
        <p:sp>
          <p:nvSpPr>
            <p:cNvPr id="697375" name="Rectangle 70"/>
            <p:cNvSpPr>
              <a:spLocks noChangeArrowheads="1"/>
            </p:cNvSpPr>
            <p:nvPr/>
          </p:nvSpPr>
          <p:spPr bwMode="auto">
            <a:xfrm>
              <a:off x="1611" y="2483"/>
              <a:ext cx="92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a</a:t>
              </a:r>
              <a:endParaRPr lang="en-US"/>
            </a:p>
          </p:txBody>
        </p:sp>
        <p:sp>
          <p:nvSpPr>
            <p:cNvPr id="697376" name="Rectangle 71"/>
            <p:cNvSpPr>
              <a:spLocks noChangeArrowheads="1"/>
            </p:cNvSpPr>
            <p:nvPr/>
          </p:nvSpPr>
          <p:spPr bwMode="auto">
            <a:xfrm>
              <a:off x="1011" y="2483"/>
              <a:ext cx="331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RFR</a:t>
              </a:r>
              <a:endParaRPr lang="en-US"/>
            </a:p>
          </p:txBody>
        </p:sp>
        <p:sp>
          <p:nvSpPr>
            <p:cNvPr id="697377" name="Rectangle 72"/>
            <p:cNvSpPr>
              <a:spLocks noChangeArrowheads="1"/>
            </p:cNvSpPr>
            <p:nvPr/>
          </p:nvSpPr>
          <p:spPr bwMode="auto">
            <a:xfrm>
              <a:off x="671" y="2483"/>
              <a:ext cx="110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R</a:t>
              </a:r>
              <a:endParaRPr lang="en-US"/>
            </a:p>
          </p:txBody>
        </p:sp>
        <p:sp>
          <p:nvSpPr>
            <p:cNvPr id="697378" name="Rectangle 73"/>
            <p:cNvSpPr>
              <a:spLocks noChangeArrowheads="1"/>
            </p:cNvSpPr>
            <p:nvPr/>
          </p:nvSpPr>
          <p:spPr bwMode="auto">
            <a:xfrm>
              <a:off x="5265" y="2463"/>
              <a:ext cx="101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>
                  <a:latin typeface="Symbol" pitchFamily="18" charset="2"/>
                </a:rPr>
                <a:t>+</a:t>
              </a:r>
              <a:endParaRPr lang="en-US"/>
            </a:p>
          </p:txBody>
        </p:sp>
        <p:sp>
          <p:nvSpPr>
            <p:cNvPr id="697379" name="Rectangle 74"/>
            <p:cNvSpPr>
              <a:spLocks noChangeArrowheads="1"/>
            </p:cNvSpPr>
            <p:nvPr/>
          </p:nvSpPr>
          <p:spPr bwMode="auto">
            <a:xfrm>
              <a:off x="4422" y="2463"/>
              <a:ext cx="101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>
                  <a:latin typeface="Symbol" pitchFamily="18" charset="2"/>
                </a:rPr>
                <a:t>+</a:t>
              </a:r>
              <a:endParaRPr lang="en-US"/>
            </a:p>
          </p:txBody>
        </p:sp>
        <p:sp>
          <p:nvSpPr>
            <p:cNvPr id="697380" name="Rectangle 75"/>
            <p:cNvSpPr>
              <a:spLocks noChangeArrowheads="1"/>
            </p:cNvSpPr>
            <p:nvPr/>
          </p:nvSpPr>
          <p:spPr bwMode="auto">
            <a:xfrm>
              <a:off x="3685" y="2463"/>
              <a:ext cx="101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>
                  <a:latin typeface="Symbol" pitchFamily="18" charset="2"/>
                </a:rPr>
                <a:t>+</a:t>
              </a:r>
              <a:endParaRPr lang="en-US"/>
            </a:p>
          </p:txBody>
        </p:sp>
        <p:sp>
          <p:nvSpPr>
            <p:cNvPr id="697381" name="Rectangle 76"/>
            <p:cNvSpPr>
              <a:spLocks noChangeArrowheads="1"/>
            </p:cNvSpPr>
            <p:nvPr/>
          </p:nvSpPr>
          <p:spPr bwMode="auto">
            <a:xfrm>
              <a:off x="2973" y="2463"/>
              <a:ext cx="101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>
                  <a:latin typeface="Symbol" pitchFamily="18" charset="2"/>
                </a:rPr>
                <a:t>+</a:t>
              </a:r>
              <a:endParaRPr lang="en-US"/>
            </a:p>
          </p:txBody>
        </p:sp>
        <p:sp>
          <p:nvSpPr>
            <p:cNvPr id="697382" name="Rectangle 77"/>
            <p:cNvSpPr>
              <a:spLocks noChangeArrowheads="1"/>
            </p:cNvSpPr>
            <p:nvPr/>
          </p:nvSpPr>
          <p:spPr bwMode="auto">
            <a:xfrm>
              <a:off x="2390" y="2463"/>
              <a:ext cx="99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>
                  <a:latin typeface="Symbol" pitchFamily="18" charset="2"/>
                </a:rPr>
                <a:t>-</a:t>
              </a:r>
              <a:endParaRPr lang="en-US"/>
            </a:p>
          </p:txBody>
        </p:sp>
        <p:sp>
          <p:nvSpPr>
            <p:cNvPr id="697383" name="Rectangle 78"/>
            <p:cNvSpPr>
              <a:spLocks noChangeArrowheads="1"/>
            </p:cNvSpPr>
            <p:nvPr/>
          </p:nvSpPr>
          <p:spPr bwMode="auto">
            <a:xfrm>
              <a:off x="1775" y="2463"/>
              <a:ext cx="99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>
                  <a:latin typeface="Symbol" pitchFamily="18" charset="2"/>
                </a:rPr>
                <a:t>+</a:t>
              </a:r>
              <a:endParaRPr lang="en-US"/>
            </a:p>
          </p:txBody>
        </p:sp>
        <p:sp>
          <p:nvSpPr>
            <p:cNvPr id="697384" name="Rectangle 79"/>
            <p:cNvSpPr>
              <a:spLocks noChangeArrowheads="1"/>
            </p:cNvSpPr>
            <p:nvPr/>
          </p:nvSpPr>
          <p:spPr bwMode="auto">
            <a:xfrm>
              <a:off x="1475" y="2463"/>
              <a:ext cx="101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>
                  <a:latin typeface="Symbol" pitchFamily="18" charset="2"/>
                </a:rPr>
                <a:t>=</a:t>
              </a:r>
              <a:endParaRPr lang="en-US"/>
            </a:p>
          </p:txBody>
        </p:sp>
        <p:sp>
          <p:nvSpPr>
            <p:cNvPr id="697385" name="Rectangle 80"/>
            <p:cNvSpPr>
              <a:spLocks noChangeArrowheads="1"/>
            </p:cNvSpPr>
            <p:nvPr/>
          </p:nvSpPr>
          <p:spPr bwMode="auto">
            <a:xfrm>
              <a:off x="881" y="2463"/>
              <a:ext cx="99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>
                  <a:latin typeface="Symbol" pitchFamily="18" charset="2"/>
                </a:rPr>
                <a:t>-</a:t>
              </a:r>
              <a:endParaRPr lang="en-US"/>
            </a:p>
          </p:txBody>
        </p:sp>
        <p:sp>
          <p:nvSpPr>
            <p:cNvPr id="697386" name="Rectangle 81"/>
            <p:cNvSpPr>
              <a:spLocks noChangeArrowheads="1"/>
            </p:cNvSpPr>
            <p:nvPr/>
          </p:nvSpPr>
          <p:spPr bwMode="auto">
            <a:xfrm>
              <a:off x="4926" y="2483"/>
              <a:ext cx="1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endParaRPr lang="en-US"/>
            </a:p>
          </p:txBody>
        </p:sp>
        <p:sp>
          <p:nvSpPr>
            <p:cNvPr id="697387" name="Rectangle 82"/>
            <p:cNvSpPr>
              <a:spLocks noChangeArrowheads="1"/>
            </p:cNvSpPr>
            <p:nvPr/>
          </p:nvSpPr>
          <p:spPr bwMode="auto">
            <a:xfrm>
              <a:off x="2886" y="2483"/>
              <a:ext cx="61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>
                  <a:latin typeface="Times New Roman" pitchFamily="18" charset="0"/>
                </a:rPr>
                <a:t>)</a:t>
              </a:r>
              <a:endParaRPr lang="en-US"/>
            </a:p>
          </p:txBody>
        </p:sp>
        <p:sp>
          <p:nvSpPr>
            <p:cNvPr id="697388" name="Rectangle 83"/>
            <p:cNvSpPr>
              <a:spLocks noChangeArrowheads="1"/>
            </p:cNvSpPr>
            <p:nvPr/>
          </p:nvSpPr>
          <p:spPr bwMode="auto">
            <a:xfrm>
              <a:off x="2065" y="2483"/>
              <a:ext cx="61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>
                  <a:latin typeface="Times New Roman" pitchFamily="18" charset="0"/>
                </a:rPr>
                <a:t>(</a:t>
              </a:r>
              <a:endParaRPr lang="en-US"/>
            </a:p>
          </p:txBody>
        </p:sp>
        <p:sp>
          <p:nvSpPr>
            <p:cNvPr id="697389" name="Rectangle 84"/>
            <p:cNvSpPr>
              <a:spLocks noChangeArrowheads="1"/>
            </p:cNvSpPr>
            <p:nvPr/>
          </p:nvSpPr>
          <p:spPr bwMode="auto">
            <a:xfrm>
              <a:off x="1377" y="2483"/>
              <a:ext cx="61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>
                  <a:latin typeface="Times New Roman" pitchFamily="18" charset="0"/>
                </a:rPr>
                <a:t>)</a:t>
              </a:r>
              <a:endParaRPr lang="en-US"/>
            </a:p>
          </p:txBody>
        </p:sp>
        <p:sp>
          <p:nvSpPr>
            <p:cNvPr id="697390" name="Rectangle 85"/>
            <p:cNvSpPr>
              <a:spLocks noChangeArrowheads="1"/>
            </p:cNvSpPr>
            <p:nvPr/>
          </p:nvSpPr>
          <p:spPr bwMode="auto">
            <a:xfrm>
              <a:off x="604" y="2483"/>
              <a:ext cx="61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>
                  <a:latin typeface="Times New Roman" pitchFamily="18" charset="0"/>
                </a:rPr>
                <a:t>(</a:t>
              </a:r>
              <a:endParaRPr lang="en-US"/>
            </a:p>
          </p:txBody>
        </p:sp>
        <p:sp>
          <p:nvSpPr>
            <p:cNvPr id="697391" name="Rectangle 86"/>
            <p:cNvSpPr>
              <a:spLocks noChangeArrowheads="1"/>
            </p:cNvSpPr>
            <p:nvPr/>
          </p:nvSpPr>
          <p:spPr bwMode="auto">
            <a:xfrm>
              <a:off x="4660" y="2596"/>
              <a:ext cx="52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>
                  <a:latin typeface="Times New Roman" pitchFamily="18" charset="0"/>
                </a:rPr>
                <a:t>4</a:t>
              </a:r>
              <a:endParaRPr lang="en-US"/>
            </a:p>
          </p:txBody>
        </p:sp>
        <p:sp>
          <p:nvSpPr>
            <p:cNvPr id="697392" name="Rectangle 87"/>
            <p:cNvSpPr>
              <a:spLocks noChangeArrowheads="1"/>
            </p:cNvSpPr>
            <p:nvPr/>
          </p:nvSpPr>
          <p:spPr bwMode="auto">
            <a:xfrm>
              <a:off x="3921" y="2596"/>
              <a:ext cx="52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>
                  <a:latin typeface="Times New Roman" pitchFamily="18" charset="0"/>
                </a:rPr>
                <a:t>3</a:t>
              </a:r>
              <a:endParaRPr lang="en-US"/>
            </a:p>
          </p:txBody>
        </p:sp>
        <p:sp>
          <p:nvSpPr>
            <p:cNvPr id="697393" name="Rectangle 88"/>
            <p:cNvSpPr>
              <a:spLocks noChangeArrowheads="1"/>
            </p:cNvSpPr>
            <p:nvPr/>
          </p:nvSpPr>
          <p:spPr bwMode="auto">
            <a:xfrm>
              <a:off x="3211" y="2596"/>
              <a:ext cx="52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>
                  <a:latin typeface="Times New Roman" pitchFamily="18" charset="0"/>
                </a:rPr>
                <a:t>2</a:t>
              </a:r>
              <a:endParaRPr lang="en-US"/>
            </a:p>
          </p:txBody>
        </p:sp>
        <p:sp>
          <p:nvSpPr>
            <p:cNvPr id="697394" name="Rectangle 89"/>
            <p:cNvSpPr>
              <a:spLocks noChangeArrowheads="1"/>
            </p:cNvSpPr>
            <p:nvPr/>
          </p:nvSpPr>
          <p:spPr bwMode="auto">
            <a:xfrm>
              <a:off x="2002" y="2596"/>
              <a:ext cx="52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>
                  <a:latin typeface="Times New Roman" pitchFamily="18" charset="0"/>
                </a:rPr>
                <a:t>1</a:t>
              </a:r>
              <a:endParaRPr lang="en-US"/>
            </a:p>
          </p:txBody>
        </p:sp>
      </p:grpSp>
      <p:sp>
        <p:nvSpPr>
          <p:cNvPr id="697349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444500" y="177800"/>
            <a:ext cx="8229600" cy="944563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3200" b="1"/>
              <a:t>Extensions of Characteristic-Based Risk Factor Models</a:t>
            </a:r>
          </a:p>
        </p:txBody>
      </p:sp>
      <p:sp>
        <p:nvSpPr>
          <p:cNvPr id="698370" name="Rectangle 3"/>
          <p:cNvSpPr>
            <a:spLocks noGrp="1" noChangeArrowheads="1"/>
          </p:cNvSpPr>
          <p:nvPr>
            <p:ph idx="1"/>
          </p:nvPr>
        </p:nvSpPr>
        <p:spPr>
          <a:xfrm>
            <a:off x="927100" y="1231900"/>
            <a:ext cx="7924800" cy="4876800"/>
          </a:xfrm>
        </p:spPr>
        <p:txBody>
          <a:bodyPr/>
          <a:lstStyle/>
          <a:p>
            <a:r>
              <a:rPr lang="en-US" smtClean="0"/>
              <a:t>One type of security characteristic-based method for defining systematic risk exposures involves the use of index portfolios (e.g. S&amp;P 500, Wilshire 5000) as common risk factors such as the one by Elton, Gruber, and Blake (1996), who rely on four indexes:</a:t>
            </a:r>
          </a:p>
          <a:p>
            <a:pPr lvl="1"/>
            <a:r>
              <a:rPr lang="en-US" smtClean="0"/>
              <a:t>The S&amp;P 500</a:t>
            </a:r>
          </a:p>
          <a:p>
            <a:pPr lvl="1"/>
            <a:r>
              <a:rPr lang="en-US" smtClean="0"/>
              <a:t>The Barclays Capital aggregate bond index</a:t>
            </a:r>
          </a:p>
          <a:p>
            <a:pPr lvl="1"/>
            <a:r>
              <a:rPr lang="en-US" smtClean="0"/>
              <a:t>The Prudential Bache index of the difference between large- and small-cap stocks</a:t>
            </a:r>
          </a:p>
          <a:p>
            <a:pPr lvl="1"/>
            <a:r>
              <a:rPr lang="en-US" smtClean="0"/>
              <a:t>The Prudential Bache index of the difference between value and growth stocks</a:t>
            </a:r>
          </a:p>
        </p:txBody>
      </p:sp>
      <p:sp>
        <p:nvSpPr>
          <p:cNvPr id="69837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9-</a:t>
            </a:r>
            <a:fld id="{5BF1974C-3A17-4C96-A8DC-CF91D45E7F81}" type="slidenum">
              <a:rPr lang="en-US">
                <a:cs typeface="Arial" charset="0"/>
              </a:rPr>
              <a:pPr/>
              <a:t>28</a:t>
            </a:fld>
            <a:endParaRPr lang="en-US">
              <a:cs typeface="Arial" charset="0"/>
            </a:endParaRPr>
          </a:p>
        </p:txBody>
      </p:sp>
      <p:sp>
        <p:nvSpPr>
          <p:cNvPr id="69837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1618" name="Rectangle 2"/>
          <p:cNvSpPr>
            <a:spLocks noGrp="1" noChangeArrowheads="1"/>
          </p:cNvSpPr>
          <p:nvPr>
            <p:ph type="title"/>
          </p:nvPr>
        </p:nvSpPr>
        <p:spPr>
          <a:xfrm>
            <a:off x="444500" y="177800"/>
            <a:ext cx="8229600" cy="944563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3200" b="1"/>
              <a:t>Extensions of Characteristic-Based Risk Factor Models</a:t>
            </a:r>
          </a:p>
        </p:txBody>
      </p:sp>
      <p:sp>
        <p:nvSpPr>
          <p:cNvPr id="699394" name="Rectangle 3"/>
          <p:cNvSpPr>
            <a:spLocks noGrp="1" noChangeArrowheads="1"/>
          </p:cNvSpPr>
          <p:nvPr>
            <p:ph idx="1"/>
          </p:nvPr>
        </p:nvSpPr>
        <p:spPr>
          <a:xfrm>
            <a:off x="927100" y="1231900"/>
            <a:ext cx="8064500" cy="5283200"/>
          </a:xfrm>
        </p:spPr>
        <p:txBody>
          <a:bodyPr/>
          <a:lstStyle/>
          <a:p>
            <a:r>
              <a:rPr lang="en-US" smtClean="0"/>
              <a:t>The MSCI Barra Model: Use the following Characteristic-based the risk factors</a:t>
            </a:r>
          </a:p>
          <a:p>
            <a:pPr marL="1257300" lvl="1" indent="-342900">
              <a:lnSpc>
                <a:spcPct val="140000"/>
              </a:lnSpc>
            </a:pPr>
            <a:r>
              <a:rPr lang="en-US" sz="1800" smtClean="0"/>
              <a:t>Volatility (VOL)</a:t>
            </a:r>
          </a:p>
          <a:p>
            <a:pPr marL="1257300" lvl="1" indent="-342900">
              <a:lnSpc>
                <a:spcPct val="90000"/>
              </a:lnSpc>
            </a:pPr>
            <a:r>
              <a:rPr lang="en-US" sz="1800" smtClean="0"/>
              <a:t>Momentum (MOM)</a:t>
            </a:r>
          </a:p>
          <a:p>
            <a:pPr marL="1257300" lvl="1" indent="-342900">
              <a:lnSpc>
                <a:spcPct val="90000"/>
              </a:lnSpc>
            </a:pPr>
            <a:r>
              <a:rPr lang="en-US" sz="1800" smtClean="0"/>
              <a:t>Size (SIZ)</a:t>
            </a:r>
          </a:p>
          <a:p>
            <a:pPr marL="1257300" lvl="1" indent="-342900">
              <a:lnSpc>
                <a:spcPct val="90000"/>
              </a:lnSpc>
            </a:pPr>
            <a:r>
              <a:rPr lang="en-US" sz="1800" smtClean="0"/>
              <a:t>Size Nonlinearity (SNL)</a:t>
            </a:r>
          </a:p>
          <a:p>
            <a:pPr marL="1257300" lvl="1" indent="-342900">
              <a:lnSpc>
                <a:spcPct val="90000"/>
              </a:lnSpc>
            </a:pPr>
            <a:r>
              <a:rPr lang="en-US" sz="1800" smtClean="0"/>
              <a:t>Trading Activity (TRA)</a:t>
            </a:r>
          </a:p>
          <a:p>
            <a:pPr marL="1257300" lvl="1" indent="-342900">
              <a:lnSpc>
                <a:spcPct val="90000"/>
              </a:lnSpc>
            </a:pPr>
            <a:r>
              <a:rPr lang="en-US" sz="1800" smtClean="0"/>
              <a:t>Growth (GRO)</a:t>
            </a:r>
          </a:p>
          <a:p>
            <a:pPr marL="1257300" lvl="1" indent="-342900">
              <a:lnSpc>
                <a:spcPct val="90000"/>
              </a:lnSpc>
            </a:pPr>
            <a:r>
              <a:rPr lang="en-US" sz="1800" smtClean="0"/>
              <a:t>Earnings Yield (EYL)</a:t>
            </a:r>
          </a:p>
          <a:p>
            <a:pPr marL="1257300" lvl="1" indent="-342900">
              <a:lnSpc>
                <a:spcPct val="90000"/>
              </a:lnSpc>
            </a:pPr>
            <a:r>
              <a:rPr lang="en-US" sz="1800" smtClean="0"/>
              <a:t>Value (VAL)</a:t>
            </a:r>
          </a:p>
          <a:p>
            <a:pPr marL="1257300" lvl="1" indent="-342900">
              <a:lnSpc>
                <a:spcPct val="90000"/>
              </a:lnSpc>
            </a:pPr>
            <a:r>
              <a:rPr lang="en-US" sz="1800" smtClean="0"/>
              <a:t>Earnings Variability (EVR)</a:t>
            </a:r>
          </a:p>
          <a:p>
            <a:pPr marL="1257300" lvl="1" indent="-342900">
              <a:lnSpc>
                <a:spcPct val="90000"/>
              </a:lnSpc>
            </a:pPr>
            <a:r>
              <a:rPr lang="en-US" sz="1800" smtClean="0"/>
              <a:t>Leverage (LEV)</a:t>
            </a:r>
          </a:p>
          <a:p>
            <a:pPr marL="1257300" lvl="1" indent="-342900">
              <a:lnSpc>
                <a:spcPct val="90000"/>
              </a:lnSpc>
            </a:pPr>
            <a:r>
              <a:rPr lang="en-US" sz="1800" smtClean="0"/>
              <a:t>Currency Sensitivity (CUR)</a:t>
            </a:r>
          </a:p>
          <a:p>
            <a:pPr marL="1257300" lvl="1" indent="-342900">
              <a:lnSpc>
                <a:spcPct val="90000"/>
              </a:lnSpc>
            </a:pPr>
            <a:r>
              <a:rPr lang="en-US" sz="1800" smtClean="0"/>
              <a:t>Dividend Yield (YLD)</a:t>
            </a:r>
          </a:p>
          <a:p>
            <a:pPr marL="1257300" lvl="1" indent="-342900">
              <a:lnSpc>
                <a:spcPct val="90000"/>
              </a:lnSpc>
            </a:pPr>
            <a:r>
              <a:rPr lang="en-US" sz="1800" smtClean="0"/>
              <a:t>Nonestimation Indicator (NEU)</a:t>
            </a:r>
          </a:p>
        </p:txBody>
      </p:sp>
      <p:sp>
        <p:nvSpPr>
          <p:cNvPr id="69939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9-</a:t>
            </a:r>
            <a:fld id="{136DCF14-0CC8-44C7-8C26-E35C6A49823F}" type="slidenum">
              <a:rPr lang="en-US">
                <a:cs typeface="Arial" charset="0"/>
              </a:rPr>
              <a:pPr/>
              <a:t>29</a:t>
            </a:fld>
            <a:endParaRPr lang="en-US">
              <a:cs typeface="Arial" charset="0"/>
            </a:endParaRPr>
          </a:p>
        </p:txBody>
      </p:sp>
      <p:sp>
        <p:nvSpPr>
          <p:cNvPr id="69939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98438"/>
            <a:ext cx="8661400" cy="944562"/>
          </a:xfrm>
        </p:spPr>
        <p:txBody>
          <a:bodyPr/>
          <a:lstStyle/>
          <a:p>
            <a:pPr>
              <a:defRPr/>
            </a:pPr>
            <a:r>
              <a:rPr lang="en-US" sz="3200" b="1"/>
              <a:t>Estimating Risk in a Multifactor Setting</a:t>
            </a:r>
          </a:p>
        </p:txBody>
      </p:sp>
      <p:sp>
        <p:nvSpPr>
          <p:cNvPr id="70041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9-</a:t>
            </a:r>
            <a:fld id="{9C16A74F-7216-449A-A374-B656C891DAAC}" type="slidenum">
              <a:rPr lang="en-US">
                <a:cs typeface="Arial" charset="0"/>
              </a:rPr>
              <a:pPr/>
              <a:t>30</a:t>
            </a:fld>
            <a:endParaRPr lang="en-US">
              <a:cs typeface="Arial" charset="0"/>
            </a:endParaRPr>
          </a:p>
        </p:txBody>
      </p:sp>
      <p:sp>
        <p:nvSpPr>
          <p:cNvPr id="7004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1244600"/>
            <a:ext cx="7924800" cy="4876800"/>
          </a:xfrm>
        </p:spPr>
        <p:txBody>
          <a:bodyPr/>
          <a:lstStyle/>
          <a:p>
            <a:r>
              <a:rPr lang="en-US" smtClean="0"/>
              <a:t>Estimating Expected Returns for Individual Stocks</a:t>
            </a:r>
          </a:p>
          <a:p>
            <a:pPr lvl="1"/>
            <a:r>
              <a:rPr lang="en-US" smtClean="0"/>
              <a:t>A specific set of K common risk factors must be identified</a:t>
            </a:r>
          </a:p>
          <a:p>
            <a:pPr lvl="1"/>
            <a:r>
              <a:rPr lang="en-US" smtClean="0"/>
              <a:t>The risk premia for the factors must be estimated</a:t>
            </a:r>
          </a:p>
          <a:p>
            <a:pPr lvl="1"/>
            <a:r>
              <a:rPr lang="en-US" smtClean="0"/>
              <a:t>Sensitivities of the ith stock to each of those K factors must be estimated</a:t>
            </a:r>
          </a:p>
          <a:p>
            <a:pPr lvl="1"/>
            <a:r>
              <a:rPr lang="en-US" smtClean="0"/>
              <a:t>The expected returns can be calculated by combining the results of the previous steps in the appropriate way </a:t>
            </a:r>
          </a:p>
        </p:txBody>
      </p:sp>
      <p:sp>
        <p:nvSpPr>
          <p:cNvPr id="70042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en-US" b="1"/>
              <a:t>The Internet Investments Online</a:t>
            </a:r>
          </a:p>
        </p:txBody>
      </p:sp>
      <p:sp>
        <p:nvSpPr>
          <p:cNvPr id="701442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935038" y="1462088"/>
            <a:ext cx="7778750" cy="2413000"/>
          </a:xfrm>
        </p:spPr>
        <p:txBody>
          <a:bodyPr/>
          <a:lstStyle/>
          <a:p>
            <a:r>
              <a:rPr lang="en-US" sz="2400" smtClean="0">
                <a:hlinkClick r:id="rId2"/>
              </a:rPr>
              <a:t>http://www.barra.com</a:t>
            </a:r>
            <a:endParaRPr lang="en-US" sz="2400" smtClean="0"/>
          </a:p>
          <a:p>
            <a:pPr>
              <a:buClr>
                <a:schemeClr val="tx1"/>
              </a:buClr>
            </a:pPr>
            <a:r>
              <a:rPr lang="en-US" sz="2400" u="sng" smtClean="0">
                <a:solidFill>
                  <a:schemeClr val="hlink"/>
                </a:solidFill>
                <a:hlinkClick r:id="rId3"/>
              </a:rPr>
              <a:t>http://www.kellogg.northwestern.edu/faculty/korajczy/htm/aptlist.htm</a:t>
            </a:r>
            <a:endParaRPr lang="en-US" sz="2400" u="sng" smtClean="0">
              <a:solidFill>
                <a:schemeClr val="hlink"/>
              </a:solidFill>
            </a:endParaRPr>
          </a:p>
          <a:p>
            <a:pPr>
              <a:buClr>
                <a:schemeClr val="tx1"/>
              </a:buClr>
            </a:pPr>
            <a:r>
              <a:rPr lang="en-US" sz="2400" u="sng" smtClean="0">
                <a:solidFill>
                  <a:schemeClr val="hlink"/>
                </a:solidFill>
                <a:hlinkClick r:id="rId4"/>
              </a:rPr>
              <a:t>http://www.mba.tuck.dartmouth.edu/pages/faculty/ken.french</a:t>
            </a:r>
            <a:endParaRPr lang="en-US" sz="2400" u="sng" smtClean="0">
              <a:solidFill>
                <a:schemeClr val="hlink"/>
              </a:solidFill>
            </a:endParaRPr>
          </a:p>
          <a:p>
            <a:endParaRPr lang="en-US" sz="2400" u="sng" smtClean="0">
              <a:solidFill>
                <a:schemeClr val="hlink"/>
              </a:solidFill>
            </a:endParaRPr>
          </a:p>
        </p:txBody>
      </p:sp>
      <p:sp>
        <p:nvSpPr>
          <p:cNvPr id="701443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9-</a:t>
            </a:r>
            <a:fld id="{94744C5B-C4E5-4D9A-AD7D-87AA483E07E0}" type="slidenum">
              <a:rPr lang="en-US">
                <a:cs typeface="Arial" charset="0"/>
              </a:rPr>
              <a:pPr/>
              <a:t>31</a:t>
            </a:fld>
            <a:endParaRPr lang="en-US">
              <a:cs typeface="Arial" charset="0"/>
            </a:endParaRPr>
          </a:p>
        </p:txBody>
      </p:sp>
      <p:sp>
        <p:nvSpPr>
          <p:cNvPr id="70144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mpleChapter5.YulongMa">
  <a:themeElements>
    <a:clrScheme name="SampleChapter5.YulongMa 2">
      <a:dk1>
        <a:srgbClr val="0F3D6B"/>
      </a:dk1>
      <a:lt1>
        <a:srgbClr val="FFFFFF"/>
      </a:lt1>
      <a:dk2>
        <a:srgbClr val="026E94"/>
      </a:dk2>
      <a:lt2>
        <a:srgbClr val="CCFFFF"/>
      </a:lt2>
      <a:accent1>
        <a:srgbClr val="0066CC"/>
      </a:accent1>
      <a:accent2>
        <a:srgbClr val="71B517"/>
      </a:accent2>
      <a:accent3>
        <a:srgbClr val="AABAC8"/>
      </a:accent3>
      <a:accent4>
        <a:srgbClr val="DADADA"/>
      </a:accent4>
      <a:accent5>
        <a:srgbClr val="AAB8E2"/>
      </a:accent5>
      <a:accent6>
        <a:srgbClr val="66A414"/>
      </a:accent6>
      <a:hlink>
        <a:srgbClr val="4C9CE4"/>
      </a:hlink>
      <a:folHlink>
        <a:srgbClr val="5976D3"/>
      </a:folHlink>
    </a:clrScheme>
    <a:fontScheme name="SampleChapter5.YulongM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SampleChapter5.YulongMa 1">
        <a:dk1>
          <a:srgbClr val="0D6475"/>
        </a:dk1>
        <a:lt1>
          <a:srgbClr val="FFFFFF"/>
        </a:lt1>
        <a:dk2>
          <a:srgbClr val="007976"/>
        </a:dk2>
        <a:lt2>
          <a:srgbClr val="ECEEA2"/>
        </a:lt2>
        <a:accent1>
          <a:srgbClr val="BE9932"/>
        </a:accent1>
        <a:accent2>
          <a:srgbClr val="249258"/>
        </a:accent2>
        <a:accent3>
          <a:srgbClr val="AABEBD"/>
        </a:accent3>
        <a:accent4>
          <a:srgbClr val="DADADA"/>
        </a:accent4>
        <a:accent5>
          <a:srgbClr val="DBCAAD"/>
        </a:accent5>
        <a:accent6>
          <a:srgbClr val="20844F"/>
        </a:accent6>
        <a:hlink>
          <a:srgbClr val="2C5FC4"/>
        </a:hlink>
        <a:folHlink>
          <a:srgbClr val="905FD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mpleChapter5.YulongMa 2">
        <a:dk1>
          <a:srgbClr val="0F3D6B"/>
        </a:dk1>
        <a:lt1>
          <a:srgbClr val="FFFFFF"/>
        </a:lt1>
        <a:dk2>
          <a:srgbClr val="026E94"/>
        </a:dk2>
        <a:lt2>
          <a:srgbClr val="CCFFFF"/>
        </a:lt2>
        <a:accent1>
          <a:srgbClr val="0066CC"/>
        </a:accent1>
        <a:accent2>
          <a:srgbClr val="71B517"/>
        </a:accent2>
        <a:accent3>
          <a:srgbClr val="AABAC8"/>
        </a:accent3>
        <a:accent4>
          <a:srgbClr val="DADADA"/>
        </a:accent4>
        <a:accent5>
          <a:srgbClr val="AAB8E2"/>
        </a:accent5>
        <a:accent6>
          <a:srgbClr val="66A414"/>
        </a:accent6>
        <a:hlink>
          <a:srgbClr val="4C9CE4"/>
        </a:hlink>
        <a:folHlink>
          <a:srgbClr val="5976D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mpleChapter5.YulongMa 3">
        <a:dk1>
          <a:srgbClr val="204376"/>
        </a:dk1>
        <a:lt1>
          <a:srgbClr val="FFFFFF"/>
        </a:lt1>
        <a:dk2>
          <a:srgbClr val="2365BD"/>
        </a:dk2>
        <a:lt2>
          <a:srgbClr val="DDDDDD"/>
        </a:lt2>
        <a:accent1>
          <a:srgbClr val="4981E7"/>
        </a:accent1>
        <a:accent2>
          <a:srgbClr val="8DD9FF"/>
        </a:accent2>
        <a:accent3>
          <a:srgbClr val="ACB8DB"/>
        </a:accent3>
        <a:accent4>
          <a:srgbClr val="DADADA"/>
        </a:accent4>
        <a:accent5>
          <a:srgbClr val="B1C1F1"/>
        </a:accent5>
        <a:accent6>
          <a:srgbClr val="7FC4E7"/>
        </a:accent6>
        <a:hlink>
          <a:srgbClr val="9999FF"/>
        </a:hlink>
        <a:folHlink>
          <a:srgbClr val="336699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Chapter 1-Test</Template>
  <TotalTime>2453</TotalTime>
  <Pages>8</Pages>
  <Words>2574</Words>
  <Application>Microsoft Office PowerPoint</Application>
  <PresentationFormat>On-screen Show (4:3)</PresentationFormat>
  <Paragraphs>404</Paragraphs>
  <Slides>31</Slides>
  <Notes>5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Design Template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0" baseType="lpstr">
      <vt:lpstr>Arial</vt:lpstr>
      <vt:lpstr>Times New Roman</vt:lpstr>
      <vt:lpstr>Bookman Old Style</vt:lpstr>
      <vt:lpstr>FrankRuehl</vt:lpstr>
      <vt:lpstr>Wingdings</vt:lpstr>
      <vt:lpstr>Symbol</vt:lpstr>
      <vt:lpstr>SampleChapter5.YulongMa</vt:lpstr>
      <vt:lpstr>SampleChapter5.YulongMa</vt:lpstr>
      <vt:lpstr>Equation</vt:lpstr>
      <vt:lpstr>Chapter 9: Multifactor Models of   Risk and Return</vt:lpstr>
      <vt:lpstr>Arbitrage Pricing Theory</vt:lpstr>
      <vt:lpstr>Arbitrage Pricing Theory</vt:lpstr>
      <vt:lpstr>Arbitrage Pricing Theory</vt:lpstr>
      <vt:lpstr>Arbitrage Pricing Theory</vt:lpstr>
      <vt:lpstr>Arbitrage Pricing Theory</vt:lpstr>
      <vt:lpstr>Using the APT</vt:lpstr>
      <vt:lpstr>Using the APT</vt:lpstr>
      <vt:lpstr>Using the APT</vt:lpstr>
      <vt:lpstr>Using the APT</vt:lpstr>
      <vt:lpstr>Security Valuation with the APT:  An Example</vt:lpstr>
      <vt:lpstr>Security Valuation with the APT:  An Example</vt:lpstr>
      <vt:lpstr>Security Valuation with the APT:  An Example</vt:lpstr>
      <vt:lpstr>Empirical Tests of the APT</vt:lpstr>
      <vt:lpstr>Empirical Tests of the APT</vt:lpstr>
      <vt:lpstr>Empirical Tests of the APT</vt:lpstr>
      <vt:lpstr>Empirical Tests of the APT</vt:lpstr>
      <vt:lpstr>Empirical Tests of the APT</vt:lpstr>
      <vt:lpstr>Empirical Tests of the APT</vt:lpstr>
      <vt:lpstr>Multifactor Models &amp; Risk Estimation</vt:lpstr>
      <vt:lpstr>Multifactor Models &amp; Risk Estimation</vt:lpstr>
      <vt:lpstr>Macroeconomic-Based Risk Factor Models</vt:lpstr>
      <vt:lpstr>Exhibit 9.3</vt:lpstr>
      <vt:lpstr>Macroeconomic-Based Risk Factor Models</vt:lpstr>
      <vt:lpstr>Microeconomic-Based Risk Factor Models</vt:lpstr>
      <vt:lpstr>Exhibit 9.5</vt:lpstr>
      <vt:lpstr>Microeconomic-Based Risk Factor Models</vt:lpstr>
      <vt:lpstr>Extensions of Characteristic-Based Risk Factor Models</vt:lpstr>
      <vt:lpstr>Extensions of Characteristic-Based Risk Factor Models</vt:lpstr>
      <vt:lpstr>Estimating Risk in a Multifactor Setting</vt:lpstr>
      <vt:lpstr>The Internet Investments Online</vt:lpstr>
    </vt:vector>
  </TitlesOfParts>
  <Company>Harcourt,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Presentation to accompany Investment Analysis &amp; Portfolio Management, 6e</dc:title>
  <dc:subject>Extensions and Testing of Asset Pricing Theories</dc:subject>
  <dc:creator>Frank K. Reilly &amp; Keith C. Brown</dc:creator>
  <cp:keywords>Lecture</cp:keywords>
  <cp:lastModifiedBy>1192541</cp:lastModifiedBy>
  <cp:revision>145</cp:revision>
  <cp:lastPrinted>1998-08-13T04:13:10Z</cp:lastPrinted>
  <dcterms:created xsi:type="dcterms:W3CDTF">1998-10-24T16:58:48Z</dcterms:created>
  <dcterms:modified xsi:type="dcterms:W3CDTF">2012-10-11T04:16:35Z</dcterms:modified>
  <cp:category>Finance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ublisher">
    <vt:lpwstr>Harcourt Brace College Publishers</vt:lpwstr>
  </property>
  <property fmtid="{D5CDD505-2E9C-101B-9397-08002B2CF9AE}" pid="3" name="Editor">
    <vt:lpwstr>Terri House</vt:lpwstr>
  </property>
</Properties>
</file>