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0" r:id="rId3"/>
    <p:sldId id="259" r:id="rId4"/>
    <p:sldId id="260" r:id="rId5"/>
    <p:sldId id="262" r:id="rId6"/>
    <p:sldId id="257" r:id="rId7"/>
    <p:sldId id="263" r:id="rId8"/>
    <p:sldId id="265" r:id="rId9"/>
    <p:sldId id="264" r:id="rId10"/>
    <p:sldId id="266" r:id="rId11"/>
    <p:sldId id="281" r:id="rId12"/>
    <p:sldId id="258" r:id="rId13"/>
    <p:sldId id="267" r:id="rId14"/>
    <p:sldId id="268" r:id="rId15"/>
    <p:sldId id="269" r:id="rId16"/>
    <p:sldId id="284" r:id="rId17"/>
    <p:sldId id="285" r:id="rId18"/>
    <p:sldId id="282" r:id="rId19"/>
    <p:sldId id="283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9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-20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Workbook2" TargetMode="External"/><Relationship Id="rId2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Workbook2" TargetMode="External"/><Relationship Id="rId2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0309978613784"/>
          <c:y val="0.127955089336789"/>
          <c:w val="0.869628292991154"/>
          <c:h val="0.5932750665438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Sheet1!$D$6</c:f>
              <c:strCache>
                <c:ptCount val="1"/>
                <c:pt idx="0">
                  <c:v>Trade (% of GDP)</c:v>
                </c:pt>
              </c:strCache>
            </c:strRef>
          </c:tx>
          <c:invertIfNegative val="0"/>
          <c:cat>
            <c:strRef>
              <c:f>Sheet1!$C$7:$C$13</c:f>
              <c:strCache>
                <c:ptCount val="7"/>
                <c:pt idx="0">
                  <c:v>&lt;2m (21)</c:v>
                </c:pt>
                <c:pt idx="1">
                  <c:v>2-5m (23)</c:v>
                </c:pt>
                <c:pt idx="2">
                  <c:v>5-10m (26)</c:v>
                </c:pt>
                <c:pt idx="3">
                  <c:v>10-25m (28)</c:v>
                </c:pt>
                <c:pt idx="4">
                  <c:v>25-90m (29)</c:v>
                </c:pt>
                <c:pt idx="5">
                  <c:v>90-400m (7)</c:v>
                </c:pt>
                <c:pt idx="6">
                  <c:v>400-1000m 2)</c:v>
                </c:pt>
              </c:strCache>
            </c:strRef>
          </c:cat>
          <c:val>
            <c:numRef>
              <c:f>Sheet1!$D$7:$D$13</c:f>
              <c:numCache>
                <c:formatCode>General</c:formatCode>
                <c:ptCount val="7"/>
                <c:pt idx="0">
                  <c:v>133.0</c:v>
                </c:pt>
                <c:pt idx="1">
                  <c:v>118.0</c:v>
                </c:pt>
                <c:pt idx="2">
                  <c:v>112.0</c:v>
                </c:pt>
                <c:pt idx="3">
                  <c:v>91.0</c:v>
                </c:pt>
                <c:pt idx="4">
                  <c:v>74.0</c:v>
                </c:pt>
                <c:pt idx="5">
                  <c:v>49.0</c:v>
                </c:pt>
                <c:pt idx="6">
                  <c:v>60.0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45396232"/>
        <c:axId val="2140111048"/>
      </c:barChart>
      <c:catAx>
        <c:axId val="2145396232"/>
        <c:scaling>
          <c:orientation val="minMax"/>
        </c:scaling>
        <c:delete val="0"/>
        <c:axPos val="b"/>
        <c:majorTickMark val="out"/>
        <c:minorTickMark val="none"/>
        <c:tickLblPos val="nextTo"/>
        <c:crossAx val="2140111048"/>
        <c:crosses val="autoZero"/>
        <c:auto val="1"/>
        <c:lblAlgn val="ctr"/>
        <c:lblOffset val="100"/>
        <c:noMultiLvlLbl val="0"/>
      </c:catAx>
      <c:valAx>
        <c:axId val="21401110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4539623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4084021813451"/>
          <c:y val="0.104941267145284"/>
          <c:w val="0.829804871463392"/>
          <c:h val="0.70520694640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Sheet1!$D$23</c:f>
              <c:strCache>
                <c:ptCount val="1"/>
                <c:pt idx="0">
                  <c:v>Average growth</c:v>
                </c:pt>
              </c:strCache>
            </c:strRef>
          </c:tx>
          <c:invertIfNegative val="0"/>
          <c:cat>
            <c:strRef>
              <c:f>Sheet1!$C$24:$C$27</c:f>
              <c:strCache>
                <c:ptCount val="4"/>
                <c:pt idx="0">
                  <c:v>0-5</c:v>
                </c:pt>
                <c:pt idx="1">
                  <c:v>5-10</c:v>
                </c:pt>
                <c:pt idx="2">
                  <c:v>10-20</c:v>
                </c:pt>
                <c:pt idx="3">
                  <c:v>&gt;20</c:v>
                </c:pt>
              </c:strCache>
            </c:strRef>
          </c:cat>
          <c:val>
            <c:numRef>
              <c:f>Sheet1!$D$24:$D$27</c:f>
              <c:numCache>
                <c:formatCode>General</c:formatCode>
                <c:ptCount val="4"/>
                <c:pt idx="0">
                  <c:v>2.6</c:v>
                </c:pt>
                <c:pt idx="1">
                  <c:v>1.3</c:v>
                </c:pt>
                <c:pt idx="2">
                  <c:v>0.9</c:v>
                </c:pt>
                <c:pt idx="3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39946776"/>
        <c:axId val="2139949720"/>
      </c:barChart>
      <c:catAx>
        <c:axId val="2139946776"/>
        <c:scaling>
          <c:orientation val="minMax"/>
        </c:scaling>
        <c:delete val="0"/>
        <c:axPos val="b"/>
        <c:majorTickMark val="out"/>
        <c:minorTickMark val="none"/>
        <c:tickLblPos val="nextTo"/>
        <c:crossAx val="2139949720"/>
        <c:crosses val="autoZero"/>
        <c:auto val="1"/>
        <c:lblAlgn val="ctr"/>
        <c:lblOffset val="100"/>
        <c:noMultiLvlLbl val="0"/>
      </c:catAx>
      <c:valAx>
        <c:axId val="21399497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3994677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830920308658565"/>
          <c:y val="0.0364784245916283"/>
          <c:w val="0.823917419566947"/>
          <c:h val="0.7495994239424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Sheet1!$E$6</c:f>
              <c:strCache>
                <c:ptCount val="1"/>
                <c:pt idx="0">
                  <c:v>1974</c:v>
                </c:pt>
              </c:strCache>
            </c:strRef>
          </c:tx>
          <c:invertIfNegative val="0"/>
          <c:cat>
            <c:strRef>
              <c:f>Sheet1!$D$7:$D$13</c:f>
              <c:strCache>
                <c:ptCount val="7"/>
                <c:pt idx="0">
                  <c:v>East Asia and Pacific</c:v>
                </c:pt>
                <c:pt idx="1">
                  <c:v>High Income</c:v>
                </c:pt>
                <c:pt idx="2">
                  <c:v>South Asia</c:v>
                </c:pt>
                <c:pt idx="3">
                  <c:v>LAC</c:v>
                </c:pt>
                <c:pt idx="4">
                  <c:v>Europe and Central Asia</c:v>
                </c:pt>
                <c:pt idx="5">
                  <c:v>Sub-Saharan Afica</c:v>
                </c:pt>
                <c:pt idx="6">
                  <c:v>Middle East and North Africa</c:v>
                </c:pt>
              </c:strCache>
            </c:strRef>
          </c:cat>
          <c:val>
            <c:numRef>
              <c:f>Sheet1!$E$7:$E$13</c:f>
              <c:numCache>
                <c:formatCode>General</c:formatCode>
                <c:ptCount val="7"/>
                <c:pt idx="0">
                  <c:v>35.0</c:v>
                </c:pt>
                <c:pt idx="1">
                  <c:v>70.0</c:v>
                </c:pt>
                <c:pt idx="2">
                  <c:v>47.0</c:v>
                </c:pt>
                <c:pt idx="3">
                  <c:v>27.0</c:v>
                </c:pt>
                <c:pt idx="4">
                  <c:v>47.0</c:v>
                </c:pt>
                <c:pt idx="5">
                  <c:v>14.0</c:v>
                </c:pt>
                <c:pt idx="6">
                  <c:v>9.0</c:v>
                </c:pt>
              </c:numCache>
            </c:numRef>
          </c:val>
        </c:ser>
        <c:ser>
          <c:idx val="1"/>
          <c:order val="1"/>
          <c:tx>
            <c:strRef>
              <c:f>Sheet1!$F$6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Sheet1!$D$7:$D$13</c:f>
              <c:strCache>
                <c:ptCount val="7"/>
                <c:pt idx="0">
                  <c:v>East Asia and Pacific</c:v>
                </c:pt>
                <c:pt idx="1">
                  <c:v>High Income</c:v>
                </c:pt>
                <c:pt idx="2">
                  <c:v>South Asia</c:v>
                </c:pt>
                <c:pt idx="3">
                  <c:v>LAC</c:v>
                </c:pt>
                <c:pt idx="4">
                  <c:v>Europe and Central Asia</c:v>
                </c:pt>
                <c:pt idx="5">
                  <c:v>Sub-Saharan Afica</c:v>
                </c:pt>
                <c:pt idx="6">
                  <c:v>Middle East and North Africa</c:v>
                </c:pt>
              </c:strCache>
            </c:strRef>
          </c:cat>
          <c:val>
            <c:numRef>
              <c:f>Sheet1!$F$7:$F$13</c:f>
              <c:numCache>
                <c:formatCode>General</c:formatCode>
                <c:ptCount val="7"/>
                <c:pt idx="0">
                  <c:v>79.0</c:v>
                </c:pt>
                <c:pt idx="1">
                  <c:v>75.0</c:v>
                </c:pt>
                <c:pt idx="2">
                  <c:v>70.0</c:v>
                </c:pt>
                <c:pt idx="3">
                  <c:v>52.0</c:v>
                </c:pt>
                <c:pt idx="4">
                  <c:v>45.0</c:v>
                </c:pt>
                <c:pt idx="5">
                  <c:v>30.0</c:v>
                </c:pt>
                <c:pt idx="6">
                  <c:v>16.0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39671016"/>
        <c:axId val="2139673992"/>
      </c:barChart>
      <c:catAx>
        <c:axId val="2139671016"/>
        <c:scaling>
          <c:orientation val="minMax"/>
        </c:scaling>
        <c:delete val="0"/>
        <c:axPos val="b"/>
        <c:majorTickMark val="out"/>
        <c:minorTickMark val="none"/>
        <c:tickLblPos val="nextTo"/>
        <c:crossAx val="2139673992"/>
        <c:crosses val="autoZero"/>
        <c:auto val="1"/>
        <c:lblAlgn val="ctr"/>
        <c:lblOffset val="100"/>
        <c:noMultiLvlLbl val="0"/>
      </c:catAx>
      <c:valAx>
        <c:axId val="21396739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3967101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0.55413</cdr:y>
    </cdr:from>
    <cdr:to>
      <cdr:x>0.14278</cdr:x>
      <cdr:y>0.75617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-326886" y="2377662"/>
          <a:ext cx="914400" cy="117502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 smtClean="0"/>
            <a:t>Trade as % of GDP</a:t>
          </a:r>
          <a:endParaRPr lang="en-US" sz="2000" dirty="0"/>
        </a:p>
      </cdr:txBody>
    </cdr:sp>
  </cdr:relSizeAnchor>
  <cdr:relSizeAnchor xmlns:cdr="http://schemas.openxmlformats.org/drawingml/2006/chartDrawing">
    <cdr:from>
      <cdr:x>0.16318</cdr:x>
      <cdr:y>0.80301</cdr:y>
    </cdr:from>
    <cdr:to>
      <cdr:x>0.40177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42887" y="3634409"/>
          <a:ext cx="1963530" cy="8915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 smtClean="0"/>
            <a:t>Country population in millions and number of countries (  )</a:t>
          </a:r>
          <a:endParaRPr lang="en-US" sz="20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0.01825</cdr:x>
      <cdr:y>0.33049</cdr:y>
    </cdr:from>
    <cdr:to>
      <cdr:x>0.12936</cdr:x>
      <cdr:y>0.53252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111964" y="1659066"/>
          <a:ext cx="990859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600" dirty="0" smtClean="0"/>
            <a:t>Annual growth of GDP per capita, </a:t>
          </a:r>
        </a:p>
        <a:p xmlns:a="http://schemas.openxmlformats.org/drawingml/2006/main">
          <a:pPr algn="ctr"/>
          <a:r>
            <a:rPr lang="en-US" sz="1600" dirty="0" smtClean="0"/>
            <a:t>1970 -1996 </a:t>
          </a:r>
          <a:r>
            <a:rPr lang="en-US" sz="1800" dirty="0" smtClean="0"/>
            <a:t>(PPP)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0.32689</cdr:x>
      <cdr:y>0.8682</cdr:y>
    </cdr:from>
    <cdr:to>
      <cdr:x>0.438</cdr:x>
      <cdr:y>0.97748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690192" y="4257987"/>
          <a:ext cx="914400" cy="5359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Primary exports as % of GDP in 1970s</a:t>
          </a:r>
          <a:endParaRPr lang="en-US" sz="18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</cdr:x>
      <cdr:y>0.64929</cdr:y>
    </cdr:from>
    <cdr:to>
      <cdr:x>0.11111</cdr:x>
      <cdr:y>0.85133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18651" y="2920018"/>
          <a:ext cx="914400" cy="9517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Manufactures as % of merchandise exports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0.07696</cdr:x>
      <cdr:y>0.88146</cdr:y>
    </cdr:from>
    <cdr:to>
      <cdr:x>0.18371</cdr:x>
      <cdr:y>0.97144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90591" y="4430138"/>
          <a:ext cx="958021" cy="4521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Earlier figures for East Asia and the Pacific is 1984 and for Europe and Central Asia is 1996 </a:t>
          </a:r>
          <a:endParaRPr lang="en-US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3FD9-05EE-9C4D-97B5-63C04E61F583}" type="datetimeFigureOut">
              <a:rPr lang="en-US" smtClean="0"/>
              <a:t>11/18/16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3B2E-3D2F-3442-BCB9-D067FFBC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78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3FD9-05EE-9C4D-97B5-63C04E61F583}" type="datetimeFigureOut">
              <a:rPr lang="en-US" smtClean="0"/>
              <a:t>11/18/16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3B2E-3D2F-3442-BCB9-D067FFBC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902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3FD9-05EE-9C4D-97B5-63C04E61F583}" type="datetimeFigureOut">
              <a:rPr lang="en-US" smtClean="0"/>
              <a:t>11/18/16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3B2E-3D2F-3442-BCB9-D067FFBC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246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3FD9-05EE-9C4D-97B5-63C04E61F583}" type="datetimeFigureOut">
              <a:rPr lang="en-US" smtClean="0"/>
              <a:t>11/18/16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3B2E-3D2F-3442-BCB9-D067FFBC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198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3FD9-05EE-9C4D-97B5-63C04E61F583}" type="datetimeFigureOut">
              <a:rPr lang="en-US" smtClean="0"/>
              <a:t>11/18/16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3B2E-3D2F-3442-BCB9-D067FFBC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538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3FD9-05EE-9C4D-97B5-63C04E61F583}" type="datetimeFigureOut">
              <a:rPr lang="en-US" smtClean="0"/>
              <a:t>11/18/16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3B2E-3D2F-3442-BCB9-D067FFBC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911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3FD9-05EE-9C4D-97B5-63C04E61F583}" type="datetimeFigureOut">
              <a:rPr lang="en-US" smtClean="0"/>
              <a:t>11/18/16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3B2E-3D2F-3442-BCB9-D067FFBC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19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3FD9-05EE-9C4D-97B5-63C04E61F583}" type="datetimeFigureOut">
              <a:rPr lang="en-US" smtClean="0"/>
              <a:t>11/18/16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3B2E-3D2F-3442-BCB9-D067FFBC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867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3FD9-05EE-9C4D-97B5-63C04E61F583}" type="datetimeFigureOut">
              <a:rPr lang="en-US" smtClean="0"/>
              <a:t>11/18/16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3B2E-3D2F-3442-BCB9-D067FFBC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494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3FD9-05EE-9C4D-97B5-63C04E61F583}" type="datetimeFigureOut">
              <a:rPr lang="en-US" smtClean="0"/>
              <a:t>11/18/16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3B2E-3D2F-3442-BCB9-D067FFBC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626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33FD9-05EE-9C4D-97B5-63C04E61F583}" type="datetimeFigureOut">
              <a:rPr lang="en-US" smtClean="0"/>
              <a:t>11/18/16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43B2E-3D2F-3442-BCB9-D067FFBC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462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33FD9-05EE-9C4D-97B5-63C04E61F583}" type="datetimeFigureOut">
              <a:rPr lang="en-US" smtClean="0"/>
              <a:t>11/18/16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43B2E-3D2F-3442-BCB9-D067FFBCF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534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Trade, Development, and Policy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EE 462 Development Macroeconomics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2016 Fall Term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0549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Discussion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This Friday’s discussion class (last discussion class for the course)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Read only pages indicated in course outline. All are short.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Please read:</a:t>
            </a:r>
          </a:p>
          <a:p>
            <a:r>
              <a:rPr lang="en-US" dirty="0" smtClean="0"/>
              <a:t>Easterly - aid</a:t>
            </a:r>
          </a:p>
          <a:p>
            <a:r>
              <a:rPr lang="en-US" dirty="0" smtClean="0"/>
              <a:t>Clemens et al. - aid</a:t>
            </a:r>
            <a:endParaRPr lang="en-US" dirty="0"/>
          </a:p>
          <a:p>
            <a:r>
              <a:rPr lang="en-US" dirty="0" smtClean="0"/>
              <a:t>Frankel and </a:t>
            </a:r>
            <a:r>
              <a:rPr lang="en-US" dirty="0" err="1" smtClean="0"/>
              <a:t>Romer</a:t>
            </a:r>
            <a:r>
              <a:rPr lang="en-US" dirty="0" smtClean="0"/>
              <a:t> – trade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No class on 23 Nov.</a:t>
            </a:r>
          </a:p>
          <a:p>
            <a:r>
              <a:rPr lang="en-US" dirty="0" smtClean="0"/>
              <a:t>Presentations on 25 and 30 Nov.</a:t>
            </a:r>
          </a:p>
          <a:p>
            <a:r>
              <a:rPr lang="en-US" dirty="0" smtClean="0"/>
              <a:t>Review class on 2 Dec. (or shall we cancel?)</a:t>
            </a:r>
          </a:p>
          <a:p>
            <a:r>
              <a:rPr lang="en-US" dirty="0" smtClean="0"/>
              <a:t>Opera singing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372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Trade important to developing countries</a:t>
            </a:r>
          </a:p>
          <a:p>
            <a:pPr lvl="1"/>
            <a:r>
              <a:rPr lang="en-US" dirty="0" smtClean="0"/>
              <a:t>as it is to developed countries</a:t>
            </a:r>
          </a:p>
          <a:p>
            <a:r>
              <a:rPr lang="en-US" dirty="0" smtClean="0"/>
              <a:t>Increases welfare</a:t>
            </a:r>
          </a:p>
          <a:p>
            <a:pPr lvl="1"/>
            <a:r>
              <a:rPr lang="en-US" dirty="0" smtClean="0"/>
              <a:t>By expanding the market for its output</a:t>
            </a:r>
          </a:p>
          <a:p>
            <a:pPr lvl="1"/>
            <a:r>
              <a:rPr lang="en-US" dirty="0" smtClean="0"/>
              <a:t>Allowing increase of goods at cheaper prices</a:t>
            </a:r>
          </a:p>
          <a:p>
            <a:pPr lvl="1"/>
            <a:r>
              <a:rPr lang="en-US" dirty="0" smtClean="0"/>
              <a:t>Improves production through competition</a:t>
            </a:r>
          </a:p>
          <a:p>
            <a:pPr lvl="1"/>
            <a:r>
              <a:rPr lang="en-US" dirty="0" smtClean="0"/>
              <a:t>Increases technology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4414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Comparative 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David Ricardo, 1817 (200 years ago -</a:t>
            </a:r>
            <a:r>
              <a:rPr lang="en-US" dirty="0"/>
              <a:t> </a:t>
            </a:r>
            <a:r>
              <a:rPr lang="en-US" dirty="0" smtClean="0"/>
              <a:t>almost)</a:t>
            </a:r>
          </a:p>
          <a:p>
            <a:pPr lvl="1"/>
            <a:r>
              <a:rPr lang="en-US" dirty="0" smtClean="0"/>
              <a:t>Devised the theory of comparative advantage</a:t>
            </a:r>
          </a:p>
          <a:p>
            <a:pPr lvl="1"/>
            <a:r>
              <a:rPr lang="en-US" dirty="0" smtClean="0"/>
              <a:t>One of oldest and most important concepts in economics</a:t>
            </a:r>
          </a:p>
          <a:p>
            <a:pPr lvl="2"/>
            <a:r>
              <a:rPr lang="en-US" dirty="0" smtClean="0"/>
              <a:t>not obvious, not trivial, counter-intuitive</a:t>
            </a:r>
          </a:p>
          <a:p>
            <a:pPr lvl="1"/>
            <a:r>
              <a:rPr lang="en-US" dirty="0" smtClean="0"/>
              <a:t>One country can be more productive (absolute advantage) in two goods relative to another country</a:t>
            </a:r>
          </a:p>
          <a:p>
            <a:pPr lvl="1"/>
            <a:r>
              <a:rPr lang="en-US" dirty="0" smtClean="0"/>
              <a:t>Yet both countries can gain from trade</a:t>
            </a:r>
          </a:p>
          <a:p>
            <a:pPr lvl="1"/>
            <a:r>
              <a:rPr lang="en-US" dirty="0" smtClean="0"/>
              <a:t>Each will have a comparative advantage in one good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78967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Country size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Smaller countries trade more</a:t>
            </a:r>
          </a:p>
          <a:p>
            <a:pPr lvl="1"/>
            <a:r>
              <a:rPr lang="en-US" dirty="0" smtClean="0"/>
              <a:t>Less able to produce full range of goods and services itself</a:t>
            </a:r>
          </a:p>
          <a:p>
            <a:pPr lvl="1"/>
            <a:r>
              <a:rPr lang="en-US" dirty="0" smtClean="0"/>
              <a:t>Specializes in limited areas, imports rest</a:t>
            </a:r>
          </a:p>
          <a:p>
            <a:pPr lvl="1"/>
            <a:r>
              <a:rPr lang="en-US" dirty="0" smtClean="0"/>
              <a:t>Needs large foreign markets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480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Small countries trade more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2476021"/>
              </p:ext>
            </p:extLst>
          </p:nvPr>
        </p:nvGraphicFramePr>
        <p:xfrm>
          <a:off x="457200" y="1732721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62557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shipping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Most of goods trade still moved on water </a:t>
            </a:r>
          </a:p>
          <a:p>
            <a:pPr lvl="1"/>
            <a:r>
              <a:rPr lang="en-US" dirty="0" smtClean="0"/>
              <a:t>Ocean shipping</a:t>
            </a:r>
          </a:p>
          <a:p>
            <a:r>
              <a:rPr lang="en-US" dirty="0" smtClean="0"/>
              <a:t>Access to oceans is an advantage</a:t>
            </a:r>
          </a:p>
          <a:p>
            <a:r>
              <a:rPr lang="en-US" dirty="0" smtClean="0"/>
              <a:t>Landlocked countries at a disadvantage</a:t>
            </a:r>
          </a:p>
          <a:p>
            <a:pPr lvl="1"/>
            <a:r>
              <a:rPr lang="en-US" dirty="0" smtClean="0"/>
              <a:t>44 landlocked countries</a:t>
            </a:r>
          </a:p>
          <a:p>
            <a:pPr lvl="1"/>
            <a:r>
              <a:rPr lang="en-US" dirty="0" smtClean="0"/>
              <a:t>Trade to GDP ratio is 25% (75% for all other economies)</a:t>
            </a:r>
          </a:p>
          <a:p>
            <a:pPr lvl="1"/>
            <a:r>
              <a:rPr lang="en-US" dirty="0" smtClean="0"/>
              <a:t>Double landlocked countries – which are they?</a:t>
            </a:r>
          </a:p>
          <a:p>
            <a:r>
              <a:rPr lang="en-US" dirty="0" smtClean="0"/>
              <a:t>But important exceptions</a:t>
            </a:r>
          </a:p>
          <a:p>
            <a:pPr lvl="1"/>
            <a:r>
              <a:rPr lang="en-US" dirty="0" smtClean="0"/>
              <a:t>Switzerland, Austria</a:t>
            </a:r>
          </a:p>
          <a:p>
            <a:pPr lvl="1"/>
            <a:r>
              <a:rPr lang="en-US" dirty="0" smtClean="0"/>
              <a:t>Good land transport</a:t>
            </a:r>
          </a:p>
          <a:p>
            <a:pPr lvl="1"/>
            <a:r>
              <a:rPr lang="en-US" dirty="0" smtClean="0"/>
              <a:t>Surrounded by other developed countries</a:t>
            </a:r>
          </a:p>
          <a:p>
            <a:r>
              <a:rPr lang="en-US" dirty="0" smtClean="0"/>
              <a:t>Ocean locked countries</a:t>
            </a:r>
          </a:p>
          <a:p>
            <a:pPr lvl="1"/>
            <a:r>
              <a:rPr lang="en-US" dirty="0" smtClean="0"/>
              <a:t>Small Pacific island, too far from continents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9321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Trade in primary commodities vs. manufactures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Developing countries increasingly seen as exporters of manufactured goods</a:t>
            </a:r>
          </a:p>
          <a:p>
            <a:pPr lvl="1"/>
            <a:r>
              <a:rPr lang="en-US" dirty="0" smtClean="0"/>
              <a:t>About 80% of East Asia merchandise exports are manufactures, 70% in South Asia</a:t>
            </a:r>
          </a:p>
          <a:p>
            <a:pPr lvl="1"/>
            <a:r>
              <a:rPr lang="en-US" dirty="0" smtClean="0"/>
              <a:t>Lower in LAC (50+ %) and Africa (30%)</a:t>
            </a:r>
          </a:p>
          <a:p>
            <a:pPr lvl="1"/>
            <a:r>
              <a:rPr lang="en-US" dirty="0" smtClean="0"/>
              <a:t>Significant gains since 1970s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882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smtClean="0"/>
              <a:t>Primary goods exporters</a:t>
            </a:r>
            <a:br>
              <a:rPr lang="en-US" sz="3600" dirty="0" smtClean="0"/>
            </a:br>
            <a:r>
              <a:rPr lang="en-US" sz="3600" dirty="0" smtClean="0"/>
              <a:t>grow more slowly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883814"/>
              </p:ext>
            </p:extLst>
          </p:nvPr>
        </p:nvGraphicFramePr>
        <p:xfrm>
          <a:off x="457199" y="1600199"/>
          <a:ext cx="8229601" cy="49044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541216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Primary exporters</a:t>
            </a:r>
            <a:br>
              <a:rPr lang="en-US" dirty="0" smtClean="0"/>
            </a:br>
            <a:r>
              <a:rPr lang="en-US" sz="2200" dirty="0" smtClean="0"/>
              <a:t>Primary exports are more than 75% of merchandise exports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2136994"/>
              </p:ext>
            </p:extLst>
          </p:nvPr>
        </p:nvGraphicFramePr>
        <p:xfrm>
          <a:off x="457200" y="1600200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Oman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Iran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Turkmenistan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Yemen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Iraq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Azerbaijan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Kuwait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Saudi Arabia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Kazakhstan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Kiribati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Qatar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Tajikistan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Brunei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Bahrain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Mongolia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557130" y="4538870"/>
            <a:ext cx="600202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15 countries in Asia and the Pacific (including the Middle East)</a:t>
            </a:r>
            <a:endParaRPr lang="en-US" dirty="0"/>
          </a:p>
          <a:p>
            <a:pPr algn="ctr"/>
            <a:r>
              <a:rPr lang="en-US" dirty="0" smtClean="0"/>
              <a:t>(Mostly oil and gas exporters.)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A total of 49 countries in the world fit the criteria.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928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Declining terms of trade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Rationale for limiting trade in 1950s and 1960s</a:t>
            </a:r>
          </a:p>
          <a:p>
            <a:r>
              <a:rPr lang="en-US" dirty="0" smtClean="0"/>
              <a:t>Price of primary goods falling relative to manufactured goods</a:t>
            </a:r>
          </a:p>
          <a:p>
            <a:pPr lvl="1"/>
            <a:r>
              <a:rPr lang="en-US" dirty="0" smtClean="0"/>
              <a:t>Demand for staple foods grows more slowly than income (Engel’s Law)</a:t>
            </a:r>
          </a:p>
          <a:p>
            <a:pPr lvl="2"/>
            <a:r>
              <a:rPr lang="en-US" dirty="0" smtClean="0"/>
              <a:t>Manufacturers is income elastic</a:t>
            </a:r>
          </a:p>
          <a:p>
            <a:pPr lvl="1"/>
            <a:r>
              <a:rPr lang="en-US" dirty="0" smtClean="0"/>
              <a:t>Synthetic substitutes and less waste</a:t>
            </a:r>
          </a:p>
          <a:p>
            <a:pPr lvl="1"/>
            <a:r>
              <a:rPr lang="en-US" dirty="0" smtClean="0"/>
              <a:t>Market power of manufacturers (keep </a:t>
            </a:r>
            <a:r>
              <a:rPr lang="en-US" smtClean="0"/>
              <a:t>prices higher)</a:t>
            </a:r>
            <a:endParaRPr lang="en-US" dirty="0" smtClean="0"/>
          </a:p>
          <a:p>
            <a:r>
              <a:rPr lang="en-US" dirty="0" smtClean="0"/>
              <a:t>Developing countries will find it harder to important manufactures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959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Increasing exports of manufactures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8836588"/>
              </p:ext>
            </p:extLst>
          </p:nvPr>
        </p:nvGraphicFramePr>
        <p:xfrm>
          <a:off x="170070" y="1600200"/>
          <a:ext cx="8973930" cy="5025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003783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Manufactures and Commodities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209976"/>
              </p:ext>
            </p:extLst>
          </p:nvPr>
        </p:nvGraphicFramePr>
        <p:xfrm>
          <a:off x="457200" y="1600200"/>
          <a:ext cx="8229600" cy="5166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manufactured</a:t>
                      </a:r>
                      <a:r>
                        <a:rPr lang="en-US" baseline="0" dirty="0" smtClean="0"/>
                        <a:t> exports in total merchandise exports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non-manufactured exports (primary exports)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in total merchandise exports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Cambodia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Viet</a:t>
                      </a:r>
                      <a:r>
                        <a:rPr lang="en-US" baseline="0" dirty="0" smtClean="0"/>
                        <a:t> Nam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Source:</a:t>
                      </a:r>
                      <a:r>
                        <a:rPr lang="en-US" baseline="0" dirty="0" smtClean="0"/>
                        <a:t> World Bank WDI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Non-manufactured</a:t>
                      </a:r>
                      <a:r>
                        <a:rPr lang="en-US" baseline="0" dirty="0" smtClean="0"/>
                        <a:t> exports are assumed </a:t>
                      </a:r>
                    </a:p>
                    <a:p>
                      <a:pPr algn="ctr"/>
                      <a:r>
                        <a:rPr lang="en-US" baseline="0" dirty="0" smtClean="0"/>
                        <a:t>to be primary goods exports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41073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Resource curse</a:t>
            </a: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(Dutch disease)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Discovery or expanded export of a key commodity</a:t>
            </a:r>
          </a:p>
          <a:p>
            <a:pPr lvl="1"/>
            <a:r>
              <a:rPr lang="en-US" dirty="0" smtClean="0"/>
              <a:t>Commodity export boom</a:t>
            </a:r>
          </a:p>
          <a:p>
            <a:pPr lvl="1"/>
            <a:r>
              <a:rPr lang="en-US" dirty="0" smtClean="0"/>
              <a:t>Discovery of Groningen (Neth.) natural gas fields in 1959</a:t>
            </a:r>
          </a:p>
          <a:p>
            <a:r>
              <a:rPr lang="en-US" dirty="0" smtClean="0"/>
              <a:t>Notably oil and gas but can be another</a:t>
            </a:r>
          </a:p>
          <a:p>
            <a:pPr lvl="1"/>
            <a:r>
              <a:rPr lang="en-US" dirty="0" smtClean="0"/>
              <a:t>Diamonds</a:t>
            </a:r>
            <a:endParaRPr lang="en-US" dirty="0"/>
          </a:p>
          <a:p>
            <a:pPr lvl="1"/>
            <a:r>
              <a:rPr lang="en-US" dirty="0" smtClean="0"/>
              <a:t>Large aid inflow (examples ?)</a:t>
            </a:r>
          </a:p>
          <a:p>
            <a:r>
              <a:rPr lang="en-US" dirty="0" smtClean="0"/>
              <a:t>High level of export receipts could be good but causes problems</a:t>
            </a:r>
          </a:p>
          <a:p>
            <a:pPr lvl="1"/>
            <a:r>
              <a:rPr lang="en-US" dirty="0" smtClean="0"/>
              <a:t>Causes appreciation of currency</a:t>
            </a:r>
          </a:p>
          <a:p>
            <a:pPr lvl="2"/>
            <a:r>
              <a:rPr lang="en-US" dirty="0" smtClean="0"/>
              <a:t>Makes other exports less competitive</a:t>
            </a:r>
          </a:p>
          <a:p>
            <a:pPr lvl="2"/>
            <a:r>
              <a:rPr lang="en-US" dirty="0" smtClean="0"/>
              <a:t>Can lead to inflation</a:t>
            </a:r>
          </a:p>
          <a:p>
            <a:pPr lvl="1"/>
            <a:r>
              <a:rPr lang="en-US" dirty="0" smtClean="0"/>
              <a:t>Capital and labor shift to resource sector</a:t>
            </a:r>
          </a:p>
          <a:p>
            <a:pPr lvl="1"/>
            <a:r>
              <a:rPr lang="en-US" dirty="0" smtClean="0"/>
              <a:t>Fall in non commodity exports</a:t>
            </a:r>
          </a:p>
          <a:p>
            <a:pPr lvl="1"/>
            <a:r>
              <a:rPr lang="en-US" dirty="0" smtClean="0"/>
              <a:t>Hard for capital and labor to shift back after boom ends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3000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Managing (or not) Dutch disease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Some countries have managed commodity boom well and others have not</a:t>
            </a:r>
          </a:p>
          <a:p>
            <a:pPr lvl="1"/>
            <a:r>
              <a:rPr lang="en-US" dirty="0" smtClean="0"/>
              <a:t>Managed well</a:t>
            </a:r>
          </a:p>
          <a:p>
            <a:pPr lvl="2"/>
            <a:r>
              <a:rPr lang="en-US" dirty="0" smtClean="0"/>
              <a:t>Indonesia (oil), </a:t>
            </a:r>
            <a:r>
              <a:rPr lang="en-US" dirty="0" err="1" smtClean="0"/>
              <a:t>Botwana</a:t>
            </a:r>
            <a:r>
              <a:rPr lang="en-US" dirty="0" smtClean="0"/>
              <a:t> (diamond), Chile (copper)</a:t>
            </a:r>
          </a:p>
          <a:p>
            <a:pPr lvl="1"/>
            <a:r>
              <a:rPr lang="en-US" dirty="0" smtClean="0"/>
              <a:t>Not managed well</a:t>
            </a:r>
          </a:p>
          <a:p>
            <a:pPr lvl="2"/>
            <a:r>
              <a:rPr lang="en-US" dirty="0" smtClean="0"/>
              <a:t>Nigeria (oil), Sierra Leone (diamonds), Zambia (copper)</a:t>
            </a:r>
          </a:p>
          <a:p>
            <a:r>
              <a:rPr lang="en-US" dirty="0" smtClean="0"/>
              <a:t>Measures</a:t>
            </a:r>
          </a:p>
          <a:p>
            <a:pPr lvl="1"/>
            <a:r>
              <a:rPr lang="en-US" dirty="0" smtClean="0"/>
              <a:t>Need to sterilize foreign exchange inflow</a:t>
            </a:r>
          </a:p>
          <a:p>
            <a:pPr lvl="1"/>
            <a:r>
              <a:rPr lang="en-US" dirty="0" smtClean="0"/>
              <a:t>Manage inflation</a:t>
            </a:r>
          </a:p>
          <a:p>
            <a:pPr lvl="1"/>
            <a:r>
              <a:rPr lang="en-US" dirty="0" smtClean="0"/>
              <a:t>Use fiscal receipts for development</a:t>
            </a:r>
          </a:p>
          <a:p>
            <a:pPr lvl="2"/>
            <a:r>
              <a:rPr lang="en-US" dirty="0" smtClean="0"/>
              <a:t>Sovereign wealth </a:t>
            </a:r>
            <a:r>
              <a:rPr lang="en-US" dirty="0" smtClean="0"/>
              <a:t>fund</a:t>
            </a:r>
          </a:p>
          <a:p>
            <a:r>
              <a:rPr lang="en-US" dirty="0" smtClean="0"/>
              <a:t>See Perkins et al. pp. 693-696</a:t>
            </a:r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654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Sterilization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Action of government</a:t>
            </a:r>
          </a:p>
          <a:p>
            <a:pPr lvl="1"/>
            <a:r>
              <a:rPr lang="en-US" dirty="0" smtClean="0"/>
              <a:t>To control inflation caused by gov’t intervention in foreign exchange market</a:t>
            </a:r>
          </a:p>
          <a:p>
            <a:pPr lvl="1"/>
            <a:r>
              <a:rPr lang="en-US" dirty="0" smtClean="0"/>
              <a:t>It is intervening in </a:t>
            </a:r>
            <a:r>
              <a:rPr lang="en-US" dirty="0" err="1" smtClean="0"/>
              <a:t>forex</a:t>
            </a:r>
            <a:r>
              <a:rPr lang="en-US" dirty="0" smtClean="0"/>
              <a:t> market to limit the appreciation of the </a:t>
            </a:r>
            <a:r>
              <a:rPr lang="en-US" dirty="0"/>
              <a:t>c</a:t>
            </a:r>
            <a:r>
              <a:rPr lang="en-US" dirty="0" smtClean="0"/>
              <a:t>urrency </a:t>
            </a:r>
          </a:p>
          <a:p>
            <a:r>
              <a:rPr lang="en-US" dirty="0" smtClean="0"/>
              <a:t>Example, Indonesia oil boom</a:t>
            </a:r>
          </a:p>
          <a:p>
            <a:pPr lvl="1"/>
            <a:r>
              <a:rPr lang="en-US" dirty="0" smtClean="0"/>
              <a:t>Other countries buy oil and pay in rupiah</a:t>
            </a:r>
          </a:p>
          <a:p>
            <a:pPr lvl="1"/>
            <a:r>
              <a:rPr lang="en-US" dirty="0" smtClean="0"/>
              <a:t>Therefore, rupiah in demand, which raises its value (it appreciates)</a:t>
            </a:r>
          </a:p>
          <a:p>
            <a:pPr lvl="1"/>
            <a:r>
              <a:rPr lang="en-US" dirty="0" smtClean="0"/>
              <a:t>Appreciation of rupiah makes Indonesia’s other exports (i.e. rice, textiles) more expensive and imports cheaper (domestic producers cannot compete)</a:t>
            </a:r>
          </a:p>
          <a:p>
            <a:pPr lvl="1"/>
            <a:r>
              <a:rPr lang="en-US" dirty="0" smtClean="0"/>
              <a:t>Undermines non oil sectors - typical Dutch disease problems</a:t>
            </a:r>
          </a:p>
          <a:p>
            <a:r>
              <a:rPr lang="en-US" dirty="0" smtClean="0"/>
              <a:t>Therefore, government seeks to resist currency appreciation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ells rupiah (buys $) at a fixed rate (does not allow it to appreciate)</a:t>
            </a:r>
          </a:p>
          <a:p>
            <a:pPr lvl="1"/>
            <a:r>
              <a:rPr lang="en-US" dirty="0" smtClean="0"/>
              <a:t>But by selling rupiah, it increases the money supply, causing inflation</a:t>
            </a:r>
          </a:p>
          <a:p>
            <a:pPr lvl="1"/>
            <a:r>
              <a:rPr lang="en-US" dirty="0" smtClean="0"/>
              <a:t>To sterilize, government sells domestic bonds for which it receives rupiah</a:t>
            </a:r>
          </a:p>
          <a:p>
            <a:pPr lvl="1"/>
            <a:r>
              <a:rPr lang="en-US" dirty="0" smtClean="0"/>
              <a:t>Takes those rupiah out of circulation,  thus preventing inflation</a:t>
            </a:r>
          </a:p>
        </p:txBody>
      </p:sp>
    </p:spTree>
    <p:extLst>
      <p:ext uri="{BB962C8B-B14F-4D97-AF65-F5344CB8AC3E}">
        <p14:creationId xmlns:p14="http://schemas.microsoft.com/office/powerpoint/2010/main" val="31011378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Problems of outflows (Thailand) </a:t>
            </a:r>
            <a:br>
              <a:rPr lang="en-US" sz="2800" dirty="0" smtClean="0"/>
            </a:br>
            <a:r>
              <a:rPr lang="en-US" sz="2800" dirty="0" smtClean="0"/>
              <a:t>and inflows (Indonesia)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Thailand, 1997</a:t>
            </a:r>
          </a:p>
          <a:p>
            <a:r>
              <a:rPr lang="en-US" b="1" dirty="0" smtClean="0"/>
              <a:t>Money flowing out</a:t>
            </a:r>
          </a:p>
          <a:p>
            <a:r>
              <a:rPr lang="en-US" dirty="0" smtClean="0"/>
              <a:t>Foreign investors/banks selling baht and buying dollars</a:t>
            </a:r>
          </a:p>
          <a:p>
            <a:pPr lvl="1"/>
            <a:r>
              <a:rPr lang="en-US" dirty="0" smtClean="0"/>
              <a:t>take back to US, elsewhere</a:t>
            </a:r>
          </a:p>
          <a:p>
            <a:r>
              <a:rPr lang="en-US" b="1" dirty="0" smtClean="0"/>
              <a:t>Downward pressure on baht</a:t>
            </a:r>
          </a:p>
          <a:p>
            <a:r>
              <a:rPr lang="en-US" dirty="0" smtClean="0"/>
              <a:t>To maintain value of baht, CBT buys baht and sells dollars at official rate</a:t>
            </a:r>
          </a:p>
          <a:p>
            <a:r>
              <a:rPr lang="en-US" dirty="0" smtClean="0"/>
              <a:t>Starts to run out of $</a:t>
            </a:r>
          </a:p>
          <a:p>
            <a:r>
              <a:rPr lang="en-US" dirty="0"/>
              <a:t>I</a:t>
            </a:r>
            <a:r>
              <a:rPr lang="en-US" dirty="0" smtClean="0"/>
              <a:t>nvestors realize this</a:t>
            </a:r>
          </a:p>
          <a:p>
            <a:r>
              <a:rPr lang="en-US" dirty="0" smtClean="0"/>
              <a:t>Want to get money out fast, before CBT runs out and devalues</a:t>
            </a:r>
          </a:p>
          <a:p>
            <a:r>
              <a:rPr lang="en-US" dirty="0" smtClean="0"/>
              <a:t>Bet against the baht</a:t>
            </a:r>
          </a:p>
          <a:p>
            <a:r>
              <a:rPr lang="en-US" dirty="0" smtClean="0"/>
              <a:t>Gov’t does runs out of $ and let value of currency fall (depreciate) </a:t>
            </a:r>
          </a:p>
          <a:p>
            <a:r>
              <a:rPr lang="en-US" dirty="0"/>
              <a:t>N</a:t>
            </a:r>
            <a:r>
              <a:rPr lang="en-US" dirty="0" smtClean="0"/>
              <a:t>o longer has to buy baht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Indonesia, oil boom 1970s</a:t>
            </a:r>
          </a:p>
          <a:p>
            <a:r>
              <a:rPr lang="en-US" b="1" dirty="0" smtClean="0"/>
              <a:t>Money flowing in</a:t>
            </a:r>
          </a:p>
          <a:p>
            <a:r>
              <a:rPr lang="en-US" dirty="0" smtClean="0"/>
              <a:t>Oil payments, exchange $ to rupiah</a:t>
            </a:r>
          </a:p>
          <a:p>
            <a:r>
              <a:rPr lang="en-US" dirty="0" smtClean="0"/>
              <a:t>Buying rupiah, selling dollars</a:t>
            </a:r>
          </a:p>
          <a:p>
            <a:r>
              <a:rPr lang="en-US" b="1" dirty="0" smtClean="0"/>
              <a:t>Upward pressure on rupiah</a:t>
            </a:r>
          </a:p>
          <a:p>
            <a:r>
              <a:rPr lang="en-US" dirty="0" smtClean="0"/>
              <a:t>To avoid appreciation, gov’t sells rupiah at fixed rate</a:t>
            </a:r>
          </a:p>
          <a:p>
            <a:r>
              <a:rPr lang="en-US" dirty="0" smtClean="0"/>
              <a:t>But more rupiah causes inflation</a:t>
            </a:r>
          </a:p>
          <a:p>
            <a:r>
              <a:rPr lang="en-US" dirty="0" smtClean="0"/>
              <a:t>Gov’t sterilizes by selling bonds and taking the proceeds (rupiah) out of circulation</a:t>
            </a:r>
          </a:p>
          <a:p>
            <a:r>
              <a:rPr lang="en-US" dirty="0" smtClean="0"/>
              <a:t>Helps keep inflation down</a:t>
            </a:r>
          </a:p>
          <a:p>
            <a:endParaRPr lang="en-US" b="1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989003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Indonesia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Large oil revenues from </a:t>
            </a:r>
            <a:r>
              <a:rPr lang="en-US" dirty="0" smtClean="0"/>
              <a:t>1970s </a:t>
            </a:r>
            <a:r>
              <a:rPr lang="en-US" dirty="0" smtClean="0"/>
              <a:t>price </a:t>
            </a:r>
            <a:r>
              <a:rPr lang="en-US" dirty="0" smtClean="0"/>
              <a:t>increase</a:t>
            </a:r>
          </a:p>
          <a:p>
            <a:pPr lvl="1"/>
            <a:r>
              <a:rPr lang="en-US" dirty="0" smtClean="0"/>
              <a:t>Candidate for Dutch disease</a:t>
            </a:r>
          </a:p>
          <a:p>
            <a:pPr lvl="1"/>
            <a:r>
              <a:rPr lang="en-US" dirty="0" smtClean="0"/>
              <a:t>Avoided disease with prudent exchange rate and macro management</a:t>
            </a:r>
            <a:endParaRPr lang="en-US" dirty="0" smtClean="0"/>
          </a:p>
          <a:p>
            <a:r>
              <a:rPr lang="en-US" dirty="0" smtClean="0"/>
              <a:t>Currency initially appreciated by 33%</a:t>
            </a:r>
          </a:p>
          <a:p>
            <a:pPr lvl="1"/>
            <a:r>
              <a:rPr lang="en-US" dirty="0" smtClean="0"/>
              <a:t>Used a fixed exchange rate</a:t>
            </a:r>
          </a:p>
          <a:p>
            <a:pPr lvl="1"/>
            <a:r>
              <a:rPr lang="en-US" dirty="0" smtClean="0"/>
              <a:t>But devalued </a:t>
            </a:r>
            <a:r>
              <a:rPr lang="en-US" dirty="0" smtClean="0"/>
              <a:t>rupiah</a:t>
            </a:r>
            <a:r>
              <a:rPr lang="en-US" dirty="0"/>
              <a:t> </a:t>
            </a:r>
            <a:r>
              <a:rPr lang="en-US" dirty="0" smtClean="0"/>
              <a:t>3</a:t>
            </a:r>
            <a:r>
              <a:rPr lang="en-US" dirty="0" smtClean="0"/>
              <a:t> </a:t>
            </a:r>
            <a:r>
              <a:rPr lang="en-US" dirty="0" smtClean="0"/>
              <a:t>three times (1978, </a:t>
            </a:r>
            <a:r>
              <a:rPr lang="en-US" dirty="0" smtClean="0"/>
              <a:t>1983, 1986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By </a:t>
            </a:r>
            <a:r>
              <a:rPr lang="en-US" dirty="0" smtClean="0"/>
              <a:t>end </a:t>
            </a:r>
            <a:r>
              <a:rPr lang="en-US" dirty="0" smtClean="0"/>
              <a:t>of </a:t>
            </a:r>
            <a:r>
              <a:rPr lang="en-US" dirty="0" smtClean="0"/>
              <a:t>boom (1984), real exchange rate was </a:t>
            </a:r>
            <a:r>
              <a:rPr lang="en-US" dirty="0" smtClean="0"/>
              <a:t>8% lower than pre-boom </a:t>
            </a:r>
            <a:r>
              <a:rPr lang="en-US" dirty="0" smtClean="0"/>
              <a:t>level</a:t>
            </a:r>
          </a:p>
          <a:p>
            <a:pPr lvl="1"/>
            <a:r>
              <a:rPr lang="en-US" dirty="0" smtClean="0"/>
              <a:t>Ensured that non-oil exports remained competitive</a:t>
            </a:r>
            <a:endParaRPr lang="en-US" dirty="0" smtClean="0"/>
          </a:p>
          <a:p>
            <a:r>
              <a:rPr lang="en-US" dirty="0" smtClean="0"/>
              <a:t>Supported agricultural </a:t>
            </a:r>
            <a:r>
              <a:rPr lang="en-US" dirty="0" smtClean="0"/>
              <a:t>development</a:t>
            </a:r>
          </a:p>
          <a:p>
            <a:pPr lvl="1"/>
            <a:r>
              <a:rPr lang="en-US" dirty="0" smtClean="0"/>
              <a:t>Infrastructure, extension, credit</a:t>
            </a:r>
          </a:p>
          <a:p>
            <a:pPr lvl="1"/>
            <a:r>
              <a:rPr lang="en-US" dirty="0" smtClean="0"/>
              <a:t>Food production rose</a:t>
            </a:r>
          </a:p>
          <a:p>
            <a:pPr lvl="1"/>
            <a:r>
              <a:rPr lang="en-US" dirty="0" smtClean="0"/>
              <a:t>Avoided a shift of capital and resources into oil sector</a:t>
            </a:r>
          </a:p>
          <a:p>
            <a:pPr lvl="1"/>
            <a:r>
              <a:rPr lang="en-US" dirty="0" smtClean="0"/>
              <a:t>Which is common Dutch disease problem</a:t>
            </a:r>
          </a:p>
          <a:p>
            <a:r>
              <a:rPr lang="en-US" dirty="0" smtClean="0"/>
              <a:t>See Perkins et al. pp. 702-3</a:t>
            </a:r>
            <a:r>
              <a:rPr lang="en-US" dirty="0" smtClean="0"/>
              <a:t> 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3099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Nigeria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B</a:t>
            </a:r>
            <a:r>
              <a:rPr lang="en-US" dirty="0" smtClean="0"/>
              <a:t>oom from higher oil prices in 1970s</a:t>
            </a:r>
          </a:p>
          <a:p>
            <a:r>
              <a:rPr lang="en-US" dirty="0" smtClean="0"/>
              <a:t>Large capital inflows</a:t>
            </a:r>
            <a:endParaRPr lang="en-US" dirty="0" smtClean="0"/>
          </a:p>
          <a:p>
            <a:r>
              <a:rPr lang="en-US" dirty="0" smtClean="0"/>
              <a:t>Kept a fixed exchange rate</a:t>
            </a:r>
          </a:p>
          <a:p>
            <a:pPr lvl="1"/>
            <a:r>
              <a:rPr lang="en-US" dirty="0" smtClean="0"/>
              <a:t>But prices rose</a:t>
            </a:r>
          </a:p>
          <a:p>
            <a:pPr lvl="1"/>
            <a:r>
              <a:rPr lang="en-US" dirty="0" smtClean="0"/>
              <a:t>High government spending. </a:t>
            </a:r>
          </a:p>
          <a:p>
            <a:pPr lvl="1"/>
            <a:r>
              <a:rPr lang="en-US" dirty="0" smtClean="0"/>
              <a:t>Caused </a:t>
            </a:r>
            <a:r>
              <a:rPr lang="en-US" dirty="0" smtClean="0"/>
              <a:t>real exchange rate (RER) to rise</a:t>
            </a:r>
          </a:p>
          <a:p>
            <a:pPr lvl="1"/>
            <a:r>
              <a:rPr lang="en-US" dirty="0"/>
              <a:t>A</a:t>
            </a:r>
            <a:r>
              <a:rPr lang="en-US" dirty="0" smtClean="0"/>
              <a:t>ppreciated </a:t>
            </a:r>
            <a:r>
              <a:rPr lang="en-US" dirty="0" smtClean="0"/>
              <a:t>three times </a:t>
            </a:r>
            <a:r>
              <a:rPr lang="en-US" dirty="0" smtClean="0"/>
              <a:t>its pre-boom value</a:t>
            </a:r>
            <a:endParaRPr lang="en-US" dirty="0" smtClean="0"/>
          </a:p>
          <a:p>
            <a:r>
              <a:rPr lang="en-US" dirty="0" smtClean="0"/>
              <a:t>Made non-oil exports uncompetitive</a:t>
            </a:r>
          </a:p>
          <a:p>
            <a:pPr lvl="1"/>
            <a:r>
              <a:rPr lang="en-US" dirty="0" smtClean="0"/>
              <a:t>Non-oil exports fell by</a:t>
            </a:r>
            <a:r>
              <a:rPr lang="en-US" dirty="0" smtClean="0"/>
              <a:t> </a:t>
            </a:r>
            <a:r>
              <a:rPr lang="en-US" dirty="0" smtClean="0"/>
              <a:t>90%</a:t>
            </a:r>
          </a:p>
          <a:p>
            <a:pPr lvl="1"/>
            <a:r>
              <a:rPr lang="en-US" dirty="0" smtClean="0"/>
              <a:t>No </a:t>
            </a:r>
            <a:r>
              <a:rPr lang="en-US" dirty="0" smtClean="0"/>
              <a:t>gov’t help </a:t>
            </a:r>
            <a:r>
              <a:rPr lang="en-US" dirty="0" smtClean="0"/>
              <a:t>or investment in </a:t>
            </a:r>
            <a:r>
              <a:rPr lang="en-US" dirty="0" smtClean="0"/>
              <a:t>agriculture</a:t>
            </a:r>
          </a:p>
          <a:p>
            <a:r>
              <a:rPr lang="en-US" dirty="0" smtClean="0"/>
              <a:t>Considerable misspending of government oil revenues</a:t>
            </a:r>
          </a:p>
          <a:p>
            <a:pPr lvl="1"/>
            <a:r>
              <a:rPr lang="en-US" dirty="0" smtClean="0"/>
              <a:t>Corruption, civil conflict</a:t>
            </a:r>
          </a:p>
          <a:p>
            <a:r>
              <a:rPr lang="en-US" dirty="0" smtClean="0"/>
              <a:t>See Perkins et al. pp. 700--01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43393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Real Exchange Rate (RER)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RER </a:t>
            </a:r>
            <a:r>
              <a:rPr lang="en-US" dirty="0"/>
              <a:t>= (E </a:t>
            </a:r>
            <a:r>
              <a:rPr lang="en-US" dirty="0" smtClean="0"/>
              <a:t>x </a:t>
            </a:r>
            <a:r>
              <a:rPr lang="en-US" dirty="0" err="1" smtClean="0"/>
              <a:t>P</a:t>
            </a:r>
            <a:r>
              <a:rPr lang="en-US" baseline="-25000" dirty="0" err="1" smtClean="0"/>
              <a:t>t</a:t>
            </a:r>
            <a:r>
              <a:rPr lang="en-US" dirty="0"/>
              <a:t>)/</a:t>
            </a:r>
            <a:r>
              <a:rPr lang="en-US" dirty="0" err="1" smtClean="0"/>
              <a:t>P</a:t>
            </a:r>
            <a:r>
              <a:rPr lang="en-US" baseline="-25000" dirty="0" err="1" smtClean="0"/>
              <a:t>n</a:t>
            </a:r>
            <a:endParaRPr lang="en-US" baseline="-25000" dirty="0" smtClean="0"/>
          </a:p>
          <a:p>
            <a:endParaRPr lang="en-US" baseline="-25000" dirty="0"/>
          </a:p>
          <a:p>
            <a:r>
              <a:rPr lang="en-US" dirty="0" smtClean="0"/>
              <a:t>E = exchange rate</a:t>
            </a:r>
          </a:p>
          <a:p>
            <a:r>
              <a:rPr lang="en-US" dirty="0" err="1" smtClean="0"/>
              <a:t>P</a:t>
            </a:r>
            <a:r>
              <a:rPr lang="en-US" baseline="-25000" dirty="0" err="1" smtClean="0"/>
              <a:t>t</a:t>
            </a:r>
            <a:r>
              <a:rPr lang="en-US" dirty="0" smtClean="0"/>
              <a:t> = price of tradable</a:t>
            </a:r>
          </a:p>
          <a:p>
            <a:r>
              <a:rPr lang="en-US" dirty="0" err="1" smtClean="0"/>
              <a:t>P</a:t>
            </a:r>
            <a:r>
              <a:rPr lang="en-US" baseline="-25000" dirty="0" err="1" smtClean="0"/>
              <a:t>n</a:t>
            </a:r>
            <a:r>
              <a:rPr lang="en-US" dirty="0" smtClean="0"/>
              <a:t> = price of non </a:t>
            </a:r>
            <a:r>
              <a:rPr lang="en-US" dirty="0" err="1" smtClean="0"/>
              <a:t>tradables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Commodity boom</a:t>
            </a:r>
          </a:p>
          <a:p>
            <a:pPr lvl="1"/>
            <a:r>
              <a:rPr lang="en-US" dirty="0" smtClean="0"/>
              <a:t>Lowers RER (appreciation) through 2 channels</a:t>
            </a:r>
          </a:p>
          <a:p>
            <a:pPr lvl="2"/>
            <a:r>
              <a:rPr lang="en-US" dirty="0" smtClean="0"/>
              <a:t>Lowers the exchange rate (appreciation)</a:t>
            </a:r>
          </a:p>
          <a:p>
            <a:pPr lvl="2"/>
            <a:r>
              <a:rPr lang="en-US" dirty="0" smtClean="0"/>
              <a:t>Increases inflation (causes </a:t>
            </a:r>
            <a:r>
              <a:rPr lang="en-US" dirty="0" err="1" smtClean="0"/>
              <a:t>P</a:t>
            </a:r>
            <a:r>
              <a:rPr lang="en-US" baseline="-25000" dirty="0" err="1" smtClean="0"/>
              <a:t>n</a:t>
            </a:r>
            <a:r>
              <a:rPr lang="en-US" dirty="0" smtClean="0"/>
              <a:t> to rise, lowering REER)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5256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Collier’s/UK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Problem of resource-based fiscal revenues</a:t>
            </a:r>
          </a:p>
          <a:p>
            <a:pPr lvl="1"/>
            <a:r>
              <a:rPr lang="en-US" dirty="0" smtClean="0"/>
              <a:t>Not general taxation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herefore gov’t not accountable to the people</a:t>
            </a:r>
          </a:p>
          <a:p>
            <a:pPr lvl="1"/>
            <a:r>
              <a:rPr lang="en-US" dirty="0" smtClean="0"/>
              <a:t>Waste and corruption results</a:t>
            </a:r>
          </a:p>
          <a:p>
            <a:r>
              <a:rPr lang="en-US" dirty="0" smtClean="0"/>
              <a:t>Conflict to control resources</a:t>
            </a:r>
          </a:p>
          <a:p>
            <a:pPr lvl="1"/>
            <a:r>
              <a:rPr lang="en-US" dirty="0" smtClean="0"/>
              <a:t>High incidence of civil war</a:t>
            </a:r>
          </a:p>
          <a:p>
            <a:pPr lvl="1"/>
            <a:r>
              <a:rPr lang="en-US" dirty="0" smtClean="0"/>
              <a:t>Blood diamonds</a:t>
            </a:r>
          </a:p>
          <a:p>
            <a:r>
              <a:rPr lang="en-US" dirty="0" smtClean="0"/>
              <a:t> Need transparency initiatives</a:t>
            </a:r>
          </a:p>
          <a:p>
            <a:pPr lvl="1"/>
            <a:r>
              <a:rPr lang="en-US" dirty="0" smtClean="0"/>
              <a:t>Gov’ts, multinational resource companies, international organizations, and civil society</a:t>
            </a:r>
          </a:p>
          <a:p>
            <a:pPr lvl="1"/>
            <a:r>
              <a:rPr lang="en-US" dirty="0" smtClean="0"/>
              <a:t>Extractive Industries Transparency Initiative (EITI)</a:t>
            </a:r>
          </a:p>
          <a:p>
            <a:pPr lvl="2"/>
            <a:r>
              <a:rPr lang="en-US" dirty="0" smtClean="0"/>
              <a:t>Launched UK government in 2002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8648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Trade strategy to promote development and growth</a:t>
            </a:r>
          </a:p>
          <a:p>
            <a:pPr lvl="1"/>
            <a:r>
              <a:rPr lang="en-US" dirty="0" smtClean="0"/>
              <a:t>Import substitution</a:t>
            </a:r>
          </a:p>
          <a:p>
            <a:pPr lvl="1"/>
            <a:r>
              <a:rPr lang="en-US" dirty="0" smtClean="0"/>
              <a:t>Export promotion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693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 substitution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Impose tariffs or quotas to reduce imports</a:t>
            </a:r>
          </a:p>
          <a:p>
            <a:r>
              <a:rPr lang="en-US" dirty="0" smtClean="0"/>
              <a:t>Local firms</a:t>
            </a:r>
          </a:p>
          <a:p>
            <a:pPr lvl="1"/>
            <a:r>
              <a:rPr lang="en-US" dirty="0" smtClean="0"/>
              <a:t>less productive than foreign producers, can supply</a:t>
            </a:r>
          </a:p>
          <a:p>
            <a:pPr lvl="1"/>
            <a:r>
              <a:rPr lang="en-US" dirty="0" smtClean="0"/>
              <a:t>Protected from foreign competition</a:t>
            </a:r>
          </a:p>
          <a:p>
            <a:pPr lvl="1"/>
            <a:r>
              <a:rPr lang="en-US" dirty="0" smtClean="0"/>
              <a:t>Supply the domestic market</a:t>
            </a:r>
          </a:p>
          <a:p>
            <a:pPr lvl="1"/>
            <a:r>
              <a:rPr lang="en-US" dirty="0" smtClean="0"/>
              <a:t>Loss of consumer welfare: pay higher prices</a:t>
            </a:r>
          </a:p>
          <a:p>
            <a:r>
              <a:rPr lang="en-US" dirty="0" smtClean="0"/>
              <a:t>Infant industry argument</a:t>
            </a:r>
          </a:p>
          <a:p>
            <a:r>
              <a:rPr lang="en-US" dirty="0" smtClean="0"/>
              <a:t>Important substitution industrialization (ISI)</a:t>
            </a:r>
          </a:p>
          <a:p>
            <a:pPr lvl="1"/>
            <a:r>
              <a:rPr lang="en-US" dirty="0" smtClean="0"/>
              <a:t>Gives a chance for domestic industry to develop and become more productive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8091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 substitution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Practiced extensively throughout the developing world in 1960s</a:t>
            </a:r>
          </a:p>
          <a:p>
            <a:r>
              <a:rPr lang="en-US" dirty="0" smtClean="0"/>
              <a:t>Many successful exporters first used ISI policy</a:t>
            </a:r>
          </a:p>
          <a:p>
            <a:pPr lvl="1"/>
            <a:r>
              <a:rPr lang="en-US" dirty="0" smtClean="0"/>
              <a:t>Japan, Korea, Taiwan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IS works well with low-tech goods</a:t>
            </a:r>
          </a:p>
          <a:p>
            <a:pPr lvl="1"/>
            <a:r>
              <a:rPr lang="en-US" dirty="0" smtClean="0"/>
              <a:t>First stage ISI</a:t>
            </a:r>
          </a:p>
          <a:p>
            <a:pPr lvl="1"/>
            <a:r>
              <a:rPr lang="en-US" dirty="0" smtClean="0"/>
              <a:t>Easy for local firms to master</a:t>
            </a:r>
          </a:p>
          <a:p>
            <a:r>
              <a:rPr lang="en-US" dirty="0" smtClean="0"/>
              <a:t>Works less when with higher tech goods</a:t>
            </a:r>
          </a:p>
          <a:p>
            <a:pPr lvl="1"/>
            <a:r>
              <a:rPr lang="en-US" dirty="0" smtClean="0"/>
              <a:t>Second stage ISI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29042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 with 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Infants don’t grow up</a:t>
            </a:r>
          </a:p>
          <a:p>
            <a:pPr lvl="1"/>
            <a:r>
              <a:rPr lang="en-US" dirty="0" smtClean="0"/>
              <a:t>Cannot master technology, raise productivity</a:t>
            </a:r>
          </a:p>
          <a:p>
            <a:pPr lvl="1"/>
            <a:r>
              <a:rPr lang="en-US" dirty="0" smtClean="0"/>
              <a:t>Become dependent on protection</a:t>
            </a:r>
          </a:p>
          <a:p>
            <a:pPr lvl="1"/>
            <a:r>
              <a:rPr lang="en-US" dirty="0" smtClean="0"/>
              <a:t>Don’t/can’t face competition</a:t>
            </a:r>
          </a:p>
          <a:p>
            <a:r>
              <a:rPr lang="en-US" dirty="0" smtClean="0"/>
              <a:t>Political effects</a:t>
            </a:r>
          </a:p>
          <a:p>
            <a:pPr lvl="1"/>
            <a:r>
              <a:rPr lang="en-US" dirty="0" smtClean="0"/>
              <a:t>Business interests lobby government</a:t>
            </a:r>
          </a:p>
          <a:p>
            <a:pPr lvl="1"/>
            <a:r>
              <a:rPr lang="en-US" dirty="0" smtClean="0"/>
              <a:t>Government finds it hard to resist</a:t>
            </a:r>
          </a:p>
          <a:p>
            <a:pPr lvl="1"/>
            <a:r>
              <a:rPr lang="en-US" dirty="0" smtClean="0"/>
              <a:t>Business lobby is concentrated, consumer interests are fragmented </a:t>
            </a:r>
          </a:p>
          <a:p>
            <a:r>
              <a:rPr lang="en-US" dirty="0" smtClean="0"/>
              <a:t>Foreign exchange constraint</a:t>
            </a:r>
          </a:p>
          <a:p>
            <a:pPr lvl="1"/>
            <a:r>
              <a:rPr lang="en-US" dirty="0" smtClean="0"/>
              <a:t>Imports restricted but export do not grow</a:t>
            </a:r>
          </a:p>
          <a:p>
            <a:pPr lvl="1"/>
            <a:r>
              <a:rPr lang="en-US" dirty="0" smtClean="0"/>
              <a:t>Limited </a:t>
            </a:r>
            <a:r>
              <a:rPr lang="en-US" dirty="0" err="1" smtClean="0"/>
              <a:t>forex</a:t>
            </a:r>
            <a:r>
              <a:rPr lang="en-US" dirty="0" smtClean="0"/>
              <a:t> to import things that cannot be produced</a:t>
            </a:r>
          </a:p>
          <a:p>
            <a:pPr lvl="2"/>
            <a:r>
              <a:rPr lang="en-US" dirty="0" smtClean="0"/>
              <a:t>I.e. machinery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5711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Some good results in first stage</a:t>
            </a:r>
          </a:p>
          <a:p>
            <a:pPr lvl="1"/>
            <a:r>
              <a:rPr lang="en-US" dirty="0" smtClean="0"/>
              <a:t>Used by countries that are now successful exporters</a:t>
            </a:r>
          </a:p>
          <a:p>
            <a:r>
              <a:rPr lang="en-US" dirty="0" smtClean="0"/>
              <a:t>Not used much currently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eplaced by export promotion strategy</a:t>
            </a:r>
          </a:p>
          <a:p>
            <a:pPr lvl="1"/>
            <a:r>
              <a:rPr lang="en-US" dirty="0" smtClean="0"/>
              <a:t>Focus more on FDI and linking into global value chains</a:t>
            </a:r>
          </a:p>
          <a:p>
            <a:pPr lvl="2"/>
            <a:r>
              <a:rPr lang="en-US" dirty="0" smtClean="0"/>
              <a:t>which require low tariff barriers</a:t>
            </a:r>
          </a:p>
          <a:p>
            <a:r>
              <a:rPr lang="en-US" dirty="0" smtClean="0"/>
              <a:t>Multilateral and regional trade agreements</a:t>
            </a:r>
          </a:p>
          <a:p>
            <a:pPr lvl="1"/>
            <a:r>
              <a:rPr lang="en-US" dirty="0" smtClean="0"/>
              <a:t>Mandate lower tariffs</a:t>
            </a:r>
          </a:p>
          <a:p>
            <a:pPr lvl="1"/>
            <a:r>
              <a:rPr lang="en-US" dirty="0" smtClean="0"/>
              <a:t>Beer in Thailand – ASEAN – 60% - changed in 2010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7331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Export promotion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Focus of gov’t policies on increasing exports</a:t>
            </a:r>
          </a:p>
          <a:p>
            <a:pPr lvl="1"/>
            <a:r>
              <a:rPr lang="en-US" dirty="0" smtClean="0"/>
              <a:t>Can be coupled with ISI – cars in Korea</a:t>
            </a:r>
          </a:p>
          <a:p>
            <a:r>
              <a:rPr lang="en-US" dirty="0" smtClean="0"/>
              <a:t>Low barriers on inputs and machinery</a:t>
            </a:r>
          </a:p>
          <a:p>
            <a:pPr lvl="1"/>
            <a:r>
              <a:rPr lang="en-US" dirty="0" smtClean="0"/>
              <a:t>That are not produce domestically </a:t>
            </a:r>
          </a:p>
          <a:p>
            <a:r>
              <a:rPr lang="en-US" dirty="0" smtClean="0"/>
              <a:t>Export subsidies</a:t>
            </a:r>
          </a:p>
          <a:p>
            <a:r>
              <a:rPr lang="en-US" dirty="0" smtClean="0"/>
              <a:t>Linking access to low cost credit to export performance targets</a:t>
            </a:r>
          </a:p>
          <a:p>
            <a:r>
              <a:rPr lang="en-US" dirty="0" smtClean="0"/>
              <a:t>Market determined exchange rate</a:t>
            </a:r>
          </a:p>
          <a:p>
            <a:pPr lvl="1"/>
            <a:r>
              <a:rPr lang="en-US" dirty="0" smtClean="0"/>
              <a:t>Or undervalued exchange rate</a:t>
            </a:r>
          </a:p>
          <a:p>
            <a:r>
              <a:rPr lang="en-US" dirty="0" smtClean="0"/>
              <a:t>Setting up industrial/export processing zones</a:t>
            </a:r>
          </a:p>
          <a:p>
            <a:pPr lvl="1"/>
            <a:r>
              <a:rPr lang="en-US" dirty="0" smtClean="0"/>
              <a:t>Good infrastructure</a:t>
            </a:r>
          </a:p>
          <a:p>
            <a:pPr lvl="1"/>
            <a:r>
              <a:rPr lang="en-US" dirty="0" smtClean="0"/>
              <a:t>Low trade barriers</a:t>
            </a:r>
          </a:p>
          <a:p>
            <a:pPr lvl="1"/>
            <a:r>
              <a:rPr lang="en-US" dirty="0" smtClean="0"/>
              <a:t>Low-cost, easy regulatory processes</a:t>
            </a:r>
          </a:p>
          <a:p>
            <a:pPr lvl="1"/>
            <a:r>
              <a:rPr lang="en-US" dirty="0" smtClean="0"/>
              <a:t>Tax breaks/holidays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3664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</a:t>
            </a:r>
            <a:r>
              <a:rPr lang="en-US" dirty="0" smtClean="0"/>
              <a:t>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i="1" dirty="0" smtClean="0"/>
              <a:t>Trade and the </a:t>
            </a:r>
            <a:r>
              <a:rPr lang="en-US" i="1" dirty="0"/>
              <a:t>S</a:t>
            </a:r>
            <a:r>
              <a:rPr lang="en-US" i="1" dirty="0" smtClean="0"/>
              <a:t>ustainable Development Goals: Achieving Win-Win</a:t>
            </a:r>
          </a:p>
          <a:p>
            <a:pPr marL="0" indent="0" algn="ctr">
              <a:buNone/>
            </a:pPr>
            <a:r>
              <a:rPr lang="en-US" dirty="0" smtClean="0"/>
              <a:t>	</a:t>
            </a:r>
            <a:r>
              <a:rPr lang="en-US" sz="2600" dirty="0" smtClean="0"/>
              <a:t>Edited by: </a:t>
            </a:r>
          </a:p>
          <a:p>
            <a:pPr marL="0" indent="0" algn="ctr">
              <a:buNone/>
            </a:pPr>
            <a:r>
              <a:rPr lang="en-US" sz="2600" dirty="0"/>
              <a:t>	</a:t>
            </a:r>
            <a:r>
              <a:rPr lang="en-US" sz="2600" dirty="0" smtClean="0"/>
              <a:t>M. </a:t>
            </a:r>
            <a:r>
              <a:rPr lang="en-US" sz="2600" dirty="0" err="1" smtClean="0"/>
              <a:t>Helble</a:t>
            </a:r>
            <a:r>
              <a:rPr lang="en-US" sz="2600" dirty="0" smtClean="0"/>
              <a:t>, B. </a:t>
            </a:r>
            <a:r>
              <a:rPr lang="en-US" sz="2600" dirty="0" err="1" smtClean="0"/>
              <a:t>Sheperd</a:t>
            </a:r>
            <a:r>
              <a:rPr lang="en-US" sz="2600" dirty="0" smtClean="0"/>
              <a:t>, G. Wan</a:t>
            </a:r>
          </a:p>
          <a:p>
            <a:pPr marL="0" indent="0" algn="ctr">
              <a:buNone/>
            </a:pPr>
            <a:r>
              <a:rPr lang="en-US" sz="2600" dirty="0" smtClean="0"/>
              <a:t>	Forthcoming early 2017</a:t>
            </a:r>
          </a:p>
          <a:p>
            <a:pPr algn="ctr"/>
            <a:endParaRPr lang="en-US" dirty="0"/>
          </a:p>
          <a:p>
            <a:pPr marL="0" indent="0" algn="ctr">
              <a:buNone/>
            </a:pPr>
            <a:r>
              <a:rPr lang="en-US" sz="2600" dirty="0" smtClean="0"/>
              <a:t>Chapter</a:t>
            </a:r>
          </a:p>
          <a:p>
            <a:pPr marL="0" indent="0" algn="ctr">
              <a:buNone/>
            </a:pPr>
            <a:r>
              <a:rPr lang="en-US" dirty="0" smtClean="0"/>
              <a:t>“Can Trade Help Achieve the Employment Targets of the Sustainable Development Goals?”</a:t>
            </a:r>
          </a:p>
          <a:p>
            <a:pPr marL="0" indent="0" algn="ctr">
              <a:buNone/>
            </a:pPr>
            <a:r>
              <a:rPr lang="en-US" sz="3000" dirty="0" smtClean="0"/>
              <a:t>	</a:t>
            </a:r>
            <a:r>
              <a:rPr lang="en-US" sz="2600" dirty="0" smtClean="0"/>
              <a:t>P. </a:t>
            </a:r>
            <a:r>
              <a:rPr lang="en-US" sz="2600" dirty="0" smtClean="0"/>
              <a:t>Vandenberg (M</a:t>
            </a:r>
            <a:r>
              <a:rPr lang="en-US" sz="2600" dirty="0" smtClean="0"/>
              <a:t>. </a:t>
            </a:r>
            <a:r>
              <a:rPr lang="en-US" sz="2600" dirty="0" err="1" smtClean="0"/>
              <a:t>Bacchetta</a:t>
            </a:r>
            <a:r>
              <a:rPr lang="en-US" sz="2600" dirty="0" smtClean="0"/>
              <a:t>, WTO</a:t>
            </a:r>
            <a:r>
              <a:rPr lang="en-US" sz="2600" dirty="0" smtClean="0"/>
              <a:t>)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038022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1707</Words>
  <Application>Microsoft Macintosh PowerPoint</Application>
  <PresentationFormat>On-screen Show (4:3)</PresentationFormat>
  <Paragraphs>317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Trade, Development, and Policy</vt:lpstr>
      <vt:lpstr>Discussion</vt:lpstr>
      <vt:lpstr>Trade</vt:lpstr>
      <vt:lpstr>Comparative advantage</vt:lpstr>
      <vt:lpstr>Country size</vt:lpstr>
      <vt:lpstr>Small countries trade more</vt:lpstr>
      <vt:lpstr>Trade and shipping </vt:lpstr>
      <vt:lpstr>Trade in primary commodities vs. manufactures</vt:lpstr>
      <vt:lpstr>Primary goods exporters grow more slowly</vt:lpstr>
      <vt:lpstr>Primary exporters Primary exports are more than 75% of merchandise exports</vt:lpstr>
      <vt:lpstr>Declining terms of trade</vt:lpstr>
      <vt:lpstr>Increasing exports of manufactures</vt:lpstr>
      <vt:lpstr>Manufactures and Commodities</vt:lpstr>
      <vt:lpstr>Resource curse (Dutch disease)</vt:lpstr>
      <vt:lpstr>Managing (or not) Dutch disease</vt:lpstr>
      <vt:lpstr>Sterilization</vt:lpstr>
      <vt:lpstr>Problems of outflows (Thailand)  and inflows (Indonesia)</vt:lpstr>
      <vt:lpstr>Indonesia</vt:lpstr>
      <vt:lpstr>Nigeria</vt:lpstr>
      <vt:lpstr>Real Exchange Rate (RER)</vt:lpstr>
      <vt:lpstr>Collier’s/UK approach</vt:lpstr>
      <vt:lpstr>Trade strategy</vt:lpstr>
      <vt:lpstr>Import substitution</vt:lpstr>
      <vt:lpstr>Import substitution</vt:lpstr>
      <vt:lpstr>Problems with ISI</vt:lpstr>
      <vt:lpstr>Results</vt:lpstr>
      <vt:lpstr>Export promotion</vt:lpstr>
      <vt:lpstr>Current work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Trade, Development, and Policy</dc:title>
  <dc:creator>Akiko Vandenberg</dc:creator>
  <cp:lastModifiedBy>Akiko Vandenberg</cp:lastModifiedBy>
  <cp:revision>44</cp:revision>
  <dcterms:created xsi:type="dcterms:W3CDTF">2016-11-15T10:17:41Z</dcterms:created>
  <dcterms:modified xsi:type="dcterms:W3CDTF">2016-11-18T12:19:54Z</dcterms:modified>
</cp:coreProperties>
</file>