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  <p:sldMasterId id="2147483682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349" r:id="rId10"/>
    <p:sldId id="350" r:id="rId11"/>
    <p:sldId id="351" r:id="rId12"/>
    <p:sldId id="307" r:id="rId13"/>
    <p:sldId id="308" r:id="rId14"/>
    <p:sldId id="309" r:id="rId15"/>
    <p:sldId id="310" r:id="rId16"/>
    <p:sldId id="311" r:id="rId17"/>
  </p:sldIdLst>
  <p:sldSz cx="9144000" cy="6858000" type="screen4x3"/>
  <p:notesSz cx="6669088" cy="9928225"/>
  <p:embeddedFontLst>
    <p:embeddedFont>
      <p:font typeface="Angsana New" panose="02020603050405020304" pitchFamily="18" charset="-34"/>
      <p:regular r:id="rId19"/>
      <p:bold r:id="rId20"/>
      <p:italic r:id="rId21"/>
      <p:boldItalic r:id="rId22"/>
    </p:embeddedFont>
    <p:embeddedFont>
      <p:font typeface="Libre Franklin Medium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C279F1-9C53-45DF-A1F7-1187AF689783}">
  <a:tblStyle styleId="{3BC279F1-9C53-45DF-A1F7-1187AF68978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79" d="100"/>
          <a:sy n="79" d="100"/>
        </p:scale>
        <p:origin x="942" y="54"/>
      </p:cViewPr>
      <p:guideLst>
        <p:guide orient="horz" pos="110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77825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4679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6890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3703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1757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33854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1279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903425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13043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  <p:sp>
        <p:nvSpPr>
          <p:cNvPr id="17" name="Google Shape;17;p2"/>
          <p:cNvSpPr txBox="1"/>
          <p:nvPr/>
        </p:nvSpPr>
        <p:spPr>
          <a:xfrm rot="-5400000">
            <a:off x="236538" y="1592263"/>
            <a:ext cx="2514600" cy="549275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400" b="0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C H A P T E R</a:t>
            </a:r>
            <a:endParaRPr/>
          </a:p>
        </p:txBody>
      </p:sp>
      <p:sp>
        <p:nvSpPr>
          <p:cNvPr id="18" name="Google Shape;18;p2"/>
          <p:cNvSpPr txBox="1"/>
          <p:nvPr/>
        </p:nvSpPr>
        <p:spPr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752600" y="1828800"/>
            <a:ext cx="66294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20;p2"/>
          <p:cNvSpPr txBox="1"/>
          <p:nvPr/>
        </p:nvSpPr>
        <p:spPr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Prepared by:  Fernando Quijano and Yvonn Quijano</a:t>
            </a:r>
            <a:endParaRPr sz="6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260"/>
              </a:spcBef>
              <a:spcAft>
                <a:spcPts val="0"/>
              </a:spcAft>
              <a:buClr>
                <a:srgbClr val="888888"/>
              </a:buClr>
              <a:buSzPts val="2160"/>
              <a:buFont typeface="Arial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/>
            </a:lvl2pPr>
            <a:lvl3pPr marL="1371600" lvl="2" indent="-2286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46482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388619" algn="l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Char char="•"/>
              <a:defRPr sz="2800"/>
            </a:lvl2pPr>
            <a:lvl3pPr marL="1371600" lvl="2" indent="-36576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2209800" y="914400"/>
            <a:ext cx="47244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 rot="5400000">
            <a:off x="4610100" y="2247900"/>
            <a:ext cx="6400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 rot="5400000">
            <a:off x="419100" y="266700"/>
            <a:ext cx="6400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  <p:sp>
        <p:nvSpPr>
          <p:cNvPr id="17" name="Google Shape;17;p2"/>
          <p:cNvSpPr txBox="1"/>
          <p:nvPr/>
        </p:nvSpPr>
        <p:spPr>
          <a:xfrm rot="-5400000">
            <a:off x="236538" y="1592263"/>
            <a:ext cx="2514600" cy="549275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400" b="0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C H A P T E R</a:t>
            </a:r>
            <a:endParaRPr/>
          </a:p>
        </p:txBody>
      </p:sp>
      <p:sp>
        <p:nvSpPr>
          <p:cNvPr id="18" name="Google Shape;18;p2"/>
          <p:cNvSpPr txBox="1"/>
          <p:nvPr/>
        </p:nvSpPr>
        <p:spPr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752600" y="1828800"/>
            <a:ext cx="66294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20;p2"/>
          <p:cNvSpPr txBox="1"/>
          <p:nvPr/>
        </p:nvSpPr>
        <p:spPr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Prepared by:  Fernando Quijano and Yvonn Quijano</a:t>
            </a:r>
            <a:endParaRPr sz="6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9070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69944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260"/>
              </a:spcBef>
              <a:spcAft>
                <a:spcPts val="0"/>
              </a:spcAft>
              <a:buClr>
                <a:srgbClr val="888888"/>
              </a:buClr>
              <a:buSzPts val="2160"/>
              <a:buFont typeface="Arial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4401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340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134546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" type="objOnly">
  <p:cSld name="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82296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36945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efault 0" type="tx">
  <p:cSld name="Default 0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8959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itle and Tabl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15501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/>
            </a:lvl2pPr>
            <a:lvl3pPr marL="1371600" lvl="2" indent="-2286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5449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46482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35815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10669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388619" algn="l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Char char="•"/>
              <a:defRPr sz="2800"/>
            </a:lvl2pPr>
            <a:lvl3pPr marL="1371600" lvl="2" indent="-36576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18939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58197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2209800" y="914400"/>
            <a:ext cx="47244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77559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 rot="5400000">
            <a:off x="4610100" y="2247900"/>
            <a:ext cx="6400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 rot="5400000">
            <a:off x="419100" y="266700"/>
            <a:ext cx="6400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860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>
            <a:alphaModFix/>
          </a:blip>
          <a:tile tx="0" ty="0" sx="100000" sy="100000" flip="none" algn="tl"/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5760" algn="l" rtl="0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609600" y="1295400"/>
            <a:ext cx="82296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Google Shape;14;p1"/>
          <p:cNvSpPr/>
          <p:nvPr/>
        </p:nvSpPr>
        <p:spPr>
          <a:xfrm>
            <a:off x="0" y="6553200"/>
            <a:ext cx="8686800" cy="2952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>
            <a:alphaModFix/>
          </a:blip>
          <a:tile tx="0" ty="0" sx="100000" sy="100000" flip="none" algn="tl"/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5760" algn="l" rtl="0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609600" y="1295400"/>
            <a:ext cx="82296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Google Shape;14;p1"/>
          <p:cNvSpPr/>
          <p:nvPr/>
        </p:nvSpPr>
        <p:spPr>
          <a:xfrm>
            <a:off x="0" y="6553200"/>
            <a:ext cx="8686800" cy="2952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0476385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/>
              <a:t>National Income and Product Account</a:t>
            </a:r>
            <a:endParaRPr/>
          </a:p>
        </p:txBody>
      </p:sp>
      <p:sp>
        <p:nvSpPr>
          <p:cNvPr id="87" name="Google Shape;87;p18"/>
          <p:cNvSpPr/>
          <p:nvPr/>
        </p:nvSpPr>
        <p:spPr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8"/>
          <p:cNvSpPr/>
          <p:nvPr/>
        </p:nvSpPr>
        <p:spPr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/>
          </a:p>
        </p:txBody>
      </p:sp>
      <p:sp>
        <p:nvSpPr>
          <p:cNvPr id="89" name="Google Shape;89;p18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8"/>
          <p:cNvSpPr/>
          <p:nvPr/>
        </p:nvSpPr>
        <p:spPr>
          <a:xfrm>
            <a:off x="0" y="54102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8"/>
          <p:cNvSpPr/>
          <p:nvPr/>
        </p:nvSpPr>
        <p:spPr>
          <a:xfrm>
            <a:off x="0" y="57912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8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81000" y="76200"/>
            <a:ext cx="8610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rgbClr val="21218A"/>
                </a:solidFill>
              </a:rPr>
              <a:t>2.1 The component of Macroeconomy</a:t>
            </a:r>
            <a:endParaRPr b="1">
              <a:solidFill>
                <a:srgbClr val="21218A"/>
              </a:solidFill>
            </a:endParaRPr>
          </a:p>
        </p:txBody>
      </p:sp>
      <p:sp>
        <p:nvSpPr>
          <p:cNvPr id="98" name="Google Shape;98;p1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9"/>
          <p:cNvSpPr/>
          <p:nvPr/>
        </p:nvSpPr>
        <p:spPr>
          <a:xfrm>
            <a:off x="457200" y="1447800"/>
            <a:ext cx="84582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Macroeconomics focuses on five groups:</a:t>
            </a: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Households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Firms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   (1) + (2) =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</a:t>
            </a: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private sector</a:t>
            </a:r>
            <a:endParaRPr dirty="0"/>
          </a:p>
          <a:p>
            <a:pPr marL="574675" marR="0" lvl="0" indent="-3968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(3)  Government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(the public sector)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 startAt="4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rest of the world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(the international sector)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 startAt="4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Financial institution</a:t>
            </a:r>
            <a:endParaRPr dirty="0"/>
          </a:p>
        </p:txBody>
      </p:sp>
      <p:sp>
        <p:nvSpPr>
          <p:cNvPr id="100" name="Google Shape;100;p19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2.2</a:t>
            </a:r>
            <a:r>
              <a:rPr lang="en-US" sz="4000" b="1"/>
              <a:t> Circular flow diagram</a:t>
            </a:r>
            <a:endParaRPr/>
          </a:p>
        </p:txBody>
      </p:sp>
      <p:sp>
        <p:nvSpPr>
          <p:cNvPr id="106" name="Google Shape;106;p2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1371600" y="1905000"/>
            <a:ext cx="6096000" cy="21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Circular flow:  </a:t>
            </a: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diagram showing the income received and payments made by each sector of the economy.</a:t>
            </a:r>
            <a:endParaRPr/>
          </a:p>
        </p:txBody>
      </p:sp>
      <p:sp>
        <p:nvSpPr>
          <p:cNvPr id="108" name="Google Shape;108;p20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/>
          <p:nvPr/>
        </p:nvSpPr>
        <p:spPr>
          <a:xfrm>
            <a:off x="3500438" y="1214438"/>
            <a:ext cx="2143125" cy="500062"/>
          </a:xfrm>
          <a:prstGeom prst="rect">
            <a:avLst/>
          </a:prstGeom>
          <a:solidFill>
            <a:srgbClr val="7676DE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Foreign Sector</a:t>
            </a:r>
            <a:endParaRPr sz="2000" dirty="0"/>
          </a:p>
        </p:txBody>
      </p:sp>
      <p:sp>
        <p:nvSpPr>
          <p:cNvPr id="114" name="Google Shape;114;p21"/>
          <p:cNvSpPr/>
          <p:nvPr/>
        </p:nvSpPr>
        <p:spPr>
          <a:xfrm>
            <a:off x="7000875" y="3071813"/>
            <a:ext cx="1928813" cy="500062"/>
          </a:xfrm>
          <a:prstGeom prst="rect">
            <a:avLst/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Households</a:t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357188" y="3071813"/>
            <a:ext cx="1428750" cy="500062"/>
          </a:xfrm>
          <a:prstGeom prst="rect">
            <a:avLst/>
          </a:prstGeom>
          <a:solidFill>
            <a:srgbClr val="9999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Firms</a:t>
            </a:r>
            <a:endParaRPr/>
          </a:p>
        </p:txBody>
      </p:sp>
      <p:sp>
        <p:nvSpPr>
          <p:cNvPr id="116" name="Google Shape;116;p21"/>
          <p:cNvSpPr/>
          <p:nvPr/>
        </p:nvSpPr>
        <p:spPr>
          <a:xfrm>
            <a:off x="3000375" y="3071813"/>
            <a:ext cx="3133725" cy="500062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Financial Institutions</a:t>
            </a:r>
            <a:endParaRPr sz="22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17" name="Google Shape;117;p21"/>
          <p:cNvSpPr/>
          <p:nvPr/>
        </p:nvSpPr>
        <p:spPr>
          <a:xfrm>
            <a:off x="3571875" y="5357813"/>
            <a:ext cx="2143125" cy="500062"/>
          </a:xfrm>
          <a:prstGeom prst="rect">
            <a:avLst/>
          </a:prstGeom>
          <a:solidFill>
            <a:srgbClr val="9999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</p:txBody>
      </p:sp>
      <p:sp>
        <p:nvSpPr>
          <p:cNvPr id="118" name="Google Shape;118;p21"/>
          <p:cNvSpPr/>
          <p:nvPr/>
        </p:nvSpPr>
        <p:spPr>
          <a:xfrm>
            <a:off x="6072188" y="2786063"/>
            <a:ext cx="1143000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Saving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1357313" y="2786063"/>
            <a:ext cx="1785937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Investment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0" name="Google Shape;120;p21"/>
          <p:cNvSpPr/>
          <p:nvPr/>
        </p:nvSpPr>
        <p:spPr>
          <a:xfrm>
            <a:off x="1000125" y="2428875"/>
            <a:ext cx="7072313" cy="500063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dk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1" name="Google Shape;121;p21"/>
          <p:cNvSpPr/>
          <p:nvPr/>
        </p:nvSpPr>
        <p:spPr>
          <a:xfrm>
            <a:off x="2571750" y="2071688"/>
            <a:ext cx="414337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Wage, Rent, Interest, Profit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2" name="Google Shape;122;p21"/>
          <p:cNvSpPr/>
          <p:nvPr/>
        </p:nvSpPr>
        <p:spPr>
          <a:xfrm rot="10800000">
            <a:off x="928688" y="3714750"/>
            <a:ext cx="7072312" cy="500063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dk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3" name="Google Shape;123;p21"/>
          <p:cNvSpPr/>
          <p:nvPr/>
        </p:nvSpPr>
        <p:spPr>
          <a:xfrm>
            <a:off x="2214563" y="4214813"/>
            <a:ext cx="471487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Payment for Goods &amp;Service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24" name="Google Shape;124;p21"/>
          <p:cNvCxnSpPr/>
          <p:nvPr/>
        </p:nvCxnSpPr>
        <p:spPr>
          <a:xfrm rot="5400000">
            <a:off x="-787" y="2285288"/>
            <a:ext cx="1571700" cy="1500"/>
          </a:xfrm>
          <a:prstGeom prst="curvedConnector3">
            <a:avLst>
              <a:gd name="adj1" fmla="val 49998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5" name="Google Shape;125;p21"/>
          <p:cNvCxnSpPr/>
          <p:nvPr/>
        </p:nvCxnSpPr>
        <p:spPr>
          <a:xfrm>
            <a:off x="785813" y="1500188"/>
            <a:ext cx="2643187" cy="1587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6" name="Google Shape;126;p21"/>
          <p:cNvCxnSpPr/>
          <p:nvPr/>
        </p:nvCxnSpPr>
        <p:spPr>
          <a:xfrm rot="5400000">
            <a:off x="-179388" y="4608513"/>
            <a:ext cx="1928813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7" name="Google Shape;127;p21"/>
          <p:cNvCxnSpPr/>
          <p:nvPr/>
        </p:nvCxnSpPr>
        <p:spPr>
          <a:xfrm>
            <a:off x="785813" y="5572125"/>
            <a:ext cx="2712900" cy="1500"/>
          </a:xfrm>
          <a:prstGeom prst="curvedConnector3">
            <a:avLst>
              <a:gd name="adj1" fmla="val 50003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8" name="Google Shape;128;p21"/>
          <p:cNvCxnSpPr/>
          <p:nvPr/>
        </p:nvCxnSpPr>
        <p:spPr>
          <a:xfrm rot="-5400000">
            <a:off x="-535501" y="4678839"/>
            <a:ext cx="2214600" cy="600"/>
          </a:xfrm>
          <a:prstGeom prst="curvedConnector3">
            <a:avLst>
              <a:gd name="adj1" fmla="val 4999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9" name="Google Shape;129;p21"/>
          <p:cNvCxnSpPr/>
          <p:nvPr/>
        </p:nvCxnSpPr>
        <p:spPr>
          <a:xfrm>
            <a:off x="571500" y="5784850"/>
            <a:ext cx="2928938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0" name="Google Shape;130;p21"/>
          <p:cNvSpPr/>
          <p:nvPr/>
        </p:nvSpPr>
        <p:spPr>
          <a:xfrm>
            <a:off x="1428750" y="5143500"/>
            <a:ext cx="1571625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Tax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31" name="Google Shape;131;p21"/>
          <p:cNvSpPr/>
          <p:nvPr/>
        </p:nvSpPr>
        <p:spPr>
          <a:xfrm>
            <a:off x="857250" y="5929313"/>
            <a:ext cx="2000250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Spending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32" name="Google Shape;132;p21"/>
          <p:cNvCxnSpPr/>
          <p:nvPr/>
        </p:nvCxnSpPr>
        <p:spPr>
          <a:xfrm rot="5400000">
            <a:off x="7250113" y="4606925"/>
            <a:ext cx="1928812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3" name="Google Shape;133;p21"/>
          <p:cNvCxnSpPr/>
          <p:nvPr/>
        </p:nvCxnSpPr>
        <p:spPr>
          <a:xfrm flipH="1">
            <a:off x="5786513" y="5572125"/>
            <a:ext cx="2428800" cy="1500"/>
          </a:xfrm>
          <a:prstGeom prst="curvedConnector3">
            <a:avLst>
              <a:gd name="adj1" fmla="val 50002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4" name="Google Shape;134;p21"/>
          <p:cNvCxnSpPr/>
          <p:nvPr/>
        </p:nvCxnSpPr>
        <p:spPr>
          <a:xfrm>
            <a:off x="5786438" y="5786438"/>
            <a:ext cx="2643187" cy="1587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5" name="Google Shape;135;p21"/>
          <p:cNvCxnSpPr/>
          <p:nvPr/>
        </p:nvCxnSpPr>
        <p:spPr>
          <a:xfrm rot="-5400000">
            <a:off x="7322624" y="4678839"/>
            <a:ext cx="2214600" cy="600"/>
          </a:xfrm>
          <a:prstGeom prst="curvedConnector3">
            <a:avLst>
              <a:gd name="adj1" fmla="val 4999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6" name="Google Shape;136;p21"/>
          <p:cNvSpPr/>
          <p:nvPr/>
        </p:nvSpPr>
        <p:spPr>
          <a:xfrm>
            <a:off x="6143625" y="5143500"/>
            <a:ext cx="1571625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Tax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37" name="Google Shape;137;p21"/>
          <p:cNvCxnSpPr/>
          <p:nvPr/>
        </p:nvCxnSpPr>
        <p:spPr>
          <a:xfrm flipH="1">
            <a:off x="5643450" y="1500188"/>
            <a:ext cx="2643300" cy="9600"/>
          </a:xfrm>
          <a:prstGeom prst="curvedConnector3">
            <a:avLst>
              <a:gd name="adj1" fmla="val 49998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8" name="Google Shape;138;p21"/>
          <p:cNvCxnSpPr/>
          <p:nvPr/>
        </p:nvCxnSpPr>
        <p:spPr>
          <a:xfrm rot="5400000">
            <a:off x="7501731" y="2285207"/>
            <a:ext cx="1571625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9" name="Google Shape;139;p21"/>
          <p:cNvSpPr/>
          <p:nvPr/>
        </p:nvSpPr>
        <p:spPr>
          <a:xfrm>
            <a:off x="6143625" y="1071563"/>
            <a:ext cx="157162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Import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0" name="Google Shape;140;p21"/>
          <p:cNvSpPr/>
          <p:nvPr/>
        </p:nvSpPr>
        <p:spPr>
          <a:xfrm>
            <a:off x="1357313" y="1071563"/>
            <a:ext cx="157162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Export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1" name="Google Shape;141;p21"/>
          <p:cNvSpPr/>
          <p:nvPr/>
        </p:nvSpPr>
        <p:spPr>
          <a:xfrm>
            <a:off x="6858000" y="357188"/>
            <a:ext cx="1714500" cy="357187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Withdrawal </a:t>
            </a:r>
            <a:endParaRPr/>
          </a:p>
        </p:txBody>
      </p:sp>
      <p:sp>
        <p:nvSpPr>
          <p:cNvPr id="142" name="Google Shape;142;p21"/>
          <p:cNvSpPr/>
          <p:nvPr/>
        </p:nvSpPr>
        <p:spPr>
          <a:xfrm>
            <a:off x="1428750" y="357188"/>
            <a:ext cx="1643063" cy="357187"/>
          </a:xfrm>
          <a:prstGeom prst="rect">
            <a:avLst/>
          </a:prstGeom>
          <a:solidFill>
            <a:srgbClr val="00B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Injection  </a:t>
            </a:r>
            <a:endParaRPr/>
          </a:p>
        </p:txBody>
      </p:sp>
      <p:sp>
        <p:nvSpPr>
          <p:cNvPr id="143" name="Google Shape;143;p21"/>
          <p:cNvSpPr/>
          <p:nvPr/>
        </p:nvSpPr>
        <p:spPr>
          <a:xfrm>
            <a:off x="2714625" y="1071563"/>
            <a:ext cx="357188" cy="357187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4" name="Google Shape;144;p21"/>
          <p:cNvSpPr/>
          <p:nvPr/>
        </p:nvSpPr>
        <p:spPr>
          <a:xfrm>
            <a:off x="7500938" y="1000125"/>
            <a:ext cx="500062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5" name="Google Shape;145;p21"/>
          <p:cNvSpPr/>
          <p:nvPr/>
        </p:nvSpPr>
        <p:spPr>
          <a:xfrm>
            <a:off x="428625" y="285750"/>
            <a:ext cx="642938" cy="571500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6" name="Google Shape;146;p21"/>
          <p:cNvSpPr/>
          <p:nvPr/>
        </p:nvSpPr>
        <p:spPr>
          <a:xfrm>
            <a:off x="5929313" y="285750"/>
            <a:ext cx="714375" cy="571500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7" name="Google Shape;147;p21"/>
          <p:cNvSpPr/>
          <p:nvPr/>
        </p:nvSpPr>
        <p:spPr>
          <a:xfrm>
            <a:off x="7572375" y="5929313"/>
            <a:ext cx="357188" cy="357187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8" name="Google Shape;148;p21"/>
          <p:cNvSpPr/>
          <p:nvPr/>
        </p:nvSpPr>
        <p:spPr>
          <a:xfrm>
            <a:off x="2786063" y="6000750"/>
            <a:ext cx="357187" cy="357188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9" name="Google Shape;149;p21"/>
          <p:cNvSpPr/>
          <p:nvPr/>
        </p:nvSpPr>
        <p:spPr>
          <a:xfrm>
            <a:off x="3000375" y="2714625"/>
            <a:ext cx="357188" cy="357188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0" name="Google Shape;150;p21"/>
          <p:cNvSpPr/>
          <p:nvPr/>
        </p:nvSpPr>
        <p:spPr>
          <a:xfrm>
            <a:off x="7286625" y="5072063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1" name="Google Shape;151;p21"/>
          <p:cNvSpPr/>
          <p:nvPr/>
        </p:nvSpPr>
        <p:spPr>
          <a:xfrm>
            <a:off x="2571750" y="5072063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2" name="Google Shape;152;p21"/>
          <p:cNvSpPr/>
          <p:nvPr/>
        </p:nvSpPr>
        <p:spPr>
          <a:xfrm>
            <a:off x="7143750" y="2714625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3" name="Google Shape;153;p21"/>
          <p:cNvSpPr/>
          <p:nvPr/>
        </p:nvSpPr>
        <p:spPr>
          <a:xfrm>
            <a:off x="5786438" y="6000750"/>
            <a:ext cx="2000250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Spending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54" name="Google Shape;154;p21"/>
          <p:cNvCxnSpPr/>
          <p:nvPr/>
        </p:nvCxnSpPr>
        <p:spPr>
          <a:xfrm rot="10800000">
            <a:off x="6224700" y="3356063"/>
            <a:ext cx="633300" cy="1500"/>
          </a:xfrm>
          <a:prstGeom prst="curvedConnector3">
            <a:avLst>
              <a:gd name="adj1" fmla="val 5000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55" name="Google Shape;155;p21"/>
          <p:cNvCxnSpPr/>
          <p:nvPr/>
        </p:nvCxnSpPr>
        <p:spPr>
          <a:xfrm rot="10800000">
            <a:off x="1928700" y="3357650"/>
            <a:ext cx="928800" cy="1500"/>
          </a:xfrm>
          <a:prstGeom prst="curvedConnector3">
            <a:avLst>
              <a:gd name="adj1" fmla="val 49994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56" name="Google Shape;156;p21"/>
          <p:cNvSpPr/>
          <p:nvPr/>
        </p:nvSpPr>
        <p:spPr>
          <a:xfrm>
            <a:off x="4143372" y="285728"/>
            <a:ext cx="1000132" cy="500066"/>
          </a:xfrm>
          <a:prstGeom prst="mathEqual">
            <a:avLst>
              <a:gd name="adj1" fmla="val 23520"/>
              <a:gd name="adj2" fmla="val 11760"/>
            </a:avLst>
          </a:prstGeom>
          <a:solidFill>
            <a:srgbClr val="D8D8D8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2"/>
          <p:cNvSpPr txBox="1">
            <a:spLocks noGrp="1"/>
          </p:cNvSpPr>
          <p:nvPr>
            <p:ph type="title"/>
          </p:nvPr>
        </p:nvSpPr>
        <p:spPr>
          <a:xfrm>
            <a:off x="0" y="152400"/>
            <a:ext cx="9296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2.3 National Income and Product Account</a:t>
            </a:r>
            <a:endParaRPr sz="4000" b="1"/>
          </a:p>
        </p:txBody>
      </p:sp>
      <p:sp>
        <p:nvSpPr>
          <p:cNvPr id="162" name="Google Shape;162;p2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2"/>
          <p:cNvSpPr/>
          <p:nvPr/>
        </p:nvSpPr>
        <p:spPr>
          <a:xfrm>
            <a:off x="533400" y="1524000"/>
            <a:ext cx="81534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1778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Noto Sans Symbols"/>
              <a:buChar char="❖"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National income and product accounts: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collected and published by the government describing the various components of national income and output in the economy.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778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Noto Sans Symbols"/>
              <a:buChar char="❖"/>
            </a:pPr>
            <a:r>
              <a:rPr lang="en-US" sz="28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Office of the National Economics and Social Development Board (NESDB)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8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www.nesdb.go.th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792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Gross Domestic Product</a:t>
            </a:r>
            <a:endParaRPr/>
          </a:p>
        </p:txBody>
      </p:sp>
      <p:sp>
        <p:nvSpPr>
          <p:cNvPr id="170" name="Google Shape;170;p2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1" name="Google Shape;171;p23"/>
          <p:cNvSpPr/>
          <p:nvPr/>
        </p:nvSpPr>
        <p:spPr>
          <a:xfrm>
            <a:off x="990600" y="1676400"/>
            <a:ext cx="7162800" cy="28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Domestic Product (GDP):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total market value of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all final goods and services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produced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within a given period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by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factors of production located within 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country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72" name="Google Shape;172;p23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4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Concept of final goods and services</a:t>
            </a:r>
            <a:endParaRPr/>
          </a:p>
        </p:txBody>
      </p:sp>
      <p:sp>
        <p:nvSpPr>
          <p:cNvPr id="178" name="Google Shape;178;p2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4"/>
          <p:cNvSpPr/>
          <p:nvPr/>
        </p:nvSpPr>
        <p:spPr>
          <a:xfrm>
            <a:off x="990600" y="1600200"/>
            <a:ext cx="7315200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Final goods and services: 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and services produced for final use.</a:t>
            </a:r>
            <a:endParaRPr/>
          </a:p>
        </p:txBody>
      </p:sp>
      <p:sp>
        <p:nvSpPr>
          <p:cNvPr id="180" name="Google Shape;180;p24"/>
          <p:cNvSpPr/>
          <p:nvPr/>
        </p:nvSpPr>
        <p:spPr>
          <a:xfrm>
            <a:off x="990600" y="2667000"/>
            <a:ext cx="7315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Intermediate goods: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that are produced by one firm for use in further processing by another firm.</a:t>
            </a:r>
            <a:endParaRPr/>
          </a:p>
        </p:txBody>
      </p:sp>
      <p:sp>
        <p:nvSpPr>
          <p:cNvPr id="181" name="Google Shape;181;p24"/>
          <p:cNvSpPr/>
          <p:nvPr/>
        </p:nvSpPr>
        <p:spPr>
          <a:xfrm>
            <a:off x="990600" y="4114800"/>
            <a:ext cx="73152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Value added: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difference between the value of goods as they leave a stage of production and the cost of the goods as they entered that stage.</a:t>
            </a:r>
            <a:endParaRPr/>
          </a:p>
        </p:txBody>
      </p:sp>
      <p:sp>
        <p:nvSpPr>
          <p:cNvPr id="182" name="Google Shape;182;p2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2.4 GDP  </a:t>
            </a:r>
            <a:r>
              <a:rPr lang="en-US">
                <a:solidFill>
                  <a:srgbClr val="990000"/>
                </a:solidFill>
              </a:rPr>
              <a:t>versus</a:t>
            </a:r>
            <a:r>
              <a:rPr lang="en-US" b="1"/>
              <a:t> GNP</a:t>
            </a:r>
            <a:endParaRPr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152400" y="1447800"/>
            <a:ext cx="8610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Noto Sans Symbols"/>
              <a:buChar char="❖"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Domestic Product (GDP):</a:t>
            </a:r>
            <a:endParaRPr/>
          </a:p>
          <a:p>
            <a:pPr marL="342900" lvl="0" indent="-342900" algn="l" rtl="0">
              <a:spcBef>
                <a:spcPts val="2160"/>
              </a:spcBef>
              <a:spcAft>
                <a:spcPts val="0"/>
              </a:spcAft>
              <a:buClr>
                <a:srgbClr val="C00000"/>
              </a:buClr>
              <a:buSzPts val="3600"/>
              <a:buFont typeface="Angsana New"/>
              <a:buNone/>
            </a:pPr>
            <a:r>
              <a:rPr lang="en-US" sz="3600" b="1">
                <a:solidFill>
                  <a:srgbClr val="C00000"/>
                </a:solidFill>
                <a:latin typeface="Angsana New"/>
                <a:ea typeface="Angsana New"/>
                <a:cs typeface="Angsana New"/>
                <a:sym typeface="Angsana New"/>
              </a:rPr>
              <a:t>		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Look at output that </a:t>
            </a:r>
            <a:r>
              <a:rPr lang="en-US" sz="24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use factor of production within 	the country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to produce goods and services</a:t>
            </a:r>
            <a:endParaRPr sz="3200">
              <a:latin typeface="Angsana New"/>
              <a:ea typeface="Angsana New"/>
              <a:cs typeface="Angsana New"/>
              <a:sym typeface="Angsana New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232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Noto Sans Symbols"/>
              <a:buChar char="❖"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National product (GNP)</a:t>
            </a:r>
            <a:endParaRPr/>
          </a:p>
          <a:p>
            <a:pPr marL="342900" lvl="0" indent="-342900" algn="l" rtl="0">
              <a:spcBef>
                <a:spcPts val="126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lang="en-US" sz="2400"/>
              <a:t>The total market value of all final goods and services 	produced within a given period by </a:t>
            </a:r>
            <a:r>
              <a:rPr lang="en-US" sz="2400" b="1">
                <a:solidFill>
                  <a:srgbClr val="FF0000"/>
                </a:solidFill>
              </a:rPr>
              <a:t>factors of 	production owned by a country’s citizens, 	regardless of where the output is produced.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18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/>
          </a:p>
          <a:p>
            <a:pPr marL="342900" lvl="0" indent="-342900" algn="l" rtl="0">
              <a:spcBef>
                <a:spcPts val="18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ngsana New"/>
              <a:buNone/>
            </a:pPr>
            <a:r>
              <a:rPr lang="en-US" sz="3200" b="1">
                <a:latin typeface="Angsana New"/>
                <a:ea typeface="Angsana New"/>
                <a:cs typeface="Angsana New"/>
                <a:sym typeface="Angsana New"/>
              </a:rPr>
              <a:t>		</a:t>
            </a:r>
            <a:endParaRPr sz="3200"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189" name="Google Shape;189;p2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8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2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736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6"/>
          <p:cNvSpPr txBox="1">
            <a:spLocks noGrp="1"/>
          </p:cNvSpPr>
          <p:nvPr>
            <p:ph type="title"/>
          </p:nvPr>
        </p:nvSpPr>
        <p:spPr>
          <a:xfrm>
            <a:off x="266700" y="108124"/>
            <a:ext cx="8229600" cy="807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/>
              <a:t>2.4 GDP  </a:t>
            </a:r>
            <a:r>
              <a:rPr lang="en-US" sz="3200" dirty="0">
                <a:solidFill>
                  <a:srgbClr val="990000"/>
                </a:solidFill>
              </a:rPr>
              <a:t>versus</a:t>
            </a:r>
            <a:r>
              <a:rPr lang="en-US" sz="3200" b="1" dirty="0"/>
              <a:t> GNP</a:t>
            </a:r>
            <a:endParaRPr sz="3200" dirty="0"/>
          </a:p>
        </p:txBody>
      </p:sp>
      <p:sp>
        <p:nvSpPr>
          <p:cNvPr id="196" name="Google Shape;196;p26"/>
          <p:cNvSpPr txBox="1">
            <a:spLocks noGrp="1"/>
          </p:cNvSpPr>
          <p:nvPr>
            <p:ph type="body" idx="1"/>
          </p:nvPr>
        </p:nvSpPr>
        <p:spPr>
          <a:xfrm>
            <a:off x="323850" y="1018115"/>
            <a:ext cx="8496300" cy="5560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660066"/>
              </a:buClr>
              <a:buSzPts val="3200"/>
              <a:buFont typeface="Arial"/>
              <a:buNone/>
            </a:pPr>
            <a:r>
              <a:rPr lang="en-US" sz="3200" b="1" dirty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Example</a:t>
            </a:r>
          </a:p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660066"/>
              </a:buClr>
              <a:buSzPts val="3200"/>
              <a:buFont typeface="Arial"/>
              <a:buNone/>
            </a:pPr>
            <a:endParaRPr sz="1400" dirty="0"/>
          </a:p>
          <a:p>
            <a:pPr marL="742950" lvl="1" indent="-285750" algn="l" rtl="0">
              <a:lnSpc>
                <a:spcPct val="90000"/>
              </a:lnSpc>
              <a:spcBef>
                <a:spcPts val="800"/>
              </a:spcBef>
              <a:spcAft>
                <a:spcPts val="600"/>
              </a:spcAft>
              <a:buClr>
                <a:schemeClr val="dk1"/>
              </a:buClr>
              <a:buSzPts val="2160"/>
              <a:buFont typeface="Arial"/>
              <a:buChar char="o"/>
            </a:pPr>
            <a:r>
              <a:rPr lang="en-US" dirty="0"/>
              <a:t>Profit from factory located in other country </a:t>
            </a:r>
            <a:endParaRPr dirty="0"/>
          </a:p>
          <a:p>
            <a:pPr marL="742950" lvl="1" indent="-285750" algn="l" rtl="0">
              <a:lnSpc>
                <a:spcPct val="90000"/>
              </a:lnSpc>
              <a:spcBef>
                <a:spcPts val="800"/>
              </a:spcBef>
              <a:spcAft>
                <a:spcPts val="600"/>
              </a:spcAft>
              <a:buClr>
                <a:schemeClr val="dk1"/>
              </a:buClr>
              <a:buSzPts val="2520"/>
              <a:buFont typeface="Arial"/>
              <a:buNone/>
            </a:pPr>
            <a:endParaRPr sz="2800" dirty="0">
              <a:latin typeface="Angsana New"/>
              <a:ea typeface="Angsana New"/>
              <a:cs typeface="Angsana New"/>
              <a:sym typeface="Angsana New"/>
            </a:endParaRPr>
          </a:p>
          <a:p>
            <a:pPr marL="4572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"/>
              <a:buNone/>
            </a:pPr>
            <a:endParaRPr lang="en-US" dirty="0"/>
          </a:p>
          <a:p>
            <a:pPr marL="74295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2160"/>
              <a:buFont typeface="Arial"/>
              <a:buChar char="o"/>
            </a:pPr>
            <a:r>
              <a:rPr lang="en-US" dirty="0"/>
              <a:t>Maid and labor work in other country</a:t>
            </a:r>
            <a:endParaRPr dirty="0"/>
          </a:p>
          <a:p>
            <a:pPr marL="742950" lvl="1" indent="-285750" algn="l" rtl="0">
              <a:spcBef>
                <a:spcPts val="600"/>
              </a:spcBef>
              <a:spcAft>
                <a:spcPts val="600"/>
              </a:spcAft>
              <a:buClr>
                <a:srgbClr val="008000"/>
              </a:buClr>
              <a:buSzPts val="2160"/>
              <a:buFont typeface="Arial"/>
              <a:buChar char="o"/>
            </a:pPr>
            <a:r>
              <a:rPr lang="en-US" b="1" i="1" dirty="0">
                <a:solidFill>
                  <a:srgbClr val="008000"/>
                </a:solidFill>
              </a:rPr>
              <a:t>GNP = GDP + </a:t>
            </a:r>
            <a:r>
              <a:rPr lang="en-US" sz="2000" dirty="0">
                <a:solidFill>
                  <a:srgbClr val="21218A"/>
                </a:solidFill>
              </a:rPr>
              <a:t>Income from Thai factors of</a:t>
            </a:r>
            <a:r>
              <a:rPr lang="en-US" dirty="0"/>
              <a:t> </a:t>
            </a:r>
            <a:r>
              <a:rPr lang="en-US" sz="2000" dirty="0">
                <a:solidFill>
                  <a:srgbClr val="21218A"/>
                </a:solidFill>
              </a:rPr>
              <a:t>production used to produce G&amp;S abroad </a:t>
            </a:r>
            <a:r>
              <a:rPr lang="en-US" sz="2000" dirty="0"/>
              <a:t>- </a:t>
            </a:r>
            <a:r>
              <a:rPr lang="en-US" sz="2000" dirty="0">
                <a:solidFill>
                  <a:srgbClr val="21218A"/>
                </a:solidFill>
              </a:rPr>
              <a:t>Income from foreign factors of production used to produce G&amp;S in Thailand</a:t>
            </a:r>
            <a:r>
              <a:rPr lang="en-US" sz="2000" i="1" dirty="0">
                <a:solidFill>
                  <a:srgbClr val="21218A"/>
                </a:solidFill>
              </a:rPr>
              <a:t>	</a:t>
            </a:r>
          </a:p>
          <a:p>
            <a:pPr marL="742950" lvl="1" indent="-285750" algn="l" rtl="0">
              <a:spcBef>
                <a:spcPts val="600"/>
              </a:spcBef>
              <a:spcAft>
                <a:spcPts val="600"/>
              </a:spcAft>
              <a:buClr>
                <a:srgbClr val="008000"/>
              </a:buClr>
              <a:buSzPts val="2160"/>
              <a:buFont typeface="Arial"/>
              <a:buChar char="o"/>
            </a:pPr>
            <a:r>
              <a:rPr lang="en-GB" sz="2200" b="1" i="1" dirty="0">
                <a:solidFill>
                  <a:srgbClr val="008000"/>
                </a:solidFill>
              </a:rPr>
              <a:t>GDP = GNP + </a:t>
            </a:r>
            <a:r>
              <a:rPr lang="en-GB" sz="2000" dirty="0">
                <a:solidFill>
                  <a:srgbClr val="21218A"/>
                </a:solidFill>
              </a:rPr>
              <a:t>Income from foreign factors of production used to produce G&amp;S in Thailand </a:t>
            </a:r>
            <a:r>
              <a:rPr lang="en-US" sz="2000" dirty="0">
                <a:solidFill>
                  <a:srgbClr val="21218A"/>
                </a:solidFill>
              </a:rPr>
              <a:t>- </a:t>
            </a:r>
            <a:r>
              <a:rPr lang="en-GB" sz="2000" dirty="0">
                <a:solidFill>
                  <a:srgbClr val="21218A"/>
                </a:solidFill>
              </a:rPr>
              <a:t>Income from Thai factors of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21218A"/>
                </a:solidFill>
              </a:rPr>
              <a:t>production used to produce G&amp;S abroad </a:t>
            </a:r>
            <a:endParaRPr sz="2000" i="1" dirty="0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197" name="Google Shape;197;p26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8" name="Google Shape;198;p26"/>
          <p:cNvCxnSpPr/>
          <p:nvPr/>
        </p:nvCxnSpPr>
        <p:spPr>
          <a:xfrm>
            <a:off x="1291363" y="2548354"/>
            <a:ext cx="57150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9" name="Google Shape;199;p26"/>
          <p:cNvCxnSpPr/>
          <p:nvPr/>
        </p:nvCxnSpPr>
        <p:spPr>
          <a:xfrm>
            <a:off x="1291363" y="2996225"/>
            <a:ext cx="5791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0" name="Google Shape;200;p26"/>
          <p:cNvSpPr/>
          <p:nvPr/>
        </p:nvSpPr>
        <p:spPr>
          <a:xfrm>
            <a:off x="1356209" y="2110106"/>
            <a:ext cx="5410200" cy="43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2D2DB9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Count as GNP but not GDP in our country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2D2DB9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6"/>
          <p:cNvSpPr/>
          <p:nvPr/>
        </p:nvSpPr>
        <p:spPr>
          <a:xfrm>
            <a:off x="1356209" y="2606875"/>
            <a:ext cx="7010400" cy="43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2D2DB9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but count as GDP in foreign country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02" name="Google Shape;202;p2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9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192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2.5 Measurement of GDP</a:t>
            </a:r>
            <a:endParaRPr/>
          </a:p>
        </p:txBody>
      </p:sp>
      <p:sp>
        <p:nvSpPr>
          <p:cNvPr id="208" name="Google Shape;208;p27"/>
          <p:cNvSpPr txBox="1">
            <a:spLocks noGrp="1"/>
          </p:cNvSpPr>
          <p:nvPr>
            <p:ph type="body" idx="1"/>
          </p:nvPr>
        </p:nvSpPr>
        <p:spPr>
          <a:xfrm>
            <a:off x="1676400" y="1524000"/>
            <a:ext cx="64008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indent="-4572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</a:rPr>
              <a:t>Production approach</a:t>
            </a:r>
          </a:p>
          <a:p>
            <a:pPr lvl="0" indent="-4572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</a:rPr>
              <a:t>Expenditure Approach</a:t>
            </a:r>
            <a:endParaRPr sz="3200" dirty="0">
              <a:solidFill>
                <a:srgbClr val="008000"/>
              </a:solidFill>
            </a:endParaRPr>
          </a:p>
          <a:p>
            <a:pPr marL="342900" lvl="0" indent="-342900" algn="l" rtl="0">
              <a:spcBef>
                <a:spcPts val="224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Noto Sans Symbols"/>
              <a:buChar char="⮚"/>
            </a:pPr>
            <a:r>
              <a:rPr lang="en-US" sz="3200" dirty="0">
                <a:solidFill>
                  <a:srgbClr val="008000"/>
                </a:solidFill>
              </a:rPr>
              <a:t> Income Approach</a:t>
            </a:r>
            <a:endParaRPr dirty="0"/>
          </a:p>
        </p:txBody>
      </p:sp>
      <p:sp>
        <p:nvSpPr>
          <p:cNvPr id="209" name="Google Shape;209;p27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10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65240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2.5.1 Production Approach</a:t>
            </a:r>
            <a:endParaRPr dirty="0"/>
          </a:p>
        </p:txBody>
      </p:sp>
      <p:sp>
        <p:nvSpPr>
          <p:cNvPr id="216" name="Google Shape;216;p28"/>
          <p:cNvSpPr txBox="1">
            <a:spLocks noGrp="1"/>
          </p:cNvSpPr>
          <p:nvPr>
            <p:ph type="body" idx="1"/>
          </p:nvPr>
        </p:nvSpPr>
        <p:spPr>
          <a:xfrm>
            <a:off x="609600" y="1447800"/>
            <a:ext cx="8077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Noto Sans Symbols"/>
              <a:buNone/>
            </a:pPr>
            <a:endParaRPr sz="1000">
              <a:latin typeface="Angsana New"/>
              <a:ea typeface="Angsana New"/>
              <a:cs typeface="Angsana New"/>
              <a:sym typeface="Angsana New"/>
            </a:endParaRPr>
          </a:p>
          <a:p>
            <a:pPr marL="342900" lvl="0" indent="-342900" algn="l" rtl="0">
              <a:spcBef>
                <a:spcPts val="1350"/>
              </a:spcBef>
              <a:spcAft>
                <a:spcPts val="0"/>
              </a:spcAft>
              <a:buClr>
                <a:srgbClr val="008000"/>
              </a:buClr>
              <a:buSzPts val="3600"/>
              <a:buFont typeface="Noto Sans Symbols"/>
              <a:buChar char="⮚"/>
            </a:pPr>
            <a:r>
              <a:rPr lang="en-US" sz="3600">
                <a:solidFill>
                  <a:srgbClr val="008000"/>
                </a:solidFill>
                <a:latin typeface="Angsana New"/>
                <a:ea typeface="Angsana New"/>
                <a:cs typeface="Angsana New"/>
                <a:sym typeface="Angsana New"/>
              </a:rPr>
              <a:t> </a:t>
            </a:r>
            <a:r>
              <a:rPr lang="en-US" sz="3200">
                <a:solidFill>
                  <a:srgbClr val="008000"/>
                </a:solidFill>
              </a:rPr>
              <a:t>Calculated from value of final goods and services</a:t>
            </a:r>
            <a:endParaRPr/>
          </a:p>
          <a:p>
            <a:pPr marL="342900" lvl="0" indent="-3429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Noto Sans Symbols"/>
              <a:buChar char="⮚"/>
            </a:pPr>
            <a:r>
              <a:rPr lang="en-US" sz="3200">
                <a:solidFill>
                  <a:srgbClr val="008000"/>
                </a:solidFill>
              </a:rPr>
              <a:t> Calculated using value added method</a:t>
            </a:r>
            <a:endParaRPr sz="3200">
              <a:solidFill>
                <a:srgbClr val="008000"/>
              </a:solidFill>
            </a:endParaRPr>
          </a:p>
          <a:p>
            <a:pPr marL="342900" lvl="0" indent="-139700" algn="l" rtl="0">
              <a:spcBef>
                <a:spcPts val="22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endParaRPr sz="3200">
              <a:solidFill>
                <a:srgbClr val="008000"/>
              </a:solidFill>
            </a:endParaRPr>
          </a:p>
        </p:txBody>
      </p:sp>
      <p:sp>
        <p:nvSpPr>
          <p:cNvPr id="217" name="Google Shape;217;p28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17275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9"/>
          <p:cNvSpPr txBox="1"/>
          <p:nvPr/>
        </p:nvSpPr>
        <p:spPr>
          <a:xfrm>
            <a:off x="381000" y="1524000"/>
            <a:ext cx="8763000" cy="1416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1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en-US" sz="3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Calculate total value of final goods and service: suppose there are 400 apples and 300 oranges in the economy</a:t>
            </a:r>
            <a:endParaRPr sz="2400" b="0" i="0" u="none" strike="noStrike" cap="none">
              <a:solidFill>
                <a:srgbClr val="FF66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224" name="Google Shape;224;p29"/>
          <p:cNvGrpSpPr/>
          <p:nvPr/>
        </p:nvGrpSpPr>
        <p:grpSpPr>
          <a:xfrm>
            <a:off x="2438400" y="2667000"/>
            <a:ext cx="4114800" cy="1066800"/>
            <a:chOff x="1536" y="1248"/>
            <a:chExt cx="2592" cy="672"/>
          </a:xfrm>
        </p:grpSpPr>
        <p:pic>
          <p:nvPicPr>
            <p:cNvPr id="225" name="Google Shape;225;p29" descr="orange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504" y="1296"/>
              <a:ext cx="624" cy="62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26" name="Google Shape;226;p29"/>
            <p:cNvGrpSpPr/>
            <p:nvPr/>
          </p:nvGrpSpPr>
          <p:grpSpPr>
            <a:xfrm>
              <a:off x="1536" y="1248"/>
              <a:ext cx="588" cy="672"/>
              <a:chOff x="1536" y="1248"/>
              <a:chExt cx="588" cy="672"/>
            </a:xfrm>
          </p:grpSpPr>
          <p:pic>
            <p:nvPicPr>
              <p:cNvPr id="227" name="Google Shape;227;p29" descr="APPLE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536" y="1248"/>
                <a:ext cx="588" cy="67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28" name="Google Shape;228;p29"/>
              <p:cNvSpPr txBox="1"/>
              <p:nvPr/>
            </p:nvSpPr>
            <p:spPr>
              <a:xfrm>
                <a:off x="1584" y="1440"/>
                <a:ext cx="484" cy="28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Times New Roman"/>
                  <a:buNone/>
                </a:pPr>
                <a:r>
                  <a:rPr lang="en-US" sz="2400" b="0" i="0" u="none" strike="noStrike" cap="none">
                    <a:solidFill>
                      <a:schemeClr val="dk1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B 10</a:t>
                </a:r>
                <a:endParaRPr sz="2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</p:grpSp>
        <p:sp>
          <p:nvSpPr>
            <p:cNvPr id="229" name="Google Shape;229;p29"/>
            <p:cNvSpPr txBox="1"/>
            <p:nvPr/>
          </p:nvSpPr>
          <p:spPr>
            <a:xfrm>
              <a:off x="3552" y="1488"/>
              <a:ext cx="388" cy="2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rPr lang="en-US" sz="2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B 5</a:t>
              </a:r>
              <a:endParaRPr/>
            </a:p>
          </p:txBody>
        </p:sp>
      </p:grpSp>
      <p:sp>
        <p:nvSpPr>
          <p:cNvPr id="230" name="Google Shape;230;p29"/>
          <p:cNvSpPr txBox="1"/>
          <p:nvPr/>
        </p:nvSpPr>
        <p:spPr>
          <a:xfrm>
            <a:off x="1143000" y="3886200"/>
            <a:ext cx="7088188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GDP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(price of </a:t>
            </a:r>
            <a:r>
              <a:rPr lang="en-US" sz="2800" b="0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apples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× amount of </a:t>
            </a:r>
            <a:r>
              <a:rPr lang="en-US" sz="2800" b="0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+ (price of </a:t>
            </a:r>
            <a:r>
              <a:rPr lang="en-US" sz="2800" b="0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amount of </a:t>
            </a:r>
            <a:r>
              <a:rPr lang="en-US" sz="2800" b="0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= (</a:t>
            </a:r>
            <a:r>
              <a:rPr lang="en-US" sz="2800" b="1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10</a:t>
            </a:r>
            <a:r>
              <a:rPr lang="en-US" sz="2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× </a:t>
            </a:r>
            <a:r>
              <a:rPr lang="en-US" sz="2800" b="1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400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+ (</a:t>
            </a:r>
            <a:r>
              <a:rPr lang="en-US" sz="2800" b="1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5</a:t>
            </a: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</a:t>
            </a:r>
            <a:r>
              <a:rPr lang="en-US" sz="2800" b="1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300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GDP = </a:t>
            </a:r>
            <a:r>
              <a:rPr lang="en-US" sz="2800" b="1" i="0" u="none" strike="noStrike" cap="none">
                <a:solidFill>
                  <a:srgbClr val="99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4,000 + B 1,500 = B 5,500</a:t>
            </a:r>
            <a:endParaRPr/>
          </a:p>
        </p:txBody>
      </p:sp>
      <p:sp>
        <p:nvSpPr>
          <p:cNvPr id="231" name="Google Shape;231;p29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5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533400" y="2286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final G&amp;S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193704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0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value-added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0"/>
          <p:cNvSpPr/>
          <p:nvPr/>
        </p:nvSpPr>
        <p:spPr>
          <a:xfrm>
            <a:off x="1295400" y="1981200"/>
            <a:ext cx="62484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Value added 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difference between the value of goods as they leave a stage of production and the cost of the goods as they entered that stage.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2512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" name="Google Shape;246;p31"/>
          <p:cNvGraphicFramePr/>
          <p:nvPr/>
        </p:nvGraphicFramePr>
        <p:xfrm>
          <a:off x="152400" y="1295400"/>
          <a:ext cx="8632825" cy="4556125"/>
        </p:xfrm>
        <a:graphic>
          <a:graphicData uri="http://schemas.openxmlformats.org/drawingml/2006/table">
            <a:tbl>
              <a:tblPr>
                <a:noFill/>
                <a:tableStyleId>{3BC279F1-9C53-45DF-A1F7-1187AF689783}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28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1100">
                <a:tc gridSpan="8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Value added in production of bottle orange juice</a:t>
                      </a:r>
                      <a:endParaRPr sz="2400" b="1" i="0" u="none" strike="noStrike" cap="non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1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Stage of production</a:t>
                      </a:r>
                      <a:endParaRPr sz="24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Sales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16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endParaRPr sz="24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Value Added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(1)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</a:t>
                      </a:r>
                      <a:endParaRPr sz="22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500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(2)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 juice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650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(3)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 juice in bottle (factory level)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900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0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(4)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Retail sale (Supermarket level)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1200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00"/>
                        </a:buClr>
                        <a:buSzPts val="2800"/>
                        <a:buFont typeface="Arial"/>
                        <a:buNone/>
                      </a:pPr>
                      <a:r>
                        <a:rPr lang="en-US" sz="2800" b="0" i="0" u="none" strike="noStrike" cap="none">
                          <a:solidFill>
                            <a:srgbClr val="FFFF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Total value added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7" name="Google Shape;247;p31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7239000" y="2971800"/>
            <a:ext cx="6096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500</a:t>
            </a:r>
            <a:endParaRPr/>
          </a:p>
        </p:txBody>
      </p:sp>
      <p:sp>
        <p:nvSpPr>
          <p:cNvPr id="249" name="Google Shape;249;p31"/>
          <p:cNvSpPr txBox="1"/>
          <p:nvPr/>
        </p:nvSpPr>
        <p:spPr>
          <a:xfrm>
            <a:off x="7239000" y="3429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150</a:t>
            </a:r>
            <a:endParaRPr/>
          </a:p>
        </p:txBody>
      </p:sp>
      <p:sp>
        <p:nvSpPr>
          <p:cNvPr id="250" name="Google Shape;250;p31"/>
          <p:cNvSpPr txBox="1"/>
          <p:nvPr/>
        </p:nvSpPr>
        <p:spPr>
          <a:xfrm>
            <a:off x="7239000" y="3810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250</a:t>
            </a:r>
            <a:endParaRPr/>
          </a:p>
        </p:txBody>
      </p:sp>
      <p:sp>
        <p:nvSpPr>
          <p:cNvPr id="251" name="Google Shape;251;p31"/>
          <p:cNvSpPr txBox="1"/>
          <p:nvPr/>
        </p:nvSpPr>
        <p:spPr>
          <a:xfrm>
            <a:off x="7239000" y="4572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300</a:t>
            </a:r>
            <a:endParaRPr/>
          </a:p>
        </p:txBody>
      </p:sp>
      <p:sp>
        <p:nvSpPr>
          <p:cNvPr id="252" name="Google Shape;252;p31"/>
          <p:cNvSpPr txBox="1"/>
          <p:nvPr/>
        </p:nvSpPr>
        <p:spPr>
          <a:xfrm>
            <a:off x="7162800" y="5410200"/>
            <a:ext cx="8382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1200</a:t>
            </a:r>
            <a:endParaRPr/>
          </a:p>
        </p:txBody>
      </p:sp>
      <p:sp>
        <p:nvSpPr>
          <p:cNvPr id="253" name="Google Shape;253;p3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1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value-added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193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Some concerns: measuring GDP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38200" y="2592388"/>
            <a:ext cx="8029575" cy="684212"/>
          </a:xfrm>
          <a:prstGeom prst="rect">
            <a:avLst/>
          </a:prstGeom>
          <a:solidFill>
            <a:srgbClr val="FFF0D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GDP ignores all transactions in which money or goods change hands and in which no new goods and services are produced.</a:t>
            </a:r>
            <a:endParaRPr dirty="0"/>
          </a:p>
        </p:txBody>
      </p:sp>
      <p:sp>
        <p:nvSpPr>
          <p:cNvPr id="262" name="Google Shape;262;p32"/>
          <p:cNvSpPr/>
          <p:nvPr/>
        </p:nvSpPr>
        <p:spPr>
          <a:xfrm>
            <a:off x="190500" y="1344812"/>
            <a:ext cx="89154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EXCLUSION OF USED GOODS AND PAPER TRANSACTIONS</a:t>
            </a:r>
            <a:endParaRPr dirty="0"/>
          </a:p>
        </p:txBody>
      </p:sp>
      <p:sp>
        <p:nvSpPr>
          <p:cNvPr id="263" name="Google Shape;263;p32"/>
          <p:cNvSpPr/>
          <p:nvPr/>
        </p:nvSpPr>
        <p:spPr>
          <a:xfrm>
            <a:off x="838200" y="2206824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GDP is concerned only with new, or current, production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264" name="Google Shape;264;p32"/>
          <p:cNvSpPr txBox="1"/>
          <p:nvPr/>
        </p:nvSpPr>
        <p:spPr>
          <a:xfrm>
            <a:off x="152400" y="3429000"/>
            <a:ext cx="8991600" cy="25908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A house build 3 years ago, should it be counted in GDP this year 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How about commission fee for the commissioner  who sell the house?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5" name="Google Shape;265;p32"/>
          <p:cNvCxnSpPr/>
          <p:nvPr/>
        </p:nvCxnSpPr>
        <p:spPr>
          <a:xfrm>
            <a:off x="685800" y="4800600"/>
            <a:ext cx="7696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6" name="Google Shape;266;p32"/>
          <p:cNvCxnSpPr/>
          <p:nvPr/>
        </p:nvCxnSpPr>
        <p:spPr>
          <a:xfrm>
            <a:off x="685800" y="5638800"/>
            <a:ext cx="7696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7" name="Google Shape;267;p32"/>
          <p:cNvSpPr txBox="1"/>
          <p:nvPr/>
        </p:nvSpPr>
        <p:spPr>
          <a:xfrm>
            <a:off x="1066800" y="4419600"/>
            <a:ext cx="67818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It should not be counted as GDP this year</a:t>
            </a:r>
            <a:endParaRPr/>
          </a:p>
        </p:txBody>
      </p:sp>
      <p:sp>
        <p:nvSpPr>
          <p:cNvPr id="268" name="Google Shape;268;p32"/>
          <p:cNvSpPr txBox="1"/>
          <p:nvPr/>
        </p:nvSpPr>
        <p:spPr>
          <a:xfrm>
            <a:off x="1066800" y="5257800"/>
            <a:ext cx="67818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It should  be counted as GDP this year</a:t>
            </a:r>
            <a:endParaRPr/>
          </a:p>
        </p:txBody>
      </p:sp>
      <p:sp>
        <p:nvSpPr>
          <p:cNvPr id="269" name="Google Shape;269;p3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101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9591</TotalTime>
  <Words>753</Words>
  <Application>Microsoft Office PowerPoint</Application>
  <PresentationFormat>On-screen Show (4:3)</PresentationFormat>
  <Paragraphs>141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Times New Roman</vt:lpstr>
      <vt:lpstr>Angsana New</vt:lpstr>
      <vt:lpstr>Arial</vt:lpstr>
      <vt:lpstr>Libre Franklin Medium</vt:lpstr>
      <vt:lpstr>Wingdings</vt:lpstr>
      <vt:lpstr>Noto Sans Symbols</vt:lpstr>
      <vt:lpstr>Default Design</vt:lpstr>
      <vt:lpstr>2_Default Design</vt:lpstr>
      <vt:lpstr>National Income and Product Account</vt:lpstr>
      <vt:lpstr>2.1 The component of Macroeconomy</vt:lpstr>
      <vt:lpstr>2.2 Circular flow diagram</vt:lpstr>
      <vt:lpstr>PowerPoint Presentation</vt:lpstr>
      <vt:lpstr>2.3 National Income and Product Account</vt:lpstr>
      <vt:lpstr>Gross Domestic Product</vt:lpstr>
      <vt:lpstr>Concept of final goods and services</vt:lpstr>
      <vt:lpstr>2.4 GDP  versus GNP</vt:lpstr>
      <vt:lpstr>2.4 GDP  versus GNP</vt:lpstr>
      <vt:lpstr>2.5 Measurement of GDP</vt:lpstr>
      <vt:lpstr>2.5.1 Production Approach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Income and Product Account</dc:title>
  <dc:creator>windows</dc:creator>
  <cp:lastModifiedBy>Nessara  Sukpanich</cp:lastModifiedBy>
  <cp:revision>69</cp:revision>
  <dcterms:modified xsi:type="dcterms:W3CDTF">2021-08-25T17:46:44Z</dcterms:modified>
</cp:coreProperties>
</file>