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354" r:id="rId3"/>
    <p:sldId id="355" r:id="rId4"/>
    <p:sldId id="343" r:id="rId5"/>
    <p:sldId id="356" r:id="rId6"/>
    <p:sldId id="357" r:id="rId7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FFCC"/>
    <a:srgbClr val="BA0808"/>
    <a:srgbClr val="008000"/>
    <a:srgbClr val="FF99CC"/>
    <a:srgbClr val="FF00FF"/>
    <a:srgbClr val="CC0066"/>
    <a:srgbClr val="FF5050"/>
    <a:srgbClr val="33CC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727" autoAdjust="0"/>
  </p:normalViewPr>
  <p:slideViewPr>
    <p:cSldViewPr>
      <p:cViewPr varScale="1">
        <p:scale>
          <a:sx n="70" d="100"/>
          <a:sy n="70" d="100"/>
        </p:scale>
        <p:origin x="797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8044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30/08/60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10200" y="58674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81000" y="2577826"/>
            <a:ext cx="7962900" cy="255454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+mn-lt"/>
              </a:rPr>
              <a:t>CHAPTER 3</a:t>
            </a:r>
          </a:p>
          <a:p>
            <a:endParaRPr lang="en-US" sz="4000" b="1" dirty="0">
              <a:latin typeface="+mn-lt"/>
            </a:endParaRPr>
          </a:p>
          <a:p>
            <a:r>
              <a:rPr lang="en-US" sz="4000" b="1" dirty="0" smtClean="0">
                <a:solidFill>
                  <a:srgbClr val="0066FF"/>
                </a:solidFill>
                <a:latin typeface="+mn-lt"/>
              </a:rPr>
              <a:t>Development of Service Industry and Service Economy</a:t>
            </a:r>
            <a:endParaRPr lang="en-US" sz="4000" b="1" dirty="0">
              <a:solidFill>
                <a:srgbClr val="0066FF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User\Documents\Thai PPT Monthly -29 Jine 11(1)_page9_image3.png"/>
          <p:cNvPicPr>
            <a:picLocks noChangeAspect="1" noChangeArrowheads="1"/>
          </p:cNvPicPr>
          <p:nvPr/>
        </p:nvPicPr>
        <p:blipFill>
          <a:blip r:embed="rId2">
            <a:lum bright="24000"/>
          </a:blip>
          <a:srcRect/>
          <a:stretch>
            <a:fillRect/>
          </a:stretch>
        </p:blipFill>
        <p:spPr bwMode="auto">
          <a:xfrm>
            <a:off x="26746" y="144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3F2CBA-F048-4AB6-BA2E-B9A630E0F0EE}" type="slidenum">
              <a:rPr lang="en-US">
                <a:cs typeface="Cordia New" pitchFamily="34" charset="-34"/>
              </a:rPr>
              <a:pPr/>
              <a:t>2</a:t>
            </a:fld>
            <a:r>
              <a:rPr lang="en-US">
                <a:cs typeface="Cordia New" pitchFamily="34" charset="-34"/>
              </a:rPr>
              <a:t>     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211315" y="43326"/>
            <a:ext cx="4970285" cy="708025"/>
          </a:xfrm>
        </p:spPr>
        <p:txBody>
          <a:bodyPr anchor="t">
            <a:normAutofit fontScale="90000"/>
          </a:bodyPr>
          <a:lstStyle/>
          <a:p>
            <a:pPr algn="l" eaLnBrk="1" hangingPunct="1">
              <a:defRPr/>
            </a:pPr>
            <a:r>
              <a:rPr lang="en-US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Content and Reading List</a:t>
            </a:r>
            <a:endParaRPr lang="th-TH" sz="3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11315" y="980079"/>
            <a:ext cx="7987123" cy="155903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         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 evolution mechanism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track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characteristics </a:t>
            </a:r>
            <a:endParaRPr lang="en-US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en-US" sz="2400" b="1" dirty="0" smtClean="0">
                <a:solidFill>
                  <a:srgbClr val="0066FF"/>
                </a:solidFill>
              </a:rPr>
              <a:t>Read: Zhou (2016): Ch. 5</a:t>
            </a:r>
            <a:endParaRPr lang="en-US" sz="2400" b="1" dirty="0">
              <a:solidFill>
                <a:srgbClr val="0066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42477" y="2819991"/>
            <a:ext cx="7924800" cy="14765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          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features of service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development trend</a:t>
            </a:r>
          </a:p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en-US" sz="2400" b="1" dirty="0">
                <a:solidFill>
                  <a:srgbClr val="0066FF"/>
                </a:solidFill>
              </a:rPr>
              <a:t>Read: Zhou (2016): Ch. 6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80325" y="4540951"/>
            <a:ext cx="7952282" cy="153452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Factors affecting service sector growth and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service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           </a:t>
            </a:r>
            <a:r>
              <a:rPr lang="en-US" sz="2400" b="1" dirty="0">
                <a:solidFill>
                  <a:srgbClr val="0066FF"/>
                </a:solidFill>
              </a:rPr>
              <a:t>Read: </a:t>
            </a:r>
            <a:r>
              <a:rPr lang="en-US" sz="2400" b="1" dirty="0" smtClean="0">
                <a:solidFill>
                  <a:srgbClr val="0066FF"/>
                </a:solidFill>
              </a:rPr>
              <a:t>Navarro and </a:t>
            </a:r>
            <a:r>
              <a:rPr lang="en-US" sz="2400" b="1" dirty="0" err="1" smtClean="0">
                <a:solidFill>
                  <a:srgbClr val="0066FF"/>
                </a:solidFill>
              </a:rPr>
              <a:t>Roura</a:t>
            </a:r>
            <a:r>
              <a:rPr lang="en-US" sz="2400" b="1" dirty="0" smtClean="0">
                <a:solidFill>
                  <a:srgbClr val="0066FF"/>
                </a:solidFill>
              </a:rPr>
              <a:t> (2010), ADB (2012), 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7331" y="1200391"/>
            <a:ext cx="956187" cy="627471"/>
          </a:xfrm>
          <a:prstGeom prst="round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17332" y="3025776"/>
            <a:ext cx="956187" cy="627471"/>
          </a:xfrm>
          <a:prstGeom prst="roundRect">
            <a:avLst/>
          </a:prstGeom>
          <a:solidFill>
            <a:schemeClr val="accent6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22882" y="4800600"/>
            <a:ext cx="956187" cy="62747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0407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574343" y="2590800"/>
            <a:ext cx="8004412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What </a:t>
            </a:r>
            <a:r>
              <a:rPr lang="en-US" b="1" smtClean="0">
                <a:solidFill>
                  <a:srgbClr val="0066FF"/>
                </a:solidFill>
                <a:latin typeface="+mn-lt"/>
              </a:rPr>
              <a:t>are </a:t>
            </a:r>
            <a:r>
              <a:rPr lang="en-US" b="1" smtClean="0">
                <a:solidFill>
                  <a:srgbClr val="0066FF"/>
                </a:solidFill>
                <a:latin typeface="+mn-lt"/>
              </a:rPr>
              <a:t>two </a:t>
            </a:r>
            <a:r>
              <a:rPr lang="en-US" b="1" dirty="0" smtClean="0">
                <a:solidFill>
                  <a:srgbClr val="0066FF"/>
                </a:solidFill>
                <a:latin typeface="+mn-lt"/>
              </a:rPr>
              <a:t>research questions or objectives of this paper?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95" y="3694037"/>
            <a:ext cx="80044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n-lt"/>
              </a:rPr>
              <a:t>To  explain…..</a:t>
            </a:r>
          </a:p>
          <a:p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Service economy </a:t>
            </a:r>
            <a:r>
              <a:rPr lang="en-US" sz="2400" dirty="0">
                <a:latin typeface="+mn-lt"/>
              </a:rPr>
              <a:t>e</a:t>
            </a:r>
            <a:r>
              <a:rPr lang="en-US" sz="2400" dirty="0" smtClean="0">
                <a:latin typeface="+mn-lt"/>
              </a:rPr>
              <a:t>volution mechanism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The evolution process of service economy and its orbit characteristics 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7449" y="1118231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Zhou, Z. (2016). Chapter 5: Service industry </a:t>
            </a:r>
            <a:r>
              <a:rPr lang="en-US" sz="2000" dirty="0">
                <a:latin typeface="+mn-lt"/>
              </a:rPr>
              <a:t>e</a:t>
            </a:r>
            <a:r>
              <a:rPr lang="en-US" sz="2000" dirty="0" smtClean="0">
                <a:latin typeface="+mn-lt"/>
              </a:rPr>
              <a:t>volution </a:t>
            </a:r>
            <a:r>
              <a:rPr lang="en-US" sz="2000" dirty="0">
                <a:latin typeface="+mn-lt"/>
              </a:rPr>
              <a:t>m</a:t>
            </a:r>
            <a:r>
              <a:rPr lang="en-US" sz="2000" dirty="0" smtClean="0">
                <a:latin typeface="+mn-lt"/>
              </a:rPr>
              <a:t>echanism and track </a:t>
            </a:r>
            <a:r>
              <a:rPr lang="en-US" sz="2000" dirty="0">
                <a:latin typeface="+mn-lt"/>
              </a:rPr>
              <a:t>c</a:t>
            </a:r>
            <a:r>
              <a:rPr lang="en-US" sz="2000" dirty="0" smtClean="0">
                <a:latin typeface="+mn-lt"/>
              </a:rPr>
              <a:t>haracteristics. </a:t>
            </a:r>
            <a:r>
              <a:rPr lang="en-US" sz="2000" i="1" dirty="0" smtClean="0">
                <a:latin typeface="+mn-lt"/>
              </a:rPr>
              <a:t>In The development of service </a:t>
            </a:r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conomy: the </a:t>
            </a:r>
            <a:r>
              <a:rPr lang="en-US" sz="2000" i="1" dirty="0">
                <a:latin typeface="+mn-lt"/>
              </a:rPr>
              <a:t>c</a:t>
            </a:r>
            <a:r>
              <a:rPr lang="en-US" sz="2000" i="1" dirty="0" smtClean="0">
                <a:latin typeface="+mn-lt"/>
              </a:rPr>
              <a:t>hanging </a:t>
            </a:r>
          </a:p>
          <a:p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 in China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dirty="0">
                <a:latin typeface="+mn-lt"/>
              </a:rPr>
              <a:t>Truth &amp; Wisdom Press and Springer </a:t>
            </a:r>
            <a:r>
              <a:rPr lang="en-US" sz="2000" dirty="0" err="1">
                <a:latin typeface="+mn-lt"/>
              </a:rPr>
              <a:t>Science+Business</a:t>
            </a:r>
            <a:r>
              <a:rPr lang="en-US" sz="2000" dirty="0">
                <a:latin typeface="+mn-lt"/>
              </a:rPr>
              <a:t> Media </a:t>
            </a:r>
            <a:r>
              <a:rPr lang="en-US" sz="2000" dirty="0" smtClean="0">
                <a:latin typeface="+mn-lt"/>
              </a:rPr>
              <a:t>Singapore (pp. 77 – 97).</a:t>
            </a:r>
          </a:p>
        </p:txBody>
      </p:sp>
      <p:sp>
        <p:nvSpPr>
          <p:cNvPr id="10" name="สี่เหลี่ยมมุมมน 3"/>
          <p:cNvSpPr>
            <a:spLocks noChangeArrowheads="1"/>
          </p:cNvSpPr>
          <p:nvPr/>
        </p:nvSpPr>
        <p:spPr bwMode="auto">
          <a:xfrm>
            <a:off x="369058" y="195869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425449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4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609600" y="1779142"/>
            <a:ext cx="80044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dirty="0" smtClean="0">
                <a:latin typeface="+mn-lt"/>
              </a:rPr>
              <a:t>Based on 3 types of service economy evolution mechanism</a:t>
            </a:r>
          </a:p>
          <a:p>
            <a:endParaRPr lang="en-US" sz="18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Deepening division mechanism</a:t>
            </a:r>
          </a:p>
          <a:p>
            <a:pPr lvl="1"/>
            <a:endParaRPr lang="en-US" sz="12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Industry convergence</a:t>
            </a:r>
          </a:p>
          <a:p>
            <a:pPr lvl="1"/>
            <a:endParaRPr lang="en-US" sz="12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Business transformation</a:t>
            </a:r>
          </a:p>
          <a:p>
            <a:pPr lvl="1"/>
            <a:endParaRPr lang="en-US" sz="1800" b="1" dirty="0" smtClean="0">
              <a:solidFill>
                <a:srgbClr val="0066FF"/>
              </a:solidFill>
              <a:latin typeface="+mn-lt"/>
            </a:endParaRP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Provide relevant examples and explanation of </a:t>
            </a: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each mechanism in the content of the service    </a:t>
            </a: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industry your group chose.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1093809"/>
            <a:ext cx="80044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Homework and 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19490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457200" y="1905000"/>
            <a:ext cx="8004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en-US" sz="2400" dirty="0" smtClean="0">
                <a:latin typeface="+mn-lt"/>
              </a:rPr>
              <a:t>Describe and explain underlying reasons of the </a:t>
            </a: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non-linear evolutional characteristics </a:t>
            </a:r>
            <a:r>
              <a:rPr lang="en-US" sz="2400" dirty="0" smtClean="0">
                <a:latin typeface="+mn-lt"/>
              </a:rPr>
              <a:t>of the relationship between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per capita income</a:t>
            </a:r>
            <a:r>
              <a:rPr lang="en-US" sz="2400" dirty="0" smtClean="0">
                <a:latin typeface="+mn-lt"/>
              </a:rPr>
              <a:t> and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value-added in service industry </a:t>
            </a:r>
            <a:r>
              <a:rPr lang="en-US" sz="2400" dirty="0" smtClean="0">
                <a:latin typeface="+mn-lt"/>
              </a:rPr>
              <a:t>(also bring in the industrialization and urbanization process to engage in your explanation) within 1 page (font </a:t>
            </a:r>
            <a:r>
              <a:rPr lang="en-US" sz="2400" dirty="0" err="1" smtClean="0">
                <a:latin typeface="+mn-lt"/>
              </a:rPr>
              <a:t>cordianew</a:t>
            </a:r>
            <a:r>
              <a:rPr lang="en-US" sz="2400" dirty="0" smtClean="0">
                <a:latin typeface="+mn-lt"/>
              </a:rPr>
              <a:t> 16, double space) </a:t>
            </a:r>
          </a:p>
          <a:p>
            <a:pPr marL="457200" indent="-457200">
              <a:buAutoNum type="arabicPeriod" startAt="2"/>
            </a:pPr>
            <a:endParaRPr lang="en-US" sz="2400" dirty="0">
              <a:latin typeface="+mn-lt"/>
            </a:endParaRP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Submit the assignment and I will randomly ask one </a:t>
            </a: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member of your group to explain this in class (I may also </a:t>
            </a: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randomly select the group (s) to present)</a:t>
            </a:r>
            <a:endParaRPr lang="en-US" sz="24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1093809"/>
            <a:ext cx="80044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Homework and 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21190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476250" y="1042253"/>
            <a:ext cx="8458200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  <a:latin typeface="+mn-lt"/>
              </a:rPr>
              <a:t>The changes of per capita GNI and the proportion of value-added of service industry</a:t>
            </a:r>
            <a:endParaRPr lang="en-US" sz="2400" b="1" dirty="0" smtClean="0">
              <a:solidFill>
                <a:srgbClr val="0066FF"/>
              </a:solidFill>
              <a:latin typeface="+mn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133600"/>
            <a:ext cx="7595425" cy="3962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63246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Source: Zhou (2016)</a:t>
            </a:r>
            <a:endParaRPr lang="en-US" sz="1800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5800" y="5978902"/>
            <a:ext cx="510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Note: Data sources from World Bank Database </a:t>
            </a:r>
            <a:endParaRPr lang="en-US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505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9027</TotalTime>
  <Words>360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MS PGothic</vt:lpstr>
      <vt:lpstr>Angsana New</vt:lpstr>
      <vt:lpstr>Arial</vt:lpstr>
      <vt:lpstr>Calibri</vt:lpstr>
      <vt:lpstr>Cordia New</vt:lpstr>
      <vt:lpstr>TH SarabunPSK</vt:lpstr>
      <vt:lpstr>Times New Roman</vt:lpstr>
      <vt:lpstr>Wingdings</vt:lpstr>
      <vt:lpstr>ชุดรูปแบบของ Office</vt:lpstr>
      <vt:lpstr>PowerPoint Presentation</vt:lpstr>
      <vt:lpstr>Content and Reading List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Nessara Sukpanich</cp:lastModifiedBy>
  <cp:revision>261</cp:revision>
  <dcterms:created xsi:type="dcterms:W3CDTF">2017-08-03T02:20:02Z</dcterms:created>
  <dcterms:modified xsi:type="dcterms:W3CDTF">2017-08-30T04:25:11Z</dcterms:modified>
</cp:coreProperties>
</file>