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67311-32B5-42AA-A22D-185962DA5710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8A833-38BF-4F6B-9ED4-9BC5B53CBFB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800" b="1" smtClean="0">
                <a:latin typeface="Calibri" pitchFamily="34" charset="0"/>
              </a:rPr>
              <a:t>Economics of Crime</a:t>
            </a:r>
            <a:endParaRPr lang="en-US" sz="4800" b="1" smtClean="0">
              <a:latin typeface="Calibri" pitchFamily="34" charset="0"/>
            </a:endParaRPr>
          </a:p>
        </p:txBody>
      </p:sp>
      <p:sp>
        <p:nvSpPr>
          <p:cNvPr id="143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3600" smtClean="0">
                <a:latin typeface="Calibri" pitchFamily="34" charset="0"/>
              </a:rPr>
              <a:t>Criminal Liability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Differences between Criminal Wrongs and Civil Wrongs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Behaviour of Rational Criminal</a:t>
            </a:r>
            <a:endParaRPr lang="th-TH" sz="3600" smtClean="0">
              <a:latin typeface="Calibri" pitchFamily="34" charset="0"/>
            </a:endParaRPr>
          </a:p>
          <a:p>
            <a:pPr eaLnBrk="1" hangingPunct="1"/>
            <a:r>
              <a:rPr lang="en-GB" sz="3600" smtClean="0">
                <a:latin typeface="Calibri" pitchFamily="34" charset="0"/>
              </a:rPr>
              <a:t>Efficient Punishment</a:t>
            </a:r>
            <a:endParaRPr lang="th-TH" sz="36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360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Calibri" pitchFamily="34" charset="0"/>
              </a:rPr>
              <a:t>Criminal Liability</a:t>
            </a:r>
            <a:endParaRPr lang="en-US" b="1" dirty="0">
              <a:latin typeface="Calibri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713788" cy="518477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sz="3600" dirty="0">
                <a:latin typeface="Calibri" pitchFamily="34" charset="0"/>
              </a:rPr>
              <a:t>Section 59 of Penal Code: Any person will be responsible for criminal liability if:</a:t>
            </a: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 dirty="0">
                <a:latin typeface="Calibri" pitchFamily="34" charset="0"/>
              </a:rPr>
              <a:t>Intention to act is required </a:t>
            </a:r>
            <a:r>
              <a:rPr lang="en-GB" sz="3600" i="1" dirty="0">
                <a:latin typeface="Calibri" pitchFamily="34" charset="0"/>
              </a:rPr>
              <a:t>(</a:t>
            </a:r>
            <a:r>
              <a:rPr lang="en-GB" sz="3600" i="1" dirty="0" err="1">
                <a:latin typeface="Calibri" pitchFamily="34" charset="0"/>
              </a:rPr>
              <a:t>Actus</a:t>
            </a:r>
            <a:r>
              <a:rPr lang="en-GB" sz="3600" i="1" dirty="0">
                <a:latin typeface="Calibri" pitchFamily="34" charset="0"/>
              </a:rPr>
              <a:t> </a:t>
            </a:r>
            <a:r>
              <a:rPr lang="en-GB" sz="3600" i="1" dirty="0" err="1">
                <a:latin typeface="Calibri" pitchFamily="34" charset="0"/>
              </a:rPr>
              <a:t>reus</a:t>
            </a:r>
            <a:r>
              <a:rPr lang="en-GB" sz="3600" i="1" dirty="0">
                <a:latin typeface="Calibri" pitchFamily="34" charset="0"/>
              </a:rPr>
              <a:t>)</a:t>
            </a:r>
            <a:endParaRPr lang="th-TH" sz="3600" i="1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 b="1" u="sng" dirty="0">
                <a:latin typeface="Calibri" pitchFamily="34" charset="0"/>
              </a:rPr>
              <a:t>OR</a:t>
            </a:r>
            <a:r>
              <a:rPr lang="en-GB" sz="3600" dirty="0">
                <a:latin typeface="Calibri" pitchFamily="34" charset="0"/>
              </a:rPr>
              <a:t> If the action is negligent, the law must have provisions for criminal liability of such action</a:t>
            </a: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 b="1" u="sng" dirty="0">
                <a:latin typeface="Calibri" pitchFamily="34" charset="0"/>
              </a:rPr>
              <a:t>OR</a:t>
            </a:r>
            <a:r>
              <a:rPr lang="en-GB" sz="3600" dirty="0">
                <a:latin typeface="Calibri" pitchFamily="34" charset="0"/>
              </a:rPr>
              <a:t> provided that the law has an explicit  provision determines such liability even without intention</a:t>
            </a:r>
            <a:endParaRPr lang="en-US" sz="40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3600">
                <a:latin typeface="Calibri" pitchFamily="34" charset="0"/>
              </a:rPr>
              <a:t>Action implies the absence of act allowing a particular consequence to occur whereby the person has the duty to prevent such consequence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3200">
                <a:latin typeface="Calibri" pitchFamily="34" charset="0"/>
              </a:rPr>
              <a:t>Public duties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3200">
                <a:latin typeface="Calibri" pitchFamily="34" charset="0"/>
              </a:rPr>
              <a:t>Specific duties</a:t>
            </a:r>
            <a:endParaRPr lang="en-US" sz="3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713788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sz="3600" dirty="0">
                <a:latin typeface="Calibri" pitchFamily="34" charset="0"/>
              </a:rPr>
              <a:t>Section 59, Paragraph 2</a:t>
            </a: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 dirty="0">
                <a:latin typeface="Calibri" pitchFamily="34" charset="0"/>
              </a:rPr>
              <a:t>Intended action is an action with consciousness (knows what one is doing)</a:t>
            </a: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 dirty="0">
                <a:latin typeface="Calibri" pitchFamily="34" charset="0"/>
              </a:rPr>
              <a:t>AND at the same time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3200" dirty="0">
                <a:latin typeface="Calibri" pitchFamily="34" charset="0"/>
              </a:rPr>
              <a:t>Aim for the consequence OR</a:t>
            </a:r>
            <a:endParaRPr lang="th-TH" sz="3200" dirty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3200" dirty="0">
                <a:latin typeface="Calibri" pitchFamily="34" charset="0"/>
              </a:rPr>
              <a:t>Can foresee the likely consequence</a:t>
            </a:r>
            <a:endParaRPr lang="th-TH" sz="32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3600" dirty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3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sz="3600">
                <a:latin typeface="Calibri" pitchFamily="34" charset="0"/>
              </a:rPr>
              <a:t>Section 59, Paragraph 3</a:t>
            </a:r>
            <a:endParaRPr lang="th-TH" sz="360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>
                <a:latin typeface="Calibri" pitchFamily="34" charset="0"/>
              </a:rPr>
              <a:t>If the actor does not know the facts/information that are elements of such crime,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360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3600">
                <a:latin typeface="Calibri" pitchFamily="34" charset="0"/>
              </a:rPr>
              <a:t>It </a:t>
            </a:r>
            <a:r>
              <a:rPr lang="en-GB" sz="3600" u="sng">
                <a:latin typeface="Calibri" pitchFamily="34" charset="0"/>
              </a:rPr>
              <a:t>cannot</a:t>
            </a:r>
            <a:r>
              <a:rPr lang="en-GB" sz="3600">
                <a:latin typeface="Calibri" pitchFamily="34" charset="0"/>
              </a:rPr>
              <a:t> be held that the actor aims for the outcome or foresee the outcome</a:t>
            </a:r>
            <a:endParaRPr lang="th-TH" sz="360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sz="3600">
                <a:latin typeface="Calibri" pitchFamily="34" charset="0"/>
              </a:rPr>
              <a:t>Section 59, Paragraph 4</a:t>
            </a:r>
            <a:endParaRPr lang="th-TH" sz="360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b="1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>
                <a:latin typeface="Calibri" pitchFamily="34" charset="0"/>
              </a:rPr>
              <a:t>Negligence means committing a crime without intention</a:t>
            </a: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>
                <a:latin typeface="Calibri" pitchFamily="34" charset="0"/>
              </a:rPr>
              <a:t>But act without due care whereby the person in such circumstance should have</a:t>
            </a:r>
          </a:p>
          <a:p>
            <a:pPr eaLnBrk="1" hangingPunct="1">
              <a:lnSpc>
                <a:spcPct val="80000"/>
              </a:lnSpc>
              <a:defRPr/>
            </a:pP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>
                <a:latin typeface="Calibri" pitchFamily="34" charset="0"/>
              </a:rPr>
              <a:t>And the actor can exert such care but did not use it sufficiently</a:t>
            </a:r>
            <a:endParaRPr lang="th-TH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latin typeface="Calibri" pitchFamily="34" charset="0"/>
              </a:rPr>
              <a:t>Are these crimes?</a:t>
            </a:r>
            <a:endParaRPr lang="en-US" smtClean="0">
              <a:latin typeface="Calibri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>
                <a:latin typeface="Calibri" pitchFamily="34" charset="0"/>
              </a:rPr>
              <a:t>Cut and Paste others’ work from the internet to submit for a term paper?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Intentionally borrowing the mouse from computer room without consent?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Cheating in the exam?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Forging the parking permit?</a:t>
            </a:r>
          </a:p>
          <a:p>
            <a:pPr eaLnBrk="1" hangingPunct="1"/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8826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38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Differences between Criminal and Civil Wrongs</a:t>
            </a:r>
            <a:endParaRPr lang="en-US" sz="38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713788" cy="51133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Civil wrongs</a:t>
            </a:r>
            <a:endParaRPr lang="th-TH" sz="270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Tort</a:t>
            </a:r>
            <a:endParaRPr lang="th-TH" sz="270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Liability for tort</a:t>
            </a:r>
            <a:endParaRPr lang="th-TH" sz="2700" smtClean="0">
              <a:latin typeface="Calibri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Criminal wrongs</a:t>
            </a:r>
            <a:endParaRPr lang="th-TH" sz="270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Socially undesirable wrongs</a:t>
            </a:r>
            <a:endParaRPr lang="th-TH" sz="270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US" sz="2700" smtClean="0">
                <a:latin typeface="Calibri" pitchFamily="34" charset="0"/>
              </a:rPr>
              <a:t>Negative externalities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700" i="1" smtClean="0">
                <a:latin typeface="Calibri" pitchFamily="34" charset="0"/>
              </a:rPr>
              <a:t>Mens Rea</a:t>
            </a:r>
            <a:endParaRPr lang="th-TH" sz="2700" i="1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Fine</a:t>
            </a:r>
            <a:endParaRPr lang="th-TH" sz="2700" smtClean="0">
              <a:latin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Physical Punishment that affects freedom and right</a:t>
            </a:r>
            <a:endParaRPr lang="en-US" sz="270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Imprisonment</a:t>
            </a:r>
            <a:endParaRPr lang="th-TH" sz="2700" smtClean="0">
              <a:latin typeface="Calibri" pitchFamily="34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</a:rPr>
              <a:t>Capital Punishment</a:t>
            </a:r>
            <a:endParaRPr lang="en-US" sz="270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8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Rational Criminal Behaviour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</a:rPr>
              <a:t>pB &gt; (1 – p)C</a:t>
            </a:r>
            <a:r>
              <a:rPr lang="en-US" smtClean="0">
                <a:latin typeface="Calibri" pitchFamily="34" charset="0"/>
              </a:rPr>
              <a:t>: </a:t>
            </a:r>
            <a:r>
              <a:rPr lang="en-GB" smtClean="0">
                <a:latin typeface="Calibri" pitchFamily="34" charset="0"/>
              </a:rPr>
              <a:t>commit a crime</a:t>
            </a:r>
            <a:endParaRPr lang="en-US" smtClean="0">
              <a:latin typeface="Calibri" pitchFamily="34" charset="0"/>
            </a:endParaRPr>
          </a:p>
          <a:p>
            <a:pPr eaLnBrk="1" hangingPunct="1"/>
            <a:r>
              <a:rPr lang="en-US" i="1" smtClean="0">
                <a:latin typeface="Calibri" pitchFamily="34" charset="0"/>
              </a:rPr>
              <a:t>pB &lt; (1 – p)C</a:t>
            </a:r>
            <a:r>
              <a:rPr lang="en-US" smtClean="0">
                <a:latin typeface="Calibri" pitchFamily="34" charset="0"/>
              </a:rPr>
              <a:t>: </a:t>
            </a:r>
            <a:r>
              <a:rPr lang="en-GB" smtClean="0">
                <a:latin typeface="Calibri" pitchFamily="34" charset="0"/>
              </a:rPr>
              <a:t>not commit a crime</a:t>
            </a:r>
            <a:endParaRPr lang="en-US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i="1" smtClean="0">
                <a:latin typeface="Calibri" pitchFamily="34" charset="0"/>
              </a:rPr>
              <a:t>Deterrence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i="1" smtClean="0">
                <a:latin typeface="Calibri" pitchFamily="34" charset="0"/>
              </a:rPr>
              <a:t>Ex Ante role of criminal law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</a:rPr>
              <a:t>Can zero crime attainable?</a:t>
            </a:r>
            <a:endParaRPr lang="en-US" b="1" smtClean="0">
              <a:latin typeface="Calibri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</a:rPr>
              <a:t>(1 – p)C </a:t>
            </a:r>
            <a:r>
              <a:rPr lang="en-US" smtClean="0">
                <a:latin typeface="Calibri" pitchFamily="34" charset="0"/>
              </a:rPr>
              <a:t>→ ∞: </a:t>
            </a:r>
            <a:r>
              <a:rPr lang="en-GB" smtClean="0">
                <a:latin typeface="Calibri" pitchFamily="34" charset="0"/>
              </a:rPr>
              <a:t>all crimes are deterred</a:t>
            </a:r>
            <a:endParaRPr lang="en-US" smtClean="0">
              <a:latin typeface="Calibri" pitchFamily="34" charset="0"/>
            </a:endParaRPr>
          </a:p>
          <a:p>
            <a:pPr lvl="1" eaLnBrk="1" hangingPunct="1"/>
            <a:r>
              <a:rPr lang="en-GB" sz="3000" smtClean="0">
                <a:latin typeface="Calibri" pitchFamily="34" charset="0"/>
              </a:rPr>
              <a:t>Criminals face severe punishment and give up committing crime</a:t>
            </a:r>
            <a:endParaRPr lang="en-US" sz="3000" smtClean="0">
              <a:latin typeface="Calibri" pitchFamily="34" charset="0"/>
            </a:endParaRPr>
          </a:p>
          <a:p>
            <a:pPr eaLnBrk="1" hangingPunct="1"/>
            <a:r>
              <a:rPr lang="en-US" i="1" smtClean="0">
                <a:latin typeface="Calibri" pitchFamily="34" charset="0"/>
              </a:rPr>
              <a:t>(1 – p)C → ∞ </a:t>
            </a:r>
            <a:r>
              <a:rPr lang="en-GB" smtClean="0">
                <a:latin typeface="Calibri" pitchFamily="34" charset="0"/>
              </a:rPr>
              <a:t>means</a:t>
            </a:r>
            <a:endParaRPr lang="en-US" smtClean="0">
              <a:latin typeface="Calibri" pitchFamily="34" charset="0"/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n-US" sz="3000" smtClean="0">
                <a:latin typeface="Calibri" pitchFamily="34" charset="0"/>
              </a:rPr>
              <a:t>*</a:t>
            </a:r>
            <a:r>
              <a:rPr lang="en-US" sz="3000" i="1" smtClean="0">
                <a:latin typeface="Calibri" pitchFamily="34" charset="0"/>
              </a:rPr>
              <a:t>(1 – p)</a:t>
            </a:r>
            <a:r>
              <a:rPr lang="en-US" sz="3000" smtClean="0">
                <a:latin typeface="Calibri" pitchFamily="34" charset="0"/>
              </a:rPr>
              <a:t> → 1: </a:t>
            </a:r>
            <a:r>
              <a:rPr lang="en-GB" sz="3000" smtClean="0">
                <a:latin typeface="Calibri" pitchFamily="34" charset="0"/>
              </a:rPr>
              <a:t>higher cost of apprehension</a:t>
            </a:r>
            <a:endParaRPr lang="en-US" sz="3000" smtClean="0">
              <a:latin typeface="Calibri" pitchFamily="34" charset="0"/>
            </a:endParaRPr>
          </a:p>
          <a:p>
            <a:pPr lvl="2" eaLnBrk="1" hangingPunct="1"/>
            <a:r>
              <a:rPr lang="en-GB" sz="2800" smtClean="0">
                <a:latin typeface="Calibri" pitchFamily="34" charset="0"/>
              </a:rPr>
              <a:t>Police, training, equipment, etc</a:t>
            </a:r>
            <a:endParaRPr lang="en-US" sz="2800" smtClean="0">
              <a:latin typeface="Calibri" pitchFamily="34" charset="0"/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n-US" sz="3000" smtClean="0">
                <a:latin typeface="Calibri" pitchFamily="34" charset="0"/>
              </a:rPr>
              <a:t>*</a:t>
            </a:r>
            <a:r>
              <a:rPr lang="en-US" sz="3000" i="1" smtClean="0">
                <a:latin typeface="Calibri" pitchFamily="34" charset="0"/>
              </a:rPr>
              <a:t>C → ∞</a:t>
            </a:r>
            <a:r>
              <a:rPr lang="en-US" sz="3000" smtClean="0">
                <a:latin typeface="Calibri" pitchFamily="34" charset="0"/>
              </a:rPr>
              <a:t>: </a:t>
            </a:r>
            <a:r>
              <a:rPr lang="en-GB" sz="3000" smtClean="0">
                <a:latin typeface="Calibri" pitchFamily="34" charset="0"/>
              </a:rPr>
              <a:t>higher cost of punishment</a:t>
            </a:r>
            <a:endParaRPr lang="en-US" sz="3000" smtClean="0">
              <a:latin typeface="Calibri" pitchFamily="34" charset="0"/>
            </a:endParaRPr>
          </a:p>
          <a:p>
            <a:pPr lvl="2" eaLnBrk="1" hangingPunct="1"/>
            <a:r>
              <a:rPr lang="en-GB" sz="2800" smtClean="0">
                <a:latin typeface="Calibri" pitchFamily="34" charset="0"/>
              </a:rPr>
              <a:t>Court, attorney, lawyer, enforcer, etc</a:t>
            </a:r>
            <a:endParaRPr lang="en-US" sz="28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43887" cy="868362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ngsana New" pitchFamily="18" charset="-34"/>
              </a:rPr>
              <a:t>Cost of Apprehension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971550" y="1341438"/>
            <a:ext cx="0" cy="4248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 flipH="1" flipV="1">
            <a:off x="971550" y="5589588"/>
            <a:ext cx="66246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79388" y="765175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Cost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5867400" y="5876925"/>
            <a:ext cx="2881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Probability of Apprehension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0727" name="Freeform 7"/>
          <p:cNvSpPr>
            <a:spLocks/>
          </p:cNvSpPr>
          <p:nvPr/>
        </p:nvSpPr>
        <p:spPr bwMode="auto">
          <a:xfrm>
            <a:off x="1187450" y="1196975"/>
            <a:ext cx="5616575" cy="3455988"/>
          </a:xfrm>
          <a:custGeom>
            <a:avLst/>
            <a:gdLst>
              <a:gd name="T0" fmla="*/ 0 w 4581"/>
              <a:gd name="T1" fmla="*/ 1426756 h 2306"/>
              <a:gd name="T2" fmla="*/ 778547 w 4581"/>
              <a:gd name="T3" fmla="*/ 2787570 h 2306"/>
              <a:gd name="T4" fmla="*/ 3504076 w 4581"/>
              <a:gd name="T5" fmla="*/ 2991392 h 2306"/>
              <a:gd name="T6" fmla="*/ 5616575 w 4581"/>
              <a:gd name="T7" fmla="*/ 0 h 2306"/>
              <a:gd name="T8" fmla="*/ 0 60000 65536"/>
              <a:gd name="T9" fmla="*/ 0 60000 65536"/>
              <a:gd name="T10" fmla="*/ 0 60000 65536"/>
              <a:gd name="T11" fmla="*/ 0 60000 65536"/>
              <a:gd name="T12" fmla="*/ 0 w 4581"/>
              <a:gd name="T13" fmla="*/ 0 h 2306"/>
              <a:gd name="T14" fmla="*/ 4581 w 4581"/>
              <a:gd name="T15" fmla="*/ 2306 h 23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81" h="2306">
                <a:moveTo>
                  <a:pt x="0" y="952"/>
                </a:moveTo>
                <a:cubicBezTo>
                  <a:pt x="79" y="1319"/>
                  <a:pt x="159" y="1686"/>
                  <a:pt x="635" y="1860"/>
                </a:cubicBezTo>
                <a:cubicBezTo>
                  <a:pt x="1111" y="2034"/>
                  <a:pt x="2200" y="2306"/>
                  <a:pt x="2858" y="1996"/>
                </a:cubicBezTo>
                <a:cubicBezTo>
                  <a:pt x="3516" y="1686"/>
                  <a:pt x="4048" y="843"/>
                  <a:pt x="4581" y="0"/>
                </a:cubicBezTo>
              </a:path>
            </a:pathLst>
          </a:custGeom>
          <a:noFill/>
          <a:ln w="19050">
            <a:solidFill>
              <a:srgbClr val="8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8" name="Freeform 8"/>
          <p:cNvSpPr>
            <a:spLocks/>
          </p:cNvSpPr>
          <p:nvPr/>
        </p:nvSpPr>
        <p:spPr bwMode="auto">
          <a:xfrm>
            <a:off x="1042988" y="1341438"/>
            <a:ext cx="5473700" cy="3671887"/>
          </a:xfrm>
          <a:custGeom>
            <a:avLst/>
            <a:gdLst>
              <a:gd name="T0" fmla="*/ 0 w 3448"/>
              <a:gd name="T1" fmla="*/ 3671887 h 2313"/>
              <a:gd name="T2" fmla="*/ 792162 w 3448"/>
              <a:gd name="T3" fmla="*/ 1871662 h 2313"/>
              <a:gd name="T4" fmla="*/ 2305050 w 3448"/>
              <a:gd name="T5" fmla="*/ 647700 h 2313"/>
              <a:gd name="T6" fmla="*/ 5473700 w 3448"/>
              <a:gd name="T7" fmla="*/ 0 h 2313"/>
              <a:gd name="T8" fmla="*/ 0 60000 65536"/>
              <a:gd name="T9" fmla="*/ 0 60000 65536"/>
              <a:gd name="T10" fmla="*/ 0 60000 65536"/>
              <a:gd name="T11" fmla="*/ 0 60000 65536"/>
              <a:gd name="T12" fmla="*/ 0 w 3448"/>
              <a:gd name="T13" fmla="*/ 0 h 2313"/>
              <a:gd name="T14" fmla="*/ 3448 w 3448"/>
              <a:gd name="T15" fmla="*/ 2313 h 2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29" name="Freeform 9"/>
          <p:cNvSpPr>
            <a:spLocks/>
          </p:cNvSpPr>
          <p:nvPr/>
        </p:nvSpPr>
        <p:spPr bwMode="auto">
          <a:xfrm rot="-10591727">
            <a:off x="1116013" y="1052513"/>
            <a:ext cx="5473700" cy="3671887"/>
          </a:xfrm>
          <a:custGeom>
            <a:avLst/>
            <a:gdLst>
              <a:gd name="T0" fmla="*/ 0 w 3448"/>
              <a:gd name="T1" fmla="*/ 3671887 h 2313"/>
              <a:gd name="T2" fmla="*/ 792162 w 3448"/>
              <a:gd name="T3" fmla="*/ 1871662 h 2313"/>
              <a:gd name="T4" fmla="*/ 2305050 w 3448"/>
              <a:gd name="T5" fmla="*/ 647700 h 2313"/>
              <a:gd name="T6" fmla="*/ 5473700 w 3448"/>
              <a:gd name="T7" fmla="*/ 0 h 2313"/>
              <a:gd name="T8" fmla="*/ 0 60000 65536"/>
              <a:gd name="T9" fmla="*/ 0 60000 65536"/>
              <a:gd name="T10" fmla="*/ 0 60000 65536"/>
              <a:gd name="T11" fmla="*/ 0 60000 65536"/>
              <a:gd name="T12" fmla="*/ 0 w 3448"/>
              <a:gd name="T13" fmla="*/ 0 h 2313"/>
              <a:gd name="T14" fmla="*/ 3448 w 3448"/>
              <a:gd name="T15" fmla="*/ 2313 h 2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30" name="Freeform 10"/>
          <p:cNvSpPr>
            <a:spLocks/>
          </p:cNvSpPr>
          <p:nvPr/>
        </p:nvSpPr>
        <p:spPr bwMode="auto">
          <a:xfrm>
            <a:off x="923925" y="3573463"/>
            <a:ext cx="6600825" cy="1584325"/>
          </a:xfrm>
          <a:custGeom>
            <a:avLst/>
            <a:gdLst>
              <a:gd name="T0" fmla="*/ 47625 w 4158"/>
              <a:gd name="T1" fmla="*/ 215900 h 998"/>
              <a:gd name="T2" fmla="*/ 768350 w 4158"/>
              <a:gd name="T3" fmla="*/ 1368425 h 998"/>
              <a:gd name="T4" fmla="*/ 4656137 w 4158"/>
              <a:gd name="T5" fmla="*/ 1511300 h 998"/>
              <a:gd name="T6" fmla="*/ 5880099 w 4158"/>
              <a:gd name="T7" fmla="*/ 1079500 h 998"/>
              <a:gd name="T8" fmla="*/ 6600825 w 4158"/>
              <a:gd name="T9" fmla="*/ 0 h 9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58"/>
              <a:gd name="T16" fmla="*/ 0 h 998"/>
              <a:gd name="T17" fmla="*/ 4158 w 4158"/>
              <a:gd name="T18" fmla="*/ 998 h 99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58" h="998">
                <a:moveTo>
                  <a:pt x="30" y="136"/>
                </a:moveTo>
                <a:cubicBezTo>
                  <a:pt x="15" y="431"/>
                  <a:pt x="0" y="726"/>
                  <a:pt x="484" y="862"/>
                </a:cubicBezTo>
                <a:cubicBezTo>
                  <a:pt x="968" y="998"/>
                  <a:pt x="2396" y="982"/>
                  <a:pt x="2933" y="952"/>
                </a:cubicBezTo>
                <a:cubicBezTo>
                  <a:pt x="3470" y="922"/>
                  <a:pt x="3500" y="839"/>
                  <a:pt x="3704" y="680"/>
                </a:cubicBezTo>
                <a:cubicBezTo>
                  <a:pt x="3908" y="521"/>
                  <a:pt x="4105" y="159"/>
                  <a:pt x="4158" y="0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ngsana New" pitchFamily="18" charset="-34"/>
              </a:rPr>
              <a:t>Cost of Punishment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971550" y="1341438"/>
            <a:ext cx="0" cy="4248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48" name="Line 4"/>
          <p:cNvSpPr>
            <a:spLocks noChangeShapeType="1"/>
          </p:cNvSpPr>
          <p:nvPr/>
        </p:nvSpPr>
        <p:spPr bwMode="auto">
          <a:xfrm flipH="1" flipV="1">
            <a:off x="971550" y="5589588"/>
            <a:ext cx="66246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79388" y="765175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Cost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6804025" y="5876925"/>
            <a:ext cx="19446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Level of Punishment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1751" name="Freeform 7"/>
          <p:cNvSpPr>
            <a:spLocks/>
          </p:cNvSpPr>
          <p:nvPr/>
        </p:nvSpPr>
        <p:spPr bwMode="auto">
          <a:xfrm>
            <a:off x="1187450" y="1196975"/>
            <a:ext cx="5616575" cy="3455988"/>
          </a:xfrm>
          <a:custGeom>
            <a:avLst/>
            <a:gdLst>
              <a:gd name="T0" fmla="*/ 0 w 4581"/>
              <a:gd name="T1" fmla="*/ 1426756 h 2306"/>
              <a:gd name="T2" fmla="*/ 778547 w 4581"/>
              <a:gd name="T3" fmla="*/ 2787570 h 2306"/>
              <a:gd name="T4" fmla="*/ 3504076 w 4581"/>
              <a:gd name="T5" fmla="*/ 2991392 h 2306"/>
              <a:gd name="T6" fmla="*/ 5616575 w 4581"/>
              <a:gd name="T7" fmla="*/ 0 h 2306"/>
              <a:gd name="T8" fmla="*/ 0 60000 65536"/>
              <a:gd name="T9" fmla="*/ 0 60000 65536"/>
              <a:gd name="T10" fmla="*/ 0 60000 65536"/>
              <a:gd name="T11" fmla="*/ 0 60000 65536"/>
              <a:gd name="T12" fmla="*/ 0 w 4581"/>
              <a:gd name="T13" fmla="*/ 0 h 2306"/>
              <a:gd name="T14" fmla="*/ 4581 w 4581"/>
              <a:gd name="T15" fmla="*/ 2306 h 23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81" h="2306">
                <a:moveTo>
                  <a:pt x="0" y="952"/>
                </a:moveTo>
                <a:cubicBezTo>
                  <a:pt x="79" y="1319"/>
                  <a:pt x="159" y="1686"/>
                  <a:pt x="635" y="1860"/>
                </a:cubicBezTo>
                <a:cubicBezTo>
                  <a:pt x="1111" y="2034"/>
                  <a:pt x="2200" y="2306"/>
                  <a:pt x="2858" y="1996"/>
                </a:cubicBezTo>
                <a:cubicBezTo>
                  <a:pt x="3516" y="1686"/>
                  <a:pt x="4048" y="843"/>
                  <a:pt x="4581" y="0"/>
                </a:cubicBezTo>
              </a:path>
            </a:pathLst>
          </a:custGeom>
          <a:noFill/>
          <a:ln w="19050">
            <a:solidFill>
              <a:srgbClr val="8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2" name="Freeform 8"/>
          <p:cNvSpPr>
            <a:spLocks/>
          </p:cNvSpPr>
          <p:nvPr/>
        </p:nvSpPr>
        <p:spPr bwMode="auto">
          <a:xfrm>
            <a:off x="1042988" y="1341438"/>
            <a:ext cx="5473700" cy="3671887"/>
          </a:xfrm>
          <a:custGeom>
            <a:avLst/>
            <a:gdLst>
              <a:gd name="T0" fmla="*/ 0 w 3448"/>
              <a:gd name="T1" fmla="*/ 3671887 h 2313"/>
              <a:gd name="T2" fmla="*/ 792162 w 3448"/>
              <a:gd name="T3" fmla="*/ 1871662 h 2313"/>
              <a:gd name="T4" fmla="*/ 2305050 w 3448"/>
              <a:gd name="T5" fmla="*/ 647700 h 2313"/>
              <a:gd name="T6" fmla="*/ 5473700 w 3448"/>
              <a:gd name="T7" fmla="*/ 0 h 2313"/>
              <a:gd name="T8" fmla="*/ 0 60000 65536"/>
              <a:gd name="T9" fmla="*/ 0 60000 65536"/>
              <a:gd name="T10" fmla="*/ 0 60000 65536"/>
              <a:gd name="T11" fmla="*/ 0 60000 65536"/>
              <a:gd name="T12" fmla="*/ 0 w 3448"/>
              <a:gd name="T13" fmla="*/ 0 h 2313"/>
              <a:gd name="T14" fmla="*/ 3448 w 3448"/>
              <a:gd name="T15" fmla="*/ 2313 h 2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3" name="Freeform 9"/>
          <p:cNvSpPr>
            <a:spLocks/>
          </p:cNvSpPr>
          <p:nvPr/>
        </p:nvSpPr>
        <p:spPr bwMode="auto">
          <a:xfrm rot="-10591727">
            <a:off x="1116013" y="1052513"/>
            <a:ext cx="5473700" cy="3671887"/>
          </a:xfrm>
          <a:custGeom>
            <a:avLst/>
            <a:gdLst>
              <a:gd name="T0" fmla="*/ 0 w 3448"/>
              <a:gd name="T1" fmla="*/ 3671887 h 2313"/>
              <a:gd name="T2" fmla="*/ 792162 w 3448"/>
              <a:gd name="T3" fmla="*/ 1871662 h 2313"/>
              <a:gd name="T4" fmla="*/ 2305050 w 3448"/>
              <a:gd name="T5" fmla="*/ 647700 h 2313"/>
              <a:gd name="T6" fmla="*/ 5473700 w 3448"/>
              <a:gd name="T7" fmla="*/ 0 h 2313"/>
              <a:gd name="T8" fmla="*/ 0 60000 65536"/>
              <a:gd name="T9" fmla="*/ 0 60000 65536"/>
              <a:gd name="T10" fmla="*/ 0 60000 65536"/>
              <a:gd name="T11" fmla="*/ 0 60000 65536"/>
              <a:gd name="T12" fmla="*/ 0 w 3448"/>
              <a:gd name="T13" fmla="*/ 0 h 2313"/>
              <a:gd name="T14" fmla="*/ 3448 w 3448"/>
              <a:gd name="T15" fmla="*/ 2313 h 2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4" name="Freeform 10"/>
          <p:cNvSpPr>
            <a:spLocks/>
          </p:cNvSpPr>
          <p:nvPr/>
        </p:nvSpPr>
        <p:spPr bwMode="auto">
          <a:xfrm>
            <a:off x="923925" y="3573463"/>
            <a:ext cx="6600825" cy="1584325"/>
          </a:xfrm>
          <a:custGeom>
            <a:avLst/>
            <a:gdLst>
              <a:gd name="T0" fmla="*/ 47625 w 4158"/>
              <a:gd name="T1" fmla="*/ 215900 h 998"/>
              <a:gd name="T2" fmla="*/ 768350 w 4158"/>
              <a:gd name="T3" fmla="*/ 1368425 h 998"/>
              <a:gd name="T4" fmla="*/ 4656137 w 4158"/>
              <a:gd name="T5" fmla="*/ 1511300 h 998"/>
              <a:gd name="T6" fmla="*/ 5880099 w 4158"/>
              <a:gd name="T7" fmla="*/ 1079500 h 998"/>
              <a:gd name="T8" fmla="*/ 6600825 w 4158"/>
              <a:gd name="T9" fmla="*/ 0 h 9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158"/>
              <a:gd name="T16" fmla="*/ 0 h 998"/>
              <a:gd name="T17" fmla="*/ 4158 w 4158"/>
              <a:gd name="T18" fmla="*/ 998 h 99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158" h="998">
                <a:moveTo>
                  <a:pt x="30" y="136"/>
                </a:moveTo>
                <a:cubicBezTo>
                  <a:pt x="15" y="431"/>
                  <a:pt x="0" y="726"/>
                  <a:pt x="484" y="862"/>
                </a:cubicBezTo>
                <a:cubicBezTo>
                  <a:pt x="968" y="998"/>
                  <a:pt x="2396" y="982"/>
                  <a:pt x="2933" y="952"/>
                </a:cubicBezTo>
                <a:cubicBezTo>
                  <a:pt x="3470" y="922"/>
                  <a:pt x="3500" y="839"/>
                  <a:pt x="3704" y="680"/>
                </a:cubicBezTo>
                <a:cubicBezTo>
                  <a:pt x="3908" y="521"/>
                  <a:pt x="4105" y="159"/>
                  <a:pt x="4158" y="0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Crime Deterrence</a:t>
            </a:r>
            <a:endParaRPr lang="en-US" sz="40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13787" cy="5329237"/>
          </a:xfrm>
        </p:spPr>
        <p:txBody>
          <a:bodyPr/>
          <a:lstStyle/>
          <a:p>
            <a:pPr eaLnBrk="1" hangingPunct="1"/>
            <a:r>
              <a:rPr lang="en-GB" smtClean="0">
                <a:latin typeface="Calibri" pitchFamily="34" charset="0"/>
              </a:rPr>
              <a:t>C</a:t>
            </a:r>
            <a:r>
              <a:rPr lang="en-US" smtClean="0">
                <a:latin typeface="Calibri" pitchFamily="34" charset="0"/>
              </a:rPr>
              <a:t>ost of apprehension: </a:t>
            </a:r>
            <a:r>
              <a:rPr lang="en-GB" smtClean="0">
                <a:latin typeface="Calibri" pitchFamily="34" charset="0"/>
              </a:rPr>
              <a:t>increase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US" i="1" smtClean="0">
                <a:latin typeface="Calibri" pitchFamily="34" charset="0"/>
              </a:rPr>
              <a:t>(1-p)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GB" smtClean="0">
                <a:latin typeface="Calibri" pitchFamily="34" charset="0"/>
              </a:rPr>
              <a:t>towards </a:t>
            </a:r>
            <a:r>
              <a:rPr lang="en-US" smtClean="0">
                <a:latin typeface="Calibri" pitchFamily="34" charset="0"/>
              </a:rPr>
              <a:t>1 </a:t>
            </a:r>
            <a:r>
              <a:rPr lang="en-GB" smtClean="0">
                <a:latin typeface="Calibri" pitchFamily="34" charset="0"/>
              </a:rPr>
              <a:t>or reduce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US" i="1" smtClean="0">
                <a:latin typeface="Calibri" pitchFamily="34" charset="0"/>
              </a:rPr>
              <a:t>p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GB" smtClean="0">
                <a:latin typeface="Calibri" pitchFamily="34" charset="0"/>
              </a:rPr>
              <a:t>towards</a:t>
            </a:r>
            <a:r>
              <a:rPr lang="en-US" smtClean="0">
                <a:latin typeface="Calibri" pitchFamily="34" charset="0"/>
              </a:rPr>
              <a:t> 0.</a:t>
            </a:r>
          </a:p>
          <a:p>
            <a:pPr eaLnBrk="1" hangingPunct="1"/>
            <a:r>
              <a:rPr lang="en-US" smtClean="0">
                <a:latin typeface="Calibri" pitchFamily="34" charset="0"/>
              </a:rPr>
              <a:t>Cost of punishment: increase </a:t>
            </a:r>
            <a:r>
              <a:rPr lang="en-US" i="1" smtClean="0">
                <a:latin typeface="Calibri" pitchFamily="34" charset="0"/>
              </a:rPr>
              <a:t>C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GB" smtClean="0">
                <a:latin typeface="Calibri" pitchFamily="34" charset="0"/>
              </a:rPr>
              <a:t>to approach</a:t>
            </a:r>
            <a:r>
              <a:rPr lang="en-US" smtClean="0">
                <a:latin typeface="Calibri" pitchFamily="34" charset="0"/>
              </a:rPr>
              <a:t> ∞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Both have similar characteristics of cost structure depending on</a:t>
            </a:r>
            <a:endParaRPr lang="en-US" smtClean="0">
              <a:latin typeface="Calibri" pitchFamily="34" charset="0"/>
            </a:endParaRPr>
          </a:p>
          <a:p>
            <a:pPr lvl="1" eaLnBrk="1" hangingPunct="1"/>
            <a:r>
              <a:rPr lang="en-GB" smtClean="0">
                <a:latin typeface="Calibri" pitchFamily="34" charset="0"/>
              </a:rPr>
              <a:t>Probability of apprehension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en-GB" b="1" u="sng" smtClean="0">
                <a:latin typeface="Calibri" pitchFamily="34" charset="0"/>
              </a:rPr>
              <a:t>AND</a:t>
            </a:r>
            <a:endParaRPr lang="en-US" b="1" u="sng" smtClean="0">
              <a:latin typeface="Calibri" pitchFamily="34" charset="0"/>
            </a:endParaRPr>
          </a:p>
          <a:p>
            <a:pPr lvl="1" eaLnBrk="1" hangingPunct="1"/>
            <a:r>
              <a:rPr lang="en-GB" smtClean="0">
                <a:latin typeface="Calibri" pitchFamily="34" charset="0"/>
              </a:rPr>
              <a:t>Level of punishment</a:t>
            </a:r>
            <a:endParaRPr lang="en-US" smtClean="0">
              <a:latin typeface="Calibri" pitchFamily="34" charset="0"/>
            </a:endParaRPr>
          </a:p>
          <a:p>
            <a:pPr eaLnBrk="1" hangingPunct="1"/>
            <a:r>
              <a:rPr lang="en-GB" smtClean="0">
                <a:latin typeface="Calibri" pitchFamily="34" charset="0"/>
              </a:rPr>
              <a:t>Selection of</a:t>
            </a:r>
            <a:r>
              <a:rPr lang="en-US" smtClean="0">
                <a:latin typeface="Calibri" pitchFamily="34" charset="0"/>
              </a:rPr>
              <a:t> (1-p) </a:t>
            </a:r>
            <a:r>
              <a:rPr lang="en-GB" smtClean="0">
                <a:latin typeface="Calibri" pitchFamily="34" charset="0"/>
              </a:rPr>
              <a:t>and</a:t>
            </a:r>
            <a:r>
              <a:rPr lang="en-US" smtClean="0">
                <a:latin typeface="Calibri" pitchFamily="34" charset="0"/>
              </a:rPr>
              <a:t> C </a:t>
            </a:r>
            <a:r>
              <a:rPr lang="en-GB" smtClean="0">
                <a:latin typeface="Calibri" pitchFamily="34" charset="0"/>
              </a:rPr>
              <a:t>affects the cost of judicial system</a:t>
            </a:r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Judicial System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>
                <a:latin typeface="Calibri" pitchFamily="34" charset="0"/>
              </a:rPr>
              <a:t>Some “combinations” give same </a:t>
            </a:r>
            <a:r>
              <a:rPr lang="en-US" smtClean="0">
                <a:latin typeface="Calibri" pitchFamily="34" charset="0"/>
              </a:rPr>
              <a:t>expected punishment (= price of license to commit crime)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0.1(100) = 0.2(50) = .. = 0.5(20) = … = 10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But this does not imply that the burden on the judicial system is the same depending on the cost structure of both activities.</a:t>
            </a:r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Judicial System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mtClean="0">
                <a:latin typeface="Calibri" pitchFamily="34" charset="0"/>
              </a:rPr>
              <a:t>Normally, the cost of apprehension rises quickly if we want better crime deterrence. However, the cost of punishment may not</a:t>
            </a:r>
            <a:endParaRPr lang="th-TH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Calibri" pitchFamily="34" charset="0"/>
              </a:rPr>
              <a:t>Capital punishment or Death sentence</a:t>
            </a:r>
          </a:p>
          <a:p>
            <a:pPr eaLnBrk="1" hangingPunct="1">
              <a:lnSpc>
                <a:spcPct val="90000"/>
              </a:lnSpc>
            </a:pPr>
            <a:r>
              <a:rPr lang="en-GB" smtClean="0">
                <a:latin typeface="Calibri" pitchFamily="34" charset="0"/>
              </a:rPr>
              <a:t>Resources can be saved (reducing apprehension) if the punishment is increased</a:t>
            </a:r>
            <a:endParaRPr lang="en-US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smtClean="0">
                <a:latin typeface="Calibri" pitchFamily="34" charset="0"/>
              </a:rPr>
              <a:t>Cannot be done since such high punishment is </a:t>
            </a:r>
            <a:r>
              <a:rPr lang="en-US" i="1" smtClean="0">
                <a:latin typeface="Calibri" pitchFamily="34" charset="0"/>
              </a:rPr>
              <a:t>incredible threat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4"/>
          <p:cNvSpPr>
            <a:spLocks noChangeShapeType="1"/>
          </p:cNvSpPr>
          <p:nvPr/>
        </p:nvSpPr>
        <p:spPr bwMode="auto">
          <a:xfrm>
            <a:off x="1476375" y="5588000"/>
            <a:ext cx="640873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43" name="Line 5"/>
          <p:cNvSpPr>
            <a:spLocks noChangeShapeType="1"/>
          </p:cNvSpPr>
          <p:nvPr/>
        </p:nvSpPr>
        <p:spPr bwMode="auto">
          <a:xfrm flipV="1">
            <a:off x="1476375" y="1412875"/>
            <a:ext cx="0" cy="4176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5844" name="Freeform 7"/>
          <p:cNvSpPr>
            <a:spLocks/>
          </p:cNvSpPr>
          <p:nvPr/>
        </p:nvSpPr>
        <p:spPr bwMode="auto">
          <a:xfrm>
            <a:off x="1835150" y="2205038"/>
            <a:ext cx="4897438" cy="3384550"/>
          </a:xfrm>
          <a:custGeom>
            <a:avLst/>
            <a:gdLst>
              <a:gd name="T0" fmla="*/ 4897438 w 3493"/>
              <a:gd name="T1" fmla="*/ 3384550 h 1860"/>
              <a:gd name="T2" fmla="*/ 381364 w 3493"/>
              <a:gd name="T3" fmla="*/ 1734127 h 1860"/>
              <a:gd name="T4" fmla="*/ 2607854 w 3493"/>
              <a:gd name="T5" fmla="*/ 0 h 1860"/>
              <a:gd name="T6" fmla="*/ 0 60000 65536"/>
              <a:gd name="T7" fmla="*/ 0 60000 65536"/>
              <a:gd name="T8" fmla="*/ 0 60000 65536"/>
              <a:gd name="T9" fmla="*/ 0 w 3493"/>
              <a:gd name="T10" fmla="*/ 0 h 1860"/>
              <a:gd name="T11" fmla="*/ 3493 w 3493"/>
              <a:gd name="T12" fmla="*/ 1860 h 18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93" h="1860">
                <a:moveTo>
                  <a:pt x="3493" y="1860"/>
                </a:moveTo>
                <a:cubicBezTo>
                  <a:pt x="2018" y="1561"/>
                  <a:pt x="544" y="1263"/>
                  <a:pt x="272" y="953"/>
                </a:cubicBezTo>
                <a:cubicBezTo>
                  <a:pt x="0" y="643"/>
                  <a:pt x="1595" y="166"/>
                  <a:pt x="186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5" name="Text Box 8"/>
          <p:cNvSpPr txBox="1">
            <a:spLocks noChangeArrowheads="1"/>
          </p:cNvSpPr>
          <p:nvPr/>
        </p:nvSpPr>
        <p:spPr bwMode="auto">
          <a:xfrm>
            <a:off x="6516688" y="5876925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b="1">
                <a:latin typeface="Calibri" pitchFamily="34" charset="0"/>
                <a:cs typeface="Angsana New" pitchFamily="18" charset="-34"/>
              </a:rPr>
              <a:t>Crime Rate</a:t>
            </a:r>
            <a:endParaRPr lang="th-TH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5846" name="Text Box 9"/>
          <p:cNvSpPr txBox="1">
            <a:spLocks noChangeArrowheads="1"/>
          </p:cNvSpPr>
          <p:nvPr/>
        </p:nvSpPr>
        <p:spPr bwMode="auto">
          <a:xfrm>
            <a:off x="468313" y="692150"/>
            <a:ext cx="2016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>
                <a:latin typeface="Calibri" pitchFamily="34" charset="0"/>
                <a:cs typeface="Angsana New" pitchFamily="18" charset="-34"/>
              </a:rPr>
              <a:t>Level of Punishment</a:t>
            </a:r>
            <a:endParaRPr lang="th-TH" b="1">
              <a:latin typeface="Calibri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Optimal Punishment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5750"/>
            <a:ext cx="8713788" cy="4968875"/>
          </a:xfrm>
        </p:spPr>
        <p:txBody>
          <a:bodyPr/>
          <a:lstStyle/>
          <a:p>
            <a:pPr eaLnBrk="1" hangingPunct="1"/>
            <a:r>
              <a:rPr lang="en-US" sz="2800" smtClean="0">
                <a:latin typeface="Calibri" pitchFamily="34" charset="0"/>
              </a:rPr>
              <a:t>Optimal Choice of </a:t>
            </a:r>
            <a:r>
              <a:rPr lang="en-US" sz="2800" i="1" smtClean="0">
                <a:latin typeface="Calibri" pitchFamily="34" charset="0"/>
              </a:rPr>
              <a:t>(1-p)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GB" sz="2800" smtClean="0">
                <a:latin typeface="Calibri" pitchFamily="34" charset="0"/>
              </a:rPr>
              <a:t>and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US" sz="2800" i="1" smtClean="0">
                <a:latin typeface="Calibri" pitchFamily="34" charset="0"/>
              </a:rPr>
              <a:t>C </a:t>
            </a:r>
          </a:p>
          <a:p>
            <a:pPr eaLnBrk="1" hangingPunct="1"/>
            <a:r>
              <a:rPr lang="en-US" sz="2800" i="1" smtClean="0">
                <a:latin typeface="Calibri" pitchFamily="34" charset="0"/>
              </a:rPr>
              <a:t>(1-p)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GB" sz="2800" smtClean="0">
                <a:latin typeface="Calibri" pitchFamily="34" charset="0"/>
              </a:rPr>
              <a:t>and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US" sz="2800" i="1" smtClean="0">
                <a:latin typeface="Calibri" pitchFamily="34" charset="0"/>
              </a:rPr>
              <a:t>C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GB" sz="2800" smtClean="0">
                <a:latin typeface="Calibri" pitchFamily="34" charset="0"/>
              </a:rPr>
              <a:t>shall make</a:t>
            </a:r>
            <a:r>
              <a:rPr lang="th-TH" sz="2800" smtClean="0">
                <a:latin typeface="Calibri" pitchFamily="34" charset="0"/>
              </a:rPr>
              <a:t> </a:t>
            </a:r>
            <a:r>
              <a:rPr lang="en-US" sz="2800" i="1" smtClean="0">
                <a:latin typeface="Calibri" pitchFamily="34" charset="0"/>
              </a:rPr>
              <a:t>Expected Benefit</a:t>
            </a:r>
            <a:r>
              <a:rPr lang="en-US" sz="2800" smtClean="0">
                <a:latin typeface="Calibri" pitchFamily="34" charset="0"/>
              </a:rPr>
              <a:t> </a:t>
            </a:r>
            <a:r>
              <a:rPr lang="en-GB" sz="2800" smtClean="0">
                <a:latin typeface="Calibri" pitchFamily="34" charset="0"/>
              </a:rPr>
              <a:t>equal to 0</a:t>
            </a:r>
            <a:endParaRPr lang="en-US" sz="2800" smtClean="0">
              <a:latin typeface="Calibri" pitchFamily="34" charset="0"/>
            </a:endParaRPr>
          </a:p>
          <a:p>
            <a:pPr eaLnBrk="1" hangingPunct="1"/>
            <a:r>
              <a:rPr lang="en-GB" sz="2800" smtClean="0">
                <a:latin typeface="Calibri" pitchFamily="34" charset="0"/>
              </a:rPr>
              <a:t>Selection is costly</a:t>
            </a:r>
            <a:endParaRPr lang="en-US" sz="2800" smtClean="0">
              <a:latin typeface="Calibri" pitchFamily="34" charset="0"/>
            </a:endParaRPr>
          </a:p>
          <a:p>
            <a:pPr eaLnBrk="1" hangingPunct="1"/>
            <a:r>
              <a:rPr lang="en-US" sz="2800" b="1" smtClean="0">
                <a:latin typeface="Calibri" pitchFamily="34" charset="0"/>
              </a:rPr>
              <a:t>Cost of additional crime deterrence = Marginal cost of crime prevention = social damage done – expected benefit for criminal</a:t>
            </a:r>
          </a:p>
          <a:p>
            <a:pPr eaLnBrk="1" hangingPunct="1"/>
            <a:r>
              <a:rPr lang="en-US" sz="2800" b="1" i="1" smtClean="0">
                <a:latin typeface="Calibri" pitchFamily="34" charset="0"/>
              </a:rPr>
              <a:t>(1-p)C</a:t>
            </a:r>
            <a:r>
              <a:rPr lang="en-US" sz="2800" b="1" smtClean="0">
                <a:latin typeface="Calibri" pitchFamily="34" charset="0"/>
              </a:rPr>
              <a:t> = Damage done – Cost of deterring additional crime</a:t>
            </a:r>
          </a:p>
          <a:p>
            <a:pPr eaLnBrk="1" hangingPunct="1"/>
            <a:r>
              <a:rPr lang="en-US" sz="2800" b="1" smtClean="0">
                <a:latin typeface="Calibri" pitchFamily="34" charset="0"/>
              </a:rPr>
              <a:t>Optimal Punishment = Marginal Cost of Preventing a crime (</a:t>
            </a:r>
            <a:r>
              <a:rPr lang="en-US" sz="2800" b="1" i="1" smtClean="0">
                <a:latin typeface="Calibri" pitchFamily="34" charset="0"/>
              </a:rPr>
              <a:t>P=MC</a:t>
            </a:r>
            <a:r>
              <a:rPr lang="en-US" sz="2800" b="1" smtClean="0"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libri" pitchFamily="34" charset="0"/>
              </a:rPr>
              <a:t>Menu of Crime Licenses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</a:rPr>
              <a:t>Different offences have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</a:rPr>
              <a:t>Different costs impose on the society (and a victim)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</a:rPr>
              <a:t>Different benefit for criminal who committed that crime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</a:rPr>
              <a:t>To prevent crime, different prices of licenses to commit crime are offerred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</a:rPr>
              <a:t>Rational decision makers will choose from the menu for the ‘</a:t>
            </a:r>
            <a:r>
              <a:rPr lang="en-US" i="1" smtClean="0">
                <a:latin typeface="Calibri" pitchFamily="34" charset="0"/>
              </a:rPr>
              <a:t>best dish</a:t>
            </a:r>
            <a:r>
              <a:rPr lang="en-US" smtClean="0">
                <a:latin typeface="Calibri" pitchFamily="34" charset="0"/>
              </a:rPr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b="1" i="1" smtClean="0">
                <a:latin typeface="Calibri" pitchFamily="34" charset="0"/>
              </a:rPr>
              <a:t>Ex Ante</a:t>
            </a:r>
            <a:r>
              <a:rPr lang="en-US" sz="4000" b="1" smtClean="0">
                <a:latin typeface="Calibri" pitchFamily="34" charset="0"/>
              </a:rPr>
              <a:t> and </a:t>
            </a:r>
            <a:r>
              <a:rPr lang="en-US" sz="4000" b="1" i="1" smtClean="0">
                <a:latin typeface="Calibri" pitchFamily="34" charset="0"/>
              </a:rPr>
              <a:t>Ex Post </a:t>
            </a:r>
            <a:r>
              <a:rPr lang="en-US" sz="4000" b="1" smtClean="0">
                <a:latin typeface="Calibri" pitchFamily="34" charset="0"/>
              </a:rPr>
              <a:t>Role of Criminal Law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eaLnBrk="1" hangingPunct="1"/>
            <a:r>
              <a:rPr lang="en-US" sz="2800" smtClean="0">
                <a:latin typeface="Calibri" pitchFamily="34" charset="0"/>
              </a:rPr>
              <a:t>If crime is not committed, it is too expensive for potential criminal to buy [</a:t>
            </a:r>
            <a:r>
              <a:rPr lang="en-US" sz="2800" i="1" smtClean="0">
                <a:latin typeface="Calibri" pitchFamily="34" charset="0"/>
              </a:rPr>
              <a:t>pB &lt; (1 – p)C</a:t>
            </a:r>
            <a:r>
              <a:rPr lang="en-US" sz="2800" smtClean="0">
                <a:latin typeface="Calibri" pitchFamily="34" charset="0"/>
              </a:rPr>
              <a:t>]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i="1" smtClean="0">
                <a:latin typeface="Calibri" pitchFamily="34" charset="0"/>
              </a:rPr>
              <a:t>Ex Ante</a:t>
            </a:r>
            <a:r>
              <a:rPr lang="en-US" sz="2800" b="1" smtClean="0">
                <a:latin typeface="Calibri" pitchFamily="34" charset="0"/>
              </a:rPr>
              <a:t> Purpose</a:t>
            </a:r>
          </a:p>
          <a:p>
            <a:pPr eaLnBrk="1" hangingPunct="1"/>
            <a:r>
              <a:rPr lang="en-US" sz="2800" smtClean="0">
                <a:latin typeface="Calibri" pitchFamily="34" charset="0"/>
              </a:rPr>
              <a:t>After the crime is committed, the punishment imposes on the criminal to</a:t>
            </a:r>
          </a:p>
          <a:p>
            <a:pPr lvl="1" eaLnBrk="1" hangingPunct="1"/>
            <a:r>
              <a:rPr lang="en-US" sz="2400" smtClean="0">
                <a:latin typeface="Calibri" pitchFamily="34" charset="0"/>
              </a:rPr>
              <a:t>Prevent them from recommit</a:t>
            </a:r>
          </a:p>
          <a:p>
            <a:pPr lvl="1" eaLnBrk="1" hangingPunct="1"/>
            <a:r>
              <a:rPr lang="en-US" sz="2400" smtClean="0">
                <a:latin typeface="Calibri" pitchFamily="34" charset="0"/>
              </a:rPr>
              <a:t>Give the information to the public</a:t>
            </a:r>
          </a:p>
          <a:p>
            <a:pPr lvl="1" eaLnBrk="1" hangingPunct="1"/>
            <a:r>
              <a:rPr lang="en-US" sz="2400" smtClean="0">
                <a:latin typeface="Calibri" pitchFamily="34" charset="0"/>
              </a:rPr>
              <a:t>Rehabilitate the criminal: change his/her B and C [in </a:t>
            </a:r>
            <a:r>
              <a:rPr lang="en-US" sz="2400" i="1" smtClean="0">
                <a:latin typeface="Calibri" pitchFamily="34" charset="0"/>
              </a:rPr>
              <a:t>pB &gt; (1 – p)C</a:t>
            </a:r>
            <a:r>
              <a:rPr lang="en-US" sz="2400" smtClean="0">
                <a:latin typeface="Calibri" pitchFamily="34" charset="0"/>
              </a:rPr>
              <a:t>]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b="1" i="1" smtClean="0">
                <a:latin typeface="Calibri" pitchFamily="34" charset="0"/>
              </a:rPr>
              <a:t>Ex Post</a:t>
            </a:r>
            <a:r>
              <a:rPr lang="en-US" sz="2800" b="1" smtClean="0">
                <a:latin typeface="Calibri" pitchFamily="34" charset="0"/>
              </a:rPr>
              <a:t> Purpose</a:t>
            </a:r>
            <a:endParaRPr lang="en-US" sz="28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924300" y="2060575"/>
            <a:ext cx="288925" cy="28797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0000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3716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Calibri" pitchFamily="34" charset="0"/>
              </a:rPr>
              <a:t>Role of Apprehension and Punishment</a:t>
            </a:r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396875" y="4221163"/>
            <a:ext cx="7272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276600" y="1628775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Action taken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348038" y="5013325"/>
            <a:ext cx="1512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Crime committed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468313" y="2132013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>
                <a:latin typeface="Calibri" pitchFamily="34" charset="0"/>
              </a:rPr>
              <a:t>Ex Ante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6516688" y="2205038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>
                <a:latin typeface="Calibri" pitchFamily="34" charset="0"/>
              </a:rPr>
              <a:t>Ex Post</a:t>
            </a:r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auto">
          <a:xfrm>
            <a:off x="612775" y="2779713"/>
            <a:ext cx="2879725" cy="1008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260475" y="30686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Not commit</a:t>
            </a:r>
          </a:p>
        </p:txBody>
      </p:sp>
      <p:sp>
        <p:nvSpPr>
          <p:cNvPr id="39947" name="Oval 11"/>
          <p:cNvSpPr>
            <a:spLocks noChangeArrowheads="1"/>
          </p:cNvSpPr>
          <p:nvPr/>
        </p:nvSpPr>
        <p:spPr bwMode="auto">
          <a:xfrm>
            <a:off x="4356100" y="2924175"/>
            <a:ext cx="1441450" cy="863600"/>
          </a:xfrm>
          <a:prstGeom prst="ellipse">
            <a:avLst/>
          </a:prstGeom>
          <a:solidFill>
            <a:srgbClr val="FFCC00">
              <a:alpha val="61176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4429125" y="3140075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Committed</a:t>
            </a: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6229350" y="2779713"/>
            <a:ext cx="1511300" cy="720725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Punishment</a:t>
            </a:r>
          </a:p>
        </p:txBody>
      </p:sp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6229350" y="4579938"/>
            <a:ext cx="1511300" cy="720725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Punishment</a:t>
            </a:r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6516688" y="3716338"/>
            <a:ext cx="1008062" cy="288925"/>
          </a:xfrm>
          <a:prstGeom prst="rect">
            <a:avLst/>
          </a:prstGeom>
          <a:solidFill>
            <a:srgbClr val="B9A9F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6589713" y="3644900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stigma</a:t>
            </a:r>
          </a:p>
        </p:txBody>
      </p:sp>
      <p:sp>
        <p:nvSpPr>
          <p:cNvPr id="39953" name="Rectangle 17"/>
          <p:cNvSpPr>
            <a:spLocks noChangeArrowheads="1"/>
          </p:cNvSpPr>
          <p:nvPr/>
        </p:nvSpPr>
        <p:spPr bwMode="auto">
          <a:xfrm>
            <a:off x="6516688" y="5659438"/>
            <a:ext cx="1008062" cy="288925"/>
          </a:xfrm>
          <a:prstGeom prst="rect">
            <a:avLst/>
          </a:prstGeom>
          <a:solidFill>
            <a:srgbClr val="B9A9F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6589713" y="5588000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dealth</a:t>
            </a:r>
          </a:p>
        </p:txBody>
      </p:sp>
      <p:sp>
        <p:nvSpPr>
          <p:cNvPr id="39955" name="Line 19"/>
          <p:cNvSpPr>
            <a:spLocks noChangeShapeType="1"/>
          </p:cNvSpPr>
          <p:nvPr/>
        </p:nvSpPr>
        <p:spPr bwMode="auto">
          <a:xfrm flipV="1">
            <a:off x="5797550" y="3140075"/>
            <a:ext cx="358775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9956" name="Line 20"/>
          <p:cNvSpPr>
            <a:spLocks noChangeShapeType="1"/>
          </p:cNvSpPr>
          <p:nvPr/>
        </p:nvSpPr>
        <p:spPr bwMode="auto">
          <a:xfrm flipH="1">
            <a:off x="7021513" y="35004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9957" name="Line 21"/>
          <p:cNvSpPr>
            <a:spLocks noChangeShapeType="1"/>
          </p:cNvSpPr>
          <p:nvPr/>
        </p:nvSpPr>
        <p:spPr bwMode="auto">
          <a:xfrm>
            <a:off x="5797550" y="3429000"/>
            <a:ext cx="431800" cy="151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 flipH="1">
            <a:off x="7021513" y="5300663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cxnSp>
        <p:nvCxnSpPr>
          <p:cNvPr id="39959" name="AutoShape 23"/>
          <p:cNvCxnSpPr>
            <a:cxnSpLocks noChangeShapeType="1"/>
            <a:stCxn id="39951" idx="1"/>
            <a:endCxn id="39947" idx="0"/>
          </p:cNvCxnSpPr>
          <p:nvPr/>
        </p:nvCxnSpPr>
        <p:spPr bwMode="auto">
          <a:xfrm rot="10800000">
            <a:off x="5076825" y="2924175"/>
            <a:ext cx="1439863" cy="936625"/>
          </a:xfrm>
          <a:prstGeom prst="bentConnector4">
            <a:avLst>
              <a:gd name="adj1" fmla="val 32634"/>
              <a:gd name="adj2" fmla="val 124407"/>
            </a:avLst>
          </a:prstGeom>
          <a:noFill/>
          <a:ln w="38100">
            <a:solidFill>
              <a:srgbClr val="00FF00"/>
            </a:solidFill>
            <a:prstDash val="sysDot"/>
            <a:miter lim="800000"/>
            <a:headEnd/>
            <a:tailEnd type="triangle" w="med" len="med"/>
          </a:ln>
        </p:spPr>
      </p:cxnSp>
      <p:cxnSp>
        <p:nvCxnSpPr>
          <p:cNvPr id="39960" name="AutoShape 24"/>
          <p:cNvCxnSpPr>
            <a:cxnSpLocks noChangeShapeType="1"/>
            <a:stCxn id="39951" idx="3"/>
          </p:cNvCxnSpPr>
          <p:nvPr/>
        </p:nvCxnSpPr>
        <p:spPr bwMode="auto">
          <a:xfrm flipV="1">
            <a:off x="7524750" y="1844675"/>
            <a:ext cx="647700" cy="2016125"/>
          </a:xfrm>
          <a:prstGeom prst="curvedConnector2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</p:cxnSp>
      <p:cxnSp>
        <p:nvCxnSpPr>
          <p:cNvPr id="39961" name="AutoShape 25"/>
          <p:cNvCxnSpPr>
            <a:cxnSpLocks noChangeShapeType="1"/>
            <a:stCxn id="39947" idx="2"/>
            <a:endCxn id="39945" idx="0"/>
          </p:cNvCxnSpPr>
          <p:nvPr/>
        </p:nvCxnSpPr>
        <p:spPr bwMode="auto">
          <a:xfrm rot="10800000">
            <a:off x="2052638" y="2779713"/>
            <a:ext cx="2303462" cy="576262"/>
          </a:xfrm>
          <a:prstGeom prst="bentConnector4">
            <a:avLst>
              <a:gd name="adj1" fmla="val 3995"/>
              <a:gd name="adj2" fmla="val 317903"/>
            </a:avLst>
          </a:prstGeom>
          <a:noFill/>
          <a:ln w="38100">
            <a:solidFill>
              <a:srgbClr val="00FF00"/>
            </a:solidFill>
            <a:prstDash val="sysDot"/>
            <a:miter lim="800000"/>
            <a:headEnd/>
            <a:tailEnd type="triangle" w="med" len="med"/>
          </a:ln>
        </p:spPr>
      </p:cxnSp>
      <p:sp>
        <p:nvSpPr>
          <p:cNvPr id="39962" name="Oval 26"/>
          <p:cNvSpPr>
            <a:spLocks noChangeArrowheads="1"/>
          </p:cNvSpPr>
          <p:nvPr/>
        </p:nvSpPr>
        <p:spPr bwMode="auto">
          <a:xfrm>
            <a:off x="7021513" y="908050"/>
            <a:ext cx="1619250" cy="863600"/>
          </a:xfrm>
          <a:prstGeom prst="ellipse">
            <a:avLst/>
          </a:prstGeom>
          <a:solidFill>
            <a:srgbClr val="FFCC00">
              <a:alpha val="61176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63" name="Text Box 27"/>
          <p:cNvSpPr txBox="1">
            <a:spLocks noChangeArrowheads="1"/>
          </p:cNvSpPr>
          <p:nvPr/>
        </p:nvSpPr>
        <p:spPr bwMode="auto">
          <a:xfrm>
            <a:off x="7092950" y="1196975"/>
            <a:ext cx="161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Recommitted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9" grpId="0" animBg="1"/>
      <p:bldP spid="39950" grpId="0" animBg="1"/>
      <p:bldP spid="39951" grpId="0" animBg="1"/>
      <p:bldP spid="39952" grpId="0"/>
      <p:bldP spid="39953" grpId="0" animBg="1"/>
      <p:bldP spid="39954" grpId="0"/>
      <p:bldP spid="39955" grpId="0" animBg="1"/>
      <p:bldP spid="39956" grpId="0" animBg="1"/>
      <p:bldP spid="39957" grpId="0" animBg="1"/>
      <p:bldP spid="39958" grpId="0" animBg="1"/>
      <p:bldP spid="39962" grpId="0" animBg="1"/>
      <p:bldP spid="399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libri" pitchFamily="34" charset="0"/>
              </a:rPr>
              <a:t>Capital Punishment/Death Sentence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Calibri" pitchFamily="34" charset="0"/>
              </a:rPr>
              <a:t>How about increasing punishment to all offences to ‘death penalty’? 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Less cost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All (or most) crimes will be prevented</a:t>
            </a:r>
          </a:p>
          <a:p>
            <a:pPr eaLnBrk="1" hangingPunct="1"/>
            <a:r>
              <a:rPr lang="en-US" smtClean="0">
                <a:latin typeface="Calibri" pitchFamily="34" charset="0"/>
              </a:rPr>
              <a:t>“Buffet for License to commit crime” 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What is your behaviour going to the buffet lunch? Eat more or less than usual?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mtClean="0">
                <a:latin typeface="Calibri" pitchFamily="34" charset="0"/>
              </a:rPr>
              <a:t>	</a:t>
            </a:r>
          </a:p>
          <a:p>
            <a:pPr lvl="1" eaLnBrk="1" hangingPunct="1"/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Calibri" pitchFamily="34" charset="0"/>
              </a:rPr>
              <a:t>Capital Punishment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85888"/>
            <a:ext cx="9144000" cy="5472112"/>
          </a:xfrm>
        </p:spPr>
        <p:txBody>
          <a:bodyPr/>
          <a:lstStyle/>
          <a:p>
            <a:pPr eaLnBrk="1" hangingPunct="1"/>
            <a:r>
              <a:rPr lang="en-US" smtClean="0">
                <a:latin typeface="Calibri" pitchFamily="34" charset="0"/>
              </a:rPr>
              <a:t>“Buffet for License to commit crime”: pay one price for all crimes 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What is your behaviour going to the buffet lunch? Eat more or less than usual?</a:t>
            </a:r>
          </a:p>
          <a:p>
            <a:pPr eaLnBrk="1" hangingPunct="1"/>
            <a:r>
              <a:rPr lang="en-US" smtClean="0">
                <a:latin typeface="Calibri" pitchFamily="34" charset="0"/>
              </a:rPr>
              <a:t>Keep increasing punishment attract more violent crime</a:t>
            </a:r>
          </a:p>
          <a:p>
            <a:pPr eaLnBrk="1" hangingPunct="1"/>
            <a:r>
              <a:rPr lang="en-US" smtClean="0">
                <a:latin typeface="Calibri" pitchFamily="34" charset="0"/>
              </a:rPr>
              <a:t>Similar concept to ‘Credit Rationing’</a:t>
            </a:r>
          </a:p>
          <a:p>
            <a:pPr lvl="1" eaLnBrk="1" hangingPunct="1"/>
            <a:r>
              <a:rPr lang="en-US" smtClean="0">
                <a:latin typeface="Calibri" pitchFamily="34" charset="0"/>
              </a:rPr>
              <a:t>Joseph Stiglitz and Andrew Weiss (1981) “Credit Rationing in Markets with Imperfect Information”.</a:t>
            </a:r>
          </a:p>
          <a:p>
            <a:pPr lvl="1" eaLnBrk="1" hangingPunct="1"/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60"/>
                            </p:stCondLst>
                            <p:childTnLst>
                              <p:par>
                                <p:cTn id="3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b="1" smtClean="0">
                <a:latin typeface="Calibri" pitchFamily="34" charset="0"/>
              </a:rPr>
              <a:t>Capital Punishment </a:t>
            </a:r>
            <a:r>
              <a:rPr lang="en-US" sz="4000" b="1" i="1" smtClean="0">
                <a:latin typeface="Calibri" pitchFamily="34" charset="0"/>
              </a:rPr>
              <a:t>vs</a:t>
            </a:r>
            <a:r>
              <a:rPr lang="en-US" sz="4000" b="1" smtClean="0">
                <a:latin typeface="Calibri" pitchFamily="34" charset="0"/>
              </a:rPr>
              <a:t> </a:t>
            </a:r>
            <a:br>
              <a:rPr lang="en-US" sz="4000" b="1" smtClean="0">
                <a:latin typeface="Calibri" pitchFamily="34" charset="0"/>
              </a:rPr>
            </a:br>
            <a:r>
              <a:rPr lang="en-US" sz="4000" b="1" smtClean="0">
                <a:latin typeface="Calibri" pitchFamily="34" charset="0"/>
              </a:rPr>
              <a:t>Credit Rationing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9144000" cy="46085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00B050"/>
                </a:solidFill>
                <a:latin typeface="Calibri" pitchFamily="34" charset="0"/>
              </a:rPr>
              <a:t>In credit market, interest rate does not clear the market ► excess demand for loan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</a:rPr>
              <a:t>In market for crime, punishment does not clear the market ► excess supply of crime (excess demand for license to commit crime)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00B050"/>
                </a:solidFill>
                <a:latin typeface="Calibri" pitchFamily="34" charset="0"/>
              </a:rPr>
              <a:t>If the interest rate increases to clear the market, only risk-taking borrowers will apply for the loan ► increase volatility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</a:rPr>
              <a:t>If the punishment increases to prevent all crimes ► only violent crime will be committed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b="1" smtClean="0">
                <a:latin typeface="Calibri" pitchFamily="34" charset="0"/>
              </a:rPr>
              <a:t>Capital Punishment vs </a:t>
            </a:r>
            <a:br>
              <a:rPr lang="en-US" sz="4000" b="1" smtClean="0">
                <a:latin typeface="Calibri" pitchFamily="34" charset="0"/>
              </a:rPr>
            </a:br>
            <a:r>
              <a:rPr lang="en-US" sz="4000" b="1" smtClean="0">
                <a:latin typeface="Calibri" pitchFamily="34" charset="0"/>
              </a:rPr>
              <a:t>Credit Rationing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solidFill>
                  <a:srgbClr val="006600"/>
                </a:solidFill>
                <a:latin typeface="Calibri" pitchFamily="34" charset="0"/>
              </a:rPr>
              <a:t>Interest rate as screening device rather than price ► separating equilibrium: separate risk taking from risk averse BECAUSE</a:t>
            </a:r>
          </a:p>
          <a:p>
            <a:pPr lvl="1" eaLnBrk="1" hangingPunct="1"/>
            <a:r>
              <a:rPr lang="en-US" sz="2400" smtClean="0">
                <a:solidFill>
                  <a:srgbClr val="006600"/>
                </a:solidFill>
                <a:latin typeface="Calibri" pitchFamily="34" charset="0"/>
              </a:rPr>
              <a:t>Lender does not know what type of borrower is: asymmetric information</a:t>
            </a:r>
          </a:p>
          <a:p>
            <a:pPr lvl="1" eaLnBrk="1" hangingPunct="1"/>
            <a:r>
              <a:rPr lang="en-US" sz="2400" smtClean="0">
                <a:solidFill>
                  <a:srgbClr val="006600"/>
                </a:solidFill>
                <a:latin typeface="Calibri" pitchFamily="34" charset="0"/>
              </a:rPr>
              <a:t>Borrower knows himself well</a:t>
            </a:r>
          </a:p>
          <a:p>
            <a:pPr lvl="1" eaLnBrk="1" hangingPunct="1"/>
            <a:r>
              <a:rPr lang="en-US" sz="2400" smtClean="0">
                <a:solidFill>
                  <a:srgbClr val="006600"/>
                </a:solidFill>
                <a:latin typeface="Calibri" pitchFamily="34" charset="0"/>
              </a:rPr>
              <a:t>Problems: Adverse Selection and Moral Hazard</a:t>
            </a:r>
          </a:p>
          <a:p>
            <a:pPr eaLnBrk="1" hangingPunct="1"/>
            <a:r>
              <a:rPr lang="en-US" sz="2800" smtClean="0">
                <a:latin typeface="Calibri" pitchFamily="34" charset="0"/>
              </a:rPr>
              <a:t>Punishment as a screening device rather than price ► separate non-violent criminals from violent ones</a:t>
            </a:r>
          </a:p>
          <a:p>
            <a:pPr eaLnBrk="1" hangingPunct="1"/>
            <a:endParaRPr lang="en-US" sz="28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1058</Words>
  <Application>Microsoft Office PowerPoint</Application>
  <PresentationFormat>On-screen Show (4:3)</PresentationFormat>
  <Paragraphs>151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Economics of Crime</vt:lpstr>
      <vt:lpstr>Criminal Liability</vt:lpstr>
      <vt:lpstr>Criminal Liability</vt:lpstr>
      <vt:lpstr>Criminal Liability</vt:lpstr>
      <vt:lpstr>Criminal Liability</vt:lpstr>
      <vt:lpstr>Criminal Liability</vt:lpstr>
      <vt:lpstr>Are these crimes?</vt:lpstr>
      <vt:lpstr>Differences between Criminal and Civil Wrongs</vt:lpstr>
      <vt:lpstr>Rational Criminal Behaviour</vt:lpstr>
      <vt:lpstr>Can zero crime attainable?</vt:lpstr>
      <vt:lpstr>Cost of Apprehension</vt:lpstr>
      <vt:lpstr>Cost of Punishment</vt:lpstr>
      <vt:lpstr>Cost of Crime Deterrence</vt:lpstr>
      <vt:lpstr>Cost of Judicial System</vt:lpstr>
      <vt:lpstr>Cost of Judicial System</vt:lpstr>
      <vt:lpstr>Slide 16</vt:lpstr>
      <vt:lpstr>Optimal Punishment</vt:lpstr>
      <vt:lpstr>Menu of Crime Licenses</vt:lpstr>
      <vt:lpstr>Ex Ante and Ex Post Role of Criminal Law</vt:lpstr>
      <vt:lpstr>Role of Apprehension and Punishment</vt:lpstr>
      <vt:lpstr>Capital Punishment/Death Sentence</vt:lpstr>
      <vt:lpstr>Capital Punishment</vt:lpstr>
      <vt:lpstr>Capital Punishment vs  Credit Rationing</vt:lpstr>
      <vt:lpstr>Capital Punishment vs  Credit Rationing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Economics of Crime</dc:title>
  <dc:creator>ImageY</dc:creator>
  <cp:lastModifiedBy>ImageY</cp:lastModifiedBy>
  <cp:revision>2</cp:revision>
  <dcterms:created xsi:type="dcterms:W3CDTF">2013-10-25T08:09:12Z</dcterms:created>
  <dcterms:modified xsi:type="dcterms:W3CDTF">2013-11-06T07:17:15Z</dcterms:modified>
</cp:coreProperties>
</file>