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1"/>
  </p:notesMasterIdLst>
  <p:sldIdLst>
    <p:sldId id="256" r:id="rId2"/>
    <p:sldId id="260" r:id="rId3"/>
    <p:sldId id="259" r:id="rId4"/>
    <p:sldId id="297" r:id="rId5"/>
    <p:sldId id="261" r:id="rId6"/>
    <p:sldId id="263" r:id="rId7"/>
    <p:sldId id="262" r:id="rId8"/>
    <p:sldId id="258" r:id="rId9"/>
    <p:sldId id="265" r:id="rId10"/>
    <p:sldId id="264" r:id="rId11"/>
    <p:sldId id="266" r:id="rId12"/>
    <p:sldId id="267" r:id="rId13"/>
    <p:sldId id="268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98" r:id="rId22"/>
    <p:sldId id="278" r:id="rId23"/>
    <p:sldId id="300" r:id="rId24"/>
    <p:sldId id="281" r:id="rId25"/>
    <p:sldId id="282" r:id="rId26"/>
    <p:sldId id="283" r:id="rId27"/>
    <p:sldId id="279" r:id="rId28"/>
    <p:sldId id="284" r:id="rId29"/>
    <p:sldId id="299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4" r:id="rId38"/>
    <p:sldId id="295" r:id="rId39"/>
    <p:sldId id="301" r:id="rId40"/>
  </p:sldIdLst>
  <p:sldSz cx="9144000" cy="6858000" type="screen4x3"/>
  <p:notesSz cx="6797675" cy="987425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19" autoAdjust="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48D181-C3F9-4DFD-A19D-D9BF149A1F54}" type="doc">
      <dgm:prSet loTypeId="urn:microsoft.com/office/officeart/2005/8/layout/hList1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4935AB7C-324E-469F-90EE-B9CF9B714F3A}">
      <dgm:prSet phldrT="[Text]" custT="1"/>
      <dgm:spPr/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Attract an Effective Workforce</a:t>
          </a:r>
        </a:p>
        <a:p>
          <a:r>
            <a:rPr lang="en-US" sz="20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(find the right people)</a:t>
          </a:r>
          <a:endParaRPr lang="en-US" sz="20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E607F5E-FB50-4478-A6E6-8ECB57A9EA98}" type="parTrans" cxnId="{D76DF0C1-5142-49A9-918B-A8AFC14E17A1}">
      <dgm:prSet/>
      <dgm:spPr/>
      <dgm:t>
        <a:bodyPr/>
        <a:lstStyle/>
        <a:p>
          <a:endParaRPr lang="en-US"/>
        </a:p>
      </dgm:t>
    </dgm:pt>
    <dgm:pt modelId="{650D4D36-2252-4EDA-B5B1-36ACA7840CC1}" type="sibTrans" cxnId="{D76DF0C1-5142-49A9-918B-A8AFC14E17A1}">
      <dgm:prSet/>
      <dgm:spPr/>
      <dgm:t>
        <a:bodyPr/>
        <a:lstStyle/>
        <a:p>
          <a:endParaRPr lang="en-US"/>
        </a:p>
      </dgm:t>
    </dgm:pt>
    <dgm:pt modelId="{DD2DD083-29BB-425D-805E-07EB683022CE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HRM planning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A547B90-D5C9-4CA2-8D75-A63127724805}" type="parTrans" cxnId="{E801CD43-D4BC-49BC-B6B6-A52F249C2101}">
      <dgm:prSet/>
      <dgm:spPr/>
      <dgm:t>
        <a:bodyPr/>
        <a:lstStyle/>
        <a:p>
          <a:endParaRPr lang="en-US"/>
        </a:p>
      </dgm:t>
    </dgm:pt>
    <dgm:pt modelId="{4E7A91EB-4AC1-4A1B-AC13-D832CF3076F6}" type="sibTrans" cxnId="{E801CD43-D4BC-49BC-B6B6-A52F249C2101}">
      <dgm:prSet/>
      <dgm:spPr/>
      <dgm:t>
        <a:bodyPr/>
        <a:lstStyle/>
        <a:p>
          <a:endParaRPr lang="en-US"/>
        </a:p>
      </dgm:t>
    </dgm:pt>
    <dgm:pt modelId="{67A61466-89CF-4B66-968E-FDD7FF63C137}">
      <dgm:prSet phldrT="[Text]" custT="1"/>
      <dgm:spPr>
        <a:solidFill>
          <a:schemeClr val="accent3">
            <a:hueOff val="0"/>
            <a:satOff val="0"/>
            <a:lumOff val="0"/>
            <a:alpha val="76000"/>
          </a:schemeClr>
        </a:solidFill>
      </dgm:spPr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 and Effective Workforce</a:t>
          </a:r>
        </a:p>
        <a:p>
          <a:r>
            <a:rPr lang="en-US" sz="20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(manage talent)</a:t>
          </a:r>
          <a:endParaRPr lang="en-US" sz="20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1093BAC-A6CB-4B48-A2E2-2F9D7BE98293}" type="parTrans" cxnId="{B3F9B548-715F-46CD-8117-3EF1CF3EEFBE}">
      <dgm:prSet/>
      <dgm:spPr/>
      <dgm:t>
        <a:bodyPr/>
        <a:lstStyle/>
        <a:p>
          <a:endParaRPr lang="en-US"/>
        </a:p>
      </dgm:t>
    </dgm:pt>
    <dgm:pt modelId="{8A5687DA-9E43-42E7-88CF-898FEE5C951B}" type="sibTrans" cxnId="{B3F9B548-715F-46CD-8117-3EF1CF3EEFBE}">
      <dgm:prSet/>
      <dgm:spPr/>
      <dgm:t>
        <a:bodyPr/>
        <a:lstStyle/>
        <a:p>
          <a:endParaRPr lang="en-US"/>
        </a:p>
      </dgm:t>
    </dgm:pt>
    <dgm:pt modelId="{A22C82DC-400D-48BF-A864-588BBB754780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Training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70334FF-4697-45B4-9402-6BB5F9D601AB}" type="parTrans" cxnId="{82CFCF9B-6A99-4B94-8297-A16ACF47EFA3}">
      <dgm:prSet/>
      <dgm:spPr/>
      <dgm:t>
        <a:bodyPr/>
        <a:lstStyle/>
        <a:p>
          <a:endParaRPr lang="en-US"/>
        </a:p>
      </dgm:t>
    </dgm:pt>
    <dgm:pt modelId="{F9D5EF13-25DF-40C9-9F03-D5CF1B13C747}" type="sibTrans" cxnId="{82CFCF9B-6A99-4B94-8297-A16ACF47EFA3}">
      <dgm:prSet/>
      <dgm:spPr/>
      <dgm:t>
        <a:bodyPr/>
        <a:lstStyle/>
        <a:p>
          <a:endParaRPr lang="en-US"/>
        </a:p>
      </dgm:t>
    </dgm:pt>
    <dgm:pt modelId="{704F4D29-B2FF-48BA-B086-83FCDA31FF82}">
      <dgm:prSet phldrT="[Text]" custT="1"/>
      <dgm:spPr/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Maintain an Effective Workforce</a:t>
          </a:r>
        </a:p>
      </dgm:t>
    </dgm:pt>
    <dgm:pt modelId="{11E87A06-CF3B-4EF4-ABCF-BFDBF36873E6}" type="parTrans" cxnId="{A98ACE12-F9B5-4C2A-BBAC-C836126007A9}">
      <dgm:prSet/>
      <dgm:spPr/>
      <dgm:t>
        <a:bodyPr/>
        <a:lstStyle/>
        <a:p>
          <a:endParaRPr lang="en-US"/>
        </a:p>
      </dgm:t>
    </dgm:pt>
    <dgm:pt modelId="{8E2F063A-920D-4837-ADC8-51D9AFB818D8}" type="sibTrans" cxnId="{A98ACE12-F9B5-4C2A-BBAC-C836126007A9}">
      <dgm:prSet/>
      <dgm:spPr/>
      <dgm:t>
        <a:bodyPr/>
        <a:lstStyle/>
        <a:p>
          <a:endParaRPr lang="en-US"/>
        </a:p>
      </dgm:t>
    </dgm:pt>
    <dgm:pt modelId="{0C781720-359F-47A5-84E0-98955878592D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Wage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C64449F-F10D-4132-8D2F-6EB1AB8E0542}" type="parTrans" cxnId="{1AA27FB1-7E50-4282-AEF9-042BC03C9385}">
      <dgm:prSet/>
      <dgm:spPr/>
      <dgm:t>
        <a:bodyPr/>
        <a:lstStyle/>
        <a:p>
          <a:endParaRPr lang="en-US"/>
        </a:p>
      </dgm:t>
    </dgm:pt>
    <dgm:pt modelId="{69A98CC1-2C74-478F-99AD-400E7A841610}" type="sibTrans" cxnId="{1AA27FB1-7E50-4282-AEF9-042BC03C9385}">
      <dgm:prSet/>
      <dgm:spPr/>
      <dgm:t>
        <a:bodyPr/>
        <a:lstStyle/>
        <a:p>
          <a:endParaRPr lang="en-US"/>
        </a:p>
      </dgm:t>
    </dgm:pt>
    <dgm:pt modelId="{E5A252FD-AC6D-43BF-96E5-31EA0D998601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Job analysis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1737115-9667-4079-B275-7DCD504A546C}" type="parTrans" cxnId="{CB73D576-1AFE-4D2A-89CE-DB9DF7DEB61F}">
      <dgm:prSet/>
      <dgm:spPr/>
      <dgm:t>
        <a:bodyPr/>
        <a:lstStyle/>
        <a:p>
          <a:endParaRPr lang="en-US"/>
        </a:p>
      </dgm:t>
    </dgm:pt>
    <dgm:pt modelId="{99AE14CC-C144-4FAA-B884-D2A858AC6D77}" type="sibTrans" cxnId="{CB73D576-1AFE-4D2A-89CE-DB9DF7DEB61F}">
      <dgm:prSet/>
      <dgm:spPr/>
      <dgm:t>
        <a:bodyPr/>
        <a:lstStyle/>
        <a:p>
          <a:endParaRPr lang="en-US"/>
        </a:p>
      </dgm:t>
    </dgm:pt>
    <dgm:pt modelId="{A8C71B6A-906C-425A-BA13-15A7E4847A3A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Forecasting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573E18B-4C92-46E0-A384-57860BCBFFE5}" type="parTrans" cxnId="{257F0C1B-3B49-49DC-B4B6-132E49658C14}">
      <dgm:prSet/>
      <dgm:spPr/>
      <dgm:t>
        <a:bodyPr/>
        <a:lstStyle/>
        <a:p>
          <a:endParaRPr lang="en-US"/>
        </a:p>
      </dgm:t>
    </dgm:pt>
    <dgm:pt modelId="{7EB3E380-B0F5-48F9-AB26-01267FDE08D2}" type="sibTrans" cxnId="{257F0C1B-3B49-49DC-B4B6-132E49658C14}">
      <dgm:prSet/>
      <dgm:spPr/>
      <dgm:t>
        <a:bodyPr/>
        <a:lstStyle/>
        <a:p>
          <a:endParaRPr lang="en-US"/>
        </a:p>
      </dgm:t>
    </dgm:pt>
    <dgm:pt modelId="{F18DC02E-CB10-4440-A686-9451D19DBC59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Recruiting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2379271-596C-4113-B9D3-858C0C857A06}" type="parTrans" cxnId="{BF276F3C-886E-45EC-9CF5-6E545C59B99F}">
      <dgm:prSet/>
      <dgm:spPr/>
      <dgm:t>
        <a:bodyPr/>
        <a:lstStyle/>
        <a:p>
          <a:endParaRPr lang="en-US"/>
        </a:p>
      </dgm:t>
    </dgm:pt>
    <dgm:pt modelId="{DB7B0957-2086-4F28-A38A-3D6157247E04}" type="sibTrans" cxnId="{BF276F3C-886E-45EC-9CF5-6E545C59B99F}">
      <dgm:prSet/>
      <dgm:spPr/>
      <dgm:t>
        <a:bodyPr/>
        <a:lstStyle/>
        <a:p>
          <a:endParaRPr lang="en-US"/>
        </a:p>
      </dgm:t>
    </dgm:pt>
    <dgm:pt modelId="{B99A7BF1-E50E-4347-AE86-AC618CB8AD04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Selecting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13238A0-8933-4C48-A0A3-C1EEA7D47D9B}" type="parTrans" cxnId="{AAEDB2D9-E942-47E3-8BF8-406B85CEE793}">
      <dgm:prSet/>
      <dgm:spPr/>
      <dgm:t>
        <a:bodyPr/>
        <a:lstStyle/>
        <a:p>
          <a:endParaRPr lang="en-US"/>
        </a:p>
      </dgm:t>
    </dgm:pt>
    <dgm:pt modelId="{F3B8BA3D-3653-4DAE-9124-6EB93BC98466}" type="sibTrans" cxnId="{AAEDB2D9-E942-47E3-8BF8-406B85CEE793}">
      <dgm:prSet/>
      <dgm:spPr/>
      <dgm:t>
        <a:bodyPr/>
        <a:lstStyle/>
        <a:p>
          <a:endParaRPr lang="en-US"/>
        </a:p>
      </dgm:t>
    </dgm:pt>
    <dgm:pt modelId="{EA3D1663-9D11-4C8C-80DE-19FEA9857B77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E4FC268-0247-423A-B8F5-CE70E80F8EB4}" type="parTrans" cxnId="{D9F66167-68EA-4289-A3C6-B719E914F753}">
      <dgm:prSet/>
      <dgm:spPr/>
      <dgm:t>
        <a:bodyPr/>
        <a:lstStyle/>
        <a:p>
          <a:endParaRPr lang="en-US"/>
        </a:p>
      </dgm:t>
    </dgm:pt>
    <dgm:pt modelId="{3D14757D-2639-40D3-A825-5D505404E43E}" type="sibTrans" cxnId="{D9F66167-68EA-4289-A3C6-B719E914F753}">
      <dgm:prSet/>
      <dgm:spPr/>
      <dgm:t>
        <a:bodyPr/>
        <a:lstStyle/>
        <a:p>
          <a:endParaRPr lang="en-US"/>
        </a:p>
      </dgm:t>
    </dgm:pt>
    <dgm:pt modelId="{A8233DEE-D678-45EA-A609-CD8B3B56D797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Appraisal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92CC94A-7FA5-46CB-B47D-EEE770C1E9A2}" type="parTrans" cxnId="{8E9AAAF4-B4C3-4AE8-AB69-87A7A56D0BC4}">
      <dgm:prSet/>
      <dgm:spPr/>
      <dgm:t>
        <a:bodyPr/>
        <a:lstStyle/>
        <a:p>
          <a:endParaRPr lang="en-US"/>
        </a:p>
      </dgm:t>
    </dgm:pt>
    <dgm:pt modelId="{8CEE89DA-C82C-4783-86EA-366E4A34F464}" type="sibTrans" cxnId="{8E9AAAF4-B4C3-4AE8-AB69-87A7A56D0BC4}">
      <dgm:prSet/>
      <dgm:spPr/>
      <dgm:t>
        <a:bodyPr/>
        <a:lstStyle/>
        <a:p>
          <a:endParaRPr lang="en-US"/>
        </a:p>
      </dgm:t>
    </dgm:pt>
    <dgm:pt modelId="{E3B4DDEB-E94E-48E8-ACA1-E4E3B85262BB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Benefits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FDAA0941-8CBA-42A6-A25F-6E4F621DDF38}" type="parTrans" cxnId="{EEA97936-39B3-4620-89B8-E93B6EF04879}">
      <dgm:prSet/>
      <dgm:spPr/>
      <dgm:t>
        <a:bodyPr/>
        <a:lstStyle/>
        <a:p>
          <a:endParaRPr lang="en-US"/>
        </a:p>
      </dgm:t>
    </dgm:pt>
    <dgm:pt modelId="{E6218564-47AC-4BA2-8314-8DDEA65A9E8F}" type="sibTrans" cxnId="{EEA97936-39B3-4620-89B8-E93B6EF04879}">
      <dgm:prSet/>
      <dgm:spPr/>
      <dgm:t>
        <a:bodyPr/>
        <a:lstStyle/>
        <a:p>
          <a:endParaRPr lang="en-US"/>
        </a:p>
      </dgm:t>
    </dgm:pt>
    <dgm:pt modelId="{B981FD4E-2815-49C3-93B8-1D159A9CAC4C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Labor Relations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EF45CEE-F455-49BF-8AC5-AB8B90503828}" type="parTrans" cxnId="{F9DA001F-9F48-4203-A32A-89F3442229DF}">
      <dgm:prSet/>
      <dgm:spPr/>
      <dgm:t>
        <a:bodyPr/>
        <a:lstStyle/>
        <a:p>
          <a:endParaRPr lang="en-US"/>
        </a:p>
      </dgm:t>
    </dgm:pt>
    <dgm:pt modelId="{5B8C6781-5985-4450-A893-D26EFCE84B41}" type="sibTrans" cxnId="{F9DA001F-9F48-4203-A32A-89F3442229DF}">
      <dgm:prSet/>
      <dgm:spPr/>
      <dgm:t>
        <a:bodyPr/>
        <a:lstStyle/>
        <a:p>
          <a:endParaRPr lang="en-US"/>
        </a:p>
      </dgm:t>
    </dgm:pt>
    <dgm:pt modelId="{FC8A91AC-9E50-437A-A234-F1BB6C24ADBA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Terminations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0D731F8-ACC4-4420-A43D-7A5BF7A2667B}" type="parTrans" cxnId="{0E739385-54C8-4A19-89BF-636B6E9B028F}">
      <dgm:prSet/>
      <dgm:spPr/>
      <dgm:t>
        <a:bodyPr/>
        <a:lstStyle/>
        <a:p>
          <a:endParaRPr lang="en-US"/>
        </a:p>
      </dgm:t>
    </dgm:pt>
    <dgm:pt modelId="{4D9E9C9E-0488-4E85-B322-4BB8564006E7}" type="sibTrans" cxnId="{0E739385-54C8-4A19-89BF-636B6E9B028F}">
      <dgm:prSet/>
      <dgm:spPr/>
      <dgm:t>
        <a:bodyPr/>
        <a:lstStyle/>
        <a:p>
          <a:endParaRPr lang="en-US"/>
        </a:p>
      </dgm:t>
    </dgm:pt>
    <dgm:pt modelId="{8EA35D77-46FA-45BE-B65B-27AA8875FBA1}" type="pres">
      <dgm:prSet presAssocID="{9C48D181-C3F9-4DFD-A19D-D9BF149A1F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34A362-C853-46A7-9230-0011F6ACA0AB}" type="pres">
      <dgm:prSet presAssocID="{4935AB7C-324E-469F-90EE-B9CF9B714F3A}" presName="composite" presStyleCnt="0"/>
      <dgm:spPr/>
    </dgm:pt>
    <dgm:pt modelId="{869C6B83-BA21-4A5B-90D4-67247AF22BD2}" type="pres">
      <dgm:prSet presAssocID="{4935AB7C-324E-469F-90EE-B9CF9B714F3A}" presName="parTx" presStyleLbl="alignNode1" presStyleIdx="0" presStyleCnt="3" custScaleY="129954" custLinFactNeighborY="-144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677C95-5270-45C6-98CB-64F20C68E834}" type="pres">
      <dgm:prSet presAssocID="{4935AB7C-324E-469F-90EE-B9CF9B714F3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102B28-832D-4CBC-8020-AADBAE428051}" type="pres">
      <dgm:prSet presAssocID="{650D4D36-2252-4EDA-B5B1-36ACA7840CC1}" presName="space" presStyleCnt="0"/>
      <dgm:spPr/>
    </dgm:pt>
    <dgm:pt modelId="{70A89639-CC04-4AE7-A34F-C8F0262B878C}" type="pres">
      <dgm:prSet presAssocID="{67A61466-89CF-4B66-968E-FDD7FF63C137}" presName="composite" presStyleCnt="0"/>
      <dgm:spPr/>
    </dgm:pt>
    <dgm:pt modelId="{507084B4-ACBD-4FC3-B2EE-1AA500D1560C}" type="pres">
      <dgm:prSet presAssocID="{67A61466-89CF-4B66-968E-FDD7FF63C137}" presName="parTx" presStyleLbl="alignNode1" presStyleIdx="1" presStyleCnt="3" custScaleY="129954" custLinFactNeighborY="-15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199AE1-247A-4279-B50B-6CE3D83920E7}" type="pres">
      <dgm:prSet presAssocID="{67A61466-89CF-4B66-968E-FDD7FF63C13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C46580-3061-4F5B-923C-2F006A57AC2E}" type="pres">
      <dgm:prSet presAssocID="{8A5687DA-9E43-42E7-88CF-898FEE5C951B}" presName="space" presStyleCnt="0"/>
      <dgm:spPr/>
    </dgm:pt>
    <dgm:pt modelId="{AC58C46E-D656-4BFA-8E67-D5801CE6B433}" type="pres">
      <dgm:prSet presAssocID="{704F4D29-B2FF-48BA-B086-83FCDA31FF82}" presName="composite" presStyleCnt="0"/>
      <dgm:spPr/>
    </dgm:pt>
    <dgm:pt modelId="{0B613F47-370D-49EF-B0CF-646B8DFAF994}" type="pres">
      <dgm:prSet presAssocID="{704F4D29-B2FF-48BA-B086-83FCDA31FF82}" presName="parTx" presStyleLbl="alignNode1" presStyleIdx="2" presStyleCnt="3" custScaleY="129954" custLinFactNeighborY="-15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926CAF-C617-4332-BE61-B2128C7CAC9A}" type="pres">
      <dgm:prSet presAssocID="{704F4D29-B2FF-48BA-B086-83FCDA31FF8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DA001F-9F48-4203-A32A-89F3442229DF}" srcId="{704F4D29-B2FF-48BA-B086-83FCDA31FF82}" destId="{B981FD4E-2815-49C3-93B8-1D159A9CAC4C}" srcOrd="2" destOrd="0" parTransId="{7EF45CEE-F455-49BF-8AC5-AB8B90503828}" sibTransId="{5B8C6781-5985-4450-A893-D26EFCE84B41}"/>
    <dgm:cxn modelId="{18EBD8C0-47EF-498D-AEEF-432E659E08D3}" type="presOf" srcId="{704F4D29-B2FF-48BA-B086-83FCDA31FF82}" destId="{0B613F47-370D-49EF-B0CF-646B8DFAF994}" srcOrd="0" destOrd="0" presId="urn:microsoft.com/office/officeart/2005/8/layout/hList1"/>
    <dgm:cxn modelId="{33C71B75-7DEF-41C9-A151-BE71ADF4A9B7}" type="presOf" srcId="{4935AB7C-324E-469F-90EE-B9CF9B714F3A}" destId="{869C6B83-BA21-4A5B-90D4-67247AF22BD2}" srcOrd="0" destOrd="0" presId="urn:microsoft.com/office/officeart/2005/8/layout/hList1"/>
    <dgm:cxn modelId="{C425ECB6-F0D9-4850-93A1-B2225761C6CC}" type="presOf" srcId="{A22C82DC-400D-48BF-A864-588BBB754780}" destId="{1E199AE1-247A-4279-B50B-6CE3D83920E7}" srcOrd="0" destOrd="0" presId="urn:microsoft.com/office/officeart/2005/8/layout/hList1"/>
    <dgm:cxn modelId="{FA791F93-4D1D-4669-B340-9DD40C695406}" type="presOf" srcId="{DD2DD083-29BB-425D-805E-07EB683022CE}" destId="{1D677C95-5270-45C6-98CB-64F20C68E834}" srcOrd="0" destOrd="0" presId="urn:microsoft.com/office/officeart/2005/8/layout/hList1"/>
    <dgm:cxn modelId="{0E739385-54C8-4A19-89BF-636B6E9B028F}" srcId="{704F4D29-B2FF-48BA-B086-83FCDA31FF82}" destId="{FC8A91AC-9E50-437A-A234-F1BB6C24ADBA}" srcOrd="3" destOrd="0" parTransId="{E0D731F8-ACC4-4420-A43D-7A5BF7A2667B}" sibTransId="{4D9E9C9E-0488-4E85-B322-4BB8564006E7}"/>
    <dgm:cxn modelId="{4BB4ED81-148C-4710-9B7F-B7BA71E4DE03}" type="presOf" srcId="{67A61466-89CF-4B66-968E-FDD7FF63C137}" destId="{507084B4-ACBD-4FC3-B2EE-1AA500D1560C}" srcOrd="0" destOrd="0" presId="urn:microsoft.com/office/officeart/2005/8/layout/hList1"/>
    <dgm:cxn modelId="{257F0C1B-3B49-49DC-B4B6-132E49658C14}" srcId="{4935AB7C-324E-469F-90EE-B9CF9B714F3A}" destId="{A8C71B6A-906C-425A-BA13-15A7E4847A3A}" srcOrd="2" destOrd="0" parTransId="{2573E18B-4C92-46E0-A384-57860BCBFFE5}" sibTransId="{7EB3E380-B0F5-48F9-AB26-01267FDE08D2}"/>
    <dgm:cxn modelId="{6D6727E6-4207-4B13-A532-52A94E58066F}" type="presOf" srcId="{E5A252FD-AC6D-43BF-96E5-31EA0D998601}" destId="{1D677C95-5270-45C6-98CB-64F20C68E834}" srcOrd="0" destOrd="1" presId="urn:microsoft.com/office/officeart/2005/8/layout/hList1"/>
    <dgm:cxn modelId="{3913C52B-45B7-43ED-AF58-D99045DA3767}" type="presOf" srcId="{0C781720-359F-47A5-84E0-98955878592D}" destId="{C8926CAF-C617-4332-BE61-B2128C7CAC9A}" srcOrd="0" destOrd="0" presId="urn:microsoft.com/office/officeart/2005/8/layout/hList1"/>
    <dgm:cxn modelId="{2C6A09AB-33A2-4A90-8205-A5FDF60E2050}" type="presOf" srcId="{E3B4DDEB-E94E-48E8-ACA1-E4E3B85262BB}" destId="{C8926CAF-C617-4332-BE61-B2128C7CAC9A}" srcOrd="0" destOrd="1" presId="urn:microsoft.com/office/officeart/2005/8/layout/hList1"/>
    <dgm:cxn modelId="{A007118F-36F8-4713-BD51-F8D623094034}" type="presOf" srcId="{F18DC02E-CB10-4440-A686-9451D19DBC59}" destId="{1D677C95-5270-45C6-98CB-64F20C68E834}" srcOrd="0" destOrd="3" presId="urn:microsoft.com/office/officeart/2005/8/layout/hList1"/>
    <dgm:cxn modelId="{D76DF0C1-5142-49A9-918B-A8AFC14E17A1}" srcId="{9C48D181-C3F9-4DFD-A19D-D9BF149A1F54}" destId="{4935AB7C-324E-469F-90EE-B9CF9B714F3A}" srcOrd="0" destOrd="0" parTransId="{1E607F5E-FB50-4478-A6E6-8ECB57A9EA98}" sibTransId="{650D4D36-2252-4EDA-B5B1-36ACA7840CC1}"/>
    <dgm:cxn modelId="{CB73D576-1AFE-4D2A-89CE-DB9DF7DEB61F}" srcId="{4935AB7C-324E-469F-90EE-B9CF9B714F3A}" destId="{E5A252FD-AC6D-43BF-96E5-31EA0D998601}" srcOrd="1" destOrd="0" parTransId="{E1737115-9667-4079-B275-7DCD504A546C}" sibTransId="{99AE14CC-C144-4FAA-B884-D2A858AC6D77}"/>
    <dgm:cxn modelId="{B3F9B548-715F-46CD-8117-3EF1CF3EEFBE}" srcId="{9C48D181-C3F9-4DFD-A19D-D9BF149A1F54}" destId="{67A61466-89CF-4B66-968E-FDD7FF63C137}" srcOrd="1" destOrd="0" parTransId="{E1093BAC-A6CB-4B48-A2E2-2F9D7BE98293}" sibTransId="{8A5687DA-9E43-42E7-88CF-898FEE5C951B}"/>
    <dgm:cxn modelId="{4B9102C7-CC01-4B20-8F85-0015495D86F1}" type="presOf" srcId="{B981FD4E-2815-49C3-93B8-1D159A9CAC4C}" destId="{C8926CAF-C617-4332-BE61-B2128C7CAC9A}" srcOrd="0" destOrd="2" presId="urn:microsoft.com/office/officeart/2005/8/layout/hList1"/>
    <dgm:cxn modelId="{EA9BE58F-DCA6-4F49-802C-6A9BDCD43124}" type="presOf" srcId="{FC8A91AC-9E50-437A-A234-F1BB6C24ADBA}" destId="{C8926CAF-C617-4332-BE61-B2128C7CAC9A}" srcOrd="0" destOrd="3" presId="urn:microsoft.com/office/officeart/2005/8/layout/hList1"/>
    <dgm:cxn modelId="{4006F2EE-48AE-4E00-8686-28471440DEA7}" type="presOf" srcId="{B99A7BF1-E50E-4347-AE86-AC618CB8AD04}" destId="{1D677C95-5270-45C6-98CB-64F20C68E834}" srcOrd="0" destOrd="4" presId="urn:microsoft.com/office/officeart/2005/8/layout/hList1"/>
    <dgm:cxn modelId="{5982CDDD-5048-40D4-B05A-897FEA8D2C8E}" type="presOf" srcId="{9C48D181-C3F9-4DFD-A19D-D9BF149A1F54}" destId="{8EA35D77-46FA-45BE-B65B-27AA8875FBA1}" srcOrd="0" destOrd="0" presId="urn:microsoft.com/office/officeart/2005/8/layout/hList1"/>
    <dgm:cxn modelId="{82CFCF9B-6A99-4B94-8297-A16ACF47EFA3}" srcId="{67A61466-89CF-4B66-968E-FDD7FF63C137}" destId="{A22C82DC-400D-48BF-A864-588BBB754780}" srcOrd="0" destOrd="0" parTransId="{470334FF-4697-45B4-9402-6BB5F9D601AB}" sibTransId="{F9D5EF13-25DF-40C9-9F03-D5CF1B13C747}"/>
    <dgm:cxn modelId="{1AA27FB1-7E50-4282-AEF9-042BC03C9385}" srcId="{704F4D29-B2FF-48BA-B086-83FCDA31FF82}" destId="{0C781720-359F-47A5-84E0-98955878592D}" srcOrd="0" destOrd="0" parTransId="{EC64449F-F10D-4132-8D2F-6EB1AB8E0542}" sibTransId="{69A98CC1-2C74-478F-99AD-400E7A841610}"/>
    <dgm:cxn modelId="{EEA97936-39B3-4620-89B8-E93B6EF04879}" srcId="{704F4D29-B2FF-48BA-B086-83FCDA31FF82}" destId="{E3B4DDEB-E94E-48E8-ACA1-E4E3B85262BB}" srcOrd="1" destOrd="0" parTransId="{FDAA0941-8CBA-42A6-A25F-6E4F621DDF38}" sibTransId="{E6218564-47AC-4BA2-8314-8DDEA65A9E8F}"/>
    <dgm:cxn modelId="{E801CD43-D4BC-49BC-B6B6-A52F249C2101}" srcId="{4935AB7C-324E-469F-90EE-B9CF9B714F3A}" destId="{DD2DD083-29BB-425D-805E-07EB683022CE}" srcOrd="0" destOrd="0" parTransId="{1A547B90-D5C9-4CA2-8D75-A63127724805}" sibTransId="{4E7A91EB-4AC1-4A1B-AC13-D832CF3076F6}"/>
    <dgm:cxn modelId="{AAEDB2D9-E942-47E3-8BF8-406B85CEE793}" srcId="{4935AB7C-324E-469F-90EE-B9CF9B714F3A}" destId="{B99A7BF1-E50E-4347-AE86-AC618CB8AD04}" srcOrd="4" destOrd="0" parTransId="{513238A0-8933-4C48-A0A3-C1EEA7D47D9B}" sibTransId="{F3B8BA3D-3653-4DAE-9124-6EB93BC98466}"/>
    <dgm:cxn modelId="{BF276F3C-886E-45EC-9CF5-6E545C59B99F}" srcId="{4935AB7C-324E-469F-90EE-B9CF9B714F3A}" destId="{F18DC02E-CB10-4440-A686-9451D19DBC59}" srcOrd="3" destOrd="0" parTransId="{E2379271-596C-4113-B9D3-858C0C857A06}" sibTransId="{DB7B0957-2086-4F28-A38A-3D6157247E04}"/>
    <dgm:cxn modelId="{BC9409F7-25C2-4BEA-86DA-59EF95CD1F68}" type="presOf" srcId="{A8C71B6A-906C-425A-BA13-15A7E4847A3A}" destId="{1D677C95-5270-45C6-98CB-64F20C68E834}" srcOrd="0" destOrd="2" presId="urn:microsoft.com/office/officeart/2005/8/layout/hList1"/>
    <dgm:cxn modelId="{D9F66167-68EA-4289-A3C6-B719E914F753}" srcId="{67A61466-89CF-4B66-968E-FDD7FF63C137}" destId="{EA3D1663-9D11-4C8C-80DE-19FEA9857B77}" srcOrd="1" destOrd="0" parTransId="{0E4FC268-0247-423A-B8F5-CE70E80F8EB4}" sibTransId="{3D14757D-2639-40D3-A825-5D505404E43E}"/>
    <dgm:cxn modelId="{BC4F61E5-2BE6-4D9A-89AE-B57467482958}" type="presOf" srcId="{EA3D1663-9D11-4C8C-80DE-19FEA9857B77}" destId="{1E199AE1-247A-4279-B50B-6CE3D83920E7}" srcOrd="0" destOrd="1" presId="urn:microsoft.com/office/officeart/2005/8/layout/hList1"/>
    <dgm:cxn modelId="{C80B35D2-9FBF-4F3A-91E2-05C9D964A77C}" type="presOf" srcId="{A8233DEE-D678-45EA-A609-CD8B3B56D797}" destId="{1E199AE1-247A-4279-B50B-6CE3D83920E7}" srcOrd="0" destOrd="2" presId="urn:microsoft.com/office/officeart/2005/8/layout/hList1"/>
    <dgm:cxn modelId="{8E9AAAF4-B4C3-4AE8-AB69-87A7A56D0BC4}" srcId="{67A61466-89CF-4B66-968E-FDD7FF63C137}" destId="{A8233DEE-D678-45EA-A609-CD8B3B56D797}" srcOrd="2" destOrd="0" parTransId="{392CC94A-7FA5-46CB-B47D-EEE770C1E9A2}" sibTransId="{8CEE89DA-C82C-4783-86EA-366E4A34F464}"/>
    <dgm:cxn modelId="{A98ACE12-F9B5-4C2A-BBAC-C836126007A9}" srcId="{9C48D181-C3F9-4DFD-A19D-D9BF149A1F54}" destId="{704F4D29-B2FF-48BA-B086-83FCDA31FF82}" srcOrd="2" destOrd="0" parTransId="{11E87A06-CF3B-4EF4-ABCF-BFDBF36873E6}" sibTransId="{8E2F063A-920D-4837-ADC8-51D9AFB818D8}"/>
    <dgm:cxn modelId="{C8019AB8-45C9-446F-9429-04AA0944D563}" type="presParOf" srcId="{8EA35D77-46FA-45BE-B65B-27AA8875FBA1}" destId="{2134A362-C853-46A7-9230-0011F6ACA0AB}" srcOrd="0" destOrd="0" presId="urn:microsoft.com/office/officeart/2005/8/layout/hList1"/>
    <dgm:cxn modelId="{29751DAD-1492-4FB3-B75D-3C60F5DA09CC}" type="presParOf" srcId="{2134A362-C853-46A7-9230-0011F6ACA0AB}" destId="{869C6B83-BA21-4A5B-90D4-67247AF22BD2}" srcOrd="0" destOrd="0" presId="urn:microsoft.com/office/officeart/2005/8/layout/hList1"/>
    <dgm:cxn modelId="{CB96CD30-C831-4CA2-B5AF-BE159077EDDF}" type="presParOf" srcId="{2134A362-C853-46A7-9230-0011F6ACA0AB}" destId="{1D677C95-5270-45C6-98CB-64F20C68E834}" srcOrd="1" destOrd="0" presId="urn:microsoft.com/office/officeart/2005/8/layout/hList1"/>
    <dgm:cxn modelId="{21ACD097-5434-470D-917C-C32625A6F8DA}" type="presParOf" srcId="{8EA35D77-46FA-45BE-B65B-27AA8875FBA1}" destId="{CF102B28-832D-4CBC-8020-AADBAE428051}" srcOrd="1" destOrd="0" presId="urn:microsoft.com/office/officeart/2005/8/layout/hList1"/>
    <dgm:cxn modelId="{414FA4C5-BE0B-434D-A6B8-E895BAD354E0}" type="presParOf" srcId="{8EA35D77-46FA-45BE-B65B-27AA8875FBA1}" destId="{70A89639-CC04-4AE7-A34F-C8F0262B878C}" srcOrd="2" destOrd="0" presId="urn:microsoft.com/office/officeart/2005/8/layout/hList1"/>
    <dgm:cxn modelId="{336A7E18-3AE9-4380-837C-0623F3FD8E40}" type="presParOf" srcId="{70A89639-CC04-4AE7-A34F-C8F0262B878C}" destId="{507084B4-ACBD-4FC3-B2EE-1AA500D1560C}" srcOrd="0" destOrd="0" presId="urn:microsoft.com/office/officeart/2005/8/layout/hList1"/>
    <dgm:cxn modelId="{CA39EE96-438F-48FD-9846-84B03B4289F2}" type="presParOf" srcId="{70A89639-CC04-4AE7-A34F-C8F0262B878C}" destId="{1E199AE1-247A-4279-B50B-6CE3D83920E7}" srcOrd="1" destOrd="0" presId="urn:microsoft.com/office/officeart/2005/8/layout/hList1"/>
    <dgm:cxn modelId="{3BA9C752-B96C-4445-A734-F7AB45CA9753}" type="presParOf" srcId="{8EA35D77-46FA-45BE-B65B-27AA8875FBA1}" destId="{46C46580-3061-4F5B-923C-2F006A57AC2E}" srcOrd="3" destOrd="0" presId="urn:microsoft.com/office/officeart/2005/8/layout/hList1"/>
    <dgm:cxn modelId="{E3F86A82-D532-4462-9617-4C7BC429EA6D}" type="presParOf" srcId="{8EA35D77-46FA-45BE-B65B-27AA8875FBA1}" destId="{AC58C46E-D656-4BFA-8E67-D5801CE6B433}" srcOrd="4" destOrd="0" presId="urn:microsoft.com/office/officeart/2005/8/layout/hList1"/>
    <dgm:cxn modelId="{05D1F323-4653-4362-AC82-832C271CEA4E}" type="presParOf" srcId="{AC58C46E-D656-4BFA-8E67-D5801CE6B433}" destId="{0B613F47-370D-49EF-B0CF-646B8DFAF994}" srcOrd="0" destOrd="0" presId="urn:microsoft.com/office/officeart/2005/8/layout/hList1"/>
    <dgm:cxn modelId="{83ADF4F1-268B-4291-8383-2C85DE30ED14}" type="presParOf" srcId="{AC58C46E-D656-4BFA-8E67-D5801CE6B433}" destId="{C8926CAF-C617-4332-BE61-B2128C7CAC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C6B83-BA21-4A5B-90D4-67247AF22BD2}">
      <dsp:nvSpPr>
        <dsp:cNvPr id="0" name=""/>
        <dsp:cNvSpPr/>
      </dsp:nvSpPr>
      <dsp:spPr>
        <a:xfrm>
          <a:off x="2572" y="387150"/>
          <a:ext cx="2508423" cy="13039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Attract an Effective Workforce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(find the right people)</a:t>
          </a:r>
          <a:endParaRPr lang="en-US" sz="20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572" y="387150"/>
        <a:ext cx="2508423" cy="1303918"/>
      </dsp:txXfrm>
    </dsp:sp>
    <dsp:sp modelId="{1D677C95-5270-45C6-98CB-64F20C68E834}">
      <dsp:nvSpPr>
        <dsp:cNvPr id="0" name=""/>
        <dsp:cNvSpPr/>
      </dsp:nvSpPr>
      <dsp:spPr>
        <a:xfrm>
          <a:off x="2572" y="1685982"/>
          <a:ext cx="2508423" cy="28108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HRM planning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Job analysis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Forecasting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Recruiting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Selecting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572" y="1685982"/>
        <a:ext cx="2508423" cy="2810880"/>
      </dsp:txXfrm>
    </dsp:sp>
    <dsp:sp modelId="{507084B4-ACBD-4FC3-B2EE-1AA500D1560C}">
      <dsp:nvSpPr>
        <dsp:cNvPr id="0" name=""/>
        <dsp:cNvSpPr/>
      </dsp:nvSpPr>
      <dsp:spPr>
        <a:xfrm>
          <a:off x="2862175" y="372631"/>
          <a:ext cx="2508423" cy="1303918"/>
        </a:xfrm>
        <a:prstGeom prst="rect">
          <a:avLst/>
        </a:prstGeom>
        <a:solidFill>
          <a:schemeClr val="accent3">
            <a:hueOff val="0"/>
            <a:satOff val="0"/>
            <a:lumOff val="0"/>
            <a:alpha val="7600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 and Effective Workforce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(manage talent)</a:t>
          </a:r>
          <a:endParaRPr lang="en-US" sz="20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62175" y="372631"/>
        <a:ext cx="2508423" cy="1303918"/>
      </dsp:txXfrm>
    </dsp:sp>
    <dsp:sp modelId="{1E199AE1-247A-4279-B50B-6CE3D83920E7}">
      <dsp:nvSpPr>
        <dsp:cNvPr id="0" name=""/>
        <dsp:cNvSpPr/>
      </dsp:nvSpPr>
      <dsp:spPr>
        <a:xfrm>
          <a:off x="2862175" y="1685982"/>
          <a:ext cx="2508423" cy="281088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Training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Appraisal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62175" y="1685982"/>
        <a:ext cx="2508423" cy="2810880"/>
      </dsp:txXfrm>
    </dsp:sp>
    <dsp:sp modelId="{0B613F47-370D-49EF-B0CF-646B8DFAF994}">
      <dsp:nvSpPr>
        <dsp:cNvPr id="0" name=""/>
        <dsp:cNvSpPr/>
      </dsp:nvSpPr>
      <dsp:spPr>
        <a:xfrm>
          <a:off x="5721778" y="372631"/>
          <a:ext cx="2508423" cy="13039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Maintain an Effective Workforce</a:t>
          </a:r>
        </a:p>
      </dsp:txBody>
      <dsp:txXfrm>
        <a:off x="5721778" y="372631"/>
        <a:ext cx="2508423" cy="1303918"/>
      </dsp:txXfrm>
    </dsp:sp>
    <dsp:sp modelId="{C8926CAF-C617-4332-BE61-B2128C7CAC9A}">
      <dsp:nvSpPr>
        <dsp:cNvPr id="0" name=""/>
        <dsp:cNvSpPr/>
      </dsp:nvSpPr>
      <dsp:spPr>
        <a:xfrm>
          <a:off x="5721778" y="1685982"/>
          <a:ext cx="2508423" cy="28108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Wage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Benefits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Labor Relations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Terminations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721778" y="1685982"/>
        <a:ext cx="2508423" cy="2810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3/27/2012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websites.com/recruitment.asp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es.is/files/cvdae_1324827930.bmp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resume-guide.info/wp-content/uploads/examples-of-a-good-cover-letter-1.jpg" TargetMode="External"/><Relationship Id="rId5" Type="http://schemas.openxmlformats.org/officeDocument/2006/relationships/hyperlink" Target="http://www.coverletterhelp.org/wp-content/uploads/2009/06/cover_letter_example_PE_teacher.gif" TargetMode="External"/><Relationship Id="rId4" Type="http://schemas.openxmlformats.org/officeDocument/2006/relationships/hyperlink" Target="http://www.resume-guide.info/wp-content/uploads/english-teacher-resume-1.jpg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jobsearch.about.com/od/interviewquestionsanswers/a/toughquest.htm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datsi.fi.upm.es/~frosal/docs/25mdq.html" TargetMode="External"/><Relationship Id="rId4" Type="http://schemas.openxmlformats.org/officeDocument/2006/relationships/hyperlink" Target="http://jobsearch.about.com/od/interviewquestionsanswers/a/interviewquest.htm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obsearch.about.com/od/interviewquestionsanswers/a/toughquest.htm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datsi.fi.upm.es/~frosal/docs/25mdq.html" TargetMode="External"/><Relationship Id="rId4" Type="http://schemas.openxmlformats.org/officeDocument/2006/relationships/hyperlink" Target="http://jobsearch.about.com/od/interviewquestionsanswers/a/interviewquest.htm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auditor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66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Sales person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92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81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http://www.thaiwebsites.com/recruitment.asp</a:t>
            </a:r>
            <a:endParaRPr lang="th-TH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089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http://www.eures.is/files/cvdae_1324827930.bmp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http://www.resume-guide.info/wp-content/uploads/english-teacher-resume-1.jpg</a:t>
            </a:r>
            <a:endParaRPr lang="th-TH" dirty="0" smtClean="0"/>
          </a:p>
          <a:p>
            <a:r>
              <a:rPr lang="en-GB" dirty="0" smtClean="0">
                <a:hlinkClick r:id="rId5"/>
              </a:rPr>
              <a:t>http://www.coverletterhelp.org/wp-content/uploads/2009/06/cover_letter_example_PE_teacher.gif</a:t>
            </a:r>
            <a:endParaRPr lang="th-TH" dirty="0" smtClean="0"/>
          </a:p>
          <a:p>
            <a:r>
              <a:rPr lang="en-GB" dirty="0" smtClean="0">
                <a:hlinkClick r:id="rId6"/>
              </a:rPr>
              <a:t>http://www.resume-guide.info/wp-content/uploads/examples-of-a-good-cover-letter-1.jpg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577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http://jobsearch.about.com/od/interviewquestionsanswers/a/toughquest.htm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5"/>
              </a:rPr>
              <a:t>http://www.datsi.fi.upm.es/~frosal/docs/25mdq.html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55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http://jobsearch.about.com/od/interviewquestionsanswers/a/toughquest.htm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5"/>
              </a:rPr>
              <a:t>http://www.datsi.fi.upm.es/~frosal/docs/25mdq.html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551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738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Fairness? </a:t>
            </a:r>
          </a:p>
          <a:p>
            <a:r>
              <a:rPr lang="de-DE" dirty="0" smtClean="0"/>
              <a:t>Motivation</a:t>
            </a:r>
            <a:r>
              <a:rPr lang="de-DE" baseline="0" dirty="0" smtClean="0"/>
              <a:t> Theory: perceive fairness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09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3/27/2012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3/27/2012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3/27/2012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3/27/2012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3/27/2012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3/27/2012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3/27/2012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3/27/2012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3/27/2012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3/27/2012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3/27/2012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3/27/2012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th.jobsdb.com/TH/en/Resources/JobSeekerIndex?ID=1" TargetMode="External"/><Relationship Id="rId2" Type="http://schemas.openxmlformats.org/officeDocument/2006/relationships/hyperlink" Target="http://jobsearch.abou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www.adecco.co.th/jobs/adecco-knowledge-center.aspx?c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Human resource management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>
                <a:latin typeface="CordiaUPC" pitchFamily="34" charset="-34"/>
                <a:cs typeface="CordiaUPC" pitchFamily="34" charset="-34"/>
              </a:rPr>
              <a:t>„Your organization can create a new product, and it is easily copied. Lower your prices and your competitor will follow. Go after a lucrative market and someone is there right after you, careful to avoid making your initial mistakes. But replicating a high quality, highly engaged workforce is nearly impossible. The ability to effectively hire, retain, deploy and engage talents at all levels – is really the only true competitive advantage an organization possesses“</a:t>
            </a:r>
          </a:p>
          <a:p>
            <a:pPr marL="0" indent="0" algn="r">
              <a:buNone/>
            </a:pPr>
            <a:r>
              <a:rPr lang="en-US" sz="2400" dirty="0">
                <a:latin typeface="CordiaUPC" pitchFamily="34" charset="-34"/>
                <a:cs typeface="CordiaUPC" pitchFamily="34" charset="-34"/>
              </a:rPr>
              <a:t>(</a:t>
            </a:r>
            <a:r>
              <a:rPr lang="en-US" sz="2400" dirty="0" err="1">
                <a:latin typeface="CordiaUPC" pitchFamily="34" charset="-34"/>
                <a:cs typeface="CordiaUPC" pitchFamily="34" charset="-34"/>
              </a:rPr>
              <a:t>Wellins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, R. &amp; Smith A.B., 2009)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Human Capital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7848600" cy="11430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Human Capital: The economic value of the knowledge, experience, skills, and capabilities of employees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352800"/>
            <a:ext cx="3200400" cy="2797653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Inhaltsplatzhalter 2"/>
          <p:cNvSpPr txBox="1">
            <a:spLocks/>
          </p:cNvSpPr>
          <p:nvPr/>
        </p:nvSpPr>
        <p:spPr>
          <a:xfrm>
            <a:off x="3962400" y="3200400"/>
            <a:ext cx="4803648" cy="29718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Building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Human Capital:</a:t>
            </a: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Develop strategies to find the best talent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Enhance their skills and knowledge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Opportunities for personal and professional development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Providing compensation and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Challenge of HRM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Demographic change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aging society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lack of skilled workforce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gen Y workforce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Globalization and diversity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labor mobility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Information technology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411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Management (HRM)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764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The design and application of formal systems in an organization to ensure the effective and efficient use of human talent to accomplish organizational goals</a:t>
            </a:r>
          </a:p>
          <a:p>
            <a:pPr marL="0" indent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 HRM includes  activities undertaken to attract, develop and maintain an effective workforce within an organization 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6025" y="3714750"/>
            <a:ext cx="28479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latin typeface="CordiaUPC" pitchFamily="34" charset="-34"/>
                <a:cs typeface="CordiaUPC" pitchFamily="34" charset="-34"/>
              </a:rPr>
              <a:t>Functions of HRM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5281271"/>
              </p:ext>
            </p:extLst>
          </p:nvPr>
        </p:nvGraphicFramePr>
        <p:xfrm>
          <a:off x="533400" y="1600200"/>
          <a:ext cx="8232775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Objectives of HRM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Providing qualified, well-trained employees for the organization.</a:t>
            </a:r>
          </a:p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Maximizing employee effectiveness in the organization.</a:t>
            </a:r>
          </a:p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Satisfying individual employee needs through monetary compensation, benefits, opportunities to advance, and job satisfaction.</a:t>
            </a:r>
          </a:p>
          <a:p>
            <a:pPr>
              <a:buNone/>
            </a:pP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19400" y="5235388"/>
            <a:ext cx="6046694" cy="990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Happy </a:t>
            </a:r>
            <a:r>
              <a:rPr lang="en-GB" sz="32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cows give more milk, so satisfied workers give more work</a:t>
            </a:r>
          </a:p>
        </p:txBody>
      </p:sp>
      <p:pic>
        <p:nvPicPr>
          <p:cNvPr id="1026" name="Picture 2" descr="http://image.shutterstock.com/display_pic_with_logo/151012/151012,1252033506,5/stock-vector-illustration-of-happy-worker-holding-tool-and-paper-364490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55005"/>
            <a:ext cx="1912898" cy="17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 and employees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838200" y="2399138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Higher Employee motivation + ability to perform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838200" y="4369007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Employee rewards + recognition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4880352" y="2409593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Quality + quantity of work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4876800" y="4104131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Higher Organization productivity + profitability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Pfeil nach rechts 11"/>
          <p:cNvSpPr/>
          <p:nvPr/>
        </p:nvSpPr>
        <p:spPr>
          <a:xfrm>
            <a:off x="3962400" y="2699664"/>
            <a:ext cx="685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feil nach unten 12"/>
          <p:cNvSpPr/>
          <p:nvPr/>
        </p:nvSpPr>
        <p:spPr>
          <a:xfrm>
            <a:off x="6248400" y="3581400"/>
            <a:ext cx="5334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feil nach links 13"/>
          <p:cNvSpPr/>
          <p:nvPr/>
        </p:nvSpPr>
        <p:spPr>
          <a:xfrm>
            <a:off x="3962400" y="4572000"/>
            <a:ext cx="685800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feil nach oben 14"/>
          <p:cNvSpPr/>
          <p:nvPr/>
        </p:nvSpPr>
        <p:spPr>
          <a:xfrm>
            <a:off x="1981200" y="3675738"/>
            <a:ext cx="5334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hteck 15"/>
          <p:cNvSpPr/>
          <p:nvPr/>
        </p:nvSpPr>
        <p:spPr>
          <a:xfrm>
            <a:off x="3581400" y="1868933"/>
            <a:ext cx="1447800" cy="38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3505200" y="5562600"/>
            <a:ext cx="1447800" cy="38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653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Planning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7848600" cy="1371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Human Resource Planning: The assessing and forecasting of human resource needs and the projected matching of individuals with expected vacancies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Textfeld 9"/>
          <p:cNvSpPr txBox="1"/>
          <p:nvPr/>
        </p:nvSpPr>
        <p:spPr>
          <a:xfrm>
            <a:off x="3232256" y="3583672"/>
            <a:ext cx="5410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new technologies are emerging and how will these affect the work system?</a:t>
            </a:r>
          </a:p>
          <a:p>
            <a:pPr>
              <a:buFontTx/>
              <a:buChar char="-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What is the volume of the business likely to be in the next 5-10 years?</a:t>
            </a:r>
          </a:p>
          <a:p>
            <a:pPr>
              <a:buFontTx/>
              <a:buChar char="-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What is the turnover rate, and how much, if any, is avoidable? </a:t>
            </a:r>
            <a:endParaRPr lang="en-US" sz="2000" dirty="0" smtClean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456" y="3659872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Planning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job analysis refers to the systematic process of gathering and interpreting information about the essential duties, tasks and responsibilities of a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job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Specify job description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Determine job specification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 –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0984" y="1805601"/>
            <a:ext cx="7455379" cy="424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974" y="1724025"/>
            <a:ext cx="74136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635" y="1646561"/>
            <a:ext cx="7973319" cy="4144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Job forecasting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Demand Forecasting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Determining the number of employees that the organization will need at some point in the future as well as the knowledge, skills, and abilities that these employees must posses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Supply Forecasting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Determining what human resources will be available, both inside and outside the organization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Recruitment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Ø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Internal recruitment: Identify candidates from inside the organization and encouraging them to apply for jobs that are vacant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Ø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External recruitment: Advertising for and soliciting applications from outside the organization </a:t>
            </a:r>
          </a:p>
        </p:txBody>
      </p:sp>
      <p:sp>
        <p:nvSpPr>
          <p:cNvPr id="9" name="Rechteck 8"/>
          <p:cNvSpPr/>
          <p:nvPr/>
        </p:nvSpPr>
        <p:spPr>
          <a:xfrm>
            <a:off x="685800" y="1752600"/>
            <a:ext cx="8001000" cy="12954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process of </a:t>
            </a:r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finding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and </a:t>
            </a:r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attracting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job candidates who are qualified to fill job vacancies</a:t>
            </a: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and external recruitment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131605"/>
              </p:ext>
            </p:extLst>
          </p:nvPr>
        </p:nvGraphicFramePr>
        <p:xfrm>
          <a:off x="685800" y="1828800"/>
          <a:ext cx="8001000" cy="419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00"/>
                <a:gridCol w="4000500"/>
              </a:tblGrid>
              <a:tr h="881774">
                <a:tc>
                  <a:txBody>
                    <a:bodyPr/>
                    <a:lstStyle/>
                    <a:p>
                      <a:pPr algn="ctr"/>
                      <a:r>
                        <a:rPr lang="en-US" sz="2000" b="0" noProof="0" dirty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Advantages</a:t>
                      </a:r>
                      <a:endParaRPr lang="en-US" sz="2000" b="0" noProof="0" dirty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noProof="0" dirty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Disadvantages</a:t>
                      </a:r>
                      <a:endParaRPr lang="en-US" sz="2000" b="0" noProof="0" dirty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09226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Major Sources of Potential Job Candidates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187" y="2133600"/>
            <a:ext cx="8584197" cy="36893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C0C0C0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85800" y="1519453"/>
            <a:ext cx="8153400" cy="4495800"/>
          </a:xfrm>
        </p:spPr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8"/>
          <p:cNvSpPr/>
          <p:nvPr/>
        </p:nvSpPr>
        <p:spPr>
          <a:xfrm>
            <a:off x="685800" y="1676400"/>
            <a:ext cx="8001000" cy="25908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process of evaluating and choosing the best qualified candidate from the pool of applicants recruited for the position</a:t>
            </a:r>
          </a:p>
          <a:p>
            <a:pPr>
              <a:buFontTx/>
              <a:buChar char="-"/>
            </a:pPr>
            <a:r>
              <a:rPr lang="de-DE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Predict which applicants will be successful if hired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Predict which applicants will generate a high volume of sales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Predict which applicants will suit the corporate culture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4663112"/>
            <a:ext cx="3581400" cy="219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Selection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Selection: The process of collecting information about applicants and using that information to make hiring decision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The application &amp; resumé (CV, cover letter)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Online application, questionare and a problem solving test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Interview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Test &amp; check References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Select a Candidate &amp; Negotiate and offer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Application and résumé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35330" y="16764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First stage of the selection process</a:t>
            </a:r>
          </a:p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A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resume is a written compilation </a:t>
            </a: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of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your education, work experience, credentials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,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and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accomplishments and is used to apply for jobs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27788" y="-59391"/>
            <a:ext cx="241173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5095875"/>
            <a:ext cx="23812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75140" y="4648200"/>
            <a:ext cx="6098543" cy="1077218"/>
          </a:xfrm>
          <a:prstGeom prst="rect">
            <a:avLst/>
          </a:prstGeom>
          <a:solidFill>
            <a:srgbClr val="FFFD77"/>
          </a:solidFill>
        </p:spPr>
        <p:txBody>
          <a:bodyPr wrap="square">
            <a:spAutoFit/>
          </a:bodyPr>
          <a:lstStyle/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Resume needs to impress the hiring manager enough to get the interview </a:t>
            </a:r>
          </a:p>
        </p:txBody>
      </p:sp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ac.4728.edgecastcdn.net/004728/images/application-starbuck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-152400"/>
            <a:ext cx="6248400" cy="699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28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Interview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568656" y="1727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2nd phase of selection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Detailed information on candidate (applicant)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Attitudes toward job 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Do employees seen to get along and work well in teams?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happy, tense or overworked?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enthusiastic and excited about their work?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suite to organizational culture?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6780" y="685800"/>
            <a:ext cx="312420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Interview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Textfeld 5"/>
          <p:cNvSpPr txBox="1"/>
          <p:nvPr/>
        </p:nvSpPr>
        <p:spPr>
          <a:xfrm>
            <a:off x="990600" y="5791200"/>
            <a:ext cx="79248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1.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Getting started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:</a:t>
            </a:r>
            <a:r>
              <a:rPr lang="th-TH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small talk, warming up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6"/>
          <p:cNvSpPr txBox="1"/>
          <p:nvPr/>
        </p:nvSpPr>
        <p:spPr>
          <a:xfrm>
            <a:off x="1295400" y="5328726"/>
            <a:ext cx="7620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 2.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Presentation:</a:t>
            </a:r>
            <a:r>
              <a:rPr lang="th-TH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Job candidate presents themselve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7"/>
          <p:cNvSpPr txBox="1"/>
          <p:nvPr/>
        </p:nvSpPr>
        <p:spPr>
          <a:xfrm>
            <a:off x="1447800" y="4876800"/>
            <a:ext cx="74676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3.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Checking out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: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check candidates motivation, competencies and knowledge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Textfeld 8"/>
          <p:cNvSpPr txBox="1"/>
          <p:nvPr/>
        </p:nvSpPr>
        <p:spPr>
          <a:xfrm>
            <a:off x="1676400" y="4419600"/>
            <a:ext cx="7239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4.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Giving information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: 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Interviwer provide brief information about company &amp; job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" name="Textfeld 9"/>
          <p:cNvSpPr txBox="1"/>
          <p:nvPr/>
        </p:nvSpPr>
        <p:spPr>
          <a:xfrm>
            <a:off x="1981200" y="3946634"/>
            <a:ext cx="69342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5. Dialog: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Job candidates asking question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Textfeld 10"/>
          <p:cNvSpPr txBox="1"/>
          <p:nvPr/>
        </p:nvSpPr>
        <p:spPr>
          <a:xfrm>
            <a:off x="2209800" y="3484160"/>
            <a:ext cx="67056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6.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Clarification</a:t>
            </a: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: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Giving information about the work contract and employment</a:t>
            </a:r>
            <a:endParaRPr lang="de-DE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5" name="Textfeld 11"/>
          <p:cNvSpPr txBox="1"/>
          <p:nvPr/>
        </p:nvSpPr>
        <p:spPr>
          <a:xfrm>
            <a:off x="2438400" y="3011180"/>
            <a:ext cx="64770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7. Phase-out: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give feedback and clarify the next step of employment</a:t>
            </a:r>
            <a:endParaRPr lang="de-DE" sz="24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676400"/>
            <a:ext cx="1281741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518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Top 10 Interview Questions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905000"/>
            <a:ext cx="7467600" cy="3189288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Interview Brainteasers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How would you answer the following questions in a job interview? 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How would you weight a jet plane without using scales?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Why are manhole coves round? 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How many golf balls can fit inside a standard school bus?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many times heavier than a mouse is an elephant?.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</a:t>
            </a:r>
            <a:r>
              <a:rPr lang="en-US" sz="3500" dirty="0">
                <a:latin typeface="CordiaUPC" pitchFamily="34" charset="-34"/>
                <a:cs typeface="CordiaUPC" pitchFamily="34" charset="-34"/>
              </a:rPr>
              <a:t>many Christmas’s gift a Santa clause has to give on Christmas Day?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</a:t>
            </a:r>
            <a:r>
              <a:rPr lang="en-US" sz="3500" dirty="0">
                <a:latin typeface="CordiaUPC" pitchFamily="34" charset="-34"/>
                <a:cs typeface="CordiaUPC" pitchFamily="34" charset="-34"/>
              </a:rPr>
              <a:t>many shoes have you had in your life?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Top 10 Mistakes Made in Interviewing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1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.  Not taking the interview seriously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2.  Not dressing appropriately (dressing down)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3.  Not appropriately discussing experience and education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4.  Being too modest about one’s accomplishments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5.  Talking too much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6.  Too much concern about compensation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7.  Speaking negatively of a former employer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8.  Not asking enough or appropriate questions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9.  Not showing the proper enthusiasm level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10. Not engaging in appropriate follow-up to interview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Employment Tests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Test help pick the best candidate for the position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Written tests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Performance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tests (work sampling, assessment center)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Personality or personal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test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3600308"/>
            <a:ext cx="2286000" cy="325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Background Investigation and Physical Examination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>
                <a:latin typeface="CordiaUPC" pitchFamily="34" charset="-34"/>
                <a:cs typeface="CordiaUPC" pitchFamily="34" charset="-34"/>
              </a:rPr>
              <a:t>Background Investigations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Verification of application data</a:t>
            </a:r>
          </a:p>
          <a:p>
            <a:pPr lvl="2"/>
            <a:r>
              <a:rPr lang="de-DE" sz="25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500" dirty="0">
                <a:latin typeface="CordiaUPC" pitchFamily="34" charset="-34"/>
                <a:cs typeface="CordiaUPC" pitchFamily="34" charset="-34"/>
              </a:rPr>
              <a:t>looking up and compiling criminal records, commercial records and financial records of an individual </a:t>
            </a:r>
          </a:p>
          <a:p>
            <a:pPr lvl="2"/>
            <a:r>
              <a:rPr lang="en-US" sz="2500" dirty="0">
                <a:latin typeface="CordiaUPC" pitchFamily="34" charset="-34"/>
                <a:cs typeface="CordiaUPC" pitchFamily="34" charset="-34"/>
              </a:rPr>
              <a:t>Results of a background check typically include past employment verification, credit score, and criminal history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Reference checks:</a:t>
            </a:r>
          </a:p>
          <a:p>
            <a:pPr lvl="2"/>
            <a:r>
              <a:rPr lang="en-US" sz="2400" dirty="0">
                <a:latin typeface="CordiaUPC" pitchFamily="34" charset="-34"/>
                <a:cs typeface="CordiaUPC" pitchFamily="34" charset="-34"/>
              </a:rPr>
              <a:t>Lack validity because self-selection of references ensures only positive outcomes.</a:t>
            </a:r>
          </a:p>
          <a:p>
            <a:r>
              <a:rPr lang="en-US" sz="3200" dirty="0">
                <a:latin typeface="CordiaUPC" pitchFamily="34" charset="-34"/>
                <a:cs typeface="CordiaUPC" pitchFamily="34" charset="-34"/>
              </a:rPr>
              <a:t>Physical Examinations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Useful for physical requirements and for insurance purposes related to pre-existing conditions.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Online background check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Seeing what people has to say about him or herself on social networking sites such as Facebook, Hi5, </a:t>
            </a:r>
            <a:r>
              <a:rPr lang="en-US" sz="3200" dirty="0" err="1">
                <a:latin typeface="CordiaUPC" pitchFamily="34" charset="-34"/>
                <a:cs typeface="CordiaUPC" pitchFamily="34" charset="-34"/>
              </a:rPr>
              <a:t>StudiVZ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 (in Germany) or MySpace, 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LinkedIn</a:t>
            </a:r>
            <a:r>
              <a:rPr lang="de-DE" sz="3200" dirty="0"/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etc.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Companies today are not only interested in a candidates‘ educational and work qualifications, but also in personal characteristic and values that fit with the organization‘s culture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216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Training and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533400" y="3048000"/>
            <a:ext cx="8153400" cy="39624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" lvl="1" indent="0">
              <a:buFont typeface="Wingdings 2"/>
              <a:buNone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Type of training:</a:t>
            </a:r>
          </a:p>
          <a:p>
            <a:pPr marL="320040" lvl="1" indent="0">
              <a:buFontTx/>
              <a:buChar char="-"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b="1" smtClean="0">
                <a:latin typeface="CordiaUPC" pitchFamily="34" charset="-34"/>
                <a:cs typeface="CordiaUPC" pitchFamily="34" charset="-34"/>
              </a:rPr>
              <a:t>General training</a:t>
            </a:r>
            <a:r>
              <a:rPr lang="en-US" sz="2800" smtClean="0">
                <a:latin typeface="CordiaUPC" pitchFamily="34" charset="-34"/>
                <a:cs typeface="CordiaUPC" pitchFamily="34" charset="-34"/>
              </a:rPr>
              <a:t>: Communication skills, computer system application and programming, customer service, executive development, management skills and development, supervisory skills, technological skills and knowledge</a:t>
            </a:r>
          </a:p>
          <a:p>
            <a:pPr marL="320040" lvl="1" indent="0">
              <a:buFontTx/>
              <a:buChar char="-"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b="1" smtClean="0">
                <a:latin typeface="CordiaUPC" pitchFamily="34" charset="-34"/>
                <a:cs typeface="CordiaUPC" pitchFamily="34" charset="-34"/>
              </a:rPr>
              <a:t>Specific training</a:t>
            </a:r>
            <a:r>
              <a:rPr lang="en-US" sz="2800" smtClean="0">
                <a:latin typeface="CordiaUPC" pitchFamily="34" charset="-34"/>
                <a:cs typeface="CordiaUPC" pitchFamily="34" charset="-34"/>
              </a:rPr>
              <a:t>: Basic life-work skills, creativity, customer education, diversity/ cultural awareness, managing change, leadership, public speaking, presentation skills, team building etc. </a:t>
            </a:r>
            <a:endParaRPr lang="en-US" sz="360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7"/>
          <p:cNvSpPr/>
          <p:nvPr/>
        </p:nvSpPr>
        <p:spPr>
          <a:xfrm>
            <a:off x="609600" y="1600200"/>
            <a:ext cx="8153400" cy="1447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738" lvl="1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Training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teaching lower-level employees how to perform their present job</a:t>
            </a:r>
          </a:p>
          <a:p>
            <a:pPr marL="58738" lvl="1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Developing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teaching managers and professional employees broad skills needed for their present and future jobs</a:t>
            </a: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Training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On-the-job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 learn how to do tasks simply by performing them, usually after an initial introduction to the task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Job rotation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work at different jobs in a particular area, getting exposure to a variety of tasks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Mentoring and Coaching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work with an experience worker who provides information, support and encouragement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Experimental Exercise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 participate in role playing, simulations or other face to face types of training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Workbooks/ Manuals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refer to training workbooks or manuals for information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Classroom lectures/ Corporate University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attend lectures designed to convey specific information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Performance Appraisal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62280" y="161726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The process of observing and evaluating an employee‘s performance, recording the assessment, identifying strengths or weakness of employees, providing feedback and determining ways to improve performance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6635" y="3648784"/>
            <a:ext cx="4267200" cy="3209216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Rechteck 8"/>
          <p:cNvSpPr/>
          <p:nvPr/>
        </p:nvSpPr>
        <p:spPr>
          <a:xfrm>
            <a:off x="910984" y="4186592"/>
            <a:ext cx="3352800" cy="2133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360-degree feedback: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 process that use multiple sources to gain comprehensive perspective of one‘s performance and guide development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Reasons Employees Stay in Their Current Jobs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162"/>
              </p:ext>
            </p:extLst>
          </p:nvPr>
        </p:nvGraphicFramePr>
        <p:xfrm>
          <a:off x="2133600" y="2420208"/>
          <a:ext cx="4800600" cy="3124200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3958389"/>
                <a:gridCol w="842211"/>
              </a:tblGrid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Interesting</a:t>
                      </a:r>
                      <a:r>
                        <a:rPr lang="en-US" baseline="0" dirty="0" smtClean="0"/>
                        <a:t> job responsibilities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41%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Long-term potential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Loyalty to the company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Compensation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Loyalty to manager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9" name="Textfeld 8"/>
          <p:cNvSpPr txBox="1"/>
          <p:nvPr/>
        </p:nvSpPr>
        <p:spPr>
          <a:xfrm>
            <a:off x="3124200" y="5696808"/>
            <a:ext cx="3200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Source: Ferrell/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Hirt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/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Ferell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2009, P.  334)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Maintaining effective workforce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457200" y="1905000"/>
            <a:ext cx="4267200" cy="47244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Direct Compensation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Wage and salary system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Refers to wages and salaries employees receive in exchange for performing their job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Incentives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Compensation beyond wage and salary used to attract, retain and motivate employee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Bonus, commissions, profit-sharing plans, stock options.</a:t>
            </a:r>
          </a:p>
        </p:txBody>
      </p:sp>
      <p:sp>
        <p:nvSpPr>
          <p:cNvPr id="9" name="Rechteck 8"/>
          <p:cNvSpPr/>
          <p:nvPr/>
        </p:nvSpPr>
        <p:spPr>
          <a:xfrm>
            <a:off x="4876800" y="1905000"/>
            <a:ext cx="4267200" cy="45720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Indirect Compensation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Benefit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Rewards employees receives as part of their employment relationship with the organization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Require and voluntary security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Retirement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Time-off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Insurance and financial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Social and recreational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Factors that influence compensations and benefits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6322" y="1600200"/>
            <a:ext cx="716630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Designing Equitable Reward System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Compensation designers are concern with 3 sources of fairness expectation: 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External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Is the pay for the job fair in one organization relative to the pay for the same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job in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other organization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?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Internal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Is the pay for the job within the organization fair relative to the pay of other jobs in the same organization?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Employee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Is the pay fair relative to what coworkers are making on the same job?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Designing Equitable Reward System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Job-based pay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linking compensation to the specific tasks an employee performs</a:t>
            </a:r>
            <a:r>
              <a:rPr lang="en-US" sz="3200">
                <a:latin typeface="CordiaUPC" pitchFamily="34" charset="-34"/>
                <a:cs typeface="CordiaUPC" pitchFamily="34" charset="-34"/>
              </a:rPr>
              <a:t>. </a:t>
            </a: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None/>
            </a:pPr>
            <a:r>
              <a:rPr lang="en-US" sz="3200" b="1" smtClean="0">
                <a:latin typeface="CordiaUPC" pitchFamily="34" charset="-34"/>
                <a:cs typeface="CordiaUPC" pitchFamily="34" charset="-34"/>
              </a:rPr>
              <a:t>Skill-based </a:t>
            </a:r>
            <a:r>
              <a:rPr lang="en-US" sz="3200" b="1" dirty="0">
                <a:latin typeface="CordiaUPC" pitchFamily="34" charset="-34"/>
                <a:cs typeface="CordiaUPC" pitchFamily="34" charset="-34"/>
              </a:rPr>
              <a:t>pay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linking compensation to the skill required by a specific task. It will encourage employees to develop their skills and competencies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Pay-for-performance (incentive pay)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trying at least part of compensation to employee effort and performance e.g. bonuses, team incentives, profit sharing plan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Termination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 When companies experience downsizing (elimination of jobs in an organization)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Dismiss poor performer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de-DE" sz="3200" smtClean="0">
              <a:latin typeface="CordiaUPC" pitchFamily="34" charset="-34"/>
              <a:cs typeface="CordiaUPC" pitchFamily="34" charset="-34"/>
            </a:endParaRP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3810000" y="4267200"/>
            <a:ext cx="4800600" cy="2362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Exit Interview: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interview conducted with departing employees to determined the reasons for their termination. It should be use in a positive way.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 l="17058" r="11301"/>
          <a:stretch>
            <a:fillRect/>
          </a:stretch>
        </p:blipFill>
        <p:spPr bwMode="auto">
          <a:xfrm>
            <a:off x="381000" y="3936320"/>
            <a:ext cx="2819400" cy="262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10984" y="5448300"/>
            <a:ext cx="879716" cy="419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QUIT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Useful links for job application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&amp; Interview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http://jobsearch.about.com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th.jobsdb.com/TH/en/Resources/JobSeekerIndex?ID=1</a:t>
            </a:r>
            <a:endParaRPr lang="en-US" dirty="0" smtClean="0"/>
          </a:p>
          <a:p>
            <a:pPr marL="0" indent="0">
              <a:buNone/>
            </a:pPr>
            <a:r>
              <a:rPr lang="en-US">
                <a:hlinkClick r:id="rId4"/>
              </a:rPr>
              <a:t>http</a:t>
            </a:r>
            <a:r>
              <a:rPr lang="en-US">
                <a:hlinkClick r:id="rId4"/>
              </a:rPr>
              <a:t>://</a:t>
            </a:r>
            <a:r>
              <a:rPr lang="en-US" smtClean="0">
                <a:hlinkClick r:id="rId4"/>
              </a:rPr>
              <a:t>www.adecco.co.th/jobs/adecco-knowledge-center.aspx?c=1</a:t>
            </a:r>
            <a:endParaRPr lang="en-US" smtClean="0"/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651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307</TotalTime>
  <Words>1849</Words>
  <Application>Microsoft Office PowerPoint</Application>
  <PresentationFormat>On-screen Show (4:3)</PresentationFormat>
  <Paragraphs>289</Paragraphs>
  <Slides>39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Galathea</vt:lpstr>
      <vt:lpstr>BA 291 – Human resource management</vt:lpstr>
      <vt:lpstr>PowerPoint Presentation</vt:lpstr>
      <vt:lpstr>Human Capital</vt:lpstr>
      <vt:lpstr>Challenge of HRM</vt:lpstr>
      <vt:lpstr>Human Resource Management (HRM)</vt:lpstr>
      <vt:lpstr>Functions of HRM </vt:lpstr>
      <vt:lpstr>Objectives of HRM</vt:lpstr>
      <vt:lpstr>Organization and employees</vt:lpstr>
      <vt:lpstr>Human Resource Planning </vt:lpstr>
      <vt:lpstr>Human Resource Planning </vt:lpstr>
      <vt:lpstr>Example – Job description</vt:lpstr>
      <vt:lpstr>Example job description</vt:lpstr>
      <vt:lpstr>Example job description</vt:lpstr>
      <vt:lpstr>Job forecasting</vt:lpstr>
      <vt:lpstr>Recruitment</vt:lpstr>
      <vt:lpstr>Internal and external recruitment</vt:lpstr>
      <vt:lpstr>Major Sources of Potential Job Candidates</vt:lpstr>
      <vt:lpstr>Selection</vt:lpstr>
      <vt:lpstr>Selection Methods</vt:lpstr>
      <vt:lpstr>Application and résumé</vt:lpstr>
      <vt:lpstr>PowerPoint Presentation</vt:lpstr>
      <vt:lpstr>Interview</vt:lpstr>
      <vt:lpstr>Interview process</vt:lpstr>
      <vt:lpstr>Top 10 Interview Questions</vt:lpstr>
      <vt:lpstr>Interview Brainteasers</vt:lpstr>
      <vt:lpstr>Top 10 Mistakes Made in Interviewing</vt:lpstr>
      <vt:lpstr>Employment Tests</vt:lpstr>
      <vt:lpstr>Background Investigation and Physical Examination</vt:lpstr>
      <vt:lpstr>Online background check</vt:lpstr>
      <vt:lpstr>Training and development</vt:lpstr>
      <vt:lpstr>Training Methods</vt:lpstr>
      <vt:lpstr>Performance Appraisal </vt:lpstr>
      <vt:lpstr>PowerPoint Presentation</vt:lpstr>
      <vt:lpstr>Maintaining effective workforce</vt:lpstr>
      <vt:lpstr>Factors that influence compensations and benefits</vt:lpstr>
      <vt:lpstr>Designing Equitable Reward System</vt:lpstr>
      <vt:lpstr>Designing Equitable Reward System</vt:lpstr>
      <vt:lpstr>Termination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dell</cp:lastModifiedBy>
  <cp:revision>32</cp:revision>
  <cp:lastPrinted>2011-09-20T02:13:24Z</cp:lastPrinted>
  <dcterms:created xsi:type="dcterms:W3CDTF">2011-06-18T02:09:47Z</dcterms:created>
  <dcterms:modified xsi:type="dcterms:W3CDTF">2012-03-27T04:18:34Z</dcterms:modified>
</cp:coreProperties>
</file>