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700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559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09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584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589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31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78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33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898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583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803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592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Cheap Labor and the Industrialization of Bangkok after 1945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2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Japanese Occupation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Westerners’ business closed down</a:t>
            </a:r>
          </a:p>
          <a:p>
            <a:r>
              <a:rPr lang="en-US" dirty="0" smtClean="0"/>
              <a:t>No trade with the West</a:t>
            </a:r>
          </a:p>
          <a:p>
            <a:r>
              <a:rPr lang="en-US" dirty="0" smtClean="0"/>
              <a:t>Rural areas mainly were untouched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00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After WW 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Nationalism and State owned enterprises.</a:t>
            </a:r>
          </a:p>
          <a:p>
            <a:pPr lvl="1"/>
            <a:r>
              <a:rPr lang="en-US" dirty="0" smtClean="0"/>
              <a:t>Government became largest employer.</a:t>
            </a:r>
          </a:p>
          <a:p>
            <a:pPr lvl="1"/>
            <a:r>
              <a:rPr lang="en-US" dirty="0" smtClean="0"/>
              <a:t>Port of Bangkok, Thai State Railway, Government Distillery, Thailand Tobacco Monopoly</a:t>
            </a:r>
          </a:p>
          <a:p>
            <a:r>
              <a:rPr lang="en-US" dirty="0" smtClean="0"/>
              <a:t>Strong industrial expansion especially in consumer products (1946-48)</a:t>
            </a:r>
          </a:p>
          <a:p>
            <a:pPr lvl="1"/>
            <a:r>
              <a:rPr lang="en-US" dirty="0" smtClean="0"/>
              <a:t>Sugar 308%</a:t>
            </a:r>
          </a:p>
          <a:p>
            <a:pPr lvl="1"/>
            <a:r>
              <a:rPr lang="en-US" dirty="0" smtClean="0"/>
              <a:t>Cigarettes 326%</a:t>
            </a:r>
          </a:p>
          <a:p>
            <a:pPr lvl="1"/>
            <a:r>
              <a:rPr lang="en-US" dirty="0" smtClean="0"/>
              <a:t>Matches 160%</a:t>
            </a:r>
          </a:p>
          <a:p>
            <a:pPr lvl="1"/>
            <a:r>
              <a:rPr lang="en-US" dirty="0" smtClean="0"/>
              <a:t>Paper 131%</a:t>
            </a:r>
          </a:p>
          <a:p>
            <a:pPr lvl="1"/>
            <a:r>
              <a:rPr lang="en-US" dirty="0" smtClean="0"/>
              <a:t>Soap 63%</a:t>
            </a:r>
          </a:p>
          <a:p>
            <a:r>
              <a:rPr lang="en-US" dirty="0" smtClean="0"/>
              <a:t>Concentrated in Bangkok area</a:t>
            </a:r>
          </a:p>
          <a:p>
            <a:r>
              <a:rPr lang="en-US" dirty="0" smtClean="0"/>
              <a:t>Small establishments (8.5 employees per establishment)</a:t>
            </a:r>
          </a:p>
          <a:p>
            <a:r>
              <a:rPr lang="en-US" dirty="0" smtClean="0"/>
              <a:t>Most of private establishments owned by Chinese</a:t>
            </a:r>
          </a:p>
          <a:p>
            <a:r>
              <a:rPr lang="en-US" dirty="0" smtClean="0"/>
              <a:t>Share to GDP was small still (11.7% in 1960)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835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1957 Coup by Field Marshall </a:t>
            </a:r>
            <a:r>
              <a:rPr lang="en-US" dirty="0" err="1" smtClean="0"/>
              <a:t>Sarit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Followed the World Bank recommendations</a:t>
            </a:r>
          </a:p>
          <a:p>
            <a:pPr lvl="1"/>
            <a:r>
              <a:rPr lang="en-US" dirty="0" smtClean="0"/>
              <a:t>Promote private and foreign investment in industry sector</a:t>
            </a:r>
          </a:p>
          <a:p>
            <a:pPr lvl="2"/>
            <a:r>
              <a:rPr lang="en-US" dirty="0" smtClean="0"/>
              <a:t>BOI and Investment Promotion Act (1959)</a:t>
            </a:r>
          </a:p>
          <a:p>
            <a:pPr lvl="1"/>
            <a:r>
              <a:rPr lang="en-US" dirty="0" smtClean="0"/>
              <a:t>Limit the production role of government</a:t>
            </a:r>
          </a:p>
          <a:p>
            <a:pPr lvl="1"/>
            <a:r>
              <a:rPr lang="en-US" dirty="0" smtClean="0"/>
              <a:t>Invested in infrastructure</a:t>
            </a:r>
          </a:p>
          <a:p>
            <a:pPr lvl="1"/>
            <a:r>
              <a:rPr lang="en-US" dirty="0" smtClean="0"/>
              <a:t>Macroeconomic Planning</a:t>
            </a:r>
          </a:p>
          <a:p>
            <a:pPr lvl="2"/>
            <a:r>
              <a:rPr lang="en-US" dirty="0" smtClean="0"/>
              <a:t>Five-year Economic Development Master Plan (1961-66)</a:t>
            </a:r>
          </a:p>
          <a:p>
            <a:pPr lvl="1"/>
            <a:r>
              <a:rPr lang="en-US" dirty="0" smtClean="0"/>
              <a:t>ISIS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841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 a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Investment mainly(50%) in consumer products, such as food, beverages, tobacco clothes products, furniture.</a:t>
            </a:r>
          </a:p>
          <a:p>
            <a:r>
              <a:rPr lang="en-US" dirty="0" smtClean="0"/>
              <a:t>Only 16.3% invested in Capital goods, such as metal products, machinery, transport equipment.</a:t>
            </a:r>
          </a:p>
          <a:p>
            <a:r>
              <a:rPr lang="en-US" dirty="0" smtClean="0"/>
              <a:t>90% of promoted projects were located in Bangkok area.</a:t>
            </a:r>
          </a:p>
          <a:p>
            <a:r>
              <a:rPr lang="en-US" dirty="0" smtClean="0"/>
              <a:t>FDI became the main factor for industrialization</a:t>
            </a:r>
          </a:p>
          <a:p>
            <a:r>
              <a:rPr lang="en-US" dirty="0" smtClean="0"/>
              <a:t>urbanization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13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1960s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ISIS and investment promotion invited Japanese to invest in Thailand to serve domestic market, such as textiles</a:t>
            </a:r>
          </a:p>
          <a:p>
            <a:r>
              <a:rPr lang="en-US" dirty="0" smtClean="0"/>
              <a:t>Net FDI increased from 153.7 mill. Baht in 1963 to 669.7 mill baht in 1969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80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1970s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EPS</a:t>
            </a:r>
          </a:p>
          <a:p>
            <a:r>
              <a:rPr lang="en-US" dirty="0" smtClean="0"/>
              <a:t>Export growth</a:t>
            </a:r>
          </a:p>
          <a:p>
            <a:pPr lvl="1"/>
            <a:r>
              <a:rPr lang="en-US" dirty="0" smtClean="0"/>
              <a:t>14.3 bill baht in 1970</a:t>
            </a:r>
          </a:p>
          <a:p>
            <a:pPr lvl="1"/>
            <a:r>
              <a:rPr lang="en-US" dirty="0" smtClean="0"/>
              <a:t>60.4 bill baht in 1976</a:t>
            </a:r>
          </a:p>
          <a:p>
            <a:pPr lvl="1"/>
            <a:r>
              <a:rPr lang="en-US" dirty="0" smtClean="0"/>
              <a:t>150 bill baht in 1981</a:t>
            </a:r>
          </a:p>
          <a:p>
            <a:pPr lvl="1"/>
            <a:r>
              <a:rPr lang="en-US" dirty="0" smtClean="0"/>
              <a:t>616 bill baht in 1988</a:t>
            </a:r>
          </a:p>
          <a:p>
            <a:r>
              <a:rPr lang="en-US" dirty="0" smtClean="0"/>
              <a:t>GDP growth: 7% (1960-1979)</a:t>
            </a:r>
          </a:p>
          <a:p>
            <a:r>
              <a:rPr lang="en-US" dirty="0" smtClean="0"/>
              <a:t>Industry</a:t>
            </a:r>
          </a:p>
          <a:p>
            <a:pPr lvl="1"/>
            <a:r>
              <a:rPr lang="en-US" dirty="0" smtClean="0"/>
              <a:t>Growth rates: 10.2% (1961-66), 9.2% (1967-71), 8.6% (1972-76), and 8.4% (1977-81).</a:t>
            </a:r>
          </a:p>
          <a:p>
            <a:pPr lvl="1"/>
            <a:r>
              <a:rPr lang="en-US" dirty="0" smtClean="0"/>
              <a:t>Shares to GDP: 13% (1960) and 21%(1980)</a:t>
            </a:r>
          </a:p>
          <a:p>
            <a:pPr lvl="1"/>
            <a:r>
              <a:rPr lang="en-US" dirty="0" smtClean="0"/>
              <a:t>1986 export manufacture goods more than agricultural goods.</a:t>
            </a:r>
          </a:p>
          <a:p>
            <a:r>
              <a:rPr lang="en-US" dirty="0" smtClean="0"/>
              <a:t>Agriculture</a:t>
            </a:r>
          </a:p>
          <a:p>
            <a:pPr lvl="1"/>
            <a:r>
              <a:rPr lang="en-US" dirty="0" smtClean="0"/>
              <a:t>Growth rate: 4% (1960-81)</a:t>
            </a:r>
          </a:p>
          <a:p>
            <a:pPr lvl="1"/>
            <a:r>
              <a:rPr lang="en-US" dirty="0" smtClean="0"/>
              <a:t>Share to GDP: 40% (1960) and 25% (1980)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336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Disparities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1985, Bangkok share of industry output reached 80% of total and establishments was 50% of the total.</a:t>
            </a:r>
          </a:p>
          <a:p>
            <a:r>
              <a:rPr lang="en-US" dirty="0" smtClean="0"/>
              <a:t>Bangkok population were from 0.8 mill. In 1940s to 3 mill. In 1970s and 5 mill. In 1980s.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23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Uneven development</a:t>
            </a:r>
            <a:br>
              <a:rPr lang="en-US" dirty="0" smtClean="0"/>
            </a:br>
            <a:r>
              <a:rPr lang="en-US" sz="1800" dirty="0" smtClean="0"/>
              <a:t>Per Capita Income by regions ( </a:t>
            </a:r>
            <a:r>
              <a:rPr lang="en-US" sz="1800" smtClean="0"/>
              <a:t>baht per year)</a:t>
            </a:r>
            <a:endParaRPr lang="en-US" sz="1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7493502"/>
              </p:ext>
            </p:extLst>
          </p:nvPr>
        </p:nvGraphicFramePr>
        <p:xfrm>
          <a:off x="838200" y="1825625"/>
          <a:ext cx="10515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/>
                <a:gridCol w="2628900"/>
                <a:gridCol w="2628900"/>
                <a:gridCol w="26289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1980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Bangkok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5,715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12,838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45,300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Central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2,537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5,005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20,647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North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2,594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2,739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10,511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Northeast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2,594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3,958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14,052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478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Rural Migration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Added more labor supply in industrial sector and could keep wages down.</a:t>
            </a:r>
          </a:p>
          <a:p>
            <a:r>
              <a:rPr lang="en-US" dirty="0" smtClean="0"/>
              <a:t>Average unskilled labor wage increased slightly between 1950-1969, from 16 baht in 1950 to 23 baht in 1969. The wages have been increasing significantly after 1973. ( 30 baht in 1976 and 50 baht in 1980)</a:t>
            </a:r>
          </a:p>
          <a:p>
            <a:r>
              <a:rPr lang="en-US" dirty="0" smtClean="0"/>
              <a:t>Wages were low but still higher than rate of return from small-scale farming. Low productivity in rice production.</a:t>
            </a:r>
          </a:p>
          <a:p>
            <a:r>
              <a:rPr lang="en-US" dirty="0" smtClean="0"/>
              <a:t>Problems from Urbanization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44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Rice Premium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Keep domestic price of rice down.</a:t>
            </a:r>
          </a:p>
          <a:p>
            <a:r>
              <a:rPr lang="en-US" dirty="0" smtClean="0"/>
              <a:t>Earnings from rice production low.</a:t>
            </a:r>
          </a:p>
          <a:p>
            <a:r>
              <a:rPr lang="en-US" dirty="0" smtClean="0"/>
              <a:t>Wider the income gap between rural and urban areas</a:t>
            </a:r>
          </a:p>
          <a:p>
            <a:r>
              <a:rPr lang="en-US" dirty="0" smtClean="0"/>
              <a:t>Rural migrations</a:t>
            </a:r>
          </a:p>
          <a:p>
            <a:r>
              <a:rPr lang="en-US" dirty="0" smtClean="0"/>
              <a:t>No incentive to  modernize the farm land.</a:t>
            </a:r>
          </a:p>
          <a:p>
            <a:r>
              <a:rPr lang="en-US" dirty="0" smtClean="0"/>
              <a:t>Urban poor.</a:t>
            </a:r>
          </a:p>
          <a:p>
            <a:r>
              <a:rPr lang="en-US" dirty="0" smtClean="0"/>
              <a:t>Promote cheap labor industrialization.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13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541</Words>
  <Application>Microsoft Office PowerPoint</Application>
  <PresentationFormat>Widescreen</PresentationFormat>
  <Paragraphs>88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Cheap Labor and the Industrialization of Bangkok after 1945</vt:lpstr>
      <vt:lpstr>Japanese Occupation</vt:lpstr>
      <vt:lpstr>After WW II</vt:lpstr>
      <vt:lpstr>1957 Coup by Field Marshall Sarit</vt:lpstr>
      <vt:lpstr>As a results</vt:lpstr>
      <vt:lpstr>1960s</vt:lpstr>
      <vt:lpstr>1970s</vt:lpstr>
      <vt:lpstr>Disparities</vt:lpstr>
      <vt:lpstr>Uneven development Per Capita Income by regions ( baht per year)</vt:lpstr>
      <vt:lpstr>Rural Migration</vt:lpstr>
      <vt:lpstr>Rice Premium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Cheap Labor and the Industrialization of Bangkok after 1945</dc:title>
  <dc:creator>chanin Mephokee</dc:creator>
  <cp:lastModifiedBy>chanin Mephokee</cp:lastModifiedBy>
  <cp:revision>15</cp:revision>
  <dcterms:created xsi:type="dcterms:W3CDTF">2016-09-02T05:50:13Z</dcterms:created>
  <dcterms:modified xsi:type="dcterms:W3CDTF">2016-09-02T07:35:16Z</dcterms:modified>
</cp:coreProperties>
</file>