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9"/>
  </p:notesMasterIdLst>
  <p:sldIdLst>
    <p:sldId id="574" r:id="rId2"/>
    <p:sldId id="686" r:id="rId3"/>
    <p:sldId id="688" r:id="rId4"/>
    <p:sldId id="687" r:id="rId5"/>
    <p:sldId id="659" r:id="rId6"/>
    <p:sldId id="681" r:id="rId7"/>
    <p:sldId id="682" r:id="rId8"/>
    <p:sldId id="683" r:id="rId9"/>
    <p:sldId id="684" r:id="rId10"/>
    <p:sldId id="662" r:id="rId11"/>
    <p:sldId id="696" r:id="rId12"/>
    <p:sldId id="667" r:id="rId13"/>
    <p:sldId id="697" r:id="rId14"/>
    <p:sldId id="670" r:id="rId15"/>
    <p:sldId id="698" r:id="rId16"/>
    <p:sldId id="669" r:id="rId17"/>
    <p:sldId id="699" r:id="rId18"/>
    <p:sldId id="668" r:id="rId19"/>
    <p:sldId id="700" r:id="rId20"/>
    <p:sldId id="663" r:id="rId21"/>
    <p:sldId id="685" r:id="rId22"/>
    <p:sldId id="671" r:id="rId23"/>
    <p:sldId id="666" r:id="rId24"/>
    <p:sldId id="676" r:id="rId25"/>
    <p:sldId id="672" r:id="rId26"/>
    <p:sldId id="674" r:id="rId27"/>
    <p:sldId id="673" r:id="rId28"/>
    <p:sldId id="675" r:id="rId29"/>
    <p:sldId id="701" r:id="rId30"/>
    <p:sldId id="694" r:id="rId31"/>
    <p:sldId id="695" r:id="rId32"/>
    <p:sldId id="678" r:id="rId33"/>
    <p:sldId id="679" r:id="rId34"/>
    <p:sldId id="693" r:id="rId35"/>
    <p:sldId id="690" r:id="rId36"/>
    <p:sldId id="702" r:id="rId37"/>
    <p:sldId id="691" r:id="rId3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  <a:srgbClr val="FF3300"/>
    <a:srgbClr val="99CC00"/>
    <a:srgbClr val="00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75" autoAdjust="0"/>
    <p:restoredTop sz="94660"/>
  </p:normalViewPr>
  <p:slideViewPr>
    <p:cSldViewPr>
      <p:cViewPr>
        <p:scale>
          <a:sx n="61" d="100"/>
          <a:sy n="61" d="100"/>
        </p:scale>
        <p:origin x="-792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D33E51D-9B8E-476F-89BD-A1F7F0B22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34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9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5575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9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356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6/21/2018</a:t>
            </a:fld>
            <a:endParaRPr lang="en-US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6/21/2018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6/21/2018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6/21/2018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6/21/2018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6/21/2018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6/21/2018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6/21/2018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6/21/2018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6/21/2018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6/21/2018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99CB88-5E1A-4FAC-892A-60949ACB1F6F}" type="datetimeFigureOut">
              <a:rPr lang="en-US" smtClean="0"/>
              <a:pPr/>
              <a:t>6/21/2018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7799" y="150744"/>
            <a:ext cx="1002418" cy="1062461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34019" y="1586458"/>
            <a:ext cx="9109981" cy="1364512"/>
          </a:xfrm>
        </p:spPr>
        <p:txBody>
          <a:bodyPr>
            <a:normAutofit/>
          </a:bodyPr>
          <a:lstStyle/>
          <a:p>
            <a:r>
              <a:rPr lang="en-US" sz="2600"/>
              <a:t>Leadership in Marketing</a:t>
            </a:r>
          </a:p>
          <a:p>
            <a:r>
              <a:rPr lang="en-US" sz="2000"/>
              <a:t>MK 341: Special Topics in Marketing 1</a:t>
            </a:r>
          </a:p>
          <a:p>
            <a:r>
              <a:rPr lang="en-US" sz="2000"/>
              <a:t>Marketing Leadership Development and Cross-cultural Management</a:t>
            </a: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253603" y="3800006"/>
            <a:ext cx="6400800" cy="1600200"/>
          </a:xfrm>
        </p:spPr>
        <p:txBody>
          <a:bodyPr>
            <a:normAutofit/>
          </a:bodyPr>
          <a:lstStyle/>
          <a:p>
            <a:r>
              <a:rPr lang="en-US" sz="3600"/>
              <a:t>By Ajarn Suwalya K.</a:t>
            </a:r>
            <a:endParaRPr lang="en-US"/>
          </a:p>
          <a:p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183075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we plan to achieve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98357" y="1922488"/>
            <a:ext cx="8404486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Inspirational Leaders Individual Sharing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Activity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Reasons why Leadership is Important for Marketing</a:t>
            </a:r>
          </a:p>
          <a:p>
            <a:pPr lvl="0"/>
            <a:r>
              <a:rPr lang="en-US">
                <a:latin typeface="Arial" charset="0"/>
                <a:ea typeface="Arial" charset="0"/>
                <a:cs typeface="Arial" charset="0"/>
              </a:rPr>
              <a:t>Success stories of Market Leaders</a:t>
            </a:r>
          </a:p>
          <a:p>
            <a:pPr lvl="0"/>
            <a:r>
              <a:rPr lang="en-US">
                <a:latin typeface="Arial" charset="0"/>
                <a:ea typeface="Arial" charset="0"/>
                <a:cs typeface="Arial" charset="0"/>
              </a:rPr>
              <a:t>Breakdown of six leadership qualities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Project a Update 1 Briefing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Individual Work Deadlines</a:t>
            </a:r>
          </a:p>
        </p:txBody>
      </p:sp>
    </p:spTree>
    <p:extLst>
      <p:ext uri="{BB962C8B-B14F-4D97-AF65-F5344CB8AC3E}">
        <p14:creationId xmlns:p14="http://schemas.microsoft.com/office/powerpoint/2010/main" val="106029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697044" y="629587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Reflection Session</a:t>
            </a:r>
          </a:p>
          <a:p>
            <a:r>
              <a:rPr lang="en-US" sz="2800" dirty="0">
                <a:solidFill>
                  <a:schemeClr val="hlink"/>
                </a:solidFill>
              </a:rPr>
              <a:t>Inspirational  Leader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97044" y="1897505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Each student to share ideal leader and reasons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Everyone to listen and acknowledge</a:t>
            </a:r>
          </a:p>
        </p:txBody>
      </p:sp>
      <p:pic>
        <p:nvPicPr>
          <p:cNvPr id="6" name="Content Placeholder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4734394"/>
            <a:ext cx="2486286" cy="17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59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Exercise 1: Leader Activity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852536" y="1416340"/>
            <a:ext cx="5175354" cy="3247869"/>
          </a:xfrm>
        </p:spPr>
      </p:pic>
      <p:pic>
        <p:nvPicPr>
          <p:cNvPr id="4" name="Content Placeholder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0675" y="5315137"/>
            <a:ext cx="2096125" cy="126141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361" y="4937548"/>
            <a:ext cx="2188148" cy="163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35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84456" y="2128602"/>
            <a:ext cx="8921646" cy="1144249"/>
          </a:xfrm>
        </p:spPr>
        <p:txBody>
          <a:bodyPr>
            <a:normAutofit fontScale="90000"/>
          </a:bodyPr>
          <a:lstStyle/>
          <a:p>
            <a:endParaRPr lang="en-US" sz="4400" dirty="0">
              <a:solidFill>
                <a:schemeClr val="hlink"/>
              </a:solidFill>
            </a:endParaRPr>
          </a:p>
          <a:p>
            <a:r>
              <a:rPr lang="en-US" sz="4400" dirty="0">
                <a:solidFill>
                  <a:schemeClr val="hlink"/>
                </a:solidFill>
              </a:rPr>
              <a:t>What is Market Leadership?</a:t>
            </a:r>
          </a:p>
        </p:txBody>
      </p:sp>
    </p:spTree>
    <p:extLst>
      <p:ext uri="{BB962C8B-B14F-4D97-AF65-F5344CB8AC3E}">
        <p14:creationId xmlns:p14="http://schemas.microsoft.com/office/powerpoint/2010/main" val="159921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274638"/>
            <a:ext cx="7772400" cy="1361788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Market Leader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9547" y="2022424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Definition: A market leader could be a product, brand, company, organisation, group name which has the highest percentage of total sales revenue of a particular market. ... Description: Market leader can be attributed to a firm which has the largest market share in a given industry.</a:t>
            </a:r>
          </a:p>
        </p:txBody>
      </p:sp>
    </p:spTree>
    <p:extLst>
      <p:ext uri="{BB962C8B-B14F-4D97-AF65-F5344CB8AC3E}">
        <p14:creationId xmlns:p14="http://schemas.microsoft.com/office/powerpoint/2010/main" val="180135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722" y="537147"/>
            <a:ext cx="7157803" cy="579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67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558" name="Rectangle 6"/>
          <p:cNvSpPr>
            <a:spLocks noGrp="1" noChangeArrowheads="1"/>
          </p:cNvSpPr>
          <p:nvPr>
            <p:ph type="ctrTitle" idx="4294967295"/>
          </p:nvPr>
        </p:nvSpPr>
        <p:spPr>
          <a:xfrm>
            <a:off x="830238" y="162393"/>
            <a:ext cx="7772400" cy="9906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are the strongest brands?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938" y="1278952"/>
            <a:ext cx="8255000" cy="510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27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52400" y="2438400"/>
            <a:ext cx="8921646" cy="1144249"/>
          </a:xfrm>
        </p:spPr>
        <p:txBody>
          <a:bodyPr>
            <a:normAutofit fontScale="90000"/>
          </a:bodyPr>
          <a:lstStyle/>
          <a:p>
            <a:endParaRPr lang="en-US" sz="4400" dirty="0">
              <a:solidFill>
                <a:schemeClr val="hlink"/>
              </a:solidFill>
            </a:endParaRPr>
          </a:p>
          <a:p>
            <a:r>
              <a:rPr lang="en-US" sz="4400" dirty="0">
                <a:solidFill>
                  <a:schemeClr val="hlink"/>
                </a:solidFill>
              </a:rPr>
              <a:t>Who drives the success of the business?</a:t>
            </a:r>
          </a:p>
        </p:txBody>
      </p:sp>
    </p:spTree>
    <p:extLst>
      <p:ext uri="{BB962C8B-B14F-4D97-AF65-F5344CB8AC3E}">
        <p14:creationId xmlns:p14="http://schemas.microsoft.com/office/powerpoint/2010/main" val="21639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87245" y="0"/>
            <a:ext cx="11155285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1673" y="268624"/>
            <a:ext cx="1430261" cy="14302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525" y="1698885"/>
            <a:ext cx="6669869" cy="391139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5052311"/>
            <a:ext cx="1467995" cy="14657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4525" y="6006893"/>
            <a:ext cx="4787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YouTube: I Got Fired from Apple and it Changed my Life/ Steve Jobs by Goalcast</a:t>
            </a:r>
          </a:p>
        </p:txBody>
      </p:sp>
    </p:spTree>
    <p:extLst>
      <p:ext uri="{BB962C8B-B14F-4D97-AF65-F5344CB8AC3E}">
        <p14:creationId xmlns:p14="http://schemas.microsoft.com/office/powerpoint/2010/main" val="156990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52202" y="140534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91893" y="1686394"/>
            <a:ext cx="8352107" cy="44333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u="sng">
                <a:latin typeface="Arial" charset="0"/>
                <a:ea typeface="Arial" charset="0"/>
                <a:cs typeface="Arial" charset="0"/>
              </a:rPr>
              <a:t>Steve Jobs 7 Rules of Success</a:t>
            </a: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1. Work with Passion</a:t>
            </a: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2. Believe in Teamwork</a:t>
            </a: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3. Don't Wish Keep Moving</a:t>
            </a: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4. Don't Live a Limited Life</a:t>
            </a:r>
          </a:p>
          <a:p>
            <a:pPr marL="0" indent="0">
              <a:buNone/>
            </a:pPr>
            <a:r>
              <a:rPr lang="en-US" sz="2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5.Everything Happens for the Good</a:t>
            </a: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6.Make a Quality Product and Service</a:t>
            </a: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7.Appreciate your Competitor Work and Learn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033" y="288146"/>
            <a:ext cx="786983" cy="7869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6035" y="285855"/>
            <a:ext cx="2388258" cy="140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7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87245" y="0"/>
            <a:ext cx="11155285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1524" y="164475"/>
            <a:ext cx="1489646" cy="16051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59" y="1245016"/>
            <a:ext cx="6596194" cy="4305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5052311"/>
            <a:ext cx="1467995" cy="146570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7245" y="5871681"/>
            <a:ext cx="4585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YouTube: Ingvar Kamprad Success Story by Evan Carmichael</a:t>
            </a:r>
          </a:p>
        </p:txBody>
      </p:sp>
    </p:spTree>
    <p:extLst>
      <p:ext uri="{BB962C8B-B14F-4D97-AF65-F5344CB8AC3E}">
        <p14:creationId xmlns:p14="http://schemas.microsoft.com/office/powerpoint/2010/main" val="155886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31761" y="0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02170" y="1942610"/>
            <a:ext cx="7772400" cy="43034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u="sng">
                <a:latin typeface="Arial" charset="0"/>
                <a:ea typeface="Arial" charset="0"/>
                <a:cs typeface="Arial" charset="0"/>
              </a:rPr>
              <a:t>Ingvar Kamprad Success Story</a:t>
            </a:r>
          </a:p>
          <a:p>
            <a:endParaRPr lang="en-US" sz="36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3600">
                <a:latin typeface="Arial" charset="0"/>
                <a:ea typeface="Arial" charset="0"/>
                <a:cs typeface="Arial" charset="0"/>
              </a:rPr>
              <a:t>1. Build your Customers</a:t>
            </a:r>
          </a:p>
          <a:p>
            <a:pPr marL="0" indent="0">
              <a:buNone/>
            </a:pPr>
            <a:r>
              <a:rPr lang="en-US" sz="3600">
                <a:latin typeface="Arial" charset="0"/>
                <a:ea typeface="Arial" charset="0"/>
                <a:cs typeface="Arial" charset="0"/>
              </a:rPr>
              <a:t>2. Lead by Example</a:t>
            </a:r>
          </a:p>
          <a:p>
            <a:pPr marL="0" indent="0">
              <a:buNone/>
            </a:pPr>
            <a:r>
              <a:rPr lang="en-US" sz="3600">
                <a:latin typeface="Arial" charset="0"/>
                <a:ea typeface="Arial" charset="0"/>
                <a:cs typeface="Arial" charset="0"/>
              </a:rPr>
              <a:t>3. Never Waste your Time</a:t>
            </a:r>
          </a:p>
          <a:p>
            <a:endParaRPr lang="en-US" sz="360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5362" y="403774"/>
            <a:ext cx="908778" cy="9087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5786" y="360339"/>
            <a:ext cx="1805588" cy="1178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2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855636" y="21797"/>
            <a:ext cx="11155285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8163" y="356091"/>
            <a:ext cx="1528789" cy="15738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21" y="1342869"/>
            <a:ext cx="5422794" cy="39597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8164" y="4611001"/>
            <a:ext cx="1909996" cy="190701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36236" y="5658786"/>
            <a:ext cx="5734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YouTube: Starbucks' Ine Word Success Story #LOVE by Evan Carmichael</a:t>
            </a:r>
          </a:p>
        </p:txBody>
      </p:sp>
    </p:spTree>
    <p:extLst>
      <p:ext uri="{BB962C8B-B14F-4D97-AF65-F5344CB8AC3E}">
        <p14:creationId xmlns:p14="http://schemas.microsoft.com/office/powerpoint/2010/main" val="10138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693321" y="112245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5977" y="1373879"/>
            <a:ext cx="7772400" cy="4572000"/>
          </a:xfrm>
        </p:spPr>
        <p:txBody>
          <a:bodyPr>
            <a:normAutofit fontScale="92500" lnSpcReduction="10000"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Howard Schultz's 10 Rules for Success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Dream Big Dreams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2.Change your Mindset</a:t>
            </a:r>
          </a:p>
          <a:p>
            <a:pPr marL="0" indent="0">
              <a:buNone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3.Have a Heart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Celebrate Mistakes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5. Don't advertise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6. 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Care for your People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7. 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Have Strong Values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8. 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Do what you Love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9. Exceed Expectation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10. Stand for Something Important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4226" y="221643"/>
            <a:ext cx="1025284" cy="10554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2418" y="257535"/>
            <a:ext cx="1359746" cy="1118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55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649573" y="0"/>
            <a:ext cx="11236429" cy="123306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13" y="1438736"/>
            <a:ext cx="5821181" cy="38883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0754" y="239962"/>
            <a:ext cx="2136098" cy="11987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5052311"/>
            <a:ext cx="1467995" cy="146570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3680" y="5542057"/>
            <a:ext cx="6684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YouTube: World's Richest Person Jeff Bezos Amazon CEO Motivational Speech by Motivational Videos For Students</a:t>
            </a:r>
          </a:p>
        </p:txBody>
      </p:sp>
    </p:spTree>
    <p:extLst>
      <p:ext uri="{BB962C8B-B14F-4D97-AF65-F5344CB8AC3E}">
        <p14:creationId xmlns:p14="http://schemas.microsoft.com/office/powerpoint/2010/main" val="20397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64761" y="354987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49981" y="22860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Jeff Bezos the Richest  Person in the World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" Regret Minamalization Framework"</a:t>
            </a:r>
          </a:p>
          <a:p>
            <a:pPr marL="0" indent="0">
              <a:buNone/>
            </a:pPr>
            <a:r>
              <a:rPr lang="en-US" sz="2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                      …Project Yourself to Age 80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7947" y="443850"/>
            <a:ext cx="1904434" cy="12106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7186" y="525439"/>
            <a:ext cx="1265541" cy="802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60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87245" y="0"/>
            <a:ext cx="11155285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245" y="1143000"/>
            <a:ext cx="6545706" cy="43397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2951" y="163271"/>
            <a:ext cx="1905208" cy="1213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5052311"/>
            <a:ext cx="1467995" cy="146570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7245" y="5716793"/>
            <a:ext cx="6770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YouTube: GREATEST SUCCESS STORY( Featuring Jack Ma) Motivational Video by Eternal Explorer- Motivation</a:t>
            </a:r>
          </a:p>
        </p:txBody>
      </p:sp>
    </p:spTree>
    <p:extLst>
      <p:ext uri="{BB962C8B-B14F-4D97-AF65-F5344CB8AC3E}">
        <p14:creationId xmlns:p14="http://schemas.microsoft.com/office/powerpoint/2010/main" val="187895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31761" y="200520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Business Leaders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77055" y="1343520"/>
            <a:ext cx="8466945" cy="4572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200" u="sng" dirty="0">
                <a:latin typeface="Arial" charset="0"/>
                <a:ea typeface="Arial" charset="0"/>
                <a:cs typeface="Arial" charset="0"/>
              </a:rPr>
              <a:t>Jack Ma Greatest Success Story</a:t>
            </a:r>
          </a:p>
          <a:p>
            <a:endParaRPr lang="en-US" sz="22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1.Persistence</a:t>
            </a:r>
          </a:p>
          <a:p>
            <a:pPr marL="0" indent="0">
              <a:buNone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2.Optimistic</a:t>
            </a:r>
          </a:p>
          <a:p>
            <a:pPr marL="0" indent="0">
              <a:buNone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3.Opportunities lies in Complaints</a:t>
            </a:r>
          </a:p>
          <a:p>
            <a:pPr marL="0" indent="0">
              <a:buNone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4.Make things Different, Start Doing</a:t>
            </a:r>
          </a:p>
          <a:p>
            <a:pPr marL="0" indent="0">
              <a:buNone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5.Use Instinct…Needs of Customer</a:t>
            </a:r>
          </a:p>
          <a:p>
            <a:pPr marL="0" indent="0">
              <a:buNone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6.Make the Move</a:t>
            </a:r>
          </a:p>
          <a:p>
            <a:pPr marL="0" indent="0">
              <a:buNone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7.You Believe it, team a believe it</a:t>
            </a:r>
          </a:p>
          <a:p>
            <a:pPr marL="0" indent="0">
              <a:buNone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8.Work Day and Night</a:t>
            </a:r>
          </a:p>
          <a:p>
            <a:pPr marL="0" indent="0">
              <a:buNone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9.Make mistakes, When you Fall , Stand-up</a:t>
            </a:r>
          </a:p>
          <a:p>
            <a:pPr marL="0" indent="0">
              <a:buNone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10.Work for myself and think about others</a:t>
            </a:r>
          </a:p>
          <a:p>
            <a:pPr marL="0" indent="0">
              <a:buNone/>
            </a:pPr>
            <a:endParaRPr lang="en-US" sz="2200" dirty="0">
              <a:latin typeface="Arial" charset="0"/>
              <a:ea typeface="Arial" charset="0"/>
              <a:cs typeface="Arial" charset="0"/>
            </a:endParaRPr>
          </a:p>
          <a:p>
            <a:endParaRPr lang="en-US" sz="2200" dirty="0">
              <a:latin typeface="Arial" charset="0"/>
              <a:ea typeface="Arial" charset="0"/>
              <a:cs typeface="Arial" charset="0"/>
            </a:endParaRPr>
          </a:p>
          <a:p>
            <a:endParaRPr lang="en-US" sz="22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5659" y="393259"/>
            <a:ext cx="1911141" cy="1187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0627" y="393259"/>
            <a:ext cx="1561476" cy="9947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5052311"/>
            <a:ext cx="1467995" cy="146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6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714531" y="274637"/>
            <a:ext cx="8616845" cy="1211887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Exercise 2: </a:t>
            </a:r>
          </a:p>
          <a:p>
            <a:r>
              <a:rPr lang="en-US" sz="3600" dirty="0">
                <a:solidFill>
                  <a:schemeClr val="hlink"/>
                </a:solidFill>
              </a:rPr>
              <a:t>What similarities and differences 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28336" y="2159833"/>
            <a:ext cx="8429469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Briefing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Each Group share with class</a:t>
            </a:r>
          </a:p>
        </p:txBody>
      </p:sp>
      <p:pic>
        <p:nvPicPr>
          <p:cNvPr id="4" name="Content Placeholder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089" y="5357996"/>
            <a:ext cx="2096125" cy="11364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886" y="4696919"/>
            <a:ext cx="2399849" cy="1797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041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661412" y="1636426"/>
            <a:ext cx="7807376" cy="1817557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Leadership Influences on Corporate Culture </a:t>
            </a:r>
          </a:p>
        </p:txBody>
      </p:sp>
    </p:spTree>
    <p:extLst>
      <p:ext uri="{BB962C8B-B14F-4D97-AF65-F5344CB8AC3E}">
        <p14:creationId xmlns:p14="http://schemas.microsoft.com/office/powerpoint/2010/main" val="29914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858884" y="0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Functions of Leaders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1d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251639"/>
            <a:ext cx="7644984" cy="476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3286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7713" y="95043"/>
            <a:ext cx="1942683" cy="15989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35" y="797216"/>
            <a:ext cx="6711119" cy="46567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4759377"/>
            <a:ext cx="1467995" cy="17586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3275" y="299804"/>
            <a:ext cx="6529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Founders of Google:Larry Page and Sergey Brin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3275" y="5551251"/>
            <a:ext cx="81510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Toutube: </a:t>
            </a:r>
          </a:p>
          <a:p>
            <a:r>
              <a:rPr lang="en-US"/>
              <a:t>1.Google  Interns' first week by Google</a:t>
            </a:r>
          </a:p>
          <a:p>
            <a:r>
              <a:rPr lang="en-US"/>
              <a:t>2. Coolest Office a Ever?( Google Office Tour) Hype Hunt: EP 18 by Clicknetwork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6644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094" y="367497"/>
            <a:ext cx="6821358" cy="60752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9352" y="367497"/>
            <a:ext cx="1296909" cy="92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241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9405" y="45796"/>
            <a:ext cx="1784756" cy="14061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710" y="1586459"/>
            <a:ext cx="7261487" cy="47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818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1147" y="108262"/>
            <a:ext cx="2123607" cy="16731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9245" y="1399082"/>
            <a:ext cx="7270230" cy="489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2326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8558" y="199869"/>
            <a:ext cx="2261016" cy="15115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312" y="1422407"/>
            <a:ext cx="6945443" cy="48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158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0984" y="185105"/>
            <a:ext cx="1873770" cy="14763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590" y="1513863"/>
            <a:ext cx="6445771" cy="43822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164" y="5138828"/>
            <a:ext cx="1467995" cy="146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438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732230" y="0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The Best Company Culture Award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346" y="1525944"/>
            <a:ext cx="4047900" cy="45321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5771" y="3792002"/>
            <a:ext cx="1771995" cy="16182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969000" y="5530746"/>
            <a:ext cx="317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Moodle Upload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9053" y="1911246"/>
            <a:ext cx="1252485" cy="82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9972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/>
          <p:nvPr/>
        </p:nvSpPr>
        <p:spPr>
          <a:xfrm>
            <a:off x="635352" y="1107948"/>
            <a:ext cx="7770056" cy="5529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560"/>
              </a:spcAft>
            </a:pPr>
            <a:r>
              <a:rPr lang="en-US" sz="2000" b="1" u="sng">
                <a:solidFill>
                  <a:srgbClr val="FF0000"/>
                </a:solidFill>
                <a:effectLst/>
                <a:latin typeface="Arial" charset="0"/>
                <a:ea typeface="Calibri" charset="0"/>
                <a:cs typeface="Georgia" charset="0"/>
              </a:rPr>
              <a:t>13-reasons-google-deserves-its-best-company-culture-award</a:t>
            </a:r>
          </a:p>
          <a:p>
            <a:pPr>
              <a:spcAft>
                <a:spcPts val="2560"/>
              </a:spcAft>
            </a:pPr>
            <a:r>
              <a:rPr lang="en-US" sz="1600">
                <a:effectLst/>
                <a:latin typeface="Arial" charset="0"/>
                <a:ea typeface="Calibri" charset="0"/>
                <a:cs typeface="Georgia" charset="0"/>
              </a:rPr>
              <a:t>https://www.forbes.com/sites/forbestechcouncil/2018/02/08/13-reasons-google-deserves-its-best-company-culture-award</a:t>
            </a:r>
            <a:r>
              <a:rPr lang="en-US">
                <a:effectLst/>
                <a:latin typeface="Arial" charset="0"/>
                <a:ea typeface="Calibri" charset="0"/>
                <a:cs typeface="Georgia" charset="0"/>
              </a:rPr>
              <a:t>/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1. True Flexibility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2. The Freedom To Be Creative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3. A Fun Environment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4. The People And Their Expertise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5. Dog-Friendly Workplace</a:t>
            </a:r>
            <a:r>
              <a:rPr lang="en-US">
                <a:effectLst/>
                <a:latin typeface="Arial" charset="0"/>
                <a:ea typeface="Calibri" charset="0"/>
                <a:cs typeface="Georgia" charset="0"/>
              </a:rPr>
              <a:t> 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6. Shared Values Across The Organization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7. Constant Innovation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4138" y="87443"/>
            <a:ext cx="1252485" cy="1020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2810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/>
          <p:nvPr/>
        </p:nvSpPr>
        <p:spPr>
          <a:xfrm>
            <a:off x="611942" y="1276106"/>
            <a:ext cx="8282223" cy="4950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560"/>
              </a:spcAft>
            </a:pPr>
            <a:r>
              <a:rPr lang="en-US" sz="2000" b="1" u="sng">
                <a:solidFill>
                  <a:srgbClr val="FF0000"/>
                </a:solidFill>
                <a:effectLst/>
                <a:latin typeface="Arial" charset="0"/>
                <a:ea typeface="Calibri" charset="0"/>
                <a:cs typeface="Georgia" charset="0"/>
              </a:rPr>
              <a:t>13-reasons-google-deserves-its-best-company-culture-award</a:t>
            </a:r>
          </a:p>
          <a:p>
            <a:pPr>
              <a:spcAft>
                <a:spcPts val="2560"/>
              </a:spcAft>
            </a:pPr>
            <a:r>
              <a:rPr lang="en-US" sz="1600">
                <a:effectLst/>
                <a:latin typeface="Arial" charset="0"/>
                <a:ea typeface="Calibri" charset="0"/>
                <a:cs typeface="Georgia" charset="0"/>
              </a:rPr>
              <a:t>https://www.forbes.com/sites/forbestechcouncil/2018/02/08/13-reasons-google-deserves-its-best-company-culture-award/</a:t>
            </a:r>
            <a:endParaRPr lang="en-US" sz="1600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8. Trust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9. Alignment With Employees' Wants And Needs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10. A Growth And Improvement Mindset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11. A Dedicated Focus On Employee Happiness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12.'Radical Candor'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  <a:p>
            <a:pPr>
              <a:spcAft>
                <a:spcPts val="2560"/>
              </a:spcAft>
            </a:pPr>
            <a:r>
              <a:rPr lang="en-US" b="1">
                <a:effectLst/>
                <a:latin typeface="Arial" charset="0"/>
                <a:ea typeface="Calibri" charset="0"/>
                <a:cs typeface="Georgia-Bold" charset="0"/>
              </a:rPr>
              <a:t>13. A Clear Purpose</a:t>
            </a:r>
            <a:endParaRPr lang="en-US">
              <a:effectLst/>
              <a:latin typeface="Calibri" charset="0"/>
              <a:ea typeface="Calibri" charset="0"/>
              <a:cs typeface="Cordia New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1678" y="199869"/>
            <a:ext cx="1252485" cy="93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4551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858884" y="2310983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Six Leadership Qualities</a:t>
            </a:r>
          </a:p>
        </p:txBody>
      </p:sp>
    </p:spTree>
    <p:extLst>
      <p:ext uri="{BB962C8B-B14F-4D97-AF65-F5344CB8AC3E}">
        <p14:creationId xmlns:p14="http://schemas.microsoft.com/office/powerpoint/2010/main" val="10457082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849374" y="-100207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Six Leadership Qualities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59247" y="1473056"/>
            <a:ext cx="6885278" cy="3401291"/>
          </a:xfrm>
        </p:spPr>
        <p:txBody>
          <a:bodyPr>
            <a:noAutofit/>
          </a:bodyPr>
          <a:lstStyle/>
          <a:p>
            <a:pPr>
              <a:buFont typeface="Wingdings" charset="2"/>
              <a:buChar char="ü"/>
            </a:pPr>
            <a:r>
              <a:rPr lang="en-US" sz="4800">
                <a:latin typeface="Arial" charset="0"/>
                <a:ea typeface="Arial" charset="0"/>
                <a:cs typeface="Arial" charset="0"/>
              </a:rPr>
              <a:t>Vision</a:t>
            </a:r>
          </a:p>
          <a:p>
            <a:pPr>
              <a:buFont typeface="Wingdings" charset="2"/>
              <a:buChar char="ü"/>
            </a:pPr>
            <a:r>
              <a:rPr lang="en-US" sz="4800">
                <a:latin typeface="Arial" charset="0"/>
                <a:ea typeface="Arial" charset="0"/>
                <a:cs typeface="Arial" charset="0"/>
              </a:rPr>
              <a:t>Confidence</a:t>
            </a:r>
          </a:p>
          <a:p>
            <a:pPr>
              <a:buFont typeface="Wingdings" charset="2"/>
              <a:buChar char="ü"/>
            </a:pPr>
            <a:r>
              <a:rPr lang="en-US" sz="4800">
                <a:latin typeface="Arial" charset="0"/>
                <a:ea typeface="Arial" charset="0"/>
                <a:cs typeface="Arial" charset="0"/>
              </a:rPr>
              <a:t>Communications</a:t>
            </a:r>
          </a:p>
          <a:p>
            <a:pPr>
              <a:buFont typeface="Wingdings" charset="2"/>
              <a:buChar char="ü"/>
            </a:pPr>
            <a:r>
              <a:rPr lang="en-US" sz="4800">
                <a:latin typeface="Arial" charset="0"/>
                <a:ea typeface="Arial" charset="0"/>
                <a:cs typeface="Arial" charset="0"/>
              </a:rPr>
              <a:t>Team-building</a:t>
            </a:r>
          </a:p>
          <a:p>
            <a:pPr>
              <a:buFont typeface="Wingdings" charset="2"/>
              <a:buChar char="ü"/>
            </a:pPr>
            <a:r>
              <a:rPr lang="en-US" sz="4800">
                <a:latin typeface="Arial" charset="0"/>
                <a:ea typeface="Arial" charset="0"/>
                <a:cs typeface="Arial" charset="0"/>
              </a:rPr>
              <a:t>Innovation- creativity</a:t>
            </a:r>
          </a:p>
          <a:p>
            <a:pPr>
              <a:buFont typeface="Wingdings" charset="2"/>
              <a:buChar char="ü"/>
            </a:pPr>
            <a:r>
              <a:rPr lang="en-US" sz="4800">
                <a:latin typeface="Arial" charset="0"/>
                <a:ea typeface="Arial" charset="0"/>
                <a:cs typeface="Arial" charset="0"/>
              </a:rPr>
              <a:t>Change</a:t>
            </a:r>
          </a:p>
        </p:txBody>
      </p:sp>
    </p:spTree>
    <p:extLst>
      <p:ext uri="{BB962C8B-B14F-4D97-AF65-F5344CB8AC3E}">
        <p14:creationId xmlns:p14="http://schemas.microsoft.com/office/powerpoint/2010/main" val="4802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we accomplished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98357" y="1922488"/>
            <a:ext cx="8404486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Inspirational Leaders Individual Sharing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Activity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Reasons why Leadership is Important for Marketing</a:t>
            </a:r>
          </a:p>
          <a:p>
            <a:pPr lvl="0"/>
            <a:r>
              <a:rPr lang="en-US">
                <a:latin typeface="Arial" charset="0"/>
                <a:ea typeface="Arial" charset="0"/>
                <a:cs typeface="Arial" charset="0"/>
              </a:rPr>
              <a:t>Success stories of Market Leaders</a:t>
            </a:r>
          </a:p>
          <a:p>
            <a:pPr lvl="0"/>
            <a:r>
              <a:rPr lang="en-US">
                <a:latin typeface="Arial" charset="0"/>
                <a:ea typeface="Arial" charset="0"/>
                <a:cs typeface="Arial" charset="0"/>
              </a:rPr>
              <a:t>Breakdown of six leadership qualities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Project  Update 1 briefing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Individual Work Deadlines</a:t>
            </a:r>
          </a:p>
        </p:txBody>
      </p:sp>
    </p:spTree>
    <p:extLst>
      <p:ext uri="{BB962C8B-B14F-4D97-AF65-F5344CB8AC3E}">
        <p14:creationId xmlns:p14="http://schemas.microsoft.com/office/powerpoint/2010/main" val="14015634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Project Update 1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752600"/>
            <a:ext cx="7772400" cy="4572000"/>
          </a:xfrm>
        </p:spPr>
        <p:txBody>
          <a:bodyPr>
            <a:normAutofit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Update Status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Share any concerns/help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Direction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Feedback 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note: All team members will need a leadership role, and propose to me.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747" y="572079"/>
            <a:ext cx="3140648" cy="169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6839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Individual Work Deadlines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747009" y="1591001"/>
            <a:ext cx="8107181" cy="4572000"/>
          </a:xfrm>
        </p:spPr>
        <p:txBody>
          <a:bodyPr>
            <a:normAutofit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Midterm Report Due to submit no later than 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July 3 before 3:00 pm at BE office. 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(Please include front and back cover)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Payment for Field Trip (1,000 Baht to K.Patcharapim, BE office before Tuesday June 26)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Next Lesson on July 10, submit 3Rs from Aj. Benoit's Class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7506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410" y="462197"/>
            <a:ext cx="7434283" cy="5198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177827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2304</TotalTime>
  <Words>697</Words>
  <Application>Microsoft Office PowerPoint</Application>
  <PresentationFormat>On-screen Show (4:3)</PresentationFormat>
  <Paragraphs>141</Paragraphs>
  <Slides>37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เสมอภาค</vt:lpstr>
      <vt:lpstr>Leadership in Marketing MK 341: Special Topics in Marketing 1 Marketing Leadership Development and Cross-cultural Management</vt:lpstr>
      <vt:lpstr>What we plan to achieve</vt:lpstr>
      <vt:lpstr>Reflection Session Inspirational  Leader </vt:lpstr>
      <vt:lpstr>Exercise 1: Leader Activity</vt:lpstr>
      <vt:lpstr> What is Market Leadership?</vt:lpstr>
      <vt:lpstr>Market Leader</vt:lpstr>
      <vt:lpstr>PowerPoint Presentation</vt:lpstr>
      <vt:lpstr>What are the strongest brands?</vt:lpstr>
      <vt:lpstr> Who drives the success of the business?</vt:lpstr>
      <vt:lpstr>Business Leaders</vt:lpstr>
      <vt:lpstr>Business Leaders</vt:lpstr>
      <vt:lpstr>Business Leaders</vt:lpstr>
      <vt:lpstr>Business Leaders</vt:lpstr>
      <vt:lpstr>Business Leaders</vt:lpstr>
      <vt:lpstr>Business Leaders</vt:lpstr>
      <vt:lpstr>Business Leaders</vt:lpstr>
      <vt:lpstr>Business Leaders</vt:lpstr>
      <vt:lpstr>Business Leaders</vt:lpstr>
      <vt:lpstr>Business Leaders</vt:lpstr>
      <vt:lpstr>Exercise 2:  What similarities and differences ?</vt:lpstr>
      <vt:lpstr>Leadership Influences on Corporate Culture </vt:lpstr>
      <vt:lpstr>Functions of Leaders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Best Company Culture Award</vt:lpstr>
      <vt:lpstr>PowerPoint Presentation</vt:lpstr>
      <vt:lpstr>PowerPoint Presentation</vt:lpstr>
      <vt:lpstr>Six Leadership Qualities</vt:lpstr>
      <vt:lpstr>Six Leadership Qualities</vt:lpstr>
      <vt:lpstr>What we accomplished</vt:lpstr>
      <vt:lpstr>Project Update 1</vt:lpstr>
      <vt:lpstr>Individual Work Deadlines</vt:lpstr>
      <vt:lpstr>PowerPoint Presentation</vt:lpstr>
    </vt:vector>
  </TitlesOfParts>
  <Company>USERORGANIZATION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lecturer</cp:lastModifiedBy>
  <cp:revision>731</cp:revision>
  <dcterms:created xsi:type="dcterms:W3CDTF">2005-10-01T08:42:00Z</dcterms:created>
  <dcterms:modified xsi:type="dcterms:W3CDTF">2018-06-21T09:22:29Z</dcterms:modified>
</cp:coreProperties>
</file>