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6" r:id="rId2"/>
    <p:sldId id="307" r:id="rId3"/>
    <p:sldId id="271" r:id="rId4"/>
    <p:sldId id="285" r:id="rId5"/>
    <p:sldId id="272" r:id="rId6"/>
    <p:sldId id="273" r:id="rId7"/>
    <p:sldId id="274" r:id="rId8"/>
    <p:sldId id="282" r:id="rId9"/>
    <p:sldId id="283" r:id="rId10"/>
    <p:sldId id="284" r:id="rId11"/>
    <p:sldId id="318" r:id="rId12"/>
    <p:sldId id="266" r:id="rId13"/>
    <p:sldId id="319" r:id="rId14"/>
    <p:sldId id="312" r:id="rId15"/>
    <p:sldId id="317" r:id="rId16"/>
    <p:sldId id="289" r:id="rId17"/>
    <p:sldId id="258" r:id="rId18"/>
    <p:sldId id="259" r:id="rId19"/>
    <p:sldId id="260" r:id="rId20"/>
    <p:sldId id="261" r:id="rId21"/>
    <p:sldId id="291" r:id="rId22"/>
    <p:sldId id="292" r:id="rId23"/>
    <p:sldId id="293" r:id="rId24"/>
    <p:sldId id="262" r:id="rId25"/>
    <p:sldId id="263" r:id="rId26"/>
    <p:sldId id="294" r:id="rId27"/>
    <p:sldId id="296" r:id="rId28"/>
    <p:sldId id="297" r:id="rId29"/>
    <p:sldId id="298" r:id="rId30"/>
    <p:sldId id="264" r:id="rId31"/>
    <p:sldId id="265" r:id="rId32"/>
    <p:sldId id="257" r:id="rId33"/>
    <p:sldId id="301" r:id="rId34"/>
    <p:sldId id="302" r:id="rId35"/>
    <p:sldId id="303" r:id="rId36"/>
    <p:sldId id="304" r:id="rId37"/>
    <p:sldId id="305" r:id="rId38"/>
    <p:sldId id="306" r:id="rId39"/>
    <p:sldId id="309" r:id="rId40"/>
    <p:sldId id="308" r:id="rId41"/>
    <p:sldId id="311" r:id="rId42"/>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1482"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4925C8B-F8F4-4865-B715-DF6FD6CF25FE}" type="datetimeFigureOut">
              <a:rPr lang="th-TH" smtClean="0"/>
              <a:t>11/04/56</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F8A7689-75F5-4968-AB68-3A61C7950992}" type="slidenum">
              <a:rPr lang="th-TH" smtClean="0"/>
              <a:t>‹#›</a:t>
            </a:fld>
            <a:endParaRPr lang="th-TH"/>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2123B89-DB25-470C-8CB6-88018125143F}" type="slidenum">
              <a:rPr lang="en-US"/>
              <a:pPr/>
              <a:t>5</a:t>
            </a:fld>
            <a:endParaRPr lang="en-US"/>
          </a:p>
        </p:txBody>
      </p:sp>
      <p:sp>
        <p:nvSpPr>
          <p:cNvPr id="13314" name="Rectangle 2"/>
          <p:cNvSpPr>
            <a:spLocks noRot="1" noChangeArrowheads="1" noTextEdit="1"/>
          </p:cNvSpPr>
          <p:nvPr>
            <p:ph type="sldImg"/>
          </p:nvPr>
        </p:nvSpPr>
        <p:spPr>
          <a:ln/>
        </p:spPr>
      </p:sp>
      <p:sp>
        <p:nvSpPr>
          <p:cNvPr id="13315" name="Rectangle 3"/>
          <p:cNvSpPr>
            <a:spLocks noGrp="1" noChangeArrowheads="1"/>
          </p:cNvSpPr>
          <p:nvPr>
            <p:ph type="body" idx="1"/>
          </p:nvPr>
        </p:nvSpPr>
        <p:spPr/>
        <p:txBody>
          <a:bodyPr/>
          <a:lstStyle/>
          <a:p>
            <a:r>
              <a:rPr lang="en-US"/>
              <a:t>The State should not be the sole organizer, financer and provider of services, but other stakeholders should also be included</a:t>
            </a:r>
          </a:p>
          <a:p>
            <a:r>
              <a:rPr lang="en-US" sz="1300"/>
              <a:t>NGOs and citizens can also influence the quality and type of service being offered</a:t>
            </a:r>
            <a:r>
              <a:rPr lang="en-US" sz="1400"/>
              <a:t> </a:t>
            </a:r>
            <a:r>
              <a:rPr lang="en-US" sz="1300"/>
              <a:t>and provided</a:t>
            </a:r>
          </a:p>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8D78949-8B45-4F8F-8D5E-53C4D7B184DE}" type="slidenum">
              <a:rPr lang="en-US"/>
              <a:pPr/>
              <a:t>6</a:t>
            </a:fld>
            <a:endParaRPr lang="en-US"/>
          </a:p>
        </p:txBody>
      </p:sp>
      <p:sp>
        <p:nvSpPr>
          <p:cNvPr id="15362" name="Rectangle 2"/>
          <p:cNvSpPr>
            <a:spLocks noRot="1" noChangeArrowheads="1" noTextEdit="1"/>
          </p:cNvSpPr>
          <p:nvPr>
            <p:ph type="sldImg"/>
          </p:nvPr>
        </p:nvSpPr>
        <p:spPr>
          <a:ln/>
        </p:spPr>
      </p:sp>
      <p:sp>
        <p:nvSpPr>
          <p:cNvPr id="15363" name="Rectangle 3"/>
          <p:cNvSpPr>
            <a:spLocks noGrp="1" noChangeArrowheads="1"/>
          </p:cNvSpPr>
          <p:nvPr>
            <p:ph type="body" idx="1"/>
          </p:nvPr>
        </p:nvSpPr>
        <p:spPr/>
        <p:txBody>
          <a:bodyPr/>
          <a:lstStyle/>
          <a:p>
            <a:endParaRPr lang="th-TH"/>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49707C-5493-4635-9CB3-BBC0EE3275DF}" type="slidenum">
              <a:rPr lang="en-US"/>
              <a:pPr/>
              <a:t>7</a:t>
            </a:fld>
            <a:endParaRPr lang="en-US"/>
          </a:p>
        </p:txBody>
      </p:sp>
      <p:sp>
        <p:nvSpPr>
          <p:cNvPr id="31746" name="Rectangle 2"/>
          <p:cNvSpPr>
            <a:spLocks noRot="1" noChangeArrowheads="1" noTextEdit="1"/>
          </p:cNvSpPr>
          <p:nvPr>
            <p:ph type="sldImg"/>
          </p:nvPr>
        </p:nvSpPr>
        <p:spPr>
          <a:ln/>
        </p:spPr>
      </p:sp>
      <p:sp>
        <p:nvSpPr>
          <p:cNvPr id="31747" name="Rectangle 3"/>
          <p:cNvSpPr>
            <a:spLocks noGrp="1" noChangeArrowheads="1"/>
          </p:cNvSpPr>
          <p:nvPr>
            <p:ph type="body" idx="1"/>
          </p:nvPr>
        </p:nvSpPr>
        <p:spPr/>
        <p:txBody>
          <a:bodyPr/>
          <a:lstStyle/>
          <a:p>
            <a:endParaRPr lang="th-TH"/>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1026"/>
          <p:cNvSpPr>
            <a:spLocks noChangeArrowheads="1"/>
          </p:cNvSpPr>
          <p:nvPr>
            <p:ph type="body" idx="1"/>
          </p:nvPr>
        </p:nvSpPr>
        <p:spPr bwMode="auto">
          <a:xfrm>
            <a:off x="914400" y="4343400"/>
            <a:ext cx="5029200" cy="4114800"/>
          </a:xfrm>
          <a:prstGeom prst="rect">
            <a:avLst/>
          </a:prstGeom>
          <a:noFill/>
          <a:ln w="12700">
            <a:miter lim="800000"/>
            <a:headEnd/>
            <a:tailEnd/>
          </a:ln>
        </p:spPr>
        <p:txBody>
          <a:bodyPr lIns="90488" tIns="44450" rIns="90488" bIns="44450"/>
          <a:lstStyle/>
          <a:p>
            <a:pPr lvl="1"/>
            <a:r>
              <a:rPr lang="en-US">
                <a:cs typeface="Times New Roman" pitchFamily="18" charset="0"/>
              </a:rPr>
              <a:t>“Steer the course rather than rowing the boat”</a:t>
            </a:r>
          </a:p>
          <a:p>
            <a:endParaRPr lang="en-US">
              <a:cs typeface="Times New Roman" pitchFamily="18" charset="0"/>
            </a:endParaRPr>
          </a:p>
          <a:p>
            <a:r>
              <a:rPr lang="en-US">
                <a:cs typeface="Times New Roman" pitchFamily="18" charset="0"/>
              </a:rPr>
              <a:t>Central government plays coordinating rolen in setting standards</a:t>
            </a:r>
          </a:p>
          <a:p>
            <a:pPr lvl="1"/>
            <a:r>
              <a:rPr lang="en-US">
                <a:cs typeface="Times New Roman" pitchFamily="18" charset="0"/>
              </a:rPr>
              <a:t>Ensures compatibility and consistent quality </a:t>
            </a:r>
          </a:p>
          <a:p>
            <a:pPr lvl="1"/>
            <a:r>
              <a:rPr lang="en-US">
                <a:cs typeface="Times New Roman" pitchFamily="18" charset="0"/>
              </a:rPr>
              <a:t>Enables various service delivery arrangements</a:t>
            </a:r>
          </a:p>
          <a:p>
            <a:endParaRPr lang="en-US">
              <a:cs typeface="Times New Roman" pitchFamily="18" charset="0"/>
            </a:endParaRPr>
          </a:p>
          <a:p>
            <a:r>
              <a:rPr lang="en-US">
                <a:cs typeface="Times New Roman" pitchFamily="18" charset="0"/>
              </a:rPr>
              <a:t>Fine balance:  standards that are too restrictive can reduce efficiency or increase service delivery costs </a:t>
            </a:r>
          </a:p>
          <a:p>
            <a:endParaRPr lang="en-US">
              <a:cs typeface="Times New Roman" pitchFamily="18" charset="0"/>
            </a:endParaRPr>
          </a:p>
          <a:p>
            <a:r>
              <a:rPr lang="en-US">
                <a:cs typeface="Times New Roman" pitchFamily="18" charset="0"/>
              </a:rPr>
              <a:t>Central government should not use un-funded mandates to compel local government behavior</a:t>
            </a:r>
          </a:p>
          <a:p>
            <a:endParaRPr lang="en-US"/>
          </a:p>
        </p:txBody>
      </p:sp>
      <p:sp>
        <p:nvSpPr>
          <p:cNvPr id="120835" name="Rectangle 1027"/>
          <p:cNvSpPr>
            <a:spLocks noChangeArrowheads="1"/>
          </p:cNvSpPr>
          <p:nvPr>
            <p:ph type="sldImg"/>
          </p:nvPr>
        </p:nvSpPr>
        <p:spPr bwMode="auto">
          <a:xfrm>
            <a:off x="1150938" y="692150"/>
            <a:ext cx="4556125" cy="3416300"/>
          </a:xfrm>
          <a:prstGeom prst="rect">
            <a:avLst/>
          </a:prstGeom>
          <a:noFill/>
          <a:ln w="12700" cap="flat">
            <a:solidFill>
              <a:schemeClr val="tx1"/>
            </a:solidFill>
            <a:miter lim="800000"/>
            <a:headEnd/>
            <a:tailEnd/>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99FB4FFC-9E90-4A22-A68A-84C7228779DB}" type="datetimeFigureOut">
              <a:rPr lang="th-TH" smtClean="0"/>
              <a:t>11/04/56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9FB4FFC-9E90-4A22-A68A-84C7228779DB}" type="datetimeFigureOut">
              <a:rPr lang="th-TH" smtClean="0"/>
              <a:t>11/04/56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99FB4FFC-9E90-4A22-A68A-84C7228779DB}" type="datetimeFigureOut">
              <a:rPr lang="th-TH" smtClean="0"/>
              <a:t>11/04/56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99FB4FFC-9E90-4A22-A68A-84C7228779DB}" type="datetimeFigureOut">
              <a:rPr lang="th-TH" smtClean="0"/>
              <a:t>11/04/56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99FB4FFC-9E90-4A22-A68A-84C7228779DB}" type="datetimeFigureOut">
              <a:rPr lang="th-TH" smtClean="0"/>
              <a:t>11/04/56</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99FB4FFC-9E90-4A22-A68A-84C7228779DB}" type="datetimeFigureOut">
              <a:rPr lang="th-TH" smtClean="0"/>
              <a:t>11/04/56</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99FB4FFC-9E90-4A22-A68A-84C7228779DB}" type="datetimeFigureOut">
              <a:rPr lang="th-TH" smtClean="0"/>
              <a:t>11/04/56</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9FB4FFC-9E90-4A22-A68A-84C7228779DB}" type="datetimeFigureOut">
              <a:rPr lang="th-TH" smtClean="0"/>
              <a:t>11/04/56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9FB4FFC-9E90-4A22-A68A-84C7228779DB}" type="datetimeFigureOut">
              <a:rPr lang="th-TH" smtClean="0"/>
              <a:t>11/04/56</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9FB4FFC-9E90-4A22-A68A-84C7228779DB}" type="datetimeFigureOut">
              <a:rPr lang="th-TH" smtClean="0"/>
              <a:t>11/04/56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9FB4FFC-9E90-4A22-A68A-84C7228779DB}" type="datetimeFigureOut">
              <a:rPr lang="th-TH" smtClean="0"/>
              <a:t>11/04/56</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3BA3C2CA-3B6F-41BD-B467-34C5D7D30376}" type="slidenum">
              <a:rPr lang="th-TH" smtClean="0"/>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FB4FFC-9E90-4A22-A68A-84C7228779DB}" type="datetimeFigureOut">
              <a:rPr lang="th-TH" smtClean="0"/>
              <a:t>11/04/56</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A3C2CA-3B6F-41BD-B467-34C5D7D30376}"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p:txBody>
          <a:bodyPr/>
          <a:lstStyle/>
          <a:p>
            <a:r>
              <a:rPr lang="en-US" dirty="0" smtClean="0"/>
              <a:t>Local Governance and Politics</a:t>
            </a:r>
            <a:endParaRPr lang="th-TH"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What is Governance?</a:t>
            </a:r>
            <a:endParaRPr lang="th-TH" dirty="0"/>
          </a:p>
        </p:txBody>
      </p:sp>
      <p:sp>
        <p:nvSpPr>
          <p:cNvPr id="3" name="ตัวยึดเนื้อหา 2"/>
          <p:cNvSpPr>
            <a:spLocks noGrp="1"/>
          </p:cNvSpPr>
          <p:nvPr>
            <p:ph idx="1"/>
          </p:nvPr>
        </p:nvSpPr>
        <p:spPr>
          <a:xfrm>
            <a:off x="500034" y="1357298"/>
            <a:ext cx="8229600" cy="4525963"/>
          </a:xfrm>
        </p:spPr>
        <p:txBody>
          <a:bodyPr>
            <a:normAutofit fontScale="92500"/>
          </a:bodyPr>
          <a:lstStyle/>
          <a:p>
            <a:r>
              <a:rPr lang="en-US" dirty="0"/>
              <a:t>“the traditions and institutions by which authority in a country </a:t>
            </a:r>
            <a:r>
              <a:rPr lang="en-US" dirty="0" smtClean="0"/>
              <a:t>is exercised</a:t>
            </a:r>
            <a:r>
              <a:rPr lang="en-US" dirty="0"/>
              <a:t>. This includes </a:t>
            </a:r>
            <a:endParaRPr lang="en-US" dirty="0" smtClean="0"/>
          </a:p>
          <a:p>
            <a:pPr lvl="1"/>
            <a:r>
              <a:rPr lang="en-US" dirty="0" smtClean="0"/>
              <a:t>(</a:t>
            </a:r>
            <a:r>
              <a:rPr lang="en-US" dirty="0"/>
              <a:t>1) the process by which governments </a:t>
            </a:r>
            <a:r>
              <a:rPr lang="en-US" dirty="0" smtClean="0"/>
              <a:t>are elected</a:t>
            </a:r>
            <a:r>
              <a:rPr lang="en-US" dirty="0"/>
              <a:t>, monitored and replaced, </a:t>
            </a:r>
            <a:endParaRPr lang="en-US" dirty="0" smtClean="0"/>
          </a:p>
          <a:p>
            <a:pPr lvl="1"/>
            <a:r>
              <a:rPr lang="en-US" dirty="0" smtClean="0"/>
              <a:t>(</a:t>
            </a:r>
            <a:r>
              <a:rPr lang="en-US" dirty="0"/>
              <a:t>2) the capacity of the </a:t>
            </a:r>
            <a:r>
              <a:rPr lang="en-US" dirty="0" smtClean="0"/>
              <a:t>government to </a:t>
            </a:r>
            <a:r>
              <a:rPr lang="en-US" dirty="0"/>
              <a:t>effectively formulate and implement sound policies, </a:t>
            </a:r>
            <a:r>
              <a:rPr lang="en-US" dirty="0" smtClean="0"/>
              <a:t>and</a:t>
            </a:r>
          </a:p>
          <a:p>
            <a:pPr lvl="1"/>
            <a:r>
              <a:rPr lang="en-US" dirty="0" smtClean="0"/>
              <a:t>(3</a:t>
            </a:r>
            <a:r>
              <a:rPr lang="en-US" dirty="0"/>
              <a:t>) the respect of citizens and the state for the institutions </a:t>
            </a:r>
            <a:r>
              <a:rPr lang="en-US" dirty="0" smtClean="0"/>
              <a:t>that govern </a:t>
            </a:r>
            <a:r>
              <a:rPr lang="en-US" dirty="0"/>
              <a:t>economic and social interactions amongst them.” </a:t>
            </a:r>
            <a:endParaRPr lang="en-US" dirty="0" smtClean="0"/>
          </a:p>
          <a:p>
            <a:pPr lvl="1">
              <a:buNone/>
            </a:pPr>
            <a:r>
              <a:rPr lang="en-US" dirty="0" smtClean="0"/>
              <a:t>Kaufman, </a:t>
            </a:r>
            <a:r>
              <a:rPr lang="en-US" dirty="0" err="1" smtClean="0"/>
              <a:t>Kraay</a:t>
            </a:r>
            <a:r>
              <a:rPr lang="en-US" dirty="0" smtClean="0"/>
              <a:t> </a:t>
            </a:r>
            <a:r>
              <a:rPr lang="en-US" dirty="0"/>
              <a:t>and </a:t>
            </a:r>
            <a:r>
              <a:rPr lang="en-US" dirty="0" err="1"/>
              <a:t>Zoido-Lobat´on</a:t>
            </a:r>
            <a:r>
              <a:rPr lang="en-US" dirty="0"/>
              <a:t> (</a:t>
            </a:r>
            <a:r>
              <a:rPr lang="en-US" dirty="0" smtClean="0"/>
              <a:t>1999)</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a:noFill/>
          <a:ln/>
        </p:spPr>
        <p:txBody>
          <a:bodyPr/>
          <a:lstStyle/>
          <a:p>
            <a:r>
              <a:rPr lang="en-US" sz="3600"/>
              <a:t>Decentralization means…</a:t>
            </a:r>
          </a:p>
        </p:txBody>
      </p:sp>
      <p:sp>
        <p:nvSpPr>
          <p:cNvPr id="40965" name="Rectangle 5"/>
          <p:cNvSpPr>
            <a:spLocks noGrp="1" noChangeArrowheads="1"/>
          </p:cNvSpPr>
          <p:nvPr>
            <p:ph type="body" idx="1"/>
          </p:nvPr>
        </p:nvSpPr>
        <p:spPr>
          <a:noFill/>
          <a:ln/>
        </p:spPr>
        <p:txBody>
          <a:bodyPr>
            <a:normAutofit/>
          </a:bodyPr>
          <a:lstStyle/>
          <a:p>
            <a:pPr>
              <a:buNone/>
            </a:pPr>
            <a:r>
              <a:rPr lang="en-US" dirty="0" smtClean="0">
                <a:latin typeface="+mj-lt"/>
              </a:rPr>
              <a:t>1. Decentralization consists of a transfer of public functions from higher tiers to lower tiers of governance.</a:t>
            </a:r>
          </a:p>
          <a:p>
            <a:r>
              <a:rPr lang="en-US" dirty="0" smtClean="0">
                <a:latin typeface="+mj-lt"/>
              </a:rPr>
              <a:t>It can be administrative, fiscal, political or a mixture of these.</a:t>
            </a:r>
            <a:endParaRPr lang="en-US" dirty="0" smtClean="0">
              <a:latin typeface="+mj-lt"/>
            </a:endParaRPr>
          </a:p>
          <a:p>
            <a:pPr>
              <a:buNone/>
            </a:pPr>
            <a:endParaRPr lang="en-US"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p:cNvSpPr>
            <a:spLocks noGrp="1" noChangeArrowheads="1"/>
          </p:cNvSpPr>
          <p:nvPr>
            <p:ph type="title"/>
          </p:nvPr>
        </p:nvSpPr>
        <p:spPr>
          <a:noFill/>
          <a:ln/>
        </p:spPr>
        <p:txBody>
          <a:bodyPr/>
          <a:lstStyle/>
          <a:p>
            <a:r>
              <a:rPr lang="en-US" sz="3600"/>
              <a:t>Decentralization means…</a:t>
            </a:r>
          </a:p>
        </p:txBody>
      </p:sp>
      <p:sp>
        <p:nvSpPr>
          <p:cNvPr id="40965" name="Rectangle 5"/>
          <p:cNvSpPr>
            <a:spLocks noGrp="1" noChangeArrowheads="1"/>
          </p:cNvSpPr>
          <p:nvPr>
            <p:ph type="body" idx="1"/>
          </p:nvPr>
        </p:nvSpPr>
        <p:spPr>
          <a:noFill/>
          <a:ln/>
        </p:spPr>
        <p:txBody>
          <a:bodyPr>
            <a:normAutofit fontScale="92500" lnSpcReduction="10000"/>
          </a:bodyPr>
          <a:lstStyle/>
          <a:p>
            <a:pPr>
              <a:buNone/>
            </a:pPr>
            <a:r>
              <a:rPr lang="en-US" dirty="0" smtClean="0">
                <a:latin typeface="+mj-lt"/>
              </a:rPr>
              <a:t>2. Non </a:t>
            </a:r>
            <a:r>
              <a:rPr lang="en-US" dirty="0">
                <a:latin typeface="+mj-lt"/>
              </a:rPr>
              <a:t>state institutions and stakeholders</a:t>
            </a:r>
          </a:p>
          <a:p>
            <a:pPr lvl="2"/>
            <a:r>
              <a:rPr lang="en-US" dirty="0">
                <a:latin typeface="+mj-lt"/>
              </a:rPr>
              <a:t>Non government organizations</a:t>
            </a:r>
          </a:p>
          <a:p>
            <a:pPr lvl="2"/>
            <a:r>
              <a:rPr lang="en-US" dirty="0">
                <a:latin typeface="+mj-lt"/>
              </a:rPr>
              <a:t>Private companies</a:t>
            </a:r>
          </a:p>
          <a:p>
            <a:pPr lvl="2"/>
            <a:r>
              <a:rPr lang="en-US" dirty="0" smtClean="0">
                <a:latin typeface="+mj-lt"/>
              </a:rPr>
              <a:t>Citizens</a:t>
            </a:r>
          </a:p>
          <a:p>
            <a:pPr marL="609600" indent="-609600">
              <a:lnSpc>
                <a:spcPct val="90000"/>
              </a:lnSpc>
            </a:pPr>
            <a:r>
              <a:rPr lang="en-US" b="1" dirty="0" smtClean="0">
                <a:latin typeface="+mj-lt"/>
              </a:rPr>
              <a:t>Privatization –</a:t>
            </a:r>
            <a:r>
              <a:rPr lang="en-US" dirty="0" smtClean="0">
                <a:latin typeface="+mj-lt"/>
              </a:rPr>
              <a:t> Government and private sector cooperate to provide services or infrastructure</a:t>
            </a:r>
          </a:p>
          <a:p>
            <a:pPr marL="609600" indent="-609600">
              <a:lnSpc>
                <a:spcPct val="90000"/>
              </a:lnSpc>
            </a:pPr>
            <a:r>
              <a:rPr lang="en-US" b="1" dirty="0" smtClean="0">
                <a:latin typeface="+mj-lt"/>
              </a:rPr>
              <a:t>Deregulation –</a:t>
            </a:r>
            <a:r>
              <a:rPr lang="en-US" dirty="0" smtClean="0">
                <a:latin typeface="+mj-lt"/>
              </a:rPr>
              <a:t>  Reduces legal constraints on private participation or allows competition among private suppliers for services that in the past were provided by the government or regulated monopolies</a:t>
            </a:r>
          </a:p>
          <a:p>
            <a:pPr lvl="1"/>
            <a:endParaRPr lang="en-US" dirty="0" smtClean="0">
              <a:latin typeface="+mj-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Rot="1" noChangeArrowheads="1"/>
          </p:cNvSpPr>
          <p:nvPr>
            <p:ph type="title"/>
          </p:nvPr>
        </p:nvSpPr>
        <p:spPr/>
        <p:txBody>
          <a:bodyPr/>
          <a:lstStyle/>
          <a:p>
            <a:r>
              <a:rPr lang="en-US" sz="3200" dirty="0" smtClean="0"/>
              <a:t>Competition by Non- </a:t>
            </a:r>
            <a:r>
              <a:rPr lang="en-US" sz="3200" dirty="0"/>
              <a:t>state institutions and </a:t>
            </a:r>
            <a:r>
              <a:rPr lang="en-US" sz="3200" dirty="0" smtClean="0"/>
              <a:t>stakeholders</a:t>
            </a:r>
            <a:endParaRPr lang="en-US" sz="3200" dirty="0"/>
          </a:p>
        </p:txBody>
      </p:sp>
      <p:sp>
        <p:nvSpPr>
          <p:cNvPr id="12291" name="Rectangle 3"/>
          <p:cNvSpPr>
            <a:spLocks noGrp="1" noChangeArrowheads="1"/>
          </p:cNvSpPr>
          <p:nvPr>
            <p:ph type="body" idx="1"/>
          </p:nvPr>
        </p:nvSpPr>
        <p:spPr>
          <a:xfrm>
            <a:off x="457200" y="1600200"/>
            <a:ext cx="8401080" cy="4525963"/>
          </a:xfrm>
        </p:spPr>
        <p:txBody>
          <a:bodyPr>
            <a:normAutofit/>
          </a:bodyPr>
          <a:lstStyle/>
          <a:p>
            <a:r>
              <a:rPr lang="en-US" sz="2400" dirty="0">
                <a:latin typeface="+mj-lt"/>
              </a:rPr>
              <a:t>On the supply side/through service </a:t>
            </a:r>
            <a:r>
              <a:rPr lang="en-US" sz="2400" dirty="0" smtClean="0">
                <a:latin typeface="+mj-lt"/>
              </a:rPr>
              <a:t>provision</a:t>
            </a:r>
            <a:endParaRPr lang="en-US" sz="2400" dirty="0">
              <a:latin typeface="+mj-lt"/>
            </a:endParaRPr>
          </a:p>
          <a:p>
            <a:r>
              <a:rPr lang="en-US" sz="2400" dirty="0">
                <a:latin typeface="+mj-lt"/>
              </a:rPr>
              <a:t>On the demand side/selection and purchasing of services </a:t>
            </a:r>
            <a:r>
              <a:rPr lang="en-US" sz="2400" dirty="0" smtClean="0">
                <a:latin typeface="+mj-lt"/>
              </a:rPr>
              <a:t>or</a:t>
            </a:r>
            <a:endParaRPr lang="en-US" sz="2400" dirty="0">
              <a:latin typeface="+mj-lt"/>
            </a:endParaRPr>
          </a:p>
          <a:p>
            <a:r>
              <a:rPr lang="en-US" sz="2400" dirty="0">
                <a:latin typeface="+mj-lt"/>
              </a:rPr>
              <a:t>Through participation in decision-making and representing the interests of different groups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457200" y="0"/>
            <a:ext cx="8229600" cy="1417638"/>
          </a:xfrm>
        </p:spPr>
        <p:txBody>
          <a:bodyPr/>
          <a:lstStyle/>
          <a:p>
            <a:r>
              <a:rPr lang="en-US" sz="3600">
                <a:latin typeface="Arial" pitchFamily="34" charset="0"/>
              </a:rPr>
              <a:t>Motives for decentralization</a:t>
            </a:r>
          </a:p>
        </p:txBody>
      </p:sp>
      <p:sp>
        <p:nvSpPr>
          <p:cNvPr id="14339" name="Rectangle 3"/>
          <p:cNvSpPr>
            <a:spLocks noGrp="1" noChangeArrowheads="1"/>
          </p:cNvSpPr>
          <p:nvPr>
            <p:ph type="body" idx="1"/>
          </p:nvPr>
        </p:nvSpPr>
        <p:spPr>
          <a:xfrm>
            <a:off x="381000" y="1143000"/>
            <a:ext cx="8534400" cy="5715000"/>
          </a:xfrm>
        </p:spPr>
        <p:txBody>
          <a:bodyPr/>
          <a:lstStyle/>
          <a:p>
            <a:pPr>
              <a:lnSpc>
                <a:spcPct val="90000"/>
              </a:lnSpc>
            </a:pPr>
            <a:r>
              <a:rPr lang="en-US" sz="2600">
                <a:latin typeface="Arial" pitchFamily="34" charset="0"/>
              </a:rPr>
              <a:t>Slow changes, lack of efficiency, flexibility and innovation at central level</a:t>
            </a:r>
          </a:p>
          <a:p>
            <a:pPr>
              <a:lnSpc>
                <a:spcPct val="90000"/>
              </a:lnSpc>
              <a:buFont typeface="Wingdings" pitchFamily="2" charset="2"/>
              <a:buNone/>
            </a:pPr>
            <a:endParaRPr lang="en-US" sz="2600">
              <a:latin typeface="Arial" pitchFamily="34" charset="0"/>
            </a:endParaRPr>
          </a:p>
          <a:p>
            <a:pPr>
              <a:lnSpc>
                <a:spcPct val="90000"/>
              </a:lnSpc>
            </a:pPr>
            <a:r>
              <a:rPr lang="en-US" sz="2600">
                <a:latin typeface="Arial" pitchFamily="34" charset="0"/>
              </a:rPr>
              <a:t>Local specificities and needs can be better identified and resolved at local level</a:t>
            </a:r>
          </a:p>
          <a:p>
            <a:pPr>
              <a:lnSpc>
                <a:spcPct val="90000"/>
              </a:lnSpc>
              <a:buFont typeface="Wingdings" pitchFamily="2" charset="2"/>
              <a:buNone/>
            </a:pPr>
            <a:endParaRPr lang="en-US" sz="2600">
              <a:latin typeface="Arial" pitchFamily="34" charset="0"/>
            </a:endParaRPr>
          </a:p>
          <a:p>
            <a:pPr>
              <a:lnSpc>
                <a:spcPct val="90000"/>
              </a:lnSpc>
            </a:pPr>
            <a:r>
              <a:rPr lang="en-US" sz="2600">
                <a:latin typeface="Arial" pitchFamily="34" charset="0"/>
              </a:rPr>
              <a:t>Decentralization also provides incentives for competition between:</a:t>
            </a:r>
          </a:p>
          <a:p>
            <a:pPr lvl="1">
              <a:lnSpc>
                <a:spcPct val="90000"/>
              </a:lnSpc>
            </a:pPr>
            <a:r>
              <a:rPr lang="en-US" sz="2200">
                <a:latin typeface="Arial" pitchFamily="34" charset="0"/>
              </a:rPr>
              <a:t>Local governments</a:t>
            </a:r>
          </a:p>
          <a:p>
            <a:pPr lvl="1">
              <a:lnSpc>
                <a:spcPct val="90000"/>
              </a:lnSpc>
            </a:pPr>
            <a:r>
              <a:rPr lang="en-US" sz="2200">
                <a:latin typeface="Arial" pitchFamily="34" charset="0"/>
              </a:rPr>
              <a:t>State and non-state actors in service provision</a:t>
            </a:r>
          </a:p>
          <a:p>
            <a:pPr lvl="1">
              <a:lnSpc>
                <a:spcPct val="90000"/>
              </a:lnSpc>
              <a:buFont typeface="Wingdings" pitchFamily="2" charset="2"/>
              <a:buNone/>
            </a:pPr>
            <a:endParaRPr lang="en-US" sz="2100">
              <a:latin typeface="Arial" pitchFamily="34" charset="0"/>
            </a:endParaRPr>
          </a:p>
          <a:p>
            <a:pPr>
              <a:lnSpc>
                <a:spcPct val="90000"/>
              </a:lnSpc>
            </a:pPr>
            <a:r>
              <a:rPr lang="en-US" sz="2600">
                <a:latin typeface="Arial" pitchFamily="34" charset="0"/>
              </a:rPr>
              <a:t>Decentralization facilitates citizens’ participation in decision-making which induces better quality services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rrowheads="1"/>
          </p:cNvSpPr>
          <p:nvPr>
            <p:ph type="title"/>
          </p:nvPr>
        </p:nvSpPr>
        <p:spPr/>
        <p:txBody>
          <a:bodyPr/>
          <a:lstStyle/>
          <a:p>
            <a:r>
              <a:rPr lang="en-US" sz="3200">
                <a:latin typeface="Arial" pitchFamily="34" charset="0"/>
              </a:rPr>
              <a:t>There could also be OTHER MOTIVES </a:t>
            </a:r>
          </a:p>
        </p:txBody>
      </p:sp>
      <p:sp>
        <p:nvSpPr>
          <p:cNvPr id="30723" name="Rectangle 3"/>
          <p:cNvSpPr>
            <a:spLocks noGrp="1" noChangeArrowheads="1"/>
          </p:cNvSpPr>
          <p:nvPr>
            <p:ph type="body" idx="1"/>
          </p:nvPr>
        </p:nvSpPr>
        <p:spPr>
          <a:xfrm>
            <a:off x="457200" y="1600200"/>
            <a:ext cx="8686800" cy="4525963"/>
          </a:xfrm>
        </p:spPr>
        <p:txBody>
          <a:bodyPr/>
          <a:lstStyle/>
          <a:p>
            <a:pPr>
              <a:lnSpc>
                <a:spcPct val="90000"/>
              </a:lnSpc>
            </a:pPr>
            <a:r>
              <a:rPr lang="en-US" sz="3000">
                <a:latin typeface="Arial" pitchFamily="34" charset="0"/>
              </a:rPr>
              <a:t>Resolving political crises due to ethnic and religious conflicts</a:t>
            </a:r>
          </a:p>
          <a:p>
            <a:pPr>
              <a:lnSpc>
                <a:spcPct val="90000"/>
              </a:lnSpc>
              <a:buFont typeface="Wingdings" pitchFamily="2" charset="2"/>
              <a:buNone/>
            </a:pPr>
            <a:endParaRPr lang="en-US" sz="3000">
              <a:latin typeface="Arial" pitchFamily="34" charset="0"/>
            </a:endParaRPr>
          </a:p>
          <a:p>
            <a:pPr>
              <a:lnSpc>
                <a:spcPct val="90000"/>
              </a:lnSpc>
            </a:pPr>
            <a:r>
              <a:rPr lang="en-US" sz="3000">
                <a:latin typeface="Arial" pitchFamily="34" charset="0"/>
              </a:rPr>
              <a:t>EU integration process (the effect of empathy)</a:t>
            </a:r>
          </a:p>
          <a:p>
            <a:pPr>
              <a:lnSpc>
                <a:spcPct val="90000"/>
              </a:lnSpc>
              <a:buFont typeface="Wingdings" pitchFamily="2" charset="2"/>
              <a:buNone/>
            </a:pPr>
            <a:endParaRPr lang="en-US" sz="3000">
              <a:latin typeface="Arial" pitchFamily="34" charset="0"/>
            </a:endParaRPr>
          </a:p>
          <a:p>
            <a:pPr>
              <a:lnSpc>
                <a:spcPct val="90000"/>
              </a:lnSpc>
            </a:pPr>
            <a:r>
              <a:rPr lang="en-US" sz="3000">
                <a:latin typeface="Arial" pitchFamily="34" charset="0"/>
              </a:rPr>
              <a:t>Shifting responsibility to lower level government to avoid:</a:t>
            </a:r>
          </a:p>
          <a:p>
            <a:pPr lvl="1">
              <a:lnSpc>
                <a:spcPct val="90000"/>
              </a:lnSpc>
            </a:pPr>
            <a:r>
              <a:rPr lang="en-US" sz="3000">
                <a:latin typeface="Arial" pitchFamily="34" charset="0"/>
              </a:rPr>
              <a:t>Unpopular reform measures </a:t>
            </a:r>
            <a:r>
              <a:rPr lang="en-US" sz="2400">
                <a:latin typeface="Arial" pitchFamily="34" charset="0"/>
              </a:rPr>
              <a:t>and</a:t>
            </a:r>
          </a:p>
          <a:p>
            <a:pPr lvl="1">
              <a:lnSpc>
                <a:spcPct val="90000"/>
              </a:lnSpc>
            </a:pPr>
            <a:r>
              <a:rPr lang="en-US" sz="3000">
                <a:latin typeface="Arial" pitchFamily="34" charset="0"/>
              </a:rPr>
              <a:t>Fiscal crises and deficit at central level</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3600" b="1" dirty="0" smtClean="0"/>
              <a:t>Decentralization</a:t>
            </a:r>
            <a:endParaRPr lang="th-TH" sz="3600" b="1" dirty="0"/>
          </a:p>
        </p:txBody>
      </p:sp>
      <p:sp>
        <p:nvSpPr>
          <p:cNvPr id="3" name="ตัวยึดเนื้อหา 2"/>
          <p:cNvSpPr>
            <a:spLocks noGrp="1"/>
          </p:cNvSpPr>
          <p:nvPr>
            <p:ph idx="1"/>
          </p:nvPr>
        </p:nvSpPr>
        <p:spPr/>
        <p:txBody>
          <a:bodyPr>
            <a:normAutofit lnSpcReduction="10000"/>
          </a:bodyPr>
          <a:lstStyle/>
          <a:p>
            <a:r>
              <a:rPr lang="en-US" dirty="0" smtClean="0"/>
              <a:t>Political and economic rationales</a:t>
            </a:r>
          </a:p>
          <a:p>
            <a:r>
              <a:rPr lang="en-US" b="1" dirty="0" smtClean="0"/>
              <a:t>Political:</a:t>
            </a:r>
            <a:r>
              <a:rPr lang="en-US" dirty="0" smtClean="0"/>
              <a:t>   </a:t>
            </a:r>
          </a:p>
          <a:p>
            <a:pPr>
              <a:buFont typeface="Wingdings" pitchFamily="2" charset="2"/>
              <a:buNone/>
            </a:pPr>
            <a:r>
              <a:rPr lang="en-US" dirty="0" smtClean="0"/>
              <a:t>	Aims to give citizens or their elected representatives more power in public decision-making. Advocates assume that decisions made with greater participation will be better informed and more relevant to diverse interests in society than those made only by national political authorities. </a:t>
            </a:r>
          </a:p>
          <a:p>
            <a:pPr lvl="1"/>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normAutofit/>
          </a:bodyPr>
          <a:lstStyle/>
          <a:p>
            <a:r>
              <a:rPr lang="en-US" dirty="0" smtClean="0"/>
              <a:t>Political and economic rationales</a:t>
            </a:r>
          </a:p>
          <a:p>
            <a:pPr marL="609600" indent="-609600"/>
            <a:r>
              <a:rPr lang="en-US" b="1" dirty="0" smtClean="0"/>
              <a:t>Administrative Decentralization</a:t>
            </a:r>
            <a:r>
              <a:rPr lang="en-US" dirty="0" smtClean="0"/>
              <a:t> – </a:t>
            </a:r>
          </a:p>
          <a:p>
            <a:pPr marL="609600" indent="-609600">
              <a:buFont typeface="Wingdings" pitchFamily="2" charset="2"/>
              <a:buNone/>
            </a:pPr>
            <a:r>
              <a:rPr lang="en-US" dirty="0" smtClean="0"/>
              <a:t>	Seeks to redistribute authority and financial resources among different levels of government. The 3 forms are: </a:t>
            </a:r>
            <a:r>
              <a:rPr lang="en-US" dirty="0" err="1" smtClean="0"/>
              <a:t>Deconcentration</a:t>
            </a:r>
            <a:r>
              <a:rPr lang="en-US" dirty="0" smtClean="0"/>
              <a:t>, Delegation, and Devolution</a:t>
            </a:r>
          </a:p>
          <a:p>
            <a:pPr lvl="1">
              <a:buNone/>
            </a:pPr>
            <a:endParaRPr lang="th-TH" dirty="0"/>
          </a:p>
        </p:txBody>
      </p:sp>
      <p:sp>
        <p:nvSpPr>
          <p:cNvPr id="4" name="ชื่อเรื่อง 1"/>
          <p:cNvSpPr>
            <a:spLocks noGrp="1"/>
          </p:cNvSpPr>
          <p:nvPr>
            <p:ph type="title"/>
          </p:nvPr>
        </p:nvSpPr>
        <p:spPr>
          <a:xfrm>
            <a:off x="457200" y="274638"/>
            <a:ext cx="8229600" cy="1143000"/>
          </a:xfrm>
        </p:spPr>
        <p:txBody>
          <a:bodyPr>
            <a:normAutofit/>
          </a:bodyPr>
          <a:lstStyle/>
          <a:p>
            <a:r>
              <a:rPr lang="en-US" sz="3600" b="1" dirty="0" smtClean="0"/>
              <a:t>Decentralization</a:t>
            </a:r>
            <a:endParaRPr lang="th-TH" sz="36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ตัวยึดเนื้อหา 2"/>
          <p:cNvSpPr>
            <a:spLocks noGrp="1"/>
          </p:cNvSpPr>
          <p:nvPr>
            <p:ph idx="1"/>
          </p:nvPr>
        </p:nvSpPr>
        <p:spPr/>
        <p:txBody>
          <a:bodyPr/>
          <a:lstStyle/>
          <a:p>
            <a:pPr marL="609600" indent="-609600"/>
            <a:r>
              <a:rPr lang="en-US" b="1" dirty="0" smtClean="0"/>
              <a:t>Fiscal Decentralization –</a:t>
            </a:r>
            <a:r>
              <a:rPr lang="en-US" dirty="0" smtClean="0"/>
              <a:t> </a:t>
            </a:r>
          </a:p>
          <a:p>
            <a:pPr marL="609600" indent="-609600">
              <a:buFont typeface="Wingdings" pitchFamily="2" charset="2"/>
              <a:buNone/>
            </a:pPr>
            <a:r>
              <a:rPr lang="en-US" dirty="0" smtClean="0"/>
              <a:t>	Giving local governments and private organizations revenues to carry out service effectively. Forms include: </a:t>
            </a:r>
          </a:p>
          <a:p>
            <a:pPr marL="609600" indent="-609600">
              <a:buFont typeface="Wingdings" pitchFamily="2" charset="2"/>
              <a:buNone/>
            </a:pPr>
            <a:r>
              <a:rPr lang="en-US" dirty="0"/>
              <a:t>	</a:t>
            </a:r>
            <a:r>
              <a:rPr lang="en-US" dirty="0" smtClean="0"/>
              <a:t>	</a:t>
            </a:r>
            <a:r>
              <a:rPr lang="en-US" dirty="0" smtClean="0"/>
              <a:t>a) self-financing; </a:t>
            </a:r>
          </a:p>
          <a:p>
            <a:pPr marL="609600" indent="-609600">
              <a:buFont typeface="Wingdings" pitchFamily="2" charset="2"/>
              <a:buNone/>
            </a:pPr>
            <a:r>
              <a:rPr lang="en-US" dirty="0"/>
              <a:t>	</a:t>
            </a:r>
            <a:r>
              <a:rPr lang="en-US" dirty="0" smtClean="0"/>
              <a:t>	</a:t>
            </a:r>
            <a:r>
              <a:rPr lang="en-US" dirty="0" smtClean="0"/>
              <a:t>b) expansion of local revenues; </a:t>
            </a:r>
          </a:p>
          <a:p>
            <a:pPr marL="609600" indent="-609600">
              <a:buFont typeface="Wingdings" pitchFamily="2" charset="2"/>
              <a:buNone/>
            </a:pPr>
            <a:r>
              <a:rPr lang="en-US" dirty="0"/>
              <a:t>	</a:t>
            </a:r>
            <a:r>
              <a:rPr lang="en-US" dirty="0" smtClean="0"/>
              <a:t>	</a:t>
            </a:r>
            <a:r>
              <a:rPr lang="en-US" dirty="0" smtClean="0"/>
              <a:t>c) intergovernmental transfers; </a:t>
            </a:r>
          </a:p>
          <a:p>
            <a:pPr marL="609600" indent="-609600">
              <a:buFont typeface="Wingdings" pitchFamily="2" charset="2"/>
              <a:buNone/>
            </a:pPr>
            <a:r>
              <a:rPr lang="en-US" dirty="0"/>
              <a:t>	</a:t>
            </a:r>
            <a:r>
              <a:rPr lang="en-US" dirty="0" smtClean="0"/>
              <a:t>	</a:t>
            </a:r>
            <a:r>
              <a:rPr lang="en-US" dirty="0" smtClean="0"/>
              <a:t>d) authorization of municipal borrowing</a:t>
            </a:r>
          </a:p>
          <a:p>
            <a:endParaRPr lang="th-TH" dirty="0"/>
          </a:p>
        </p:txBody>
      </p:sp>
      <p:sp>
        <p:nvSpPr>
          <p:cNvPr id="4" name="ชื่อเรื่อง 1"/>
          <p:cNvSpPr>
            <a:spLocks noGrp="1"/>
          </p:cNvSpPr>
          <p:nvPr>
            <p:ph type="title"/>
          </p:nvPr>
        </p:nvSpPr>
        <p:spPr>
          <a:xfrm>
            <a:off x="457200" y="274638"/>
            <a:ext cx="8229600" cy="1143000"/>
          </a:xfrm>
        </p:spPr>
        <p:txBody>
          <a:bodyPr>
            <a:normAutofit/>
          </a:bodyPr>
          <a:lstStyle/>
          <a:p>
            <a:r>
              <a:rPr lang="en-US" sz="3600" b="1" dirty="0" smtClean="0"/>
              <a:t>Decentralization</a:t>
            </a:r>
            <a:endParaRPr lang="th-TH" sz="3600" b="1"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rrowheads="1"/>
          </p:cNvSpPr>
          <p:nvPr>
            <p:ph type="title"/>
          </p:nvPr>
        </p:nvSpPr>
        <p:spPr/>
        <p:txBody>
          <a:bodyPr/>
          <a:lstStyle/>
          <a:p>
            <a:pPr marL="838200" indent="-838200"/>
            <a:r>
              <a:rPr lang="en-US"/>
              <a:t>Argument </a:t>
            </a:r>
            <a:r>
              <a:rPr lang="en-US" i="1"/>
              <a:t>for</a:t>
            </a:r>
            <a:r>
              <a:rPr lang="en-US"/>
              <a:t> decentralization</a:t>
            </a:r>
          </a:p>
        </p:txBody>
      </p:sp>
      <p:sp>
        <p:nvSpPr>
          <p:cNvPr id="53251" name="Rectangle 3"/>
          <p:cNvSpPr>
            <a:spLocks noGrp="1" noChangeArrowheads="1"/>
          </p:cNvSpPr>
          <p:nvPr>
            <p:ph type="body" idx="1"/>
          </p:nvPr>
        </p:nvSpPr>
        <p:spPr/>
        <p:txBody>
          <a:bodyPr/>
          <a:lstStyle/>
          <a:p>
            <a:pPr marL="609600" indent="-609600"/>
            <a:r>
              <a:rPr lang="en-US" b="1" i="1" dirty="0"/>
              <a:t>Efficiency:</a:t>
            </a:r>
            <a:r>
              <a:rPr lang="en-US" dirty="0"/>
              <a:t> </a:t>
            </a:r>
          </a:p>
          <a:p>
            <a:pPr marL="609600" indent="-609600">
              <a:buFont typeface="Wingdings" pitchFamily="2" charset="2"/>
              <a:buNone/>
            </a:pPr>
            <a:r>
              <a:rPr lang="en-US" dirty="0"/>
              <a:t>	Decisions about public expenditure on a closer level of government are more responsive and reflect local demand more so than remote </a:t>
            </a:r>
            <a:r>
              <a:rPr lang="en-US" dirty="0" err="1"/>
              <a:t>gov’t</a:t>
            </a:r>
            <a:r>
              <a:rPr lang="en-US" dirty="0"/>
              <a:t>. Also, improvement of competitiveness of </a:t>
            </a:r>
            <a:r>
              <a:rPr lang="en-US" dirty="0" err="1"/>
              <a:t>gov’t</a:t>
            </a:r>
            <a:r>
              <a:rPr lang="en-US" dirty="0"/>
              <a:t> and enhances innovation – more likely to act to satisfy the wishes of citizens.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Line 2"/>
          <p:cNvSpPr>
            <a:spLocks noChangeShapeType="1"/>
          </p:cNvSpPr>
          <p:nvPr/>
        </p:nvSpPr>
        <p:spPr bwMode="auto">
          <a:xfrm>
            <a:off x="1303314" y="1752600"/>
            <a:ext cx="0" cy="3886200"/>
          </a:xfrm>
          <a:prstGeom prst="line">
            <a:avLst/>
          </a:prstGeom>
          <a:noFill/>
          <a:ln w="9525">
            <a:solidFill>
              <a:schemeClr val="tx1"/>
            </a:solidFill>
            <a:round/>
            <a:headEnd/>
            <a:tailEnd/>
          </a:ln>
          <a:effectLst/>
        </p:spPr>
        <p:txBody>
          <a:bodyPr/>
          <a:lstStyle/>
          <a:p>
            <a:endParaRPr lang="th-TH"/>
          </a:p>
        </p:txBody>
      </p:sp>
      <p:sp>
        <p:nvSpPr>
          <p:cNvPr id="7171" name="Line 3"/>
          <p:cNvSpPr>
            <a:spLocks noChangeShapeType="1"/>
          </p:cNvSpPr>
          <p:nvPr/>
        </p:nvSpPr>
        <p:spPr bwMode="auto">
          <a:xfrm>
            <a:off x="1303314" y="5638800"/>
            <a:ext cx="4800600" cy="0"/>
          </a:xfrm>
          <a:prstGeom prst="line">
            <a:avLst/>
          </a:prstGeom>
          <a:noFill/>
          <a:ln w="9525">
            <a:solidFill>
              <a:schemeClr val="tx1"/>
            </a:solidFill>
            <a:round/>
            <a:headEnd/>
            <a:tailEnd/>
          </a:ln>
          <a:effectLst/>
        </p:spPr>
        <p:txBody>
          <a:bodyPr/>
          <a:lstStyle/>
          <a:p>
            <a:endParaRPr lang="th-TH"/>
          </a:p>
        </p:txBody>
      </p:sp>
      <p:sp>
        <p:nvSpPr>
          <p:cNvPr id="7172" name="Line 4"/>
          <p:cNvSpPr>
            <a:spLocks noChangeShapeType="1"/>
          </p:cNvSpPr>
          <p:nvPr/>
        </p:nvSpPr>
        <p:spPr bwMode="auto">
          <a:xfrm flipV="1">
            <a:off x="1303314" y="4419600"/>
            <a:ext cx="4724400" cy="1219200"/>
          </a:xfrm>
          <a:prstGeom prst="line">
            <a:avLst/>
          </a:prstGeom>
          <a:noFill/>
          <a:ln w="28575">
            <a:solidFill>
              <a:srgbClr val="00002A"/>
            </a:solidFill>
            <a:round/>
            <a:headEnd/>
            <a:tailEnd/>
          </a:ln>
          <a:effectLst/>
        </p:spPr>
        <p:txBody>
          <a:bodyPr/>
          <a:lstStyle/>
          <a:p>
            <a:endParaRPr lang="th-TH"/>
          </a:p>
        </p:txBody>
      </p:sp>
      <p:sp>
        <p:nvSpPr>
          <p:cNvPr id="7173" name="Freeform 5"/>
          <p:cNvSpPr>
            <a:spLocks/>
          </p:cNvSpPr>
          <p:nvPr/>
        </p:nvSpPr>
        <p:spPr bwMode="auto">
          <a:xfrm>
            <a:off x="1214414" y="2171700"/>
            <a:ext cx="4914900" cy="3492500"/>
          </a:xfrm>
          <a:custGeom>
            <a:avLst/>
            <a:gdLst/>
            <a:ahLst/>
            <a:cxnLst>
              <a:cxn ang="0">
                <a:pos x="120" y="2160"/>
              </a:cxn>
              <a:cxn ang="0">
                <a:pos x="216" y="2112"/>
              </a:cxn>
              <a:cxn ang="0">
                <a:pos x="1416" y="1632"/>
              </a:cxn>
              <a:cxn ang="0">
                <a:pos x="2376" y="912"/>
              </a:cxn>
              <a:cxn ang="0">
                <a:pos x="3096" y="0"/>
              </a:cxn>
            </a:cxnLst>
            <a:rect l="0" t="0" r="r" b="b"/>
            <a:pathLst>
              <a:path w="3096" h="2200">
                <a:moveTo>
                  <a:pt x="120" y="2160"/>
                </a:moveTo>
                <a:cubicBezTo>
                  <a:pt x="60" y="2180"/>
                  <a:pt x="0" y="2200"/>
                  <a:pt x="216" y="2112"/>
                </a:cubicBezTo>
                <a:cubicBezTo>
                  <a:pt x="432" y="2024"/>
                  <a:pt x="1056" y="1832"/>
                  <a:pt x="1416" y="1632"/>
                </a:cubicBezTo>
                <a:cubicBezTo>
                  <a:pt x="1776" y="1432"/>
                  <a:pt x="2096" y="1184"/>
                  <a:pt x="2376" y="912"/>
                </a:cubicBezTo>
                <a:cubicBezTo>
                  <a:pt x="2656" y="640"/>
                  <a:pt x="2968" y="160"/>
                  <a:pt x="3096" y="0"/>
                </a:cubicBezTo>
              </a:path>
            </a:pathLst>
          </a:custGeom>
          <a:noFill/>
          <a:ln w="28575">
            <a:solidFill>
              <a:srgbClr val="FF3300"/>
            </a:solidFill>
            <a:round/>
            <a:headEnd/>
            <a:tailEnd/>
          </a:ln>
          <a:effectLst/>
        </p:spPr>
        <p:txBody>
          <a:bodyPr/>
          <a:lstStyle/>
          <a:p>
            <a:endParaRPr lang="th-TH"/>
          </a:p>
        </p:txBody>
      </p:sp>
      <p:sp>
        <p:nvSpPr>
          <p:cNvPr id="7174" name="Text Box 6"/>
          <p:cNvSpPr txBox="1">
            <a:spLocks noChangeArrowheads="1"/>
          </p:cNvSpPr>
          <p:nvPr/>
        </p:nvSpPr>
        <p:spPr bwMode="auto">
          <a:xfrm>
            <a:off x="5913414" y="4114800"/>
            <a:ext cx="2819400" cy="703263"/>
          </a:xfrm>
          <a:prstGeom prst="rect">
            <a:avLst/>
          </a:prstGeom>
          <a:noFill/>
          <a:ln w="9525">
            <a:noFill/>
            <a:miter lim="800000"/>
            <a:headEnd/>
            <a:tailEnd/>
          </a:ln>
          <a:effectLst/>
        </p:spPr>
        <p:txBody>
          <a:bodyPr>
            <a:spAutoFit/>
          </a:bodyPr>
          <a:lstStyle/>
          <a:p>
            <a:pPr>
              <a:spcBef>
                <a:spcPct val="50000"/>
              </a:spcBef>
            </a:pPr>
            <a:r>
              <a:rPr kumimoji="1" lang="en-US" altLang="zh-TW" sz="1600" b="1">
                <a:solidFill>
                  <a:srgbClr val="00002A"/>
                </a:solidFill>
                <a:latin typeface="Arial" pitchFamily="34" charset="0"/>
                <a:ea typeface="PMingLiU" pitchFamily="18" charset="-120"/>
                <a:cs typeface="Arial" pitchFamily="34" charset="0"/>
              </a:rPr>
              <a:t>Government Resources </a:t>
            </a:r>
          </a:p>
          <a:p>
            <a:pPr>
              <a:spcBef>
                <a:spcPct val="50000"/>
              </a:spcBef>
            </a:pPr>
            <a:r>
              <a:rPr kumimoji="1" lang="en-US" altLang="zh-TW" sz="1600" b="1">
                <a:solidFill>
                  <a:srgbClr val="00002A"/>
                </a:solidFill>
                <a:latin typeface="Arial" pitchFamily="34" charset="0"/>
                <a:ea typeface="PMingLiU" pitchFamily="18" charset="-120"/>
                <a:cs typeface="Arial" pitchFamily="34" charset="0"/>
              </a:rPr>
              <a:t>and Capabilities</a:t>
            </a:r>
          </a:p>
        </p:txBody>
      </p:sp>
      <p:sp>
        <p:nvSpPr>
          <p:cNvPr id="7175" name="Line 7"/>
          <p:cNvSpPr>
            <a:spLocks noChangeShapeType="1"/>
          </p:cNvSpPr>
          <p:nvPr/>
        </p:nvSpPr>
        <p:spPr bwMode="auto">
          <a:xfrm>
            <a:off x="5113314" y="3505200"/>
            <a:ext cx="0" cy="1143000"/>
          </a:xfrm>
          <a:prstGeom prst="line">
            <a:avLst/>
          </a:prstGeom>
          <a:noFill/>
          <a:ln w="9525">
            <a:solidFill>
              <a:schemeClr val="tx1"/>
            </a:solidFill>
            <a:round/>
            <a:headEnd/>
            <a:tailEnd/>
          </a:ln>
          <a:effectLst/>
        </p:spPr>
        <p:txBody>
          <a:bodyPr/>
          <a:lstStyle/>
          <a:p>
            <a:endParaRPr lang="th-TH"/>
          </a:p>
        </p:txBody>
      </p:sp>
      <p:sp>
        <p:nvSpPr>
          <p:cNvPr id="7176" name="Line 8"/>
          <p:cNvSpPr>
            <a:spLocks noChangeShapeType="1"/>
          </p:cNvSpPr>
          <p:nvPr/>
        </p:nvSpPr>
        <p:spPr bwMode="auto">
          <a:xfrm flipH="1">
            <a:off x="4122714" y="4038600"/>
            <a:ext cx="381000" cy="838200"/>
          </a:xfrm>
          <a:prstGeom prst="line">
            <a:avLst/>
          </a:prstGeom>
          <a:noFill/>
          <a:ln w="19050">
            <a:solidFill>
              <a:schemeClr val="tx1"/>
            </a:solidFill>
            <a:round/>
            <a:headEnd/>
            <a:tailEnd/>
          </a:ln>
          <a:effectLst/>
        </p:spPr>
        <p:txBody>
          <a:bodyPr/>
          <a:lstStyle/>
          <a:p>
            <a:endParaRPr lang="th-TH"/>
          </a:p>
        </p:txBody>
      </p:sp>
      <p:sp>
        <p:nvSpPr>
          <p:cNvPr id="7177" name="Line 9"/>
          <p:cNvSpPr>
            <a:spLocks noChangeShapeType="1"/>
          </p:cNvSpPr>
          <p:nvPr/>
        </p:nvSpPr>
        <p:spPr bwMode="auto">
          <a:xfrm flipH="1">
            <a:off x="3805214" y="4330700"/>
            <a:ext cx="304800" cy="685800"/>
          </a:xfrm>
          <a:prstGeom prst="line">
            <a:avLst/>
          </a:prstGeom>
          <a:noFill/>
          <a:ln w="9525">
            <a:solidFill>
              <a:schemeClr val="tx1"/>
            </a:solidFill>
            <a:round/>
            <a:headEnd/>
            <a:tailEnd/>
          </a:ln>
          <a:effectLst/>
        </p:spPr>
        <p:txBody>
          <a:bodyPr/>
          <a:lstStyle/>
          <a:p>
            <a:endParaRPr lang="th-TH"/>
          </a:p>
        </p:txBody>
      </p:sp>
      <p:sp>
        <p:nvSpPr>
          <p:cNvPr id="7178" name="Line 10"/>
          <p:cNvSpPr>
            <a:spLocks noChangeShapeType="1"/>
          </p:cNvSpPr>
          <p:nvPr/>
        </p:nvSpPr>
        <p:spPr bwMode="auto">
          <a:xfrm flipH="1">
            <a:off x="4376714" y="3784600"/>
            <a:ext cx="457200" cy="1066800"/>
          </a:xfrm>
          <a:prstGeom prst="line">
            <a:avLst/>
          </a:prstGeom>
          <a:noFill/>
          <a:ln w="9525">
            <a:solidFill>
              <a:schemeClr val="tx1"/>
            </a:solidFill>
            <a:round/>
            <a:headEnd/>
            <a:tailEnd/>
          </a:ln>
          <a:effectLst/>
        </p:spPr>
        <p:txBody>
          <a:bodyPr/>
          <a:lstStyle/>
          <a:p>
            <a:endParaRPr lang="th-TH"/>
          </a:p>
        </p:txBody>
      </p:sp>
      <p:sp>
        <p:nvSpPr>
          <p:cNvPr id="7179" name="Line 11"/>
          <p:cNvSpPr>
            <a:spLocks noChangeShapeType="1"/>
          </p:cNvSpPr>
          <p:nvPr/>
        </p:nvSpPr>
        <p:spPr bwMode="auto">
          <a:xfrm flipH="1">
            <a:off x="3551214" y="4559300"/>
            <a:ext cx="228600" cy="533400"/>
          </a:xfrm>
          <a:prstGeom prst="line">
            <a:avLst/>
          </a:prstGeom>
          <a:noFill/>
          <a:ln w="9525">
            <a:solidFill>
              <a:schemeClr val="tx1"/>
            </a:solidFill>
            <a:round/>
            <a:headEnd/>
            <a:tailEnd/>
          </a:ln>
          <a:effectLst/>
        </p:spPr>
        <p:txBody>
          <a:bodyPr/>
          <a:lstStyle/>
          <a:p>
            <a:endParaRPr lang="th-TH"/>
          </a:p>
        </p:txBody>
      </p:sp>
      <p:sp>
        <p:nvSpPr>
          <p:cNvPr id="7180" name="Line 12"/>
          <p:cNvSpPr>
            <a:spLocks noChangeShapeType="1"/>
          </p:cNvSpPr>
          <p:nvPr/>
        </p:nvSpPr>
        <p:spPr bwMode="auto">
          <a:xfrm flipH="1">
            <a:off x="4656114" y="3556000"/>
            <a:ext cx="457200" cy="1219200"/>
          </a:xfrm>
          <a:prstGeom prst="line">
            <a:avLst/>
          </a:prstGeom>
          <a:noFill/>
          <a:ln w="9525">
            <a:solidFill>
              <a:schemeClr val="tx1"/>
            </a:solidFill>
            <a:round/>
            <a:headEnd/>
            <a:tailEnd/>
          </a:ln>
          <a:effectLst/>
        </p:spPr>
        <p:txBody>
          <a:bodyPr/>
          <a:lstStyle/>
          <a:p>
            <a:endParaRPr lang="th-TH"/>
          </a:p>
        </p:txBody>
      </p:sp>
      <p:sp>
        <p:nvSpPr>
          <p:cNvPr id="7181" name="Rectangle 13"/>
          <p:cNvSpPr>
            <a:spLocks noChangeArrowheads="1"/>
          </p:cNvSpPr>
          <p:nvPr/>
        </p:nvSpPr>
        <p:spPr bwMode="auto">
          <a:xfrm>
            <a:off x="4122714" y="1905000"/>
            <a:ext cx="2209800" cy="381000"/>
          </a:xfrm>
          <a:prstGeom prst="rect">
            <a:avLst/>
          </a:prstGeom>
          <a:noFill/>
          <a:ln w="9525">
            <a:noFill/>
            <a:miter lim="800000"/>
            <a:headEnd/>
            <a:tailEnd/>
          </a:ln>
          <a:effectLst/>
        </p:spPr>
        <p:txBody>
          <a:bodyPr wrap="none" anchor="ctr"/>
          <a:lstStyle/>
          <a:p>
            <a:pPr algn="ctr"/>
            <a:r>
              <a:rPr kumimoji="1" lang="en-US" altLang="zh-TW" sz="1600" b="1">
                <a:latin typeface="Arial" pitchFamily="34" charset="0"/>
                <a:ea typeface="PMingLiU" pitchFamily="18" charset="-120"/>
                <a:cs typeface="Arial" pitchFamily="34" charset="0"/>
              </a:rPr>
              <a:t> </a:t>
            </a:r>
            <a:r>
              <a:rPr kumimoji="1" lang="en-US" altLang="zh-TW" sz="1600" b="1">
                <a:solidFill>
                  <a:srgbClr val="FF3300"/>
                </a:solidFill>
                <a:latin typeface="Arial" pitchFamily="34" charset="0"/>
                <a:ea typeface="PMingLiU" pitchFamily="18" charset="-120"/>
                <a:cs typeface="Arial" pitchFamily="34" charset="0"/>
              </a:rPr>
              <a:t>Citizen Demands</a:t>
            </a:r>
          </a:p>
        </p:txBody>
      </p:sp>
      <p:sp>
        <p:nvSpPr>
          <p:cNvPr id="7182" name="AutoShape 14"/>
          <p:cNvSpPr>
            <a:spLocks/>
          </p:cNvSpPr>
          <p:nvPr/>
        </p:nvSpPr>
        <p:spPr bwMode="auto">
          <a:xfrm>
            <a:off x="5227614" y="3416300"/>
            <a:ext cx="304800" cy="1143000"/>
          </a:xfrm>
          <a:prstGeom prst="rightBrace">
            <a:avLst>
              <a:gd name="adj1" fmla="val 31250"/>
              <a:gd name="adj2" fmla="val 50000"/>
            </a:avLst>
          </a:prstGeom>
          <a:noFill/>
          <a:ln w="9525">
            <a:solidFill>
              <a:schemeClr val="tx1"/>
            </a:solidFill>
            <a:round/>
            <a:headEnd/>
            <a:tailEnd/>
          </a:ln>
          <a:effectLst/>
        </p:spPr>
        <p:txBody>
          <a:bodyPr wrap="none" anchor="ctr"/>
          <a:lstStyle/>
          <a:p>
            <a:endParaRPr lang="th-TH"/>
          </a:p>
        </p:txBody>
      </p:sp>
      <p:sp>
        <p:nvSpPr>
          <p:cNvPr id="7183" name="Line 15"/>
          <p:cNvSpPr>
            <a:spLocks noChangeShapeType="1"/>
          </p:cNvSpPr>
          <p:nvPr/>
        </p:nvSpPr>
        <p:spPr bwMode="auto">
          <a:xfrm flipH="1">
            <a:off x="5646714" y="3276600"/>
            <a:ext cx="304800" cy="533400"/>
          </a:xfrm>
          <a:prstGeom prst="line">
            <a:avLst/>
          </a:prstGeom>
          <a:noFill/>
          <a:ln w="9525">
            <a:solidFill>
              <a:schemeClr val="tx1"/>
            </a:solidFill>
            <a:round/>
            <a:headEnd/>
            <a:tailEnd type="triangle" w="med" len="med"/>
          </a:ln>
          <a:effectLst/>
        </p:spPr>
        <p:txBody>
          <a:bodyPr/>
          <a:lstStyle/>
          <a:p>
            <a:endParaRPr lang="th-TH"/>
          </a:p>
        </p:txBody>
      </p:sp>
      <p:sp>
        <p:nvSpPr>
          <p:cNvPr id="7184" name="Text Box 16"/>
          <p:cNvSpPr txBox="1">
            <a:spLocks noChangeArrowheads="1"/>
          </p:cNvSpPr>
          <p:nvPr/>
        </p:nvSpPr>
        <p:spPr bwMode="auto">
          <a:xfrm>
            <a:off x="838200" y="319088"/>
            <a:ext cx="7391400" cy="646331"/>
          </a:xfrm>
          <a:prstGeom prst="rect">
            <a:avLst/>
          </a:prstGeom>
          <a:noFill/>
          <a:ln w="9525">
            <a:noFill/>
            <a:miter lim="800000"/>
            <a:headEnd/>
            <a:tailEnd/>
          </a:ln>
          <a:effectLst/>
        </p:spPr>
        <p:txBody>
          <a:bodyPr>
            <a:spAutoFit/>
          </a:bodyPr>
          <a:lstStyle/>
          <a:p>
            <a:pPr algn="ctr">
              <a:spcBef>
                <a:spcPct val="50000"/>
              </a:spcBef>
            </a:pPr>
            <a:r>
              <a:rPr kumimoji="1" lang="en-US" altLang="zh-TW" sz="3600" b="1" dirty="0" smtClean="0">
                <a:ea typeface="PMingLiU" pitchFamily="18" charset="-120"/>
              </a:rPr>
              <a:t>Decentralization</a:t>
            </a:r>
            <a:endParaRPr kumimoji="1" lang="en-US" altLang="zh-TW" sz="3600" b="1" dirty="0">
              <a:ea typeface="PMingLiU" pitchFamily="18" charset="-120"/>
            </a:endParaRPr>
          </a:p>
        </p:txBody>
      </p:sp>
      <p:sp>
        <p:nvSpPr>
          <p:cNvPr id="7185" name="Text Box 17"/>
          <p:cNvSpPr txBox="1">
            <a:spLocks noChangeArrowheads="1"/>
          </p:cNvSpPr>
          <p:nvPr/>
        </p:nvSpPr>
        <p:spPr bwMode="auto">
          <a:xfrm>
            <a:off x="6161064" y="2565400"/>
            <a:ext cx="2305050" cy="942975"/>
          </a:xfrm>
          <a:prstGeom prst="rect">
            <a:avLst/>
          </a:prstGeom>
          <a:noFill/>
          <a:ln w="9525">
            <a:noFill/>
            <a:miter lim="800000"/>
            <a:headEnd/>
            <a:tailEnd/>
          </a:ln>
          <a:effectLst/>
        </p:spPr>
        <p:txBody>
          <a:bodyPr>
            <a:spAutoFit/>
          </a:bodyPr>
          <a:lstStyle/>
          <a:p>
            <a:pPr marL="179388" indent="-179388">
              <a:spcBef>
                <a:spcPct val="50000"/>
              </a:spcBef>
            </a:pPr>
            <a:r>
              <a:rPr kumimoji="1" lang="en-US" altLang="zh-TW" sz="1400" b="1">
                <a:solidFill>
                  <a:srgbClr val="FF3300"/>
                </a:solidFill>
                <a:latin typeface="Arial" pitchFamily="34" charset="0"/>
                <a:ea typeface="PMingLiU" pitchFamily="18" charset="-120"/>
              </a:rPr>
              <a:t>Decentralization</a:t>
            </a:r>
          </a:p>
          <a:p>
            <a:pPr marL="179388" indent="-179388">
              <a:spcBef>
                <a:spcPct val="50000"/>
              </a:spcBef>
              <a:buFontTx/>
              <a:buAutoNum type="arabicPeriod"/>
            </a:pPr>
            <a:r>
              <a:rPr kumimoji="1" lang="en-US" altLang="zh-TW" sz="1400">
                <a:solidFill>
                  <a:srgbClr val="FF3300"/>
                </a:solidFill>
                <a:latin typeface="Arial" pitchFamily="34" charset="0"/>
                <a:ea typeface="PMingLiU" pitchFamily="18" charset="-120"/>
              </a:rPr>
              <a:t>Revenue assignment</a:t>
            </a:r>
          </a:p>
          <a:p>
            <a:pPr marL="179388" indent="-179388">
              <a:spcBef>
                <a:spcPct val="50000"/>
              </a:spcBef>
              <a:buFontTx/>
              <a:buAutoNum type="arabicPeriod"/>
            </a:pPr>
            <a:r>
              <a:rPr kumimoji="1" lang="en-US" altLang="zh-TW" sz="1400">
                <a:solidFill>
                  <a:srgbClr val="FF3300"/>
                </a:solidFill>
                <a:latin typeface="Arial" pitchFamily="34" charset="0"/>
                <a:ea typeface="PMingLiU" pitchFamily="18" charset="-120"/>
              </a:rPr>
              <a:t>Expenditure assignment</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rrowheads="1"/>
          </p:cNvSpPr>
          <p:nvPr>
            <p:ph type="title"/>
          </p:nvPr>
        </p:nvSpPr>
        <p:spPr/>
        <p:txBody>
          <a:bodyPr/>
          <a:lstStyle/>
          <a:p>
            <a:r>
              <a:rPr lang="en-US"/>
              <a:t>Argument </a:t>
            </a:r>
            <a:r>
              <a:rPr lang="en-US" i="1"/>
              <a:t>for</a:t>
            </a:r>
            <a:r>
              <a:rPr lang="en-US"/>
              <a:t> decentralization</a:t>
            </a:r>
          </a:p>
        </p:txBody>
      </p:sp>
      <p:sp>
        <p:nvSpPr>
          <p:cNvPr id="54275" name="Rectangle 3"/>
          <p:cNvSpPr>
            <a:spLocks noGrp="1" noChangeArrowheads="1"/>
          </p:cNvSpPr>
          <p:nvPr>
            <p:ph type="body" idx="1"/>
          </p:nvPr>
        </p:nvSpPr>
        <p:spPr/>
        <p:txBody>
          <a:bodyPr/>
          <a:lstStyle/>
          <a:p>
            <a:pPr marL="609600" indent="-609600"/>
            <a:r>
              <a:rPr lang="en-US" b="1" i="1"/>
              <a:t>Political –</a:t>
            </a:r>
            <a:r>
              <a:rPr lang="en-US"/>
              <a:t> </a:t>
            </a:r>
          </a:p>
          <a:p>
            <a:pPr marL="609600" indent="-609600">
              <a:buFont typeface="Wingdings" pitchFamily="2" charset="2"/>
              <a:buNone/>
            </a:pPr>
            <a:r>
              <a:rPr lang="en-US"/>
              <a:t>	Decentralization an essential part of democratization as autocratic central regimes are replaced by elected governments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nvPr>
        </p:nvSpPr>
        <p:spPr>
          <a:xfrm>
            <a:off x="304800" y="357166"/>
            <a:ext cx="8839200" cy="838200"/>
          </a:xfrm>
          <a:noFill/>
          <a:ln/>
        </p:spPr>
        <p:txBody>
          <a:bodyPr>
            <a:normAutofit/>
          </a:bodyPr>
          <a:lstStyle/>
          <a:p>
            <a:r>
              <a:rPr lang="en-US" sz="3600" b="1" dirty="0">
                <a:cs typeface="Times New Roman" pitchFamily="18" charset="0"/>
              </a:rPr>
              <a:t>Changing Central Roles and Functions</a:t>
            </a:r>
          </a:p>
        </p:txBody>
      </p:sp>
      <p:sp>
        <p:nvSpPr>
          <p:cNvPr id="119811" name="Rectangle 3"/>
          <p:cNvSpPr>
            <a:spLocks noGrp="1" noChangeArrowheads="1"/>
          </p:cNvSpPr>
          <p:nvPr>
            <p:ph type="body" idx="1"/>
          </p:nvPr>
        </p:nvSpPr>
        <p:spPr>
          <a:xfrm>
            <a:off x="609600" y="1524000"/>
            <a:ext cx="7924800" cy="4419600"/>
          </a:xfrm>
          <a:noFill/>
          <a:ln/>
        </p:spPr>
        <p:txBody>
          <a:bodyPr>
            <a:normAutofit fontScale="92500" lnSpcReduction="20000"/>
          </a:bodyPr>
          <a:lstStyle/>
          <a:p>
            <a:pPr>
              <a:lnSpc>
                <a:spcPct val="90000"/>
              </a:lnSpc>
            </a:pPr>
            <a:r>
              <a:rPr lang="en-US">
                <a:solidFill>
                  <a:schemeClr val="tx1"/>
                </a:solidFill>
                <a:cs typeface="Times New Roman" pitchFamily="18" charset="0"/>
              </a:rPr>
              <a:t>Change role from “command and control” to policy guidance and facilitation</a:t>
            </a:r>
          </a:p>
          <a:p>
            <a:pPr lvl="1">
              <a:lnSpc>
                <a:spcPct val="90000"/>
              </a:lnSpc>
            </a:pPr>
            <a:r>
              <a:rPr lang="en-US">
                <a:solidFill>
                  <a:schemeClr val="tx1"/>
                </a:solidFill>
                <a:cs typeface="Times New Roman" pitchFamily="18" charset="0"/>
              </a:rPr>
              <a:t>Establish government’s policy framework</a:t>
            </a:r>
          </a:p>
          <a:p>
            <a:pPr lvl="1">
              <a:lnSpc>
                <a:spcPct val="90000"/>
              </a:lnSpc>
            </a:pPr>
            <a:r>
              <a:rPr lang="en-US">
                <a:solidFill>
                  <a:schemeClr val="tx1"/>
                </a:solidFill>
                <a:cs typeface="Times New Roman" pitchFamily="18" charset="0"/>
              </a:rPr>
              <a:t>Structure proper incentives for local governments</a:t>
            </a:r>
          </a:p>
          <a:p>
            <a:pPr lvl="1">
              <a:lnSpc>
                <a:spcPct val="90000"/>
              </a:lnSpc>
            </a:pPr>
            <a:r>
              <a:rPr lang="en-US" i="1">
                <a:solidFill>
                  <a:schemeClr val="tx1"/>
                </a:solidFill>
                <a:cs typeface="Times New Roman" pitchFamily="18" charset="0"/>
              </a:rPr>
              <a:t>Stop </a:t>
            </a:r>
            <a:r>
              <a:rPr lang="en-US">
                <a:solidFill>
                  <a:schemeClr val="tx1"/>
                </a:solidFill>
                <a:cs typeface="Times New Roman" pitchFamily="18" charset="0"/>
              </a:rPr>
              <a:t>delivering most public services</a:t>
            </a:r>
          </a:p>
          <a:p>
            <a:pPr>
              <a:lnSpc>
                <a:spcPct val="90000"/>
              </a:lnSpc>
            </a:pPr>
            <a:r>
              <a:rPr lang="en-US">
                <a:solidFill>
                  <a:schemeClr val="tx1"/>
                </a:solidFill>
              </a:rPr>
              <a:t>Central government plays a central role </a:t>
            </a:r>
          </a:p>
          <a:p>
            <a:pPr lvl="1">
              <a:lnSpc>
                <a:spcPct val="90000"/>
              </a:lnSpc>
            </a:pPr>
            <a:r>
              <a:rPr lang="en-US">
                <a:solidFill>
                  <a:schemeClr val="tx1"/>
                </a:solidFill>
                <a:cs typeface="Times New Roman" pitchFamily="18" charset="0"/>
              </a:rPr>
              <a:t>Legal and regulatory frameworks</a:t>
            </a:r>
          </a:p>
          <a:p>
            <a:pPr lvl="1">
              <a:lnSpc>
                <a:spcPct val="90000"/>
              </a:lnSpc>
            </a:pPr>
            <a:r>
              <a:rPr lang="en-US">
                <a:solidFill>
                  <a:schemeClr val="tx1"/>
                </a:solidFill>
                <a:cs typeface="Times New Roman" pitchFamily="18" charset="0"/>
              </a:rPr>
              <a:t>Setting standards</a:t>
            </a:r>
          </a:p>
          <a:p>
            <a:pPr lvl="1" algn="just">
              <a:lnSpc>
                <a:spcPct val="90000"/>
              </a:lnSpc>
            </a:pPr>
            <a:r>
              <a:rPr lang="en-US">
                <a:solidFill>
                  <a:schemeClr val="tx1"/>
                </a:solidFill>
                <a:cs typeface="Times New Roman" pitchFamily="18" charset="0"/>
              </a:rPr>
              <a:t>Coordination mechanisms</a:t>
            </a:r>
          </a:p>
          <a:p>
            <a:pPr lvl="1" algn="just">
              <a:lnSpc>
                <a:spcPct val="90000"/>
              </a:lnSpc>
            </a:pPr>
            <a:r>
              <a:rPr lang="en-US">
                <a:solidFill>
                  <a:schemeClr val="tx1"/>
                </a:solidFill>
                <a:cs typeface="Times New Roman" pitchFamily="18" charset="0"/>
              </a:rPr>
              <a:t>Accurate, timely and comprehensive information</a:t>
            </a:r>
          </a:p>
          <a:p>
            <a:pPr lvl="1" algn="just">
              <a:lnSpc>
                <a:spcPct val="90000"/>
              </a:lnSpc>
            </a:pPr>
            <a:r>
              <a:rPr lang="en-US">
                <a:solidFill>
                  <a:schemeClr val="tx1"/>
                </a:solidFill>
                <a:cs typeface="Times New Roman" pitchFamily="18" charset="0"/>
              </a:rPr>
              <a:t>Capacity building programs </a:t>
            </a:r>
          </a:p>
          <a:p>
            <a:pPr>
              <a:lnSpc>
                <a:spcPct val="90000"/>
              </a:lnSpc>
            </a:pPr>
            <a:endParaRPr lang="en-US" sz="2400">
              <a:solidFill>
                <a:schemeClr val="tx1"/>
              </a:solidFill>
              <a:cs typeface="Times New Roman" pitchFamily="18" charset="0"/>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rrowheads="1"/>
          </p:cNvSpPr>
          <p:nvPr>
            <p:ph type="title"/>
          </p:nvPr>
        </p:nvSpPr>
        <p:spPr/>
        <p:txBody>
          <a:bodyPr/>
          <a:lstStyle/>
          <a:p>
            <a:pPr marL="838200" indent="-838200"/>
            <a:r>
              <a:rPr lang="en-US" sz="4000"/>
              <a:t>Argument </a:t>
            </a:r>
            <a:r>
              <a:rPr lang="en-US" sz="4000" i="1"/>
              <a:t>against</a:t>
            </a:r>
            <a:r>
              <a:rPr lang="en-US" sz="4000"/>
              <a:t> decentralization</a:t>
            </a:r>
          </a:p>
        </p:txBody>
      </p:sp>
      <p:sp>
        <p:nvSpPr>
          <p:cNvPr id="55299" name="Rectangle 3"/>
          <p:cNvSpPr>
            <a:spLocks noGrp="1" noChangeArrowheads="1"/>
          </p:cNvSpPr>
          <p:nvPr>
            <p:ph type="body" idx="1"/>
          </p:nvPr>
        </p:nvSpPr>
        <p:spPr/>
        <p:txBody>
          <a:bodyPr>
            <a:normAutofit lnSpcReduction="10000"/>
          </a:bodyPr>
          <a:lstStyle/>
          <a:p>
            <a:pPr>
              <a:lnSpc>
                <a:spcPct val="90000"/>
              </a:lnSpc>
            </a:pPr>
            <a:r>
              <a:rPr lang="en-US" dirty="0"/>
              <a:t>Makes stabilization policies more difficult to implement, or even destabilization of public expenditures and debt </a:t>
            </a:r>
          </a:p>
          <a:p>
            <a:pPr>
              <a:lnSpc>
                <a:spcPct val="90000"/>
              </a:lnSpc>
            </a:pPr>
            <a:r>
              <a:rPr lang="en-US" dirty="0"/>
              <a:t>Offloading of fiscal imbalances by central governments to local governments. Strong association between decentralization and fiscal imbalances at lower levels </a:t>
            </a:r>
          </a:p>
          <a:p>
            <a:pPr>
              <a:lnSpc>
                <a:spcPct val="90000"/>
              </a:lnSpc>
            </a:pPr>
            <a:r>
              <a:rPr lang="en-US" dirty="0"/>
              <a:t>Possibility that decentralization retards economic growth </a:t>
            </a:r>
            <a:endParaRPr lang="en-US" dirty="0" smtClean="0"/>
          </a:p>
          <a:p>
            <a:pPr>
              <a:lnSpc>
                <a:spcPct val="90000"/>
              </a:lnSpc>
            </a:pPr>
            <a:r>
              <a:rPr lang="en-US" dirty="0" smtClean="0"/>
              <a:t>Agency problems</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rrowheads="1"/>
          </p:cNvSpPr>
          <p:nvPr>
            <p:ph type="title"/>
          </p:nvPr>
        </p:nvSpPr>
        <p:spPr>
          <a:xfrm>
            <a:off x="304800" y="274638"/>
            <a:ext cx="8382000" cy="1143000"/>
          </a:xfrm>
        </p:spPr>
        <p:txBody>
          <a:bodyPr>
            <a:normAutofit fontScale="90000"/>
          </a:bodyPr>
          <a:lstStyle/>
          <a:p>
            <a:pPr marL="838200" indent="-838200"/>
            <a:r>
              <a:rPr lang="en-US" sz="4000" b="1" dirty="0"/>
              <a:t>Rationale for “balanced” Decentralization – not “either-or”</a:t>
            </a:r>
          </a:p>
        </p:txBody>
      </p:sp>
      <p:sp>
        <p:nvSpPr>
          <p:cNvPr id="56323" name="Rectangle 3"/>
          <p:cNvSpPr>
            <a:spLocks noGrp="1" noChangeArrowheads="1"/>
          </p:cNvSpPr>
          <p:nvPr>
            <p:ph type="body" idx="1"/>
          </p:nvPr>
        </p:nvSpPr>
        <p:spPr/>
        <p:txBody>
          <a:bodyPr/>
          <a:lstStyle/>
          <a:p>
            <a:r>
              <a:rPr lang="en-US" sz="2800"/>
              <a:t>Not all functions can or should be financed and managed in decentralized way </a:t>
            </a:r>
          </a:p>
          <a:p>
            <a:r>
              <a:rPr lang="en-US" sz="2800"/>
              <a:t>If national gov’t delegates responsibilities, they usually need to retain policy and supervisory roles </a:t>
            </a:r>
          </a:p>
          <a:p>
            <a:r>
              <a:rPr lang="en-US" sz="2800"/>
              <a:t>National gov’t creates and maintains “enabling conditions” that allow local responsibility </a:t>
            </a:r>
          </a:p>
          <a:p>
            <a:r>
              <a:rPr lang="en-US" sz="2800"/>
              <a:t>Decentralization depends on training and coordination of local gov’t, private enterprises, and local NGO’s in planning, financing, and management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r>
              <a:rPr lang="en-US" sz="4000" b="1" dirty="0">
                <a:latin typeface="+mn-lt"/>
              </a:rPr>
              <a:t>Decentralization of  </a:t>
            </a:r>
            <a:r>
              <a:rPr lang="en-US" sz="4000" b="1" dirty="0" smtClean="0">
                <a:latin typeface="+mn-lt"/>
              </a:rPr>
              <a:t>Governance in Thailand</a:t>
            </a:r>
            <a:endParaRPr lang="en-US" sz="4000" b="1" dirty="0">
              <a:latin typeface="+mn-lt"/>
            </a:endParaRPr>
          </a:p>
        </p:txBody>
      </p:sp>
      <p:sp>
        <p:nvSpPr>
          <p:cNvPr id="18435" name="Rectangle 3"/>
          <p:cNvSpPr>
            <a:spLocks noGrp="1" noChangeArrowheads="1"/>
          </p:cNvSpPr>
          <p:nvPr>
            <p:ph type="body" idx="1"/>
          </p:nvPr>
        </p:nvSpPr>
        <p:spPr>
          <a:xfrm>
            <a:off x="285720" y="2209800"/>
            <a:ext cx="8501122" cy="4648200"/>
          </a:xfrm>
        </p:spPr>
        <p:txBody>
          <a:bodyPr/>
          <a:lstStyle/>
          <a:p>
            <a:pPr>
              <a:buFont typeface="Wingdings" pitchFamily="2" charset="2"/>
              <a:buChar char="Ø"/>
            </a:pPr>
            <a:r>
              <a:rPr lang="en-US" sz="3000" dirty="0">
                <a:latin typeface="+mj-lt"/>
              </a:rPr>
              <a:t> Decentralization became an active Policy from 1992</a:t>
            </a:r>
            <a:endParaRPr lang="en-US" sz="2000" dirty="0">
              <a:latin typeface="+mj-lt"/>
            </a:endParaRPr>
          </a:p>
          <a:p>
            <a:pPr>
              <a:buFont typeface="Wingdings" pitchFamily="2" charset="2"/>
              <a:buChar char="Ø"/>
            </a:pPr>
            <a:r>
              <a:rPr lang="en-US" sz="3000" dirty="0">
                <a:latin typeface="+mj-lt"/>
              </a:rPr>
              <a:t>This was reflected in Elected Governors replacing appointed provincial governors </a:t>
            </a:r>
          </a:p>
          <a:p>
            <a:pPr>
              <a:buFont typeface="Wingdings" pitchFamily="2" charset="2"/>
              <a:buChar char="Ø"/>
            </a:pPr>
            <a:r>
              <a:rPr lang="en-US" sz="3000" dirty="0" smtClean="0">
                <a:latin typeface="+mj-lt"/>
              </a:rPr>
              <a:t>New </a:t>
            </a:r>
            <a:r>
              <a:rPr lang="en-US" sz="3000" dirty="0">
                <a:latin typeface="+mj-lt"/>
              </a:rPr>
              <a:t>decentralization </a:t>
            </a:r>
            <a:r>
              <a:rPr lang="en-US" sz="3000" dirty="0" smtClean="0">
                <a:latin typeface="+mj-lt"/>
              </a:rPr>
              <a:t>era </a:t>
            </a:r>
            <a:r>
              <a:rPr lang="en-US" sz="3000" dirty="0">
                <a:latin typeface="+mj-lt"/>
              </a:rPr>
              <a:t>started in 1997, with promulgation of a New Constitution</a:t>
            </a:r>
          </a:p>
          <a:p>
            <a:pPr>
              <a:buFont typeface="Wingdings" pitchFamily="2" charset="2"/>
              <a:buChar char="Ø"/>
            </a:pPr>
            <a:r>
              <a:rPr lang="en-US" sz="3000" b="1" dirty="0">
                <a:latin typeface="+mj-lt"/>
              </a:rPr>
              <a:t>Decentralization Act of 1999 provided the framework for decentralization process </a:t>
            </a:r>
          </a:p>
        </p:txBody>
      </p:sp>
      <p:sp>
        <p:nvSpPr>
          <p:cNvPr id="18436" name="AutoShape 4"/>
          <p:cNvSpPr>
            <a:spLocks noChangeArrowheads="1"/>
          </p:cNvSpPr>
          <p:nvPr/>
        </p:nvSpPr>
        <p:spPr bwMode="auto">
          <a:xfrm>
            <a:off x="381000" y="1676400"/>
            <a:ext cx="1447800" cy="457200"/>
          </a:xfrm>
          <a:prstGeom prst="roundRect">
            <a:avLst>
              <a:gd name="adj" fmla="val 16667"/>
            </a:avLst>
          </a:prstGeom>
          <a:noFill/>
          <a:ln w="9525">
            <a:noFill/>
            <a:round/>
            <a:headEnd/>
            <a:tailEnd/>
          </a:ln>
          <a:effectLst/>
        </p:spPr>
        <p:txBody>
          <a:bodyPr wrap="none" anchor="ctr"/>
          <a:lstStyle/>
          <a:p>
            <a:pPr algn="ctr"/>
            <a:r>
              <a:rPr lang="en-US" sz="3000" b="1" dirty="0">
                <a:latin typeface="+mj-lt"/>
              </a:rPr>
              <a:t>History</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77" name="Text Box 25"/>
          <p:cNvSpPr txBox="1">
            <a:spLocks noChangeArrowheads="1"/>
          </p:cNvSpPr>
          <p:nvPr/>
        </p:nvSpPr>
        <p:spPr bwMode="auto">
          <a:xfrm>
            <a:off x="4800600" y="714356"/>
            <a:ext cx="4057680" cy="6019800"/>
          </a:xfrm>
          <a:prstGeom prst="rect">
            <a:avLst/>
          </a:prstGeom>
          <a:solidFill>
            <a:schemeClr val="tx2">
              <a:lumMod val="20000"/>
              <a:lumOff val="80000"/>
            </a:schemeClr>
          </a:solidFill>
          <a:ln w="9525">
            <a:noFill/>
            <a:miter lim="800000"/>
            <a:headEnd/>
            <a:tailEnd/>
          </a:ln>
          <a:effectLst/>
        </p:spPr>
        <p:txBody>
          <a:bodyPr/>
          <a:lstStyle/>
          <a:p>
            <a:pPr marL="900113" indent="-900113" eaLnBrk="0" hangingPunct="0">
              <a:spcBef>
                <a:spcPct val="50000"/>
              </a:spcBef>
            </a:pPr>
            <a:r>
              <a:rPr lang="en-US" b="1" dirty="0"/>
              <a:t>           </a:t>
            </a:r>
            <a:r>
              <a:rPr lang="en-US" b="1" dirty="0" smtClean="0"/>
              <a:t>         </a:t>
            </a:r>
            <a:r>
              <a:rPr lang="en-US" b="1" dirty="0"/>
              <a:t>Local </a:t>
            </a:r>
            <a:r>
              <a:rPr lang="en-US" b="1" dirty="0" smtClean="0"/>
              <a:t>       Administration</a:t>
            </a:r>
            <a:endParaRPr lang="en-US" b="1" dirty="0"/>
          </a:p>
        </p:txBody>
      </p:sp>
      <p:sp>
        <p:nvSpPr>
          <p:cNvPr id="23578" name="Text Box 26"/>
          <p:cNvSpPr txBox="1">
            <a:spLocks noChangeArrowheads="1"/>
          </p:cNvSpPr>
          <p:nvPr/>
        </p:nvSpPr>
        <p:spPr bwMode="auto">
          <a:xfrm>
            <a:off x="304800" y="3962400"/>
            <a:ext cx="4343400" cy="2466996"/>
          </a:xfrm>
          <a:prstGeom prst="rect">
            <a:avLst/>
          </a:prstGeom>
          <a:solidFill>
            <a:schemeClr val="bg2">
              <a:lumMod val="75000"/>
            </a:schemeClr>
          </a:solidFill>
          <a:ln w="9525">
            <a:noFill/>
            <a:miter lim="800000"/>
            <a:headEnd/>
            <a:tailEnd/>
          </a:ln>
          <a:effectLst/>
        </p:spPr>
        <p:txBody>
          <a:bodyPr/>
          <a:lstStyle/>
          <a:p>
            <a:pPr eaLnBrk="0" hangingPunct="0">
              <a:spcBef>
                <a:spcPct val="50000"/>
              </a:spcBef>
            </a:pPr>
            <a:endParaRPr lang="en-US" b="1"/>
          </a:p>
          <a:p>
            <a:pPr eaLnBrk="0" hangingPunct="0">
              <a:spcBef>
                <a:spcPct val="50000"/>
              </a:spcBef>
            </a:pPr>
            <a:endParaRPr lang="en-US" b="1"/>
          </a:p>
          <a:p>
            <a:pPr eaLnBrk="0" hangingPunct="0">
              <a:spcBef>
                <a:spcPct val="50000"/>
              </a:spcBef>
            </a:pPr>
            <a:endParaRPr lang="en-US" b="1"/>
          </a:p>
          <a:p>
            <a:pPr eaLnBrk="0" hangingPunct="0">
              <a:spcBef>
                <a:spcPct val="50000"/>
              </a:spcBef>
            </a:pPr>
            <a:endParaRPr lang="en-US" b="1"/>
          </a:p>
          <a:p>
            <a:pPr eaLnBrk="0" hangingPunct="0">
              <a:spcBef>
                <a:spcPct val="50000"/>
              </a:spcBef>
            </a:pPr>
            <a:endParaRPr lang="en-US" b="1"/>
          </a:p>
          <a:p>
            <a:pPr algn="ctr" eaLnBrk="0" hangingPunct="0">
              <a:spcBef>
                <a:spcPct val="50000"/>
              </a:spcBef>
            </a:pPr>
            <a:r>
              <a:rPr lang="en-US" b="1"/>
              <a:t>               </a:t>
            </a:r>
          </a:p>
          <a:p>
            <a:pPr algn="ctr" eaLnBrk="0" hangingPunct="0">
              <a:spcBef>
                <a:spcPct val="50000"/>
              </a:spcBef>
            </a:pPr>
            <a:r>
              <a:rPr lang="en-US" b="1"/>
              <a:t>                       Regional Administration</a:t>
            </a:r>
          </a:p>
        </p:txBody>
      </p:sp>
      <p:sp>
        <p:nvSpPr>
          <p:cNvPr id="23556" name="Text Box 4"/>
          <p:cNvSpPr txBox="1">
            <a:spLocks noChangeArrowheads="1"/>
          </p:cNvSpPr>
          <p:nvPr/>
        </p:nvSpPr>
        <p:spPr bwMode="auto">
          <a:xfrm>
            <a:off x="642910" y="852488"/>
            <a:ext cx="3929090" cy="523220"/>
          </a:xfrm>
          <a:prstGeom prst="rect">
            <a:avLst/>
          </a:prstGeom>
          <a:noFill/>
          <a:ln w="9525">
            <a:noFill/>
            <a:miter lim="800000"/>
            <a:headEnd/>
            <a:tailEnd/>
          </a:ln>
          <a:effectLst/>
        </p:spPr>
        <p:txBody>
          <a:bodyPr wrap="square">
            <a:spAutoFit/>
          </a:bodyPr>
          <a:lstStyle/>
          <a:p>
            <a:pPr eaLnBrk="0" hangingPunct="0">
              <a:spcBef>
                <a:spcPct val="50000"/>
              </a:spcBef>
            </a:pPr>
            <a:r>
              <a:rPr lang="en-US" b="1" dirty="0"/>
              <a:t>Central Administration</a:t>
            </a:r>
          </a:p>
        </p:txBody>
      </p:sp>
      <p:sp>
        <p:nvSpPr>
          <p:cNvPr id="23557" name="Text Box 5"/>
          <p:cNvSpPr txBox="1">
            <a:spLocks noChangeArrowheads="1"/>
          </p:cNvSpPr>
          <p:nvPr/>
        </p:nvSpPr>
        <p:spPr bwMode="auto">
          <a:xfrm>
            <a:off x="2209800" y="1371600"/>
            <a:ext cx="1828800" cy="376238"/>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The Parliament</a:t>
            </a:r>
          </a:p>
        </p:txBody>
      </p:sp>
      <p:sp>
        <p:nvSpPr>
          <p:cNvPr id="23558" name="Text Box 6"/>
          <p:cNvSpPr txBox="1">
            <a:spLocks noChangeArrowheads="1"/>
          </p:cNvSpPr>
          <p:nvPr/>
        </p:nvSpPr>
        <p:spPr bwMode="auto">
          <a:xfrm>
            <a:off x="2305050" y="1947863"/>
            <a:ext cx="1600200" cy="376237"/>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The Cabinet</a:t>
            </a:r>
          </a:p>
        </p:txBody>
      </p:sp>
      <p:sp>
        <p:nvSpPr>
          <p:cNvPr id="23559" name="Text Box 7"/>
          <p:cNvSpPr txBox="1">
            <a:spLocks noChangeArrowheads="1"/>
          </p:cNvSpPr>
          <p:nvPr/>
        </p:nvSpPr>
        <p:spPr bwMode="auto">
          <a:xfrm>
            <a:off x="2057400" y="2571750"/>
            <a:ext cx="2133600" cy="376238"/>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Ministry of Interior</a:t>
            </a:r>
          </a:p>
        </p:txBody>
      </p:sp>
      <p:sp>
        <p:nvSpPr>
          <p:cNvPr id="23560" name="Text Box 8"/>
          <p:cNvSpPr txBox="1">
            <a:spLocks noChangeArrowheads="1"/>
          </p:cNvSpPr>
          <p:nvPr/>
        </p:nvSpPr>
        <p:spPr bwMode="auto">
          <a:xfrm>
            <a:off x="1943100" y="3124200"/>
            <a:ext cx="2362200" cy="788988"/>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Department of</a:t>
            </a:r>
          </a:p>
          <a:p>
            <a:pPr algn="ctr" eaLnBrk="0" hangingPunct="0">
              <a:spcBef>
                <a:spcPct val="50000"/>
              </a:spcBef>
            </a:pPr>
            <a:r>
              <a:rPr lang="en-US" sz="1800"/>
              <a:t> Local Administration</a:t>
            </a:r>
          </a:p>
        </p:txBody>
      </p:sp>
      <p:sp>
        <p:nvSpPr>
          <p:cNvPr id="23561" name="Text Box 9"/>
          <p:cNvSpPr txBox="1">
            <a:spLocks noChangeArrowheads="1"/>
          </p:cNvSpPr>
          <p:nvPr/>
        </p:nvSpPr>
        <p:spPr bwMode="auto">
          <a:xfrm>
            <a:off x="457200" y="4114800"/>
            <a:ext cx="1447800" cy="650875"/>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Provincial Governor</a:t>
            </a:r>
          </a:p>
        </p:txBody>
      </p:sp>
      <p:sp>
        <p:nvSpPr>
          <p:cNvPr id="23562" name="Text Box 10"/>
          <p:cNvSpPr txBox="1">
            <a:spLocks noChangeArrowheads="1"/>
          </p:cNvSpPr>
          <p:nvPr/>
        </p:nvSpPr>
        <p:spPr bwMode="auto">
          <a:xfrm>
            <a:off x="2057400" y="4800600"/>
            <a:ext cx="2362200" cy="650875"/>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Provincial Dept. of Local Administration</a:t>
            </a:r>
          </a:p>
        </p:txBody>
      </p:sp>
      <p:sp>
        <p:nvSpPr>
          <p:cNvPr id="23563" name="Text Box 11"/>
          <p:cNvSpPr txBox="1">
            <a:spLocks noChangeArrowheads="1"/>
          </p:cNvSpPr>
          <p:nvPr/>
        </p:nvSpPr>
        <p:spPr bwMode="auto">
          <a:xfrm>
            <a:off x="2362200" y="5715000"/>
            <a:ext cx="1524000" cy="376238"/>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District Head</a:t>
            </a:r>
          </a:p>
        </p:txBody>
      </p:sp>
      <p:sp>
        <p:nvSpPr>
          <p:cNvPr id="23564" name="Text Box 12"/>
          <p:cNvSpPr txBox="1">
            <a:spLocks noChangeArrowheads="1"/>
          </p:cNvSpPr>
          <p:nvPr/>
        </p:nvSpPr>
        <p:spPr bwMode="auto">
          <a:xfrm>
            <a:off x="5638800" y="2090738"/>
            <a:ext cx="2362200" cy="1061829"/>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Bangkok Metropolitan Administration </a:t>
            </a:r>
          </a:p>
          <a:p>
            <a:pPr algn="ctr" eaLnBrk="0" hangingPunct="0">
              <a:spcBef>
                <a:spcPct val="50000"/>
              </a:spcBef>
            </a:pPr>
            <a:r>
              <a:rPr lang="en-US" sz="1800"/>
              <a:t>(BMA)</a:t>
            </a:r>
          </a:p>
        </p:txBody>
      </p:sp>
      <p:sp>
        <p:nvSpPr>
          <p:cNvPr id="23565" name="Text Box 13"/>
          <p:cNvSpPr txBox="1">
            <a:spLocks noChangeArrowheads="1"/>
          </p:cNvSpPr>
          <p:nvPr/>
        </p:nvSpPr>
        <p:spPr bwMode="auto">
          <a:xfrm>
            <a:off x="5638800" y="3733800"/>
            <a:ext cx="2362200" cy="925513"/>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Provincial Administrative Organization (PAO)</a:t>
            </a:r>
          </a:p>
        </p:txBody>
      </p:sp>
      <p:sp>
        <p:nvSpPr>
          <p:cNvPr id="23566" name="Text Box 14"/>
          <p:cNvSpPr txBox="1">
            <a:spLocks noChangeArrowheads="1"/>
          </p:cNvSpPr>
          <p:nvPr/>
        </p:nvSpPr>
        <p:spPr bwMode="auto">
          <a:xfrm>
            <a:off x="4953000" y="5110163"/>
            <a:ext cx="1676400" cy="376237"/>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Municipalities</a:t>
            </a:r>
          </a:p>
        </p:txBody>
      </p:sp>
      <p:sp>
        <p:nvSpPr>
          <p:cNvPr id="23567" name="Text Box 15"/>
          <p:cNvSpPr txBox="1">
            <a:spLocks noChangeArrowheads="1"/>
          </p:cNvSpPr>
          <p:nvPr/>
        </p:nvSpPr>
        <p:spPr bwMode="auto">
          <a:xfrm>
            <a:off x="6858000" y="5105400"/>
            <a:ext cx="1600200" cy="376238"/>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Pattaya City</a:t>
            </a:r>
          </a:p>
        </p:txBody>
      </p:sp>
      <p:sp>
        <p:nvSpPr>
          <p:cNvPr id="23568" name="Text Box 16"/>
          <p:cNvSpPr txBox="1">
            <a:spLocks noChangeArrowheads="1"/>
          </p:cNvSpPr>
          <p:nvPr/>
        </p:nvSpPr>
        <p:spPr bwMode="auto">
          <a:xfrm>
            <a:off x="5410200" y="5657850"/>
            <a:ext cx="2362200" cy="923330"/>
          </a:xfrm>
          <a:prstGeom prst="rect">
            <a:avLst/>
          </a:prstGeom>
          <a:noFill/>
          <a:ln w="9525">
            <a:solidFill>
              <a:schemeClr val="tx1"/>
            </a:solidFill>
            <a:miter lim="800000"/>
            <a:headEnd/>
            <a:tailEnd/>
          </a:ln>
          <a:effectLst/>
        </p:spPr>
        <p:txBody>
          <a:bodyPr>
            <a:spAutoFit/>
          </a:bodyPr>
          <a:lstStyle/>
          <a:p>
            <a:pPr algn="ctr" eaLnBrk="0" hangingPunct="0">
              <a:spcBef>
                <a:spcPct val="50000"/>
              </a:spcBef>
            </a:pPr>
            <a:r>
              <a:rPr lang="en-US" sz="1800"/>
              <a:t>Sub-district (Tambon) Administrative Organization (TAO)</a:t>
            </a:r>
          </a:p>
        </p:txBody>
      </p:sp>
      <p:sp>
        <p:nvSpPr>
          <p:cNvPr id="23569" name="Line 17"/>
          <p:cNvSpPr>
            <a:spLocks noChangeShapeType="1"/>
          </p:cNvSpPr>
          <p:nvPr/>
        </p:nvSpPr>
        <p:spPr bwMode="auto">
          <a:xfrm>
            <a:off x="3124200" y="1752600"/>
            <a:ext cx="0" cy="152400"/>
          </a:xfrm>
          <a:prstGeom prst="line">
            <a:avLst/>
          </a:prstGeom>
          <a:noFill/>
          <a:ln w="9525">
            <a:solidFill>
              <a:schemeClr val="tx1"/>
            </a:solidFill>
            <a:round/>
            <a:headEnd/>
            <a:tailEnd/>
          </a:ln>
          <a:effectLst/>
        </p:spPr>
        <p:txBody>
          <a:bodyPr/>
          <a:lstStyle/>
          <a:p>
            <a:endParaRPr lang="th-TH" sz="1800"/>
          </a:p>
        </p:txBody>
      </p:sp>
      <p:sp>
        <p:nvSpPr>
          <p:cNvPr id="23570" name="Text Box 18"/>
          <p:cNvSpPr txBox="1">
            <a:spLocks noChangeArrowheads="1"/>
          </p:cNvSpPr>
          <p:nvPr/>
        </p:nvSpPr>
        <p:spPr bwMode="auto">
          <a:xfrm>
            <a:off x="1428728" y="214290"/>
            <a:ext cx="6934200" cy="406400"/>
          </a:xfrm>
          <a:prstGeom prst="rect">
            <a:avLst/>
          </a:prstGeom>
          <a:noFill/>
          <a:ln w="9525">
            <a:noFill/>
            <a:miter lim="800000"/>
            <a:headEnd/>
            <a:tailEnd/>
          </a:ln>
          <a:effectLst/>
        </p:spPr>
        <p:txBody>
          <a:bodyPr>
            <a:spAutoFit/>
          </a:bodyPr>
          <a:lstStyle/>
          <a:p>
            <a:pPr eaLnBrk="0" hangingPunct="0">
              <a:spcBef>
                <a:spcPct val="50000"/>
              </a:spcBef>
            </a:pPr>
            <a:r>
              <a:rPr lang="en-US" sz="2000" b="1">
                <a:solidFill>
                  <a:schemeClr val="tx2"/>
                </a:solidFill>
              </a:rPr>
              <a:t>Administrative Structure of The Royal Thai Government</a:t>
            </a:r>
          </a:p>
        </p:txBody>
      </p:sp>
      <p:sp>
        <p:nvSpPr>
          <p:cNvPr id="23571" name="Line 19"/>
          <p:cNvSpPr>
            <a:spLocks noChangeShapeType="1"/>
          </p:cNvSpPr>
          <p:nvPr/>
        </p:nvSpPr>
        <p:spPr bwMode="auto">
          <a:xfrm>
            <a:off x="3124200" y="2362200"/>
            <a:ext cx="0" cy="152400"/>
          </a:xfrm>
          <a:prstGeom prst="line">
            <a:avLst/>
          </a:prstGeom>
          <a:noFill/>
          <a:ln w="9525">
            <a:solidFill>
              <a:schemeClr val="tx1"/>
            </a:solidFill>
            <a:round/>
            <a:headEnd/>
            <a:tailEnd/>
          </a:ln>
          <a:effectLst/>
        </p:spPr>
        <p:txBody>
          <a:bodyPr/>
          <a:lstStyle/>
          <a:p>
            <a:endParaRPr lang="th-TH" sz="1800"/>
          </a:p>
        </p:txBody>
      </p:sp>
      <p:sp>
        <p:nvSpPr>
          <p:cNvPr id="23572" name="Line 20"/>
          <p:cNvSpPr>
            <a:spLocks noChangeShapeType="1"/>
          </p:cNvSpPr>
          <p:nvPr/>
        </p:nvSpPr>
        <p:spPr bwMode="auto">
          <a:xfrm>
            <a:off x="3124200" y="2952750"/>
            <a:ext cx="0" cy="152400"/>
          </a:xfrm>
          <a:prstGeom prst="line">
            <a:avLst/>
          </a:prstGeom>
          <a:noFill/>
          <a:ln w="9525">
            <a:solidFill>
              <a:schemeClr val="tx1"/>
            </a:solidFill>
            <a:round/>
            <a:headEnd/>
            <a:tailEnd/>
          </a:ln>
          <a:effectLst/>
        </p:spPr>
        <p:txBody>
          <a:bodyPr/>
          <a:lstStyle/>
          <a:p>
            <a:endParaRPr lang="th-TH" sz="1800"/>
          </a:p>
        </p:txBody>
      </p:sp>
      <p:sp>
        <p:nvSpPr>
          <p:cNvPr id="23573" name="Line 21"/>
          <p:cNvSpPr>
            <a:spLocks noChangeShapeType="1"/>
          </p:cNvSpPr>
          <p:nvPr/>
        </p:nvSpPr>
        <p:spPr bwMode="auto">
          <a:xfrm>
            <a:off x="3124200" y="3886200"/>
            <a:ext cx="0" cy="914400"/>
          </a:xfrm>
          <a:prstGeom prst="line">
            <a:avLst/>
          </a:prstGeom>
          <a:noFill/>
          <a:ln w="9525">
            <a:solidFill>
              <a:schemeClr val="tx1"/>
            </a:solidFill>
            <a:round/>
            <a:headEnd/>
            <a:tailEnd/>
          </a:ln>
          <a:effectLst/>
        </p:spPr>
        <p:txBody>
          <a:bodyPr/>
          <a:lstStyle/>
          <a:p>
            <a:endParaRPr lang="th-TH" sz="1800"/>
          </a:p>
        </p:txBody>
      </p:sp>
      <p:sp>
        <p:nvSpPr>
          <p:cNvPr id="23574" name="Line 22"/>
          <p:cNvSpPr>
            <a:spLocks noChangeShapeType="1"/>
          </p:cNvSpPr>
          <p:nvPr/>
        </p:nvSpPr>
        <p:spPr bwMode="auto">
          <a:xfrm flipV="1">
            <a:off x="1219200" y="3581400"/>
            <a:ext cx="0" cy="533400"/>
          </a:xfrm>
          <a:prstGeom prst="line">
            <a:avLst/>
          </a:prstGeom>
          <a:noFill/>
          <a:ln w="9525">
            <a:solidFill>
              <a:schemeClr val="tx1"/>
            </a:solidFill>
            <a:round/>
            <a:headEnd/>
            <a:tailEnd/>
          </a:ln>
          <a:effectLst/>
        </p:spPr>
        <p:txBody>
          <a:bodyPr/>
          <a:lstStyle/>
          <a:p>
            <a:endParaRPr lang="th-TH" sz="1800"/>
          </a:p>
        </p:txBody>
      </p:sp>
      <p:sp>
        <p:nvSpPr>
          <p:cNvPr id="23575" name="Line 23"/>
          <p:cNvSpPr>
            <a:spLocks noChangeShapeType="1"/>
          </p:cNvSpPr>
          <p:nvPr/>
        </p:nvSpPr>
        <p:spPr bwMode="auto">
          <a:xfrm>
            <a:off x="1219200" y="3581400"/>
            <a:ext cx="685800" cy="0"/>
          </a:xfrm>
          <a:prstGeom prst="line">
            <a:avLst/>
          </a:prstGeom>
          <a:noFill/>
          <a:ln w="9525">
            <a:solidFill>
              <a:schemeClr val="tx1"/>
            </a:solidFill>
            <a:round/>
            <a:headEnd/>
            <a:tailEnd/>
          </a:ln>
          <a:effectLst/>
        </p:spPr>
        <p:txBody>
          <a:bodyPr/>
          <a:lstStyle/>
          <a:p>
            <a:endParaRPr lang="th-TH" sz="1800"/>
          </a:p>
        </p:txBody>
      </p:sp>
      <p:sp>
        <p:nvSpPr>
          <p:cNvPr id="23576" name="Line 24"/>
          <p:cNvSpPr>
            <a:spLocks noChangeShapeType="1"/>
          </p:cNvSpPr>
          <p:nvPr/>
        </p:nvSpPr>
        <p:spPr bwMode="auto">
          <a:xfrm>
            <a:off x="3124200" y="5486400"/>
            <a:ext cx="0" cy="228600"/>
          </a:xfrm>
          <a:prstGeom prst="line">
            <a:avLst/>
          </a:prstGeom>
          <a:noFill/>
          <a:ln w="9525">
            <a:solidFill>
              <a:schemeClr val="tx1"/>
            </a:solidFill>
            <a:round/>
            <a:headEnd/>
            <a:tailEnd/>
          </a:ln>
          <a:effectLst/>
        </p:spPr>
        <p:txBody>
          <a:bodyPr/>
          <a:lstStyle/>
          <a:p>
            <a:endParaRPr lang="th-TH" sz="1800"/>
          </a:p>
        </p:txBody>
      </p:sp>
      <p:sp>
        <p:nvSpPr>
          <p:cNvPr id="23579" name="Line 27"/>
          <p:cNvSpPr>
            <a:spLocks noChangeShapeType="1"/>
          </p:cNvSpPr>
          <p:nvPr/>
        </p:nvSpPr>
        <p:spPr bwMode="auto">
          <a:xfrm>
            <a:off x="1905000" y="4419600"/>
            <a:ext cx="3657600" cy="0"/>
          </a:xfrm>
          <a:prstGeom prst="line">
            <a:avLst/>
          </a:prstGeom>
          <a:noFill/>
          <a:ln w="9525">
            <a:solidFill>
              <a:schemeClr val="tx1"/>
            </a:solidFill>
            <a:prstDash val="dash"/>
            <a:round/>
            <a:headEnd/>
            <a:tailEnd/>
          </a:ln>
          <a:effectLst/>
        </p:spPr>
        <p:txBody>
          <a:bodyPr/>
          <a:lstStyle/>
          <a:p>
            <a:endParaRPr lang="th-TH" sz="1800"/>
          </a:p>
        </p:txBody>
      </p:sp>
      <p:sp>
        <p:nvSpPr>
          <p:cNvPr id="23580" name="Line 28"/>
          <p:cNvSpPr>
            <a:spLocks noChangeShapeType="1"/>
          </p:cNvSpPr>
          <p:nvPr/>
        </p:nvSpPr>
        <p:spPr bwMode="auto">
          <a:xfrm>
            <a:off x="4191000" y="2762250"/>
            <a:ext cx="1447800" cy="0"/>
          </a:xfrm>
          <a:prstGeom prst="line">
            <a:avLst/>
          </a:prstGeom>
          <a:noFill/>
          <a:ln w="9525">
            <a:solidFill>
              <a:schemeClr val="tx1"/>
            </a:solidFill>
            <a:prstDash val="dash"/>
            <a:round/>
            <a:headEnd/>
            <a:tailEnd/>
          </a:ln>
          <a:effectLst/>
        </p:spPr>
        <p:txBody>
          <a:bodyPr/>
          <a:lstStyle/>
          <a:p>
            <a:endParaRPr lang="th-TH" sz="1800"/>
          </a:p>
        </p:txBody>
      </p:sp>
      <p:sp>
        <p:nvSpPr>
          <p:cNvPr id="23581" name="Line 29"/>
          <p:cNvSpPr>
            <a:spLocks noChangeShapeType="1"/>
          </p:cNvSpPr>
          <p:nvPr/>
        </p:nvSpPr>
        <p:spPr bwMode="auto">
          <a:xfrm>
            <a:off x="4419600" y="4876800"/>
            <a:ext cx="3276600" cy="0"/>
          </a:xfrm>
          <a:prstGeom prst="line">
            <a:avLst/>
          </a:prstGeom>
          <a:noFill/>
          <a:ln w="9525">
            <a:solidFill>
              <a:schemeClr val="tx1"/>
            </a:solidFill>
            <a:prstDash val="dash"/>
            <a:round/>
            <a:headEnd/>
            <a:tailEnd/>
          </a:ln>
          <a:effectLst/>
        </p:spPr>
        <p:txBody>
          <a:bodyPr/>
          <a:lstStyle/>
          <a:p>
            <a:endParaRPr lang="th-TH" sz="1800"/>
          </a:p>
        </p:txBody>
      </p:sp>
      <p:sp>
        <p:nvSpPr>
          <p:cNvPr id="23582" name="Line 30"/>
          <p:cNvSpPr>
            <a:spLocks noChangeShapeType="1"/>
          </p:cNvSpPr>
          <p:nvPr/>
        </p:nvSpPr>
        <p:spPr bwMode="auto">
          <a:xfrm>
            <a:off x="5791200" y="4876800"/>
            <a:ext cx="0" cy="228600"/>
          </a:xfrm>
          <a:prstGeom prst="line">
            <a:avLst/>
          </a:prstGeom>
          <a:noFill/>
          <a:ln w="9525">
            <a:solidFill>
              <a:schemeClr val="tx1"/>
            </a:solidFill>
            <a:prstDash val="dash"/>
            <a:round/>
            <a:headEnd/>
            <a:tailEnd/>
          </a:ln>
          <a:effectLst/>
        </p:spPr>
        <p:txBody>
          <a:bodyPr/>
          <a:lstStyle/>
          <a:p>
            <a:endParaRPr lang="th-TH" sz="1800"/>
          </a:p>
        </p:txBody>
      </p:sp>
      <p:sp>
        <p:nvSpPr>
          <p:cNvPr id="23583" name="Line 31"/>
          <p:cNvSpPr>
            <a:spLocks noChangeShapeType="1"/>
          </p:cNvSpPr>
          <p:nvPr/>
        </p:nvSpPr>
        <p:spPr bwMode="auto">
          <a:xfrm>
            <a:off x="7696200" y="4857750"/>
            <a:ext cx="0" cy="228600"/>
          </a:xfrm>
          <a:prstGeom prst="line">
            <a:avLst/>
          </a:prstGeom>
          <a:noFill/>
          <a:ln w="9525">
            <a:solidFill>
              <a:schemeClr val="tx1"/>
            </a:solidFill>
            <a:prstDash val="dash"/>
            <a:round/>
            <a:headEnd/>
            <a:tailEnd/>
          </a:ln>
          <a:effectLst/>
        </p:spPr>
        <p:txBody>
          <a:bodyPr/>
          <a:lstStyle/>
          <a:p>
            <a:endParaRPr lang="th-TH" sz="1800"/>
          </a:p>
        </p:txBody>
      </p:sp>
      <p:sp>
        <p:nvSpPr>
          <p:cNvPr id="23584" name="Line 32"/>
          <p:cNvSpPr>
            <a:spLocks noChangeShapeType="1"/>
          </p:cNvSpPr>
          <p:nvPr/>
        </p:nvSpPr>
        <p:spPr bwMode="auto">
          <a:xfrm>
            <a:off x="3886200" y="5886450"/>
            <a:ext cx="1524000" cy="0"/>
          </a:xfrm>
          <a:prstGeom prst="line">
            <a:avLst/>
          </a:prstGeom>
          <a:noFill/>
          <a:ln w="9525">
            <a:solidFill>
              <a:schemeClr val="tx1"/>
            </a:solidFill>
            <a:prstDash val="dash"/>
            <a:round/>
            <a:headEnd/>
            <a:tailEnd/>
          </a:ln>
          <a:effectLst/>
        </p:spPr>
        <p:txBody>
          <a:bodyPr/>
          <a:lstStyle/>
          <a:p>
            <a:endParaRPr lang="th-TH" sz="180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28596" y="214290"/>
            <a:ext cx="8229600" cy="762000"/>
          </a:xfrm>
        </p:spPr>
        <p:txBody>
          <a:bodyPr/>
          <a:lstStyle/>
          <a:p>
            <a:r>
              <a:rPr lang="en-US" dirty="0" smtClean="0">
                <a:latin typeface="+mn-lt"/>
              </a:rPr>
              <a:t>Constitutional Mandate</a:t>
            </a:r>
            <a:endParaRPr lang="en-US" dirty="0">
              <a:latin typeface="+mn-lt"/>
            </a:endParaRPr>
          </a:p>
        </p:txBody>
      </p:sp>
      <p:sp>
        <p:nvSpPr>
          <p:cNvPr id="4099" name="Rectangle 3"/>
          <p:cNvSpPr>
            <a:spLocks noGrp="1" noChangeArrowheads="1"/>
          </p:cNvSpPr>
          <p:nvPr>
            <p:ph type="body" idx="1"/>
          </p:nvPr>
        </p:nvSpPr>
        <p:spPr>
          <a:xfrm>
            <a:off x="533400" y="990600"/>
            <a:ext cx="8229600" cy="5181600"/>
          </a:xfrm>
        </p:spPr>
        <p:txBody>
          <a:bodyPr/>
          <a:lstStyle/>
          <a:p>
            <a:pPr>
              <a:lnSpc>
                <a:spcPct val="90000"/>
              </a:lnSpc>
            </a:pPr>
            <a:r>
              <a:rPr lang="en-US" sz="2000" b="1" dirty="0"/>
              <a:t>Article 78</a:t>
            </a:r>
            <a:r>
              <a:rPr lang="en-US" sz="2000" dirty="0"/>
              <a:t>: Provides  for  decentralization of  Power to the local provincial level &amp; enable people  to participate in provincial self-government </a:t>
            </a:r>
          </a:p>
          <a:p>
            <a:pPr>
              <a:lnSpc>
                <a:spcPct val="90000"/>
              </a:lnSpc>
              <a:buFontTx/>
              <a:buNone/>
            </a:pPr>
            <a:endParaRPr lang="en-US" sz="2000" dirty="0"/>
          </a:p>
          <a:p>
            <a:pPr>
              <a:lnSpc>
                <a:spcPct val="90000"/>
              </a:lnSpc>
            </a:pPr>
            <a:r>
              <a:rPr lang="en-US" sz="2000" b="1" dirty="0"/>
              <a:t>Article 283</a:t>
            </a:r>
            <a:r>
              <a:rPr lang="en-US" sz="2000" dirty="0"/>
              <a:t>: provides right to formulate  own self-governing bodies &amp;  mandated that State control  &amp; supervision should not threaten the principal of local  self-government </a:t>
            </a:r>
          </a:p>
          <a:p>
            <a:pPr>
              <a:lnSpc>
                <a:spcPct val="90000"/>
              </a:lnSpc>
              <a:buFontTx/>
              <a:buNone/>
            </a:pPr>
            <a:endParaRPr lang="en-US" sz="2000" dirty="0"/>
          </a:p>
          <a:p>
            <a:pPr>
              <a:lnSpc>
                <a:spcPct val="90000"/>
              </a:lnSpc>
            </a:pPr>
            <a:r>
              <a:rPr lang="en-US" sz="2000" b="1" dirty="0"/>
              <a:t>Article 284-285</a:t>
            </a:r>
            <a:r>
              <a:rPr lang="en-US" sz="2000" dirty="0"/>
              <a:t>: provide key principle s  of local  autonomy for policy formulation, administration, finance &amp; personnel management</a:t>
            </a:r>
          </a:p>
          <a:p>
            <a:pPr>
              <a:lnSpc>
                <a:spcPct val="90000"/>
              </a:lnSpc>
            </a:pPr>
            <a:endParaRPr lang="en-US" sz="2000" dirty="0"/>
          </a:p>
          <a:p>
            <a:pPr>
              <a:lnSpc>
                <a:spcPct val="90000"/>
              </a:lnSpc>
            </a:pPr>
            <a:r>
              <a:rPr lang="en-US" sz="2000" b="1" dirty="0" smtClean="0">
                <a:solidFill>
                  <a:schemeClr val="hlink"/>
                </a:solidFill>
              </a:rPr>
              <a:t>Article </a:t>
            </a:r>
            <a:r>
              <a:rPr lang="en-US" sz="2000" b="1" dirty="0">
                <a:solidFill>
                  <a:schemeClr val="hlink"/>
                </a:solidFill>
              </a:rPr>
              <a:t>284-285 : mandated   a  Decentralization Act</a:t>
            </a:r>
            <a:endParaRPr lang="en-US" sz="2000" dirty="0">
              <a:solidFill>
                <a:schemeClr val="hlink"/>
              </a:solidFill>
            </a:endParaRPr>
          </a:p>
          <a:p>
            <a:pPr>
              <a:lnSpc>
                <a:spcPct val="90000"/>
              </a:lnSpc>
              <a:buFontTx/>
              <a:buNone/>
            </a:pPr>
            <a:endParaRPr lang="en-US" sz="2000" dirty="0">
              <a:solidFill>
                <a:schemeClr val="hlink"/>
              </a:solidFill>
            </a:endParaRPr>
          </a:p>
          <a:p>
            <a:pPr>
              <a:lnSpc>
                <a:spcPct val="90000"/>
              </a:lnSpc>
            </a:pPr>
            <a:r>
              <a:rPr lang="en-US" sz="2000" b="1" dirty="0"/>
              <a:t>Article 286-287</a:t>
            </a:r>
            <a:r>
              <a:rPr lang="en-US" sz="2000" dirty="0"/>
              <a:t>: provided the  Rights  of  local residents  to recall   when elected members not trustworthy</a:t>
            </a:r>
          </a:p>
          <a:p>
            <a:pPr>
              <a:lnSpc>
                <a:spcPct val="90000"/>
              </a:lnSpc>
              <a:buFontTx/>
              <a:buNone/>
            </a:pPr>
            <a:endParaRPr lang="en-US" sz="2000" dirty="0"/>
          </a:p>
          <a:p>
            <a:pPr>
              <a:lnSpc>
                <a:spcPct val="90000"/>
              </a:lnSpc>
            </a:pPr>
            <a:r>
              <a:rPr lang="en-US" sz="2000" b="1" dirty="0"/>
              <a:t>Article 289-290</a:t>
            </a:r>
            <a:r>
              <a:rPr lang="en-US" sz="2000" dirty="0"/>
              <a:t>: Enable additional Functions to local body</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457200" y="166670"/>
            <a:ext cx="8229600" cy="762000"/>
          </a:xfrm>
        </p:spPr>
        <p:txBody>
          <a:bodyPr/>
          <a:lstStyle/>
          <a:p>
            <a:r>
              <a:rPr lang="en-US" b="1" dirty="0"/>
              <a:t>Decentralization Act  1999</a:t>
            </a:r>
          </a:p>
        </p:txBody>
      </p:sp>
      <p:sp>
        <p:nvSpPr>
          <p:cNvPr id="39939" name="Rectangle 3"/>
          <p:cNvSpPr>
            <a:spLocks noGrp="1" noChangeArrowheads="1"/>
          </p:cNvSpPr>
          <p:nvPr>
            <p:ph type="body" idx="1"/>
          </p:nvPr>
        </p:nvSpPr>
        <p:spPr>
          <a:xfrm>
            <a:off x="285720" y="1104920"/>
            <a:ext cx="8610600" cy="5181600"/>
          </a:xfrm>
        </p:spPr>
        <p:txBody>
          <a:bodyPr/>
          <a:lstStyle/>
          <a:p>
            <a:pPr>
              <a:lnSpc>
                <a:spcPct val="80000"/>
              </a:lnSpc>
            </a:pPr>
            <a:r>
              <a:rPr lang="en-US" sz="2400">
                <a:latin typeface="+mj-lt"/>
              </a:rPr>
              <a:t>Effective from November 18, 1999</a:t>
            </a:r>
          </a:p>
          <a:p>
            <a:pPr>
              <a:lnSpc>
                <a:spcPct val="80000"/>
              </a:lnSpc>
            </a:pPr>
            <a:r>
              <a:rPr lang="en-US" sz="2400">
                <a:latin typeface="+mj-lt"/>
              </a:rPr>
              <a:t>Derived from Chapter 284 of Constitution Act, 1997, which mandated the  introduction of law to determine the process of decentralization, including the delegation of powers &amp; duties  of public service delivery, allocation of taxes and duties,  between the State &amp; the Local authorities and among  the Local authorities  also.</a:t>
            </a:r>
          </a:p>
          <a:p>
            <a:pPr>
              <a:lnSpc>
                <a:spcPct val="80000"/>
              </a:lnSpc>
            </a:pPr>
            <a:r>
              <a:rPr lang="en-US" sz="2400">
                <a:latin typeface="+mj-lt"/>
              </a:rPr>
              <a:t> This Act is the backbone of Decentralization in Thailand</a:t>
            </a:r>
          </a:p>
          <a:p>
            <a:pPr>
              <a:lnSpc>
                <a:spcPct val="80000"/>
              </a:lnSpc>
            </a:pPr>
            <a:r>
              <a:rPr lang="en-US" sz="2400">
                <a:latin typeface="+mj-lt"/>
              </a:rPr>
              <a:t> Act has 5 sections:</a:t>
            </a:r>
          </a:p>
          <a:p>
            <a:pPr>
              <a:lnSpc>
                <a:spcPct val="80000"/>
              </a:lnSpc>
              <a:buFontTx/>
              <a:buNone/>
            </a:pPr>
            <a:r>
              <a:rPr lang="en-US" sz="2400">
                <a:latin typeface="+mj-lt"/>
              </a:rPr>
              <a:t>            ** Office of national Decentralization Committee (ONDC)</a:t>
            </a:r>
          </a:p>
          <a:p>
            <a:pPr>
              <a:lnSpc>
                <a:spcPct val="80000"/>
              </a:lnSpc>
              <a:buFontTx/>
              <a:buNone/>
            </a:pPr>
            <a:r>
              <a:rPr lang="en-US" sz="2400">
                <a:latin typeface="+mj-lt"/>
              </a:rPr>
              <a:t>            ** Local Services Responsibilities</a:t>
            </a:r>
          </a:p>
          <a:p>
            <a:pPr>
              <a:lnSpc>
                <a:spcPct val="80000"/>
              </a:lnSpc>
              <a:buFontTx/>
              <a:buNone/>
            </a:pPr>
            <a:r>
              <a:rPr lang="en-US" sz="2400">
                <a:latin typeface="+mj-lt"/>
              </a:rPr>
              <a:t>            **  Allocation of Taxes &amp; Duties</a:t>
            </a:r>
          </a:p>
          <a:p>
            <a:pPr>
              <a:lnSpc>
                <a:spcPct val="80000"/>
              </a:lnSpc>
              <a:buFontTx/>
              <a:buNone/>
            </a:pPr>
            <a:r>
              <a:rPr lang="en-US" sz="2400">
                <a:latin typeface="+mj-lt"/>
              </a:rPr>
              <a:t>            **  Decentralization Plan</a:t>
            </a:r>
          </a:p>
          <a:p>
            <a:pPr>
              <a:lnSpc>
                <a:spcPct val="80000"/>
              </a:lnSpc>
              <a:buFontTx/>
              <a:buNone/>
            </a:pPr>
            <a:r>
              <a:rPr lang="en-US" sz="2400">
                <a:latin typeface="+mj-lt"/>
              </a:rPr>
              <a:t>            **  Measures for Transitional Period</a:t>
            </a:r>
          </a:p>
          <a:p>
            <a:pPr>
              <a:lnSpc>
                <a:spcPct val="80000"/>
              </a:lnSpc>
            </a:pPr>
            <a:endParaRPr lang="en-US" sz="2400">
              <a:latin typeface="+mj-lt"/>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0" y="44450"/>
            <a:ext cx="8229600" cy="1139825"/>
          </a:xfrm>
        </p:spPr>
        <p:txBody>
          <a:bodyPr/>
          <a:lstStyle/>
          <a:p>
            <a:r>
              <a:rPr lang="en-US" sz="3200" b="1">
                <a:effectLst/>
                <a:cs typeface="Tahoma" pitchFamily="34" charset="0"/>
              </a:rPr>
              <a:t>Decentralization Goals</a:t>
            </a:r>
            <a:endParaRPr lang="th-TH" sz="3200" b="1">
              <a:effectLst/>
              <a:cs typeface="Tahoma" pitchFamily="34" charset="0"/>
            </a:endParaRPr>
          </a:p>
        </p:txBody>
      </p:sp>
      <p:sp>
        <p:nvSpPr>
          <p:cNvPr id="92163" name="Rectangle 3"/>
          <p:cNvSpPr>
            <a:spLocks noGrp="1" noChangeArrowheads="1"/>
          </p:cNvSpPr>
          <p:nvPr>
            <p:ph type="body" idx="1"/>
          </p:nvPr>
        </p:nvSpPr>
        <p:spPr>
          <a:xfrm>
            <a:off x="457200" y="1439863"/>
            <a:ext cx="8229600" cy="4941887"/>
          </a:xfrm>
        </p:spPr>
        <p:txBody>
          <a:bodyPr>
            <a:normAutofit/>
          </a:bodyPr>
          <a:lstStyle/>
          <a:p>
            <a:pPr marL="609600" indent="-609600">
              <a:lnSpc>
                <a:spcPct val="80000"/>
              </a:lnSpc>
              <a:buClr>
                <a:schemeClr val="tx1"/>
              </a:buClr>
              <a:buSzTx/>
              <a:buFontTx/>
              <a:buChar char="•"/>
            </a:pPr>
            <a:r>
              <a:rPr lang="en-US">
                <a:latin typeface="+mj-lt"/>
                <a:cs typeface="Tahoma" pitchFamily="34" charset="0"/>
              </a:rPr>
              <a:t>Devolving and allocation of public service responsibilities among levels of local government within 10 years.</a:t>
            </a:r>
          </a:p>
          <a:p>
            <a:pPr marL="609600" indent="-609600">
              <a:lnSpc>
                <a:spcPct val="80000"/>
              </a:lnSpc>
              <a:buFontTx/>
              <a:buNone/>
            </a:pPr>
            <a:endParaRPr lang="en-US">
              <a:latin typeface="+mj-lt"/>
              <a:cs typeface="Tahoma" pitchFamily="34" charset="0"/>
            </a:endParaRPr>
          </a:p>
          <a:p>
            <a:pPr marL="609600" indent="-609600">
              <a:lnSpc>
                <a:spcPct val="80000"/>
              </a:lnSpc>
              <a:buClr>
                <a:schemeClr val="tx1"/>
              </a:buClr>
              <a:buSzTx/>
              <a:buFontTx/>
              <a:buChar char="•"/>
            </a:pPr>
            <a:r>
              <a:rPr lang="en-US">
                <a:latin typeface="+mj-lt"/>
                <a:cs typeface="Tahoma" pitchFamily="34" charset="0"/>
              </a:rPr>
              <a:t>Increasing the share of local revenue relative to total government revenues (including intergovernmental transfers) to 20 percent by the end of 2001, and to 35 percent by the end of 2006. </a:t>
            </a:r>
            <a:endParaRPr lang="th-TH">
              <a:latin typeface="+mj-lt"/>
              <a:cs typeface="Tahoma" pitchFamily="34" charset="0"/>
            </a:endParaRPr>
          </a:p>
        </p:txBody>
      </p:sp>
    </p:spTree>
  </p:cSld>
  <p:clrMapOvr>
    <a:masterClrMapping/>
  </p:clrMapOvr>
  <p:transition spd="med">
    <p:rand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normAutofit/>
          </a:bodyPr>
          <a:lstStyle/>
          <a:p>
            <a:r>
              <a:rPr lang="en-US" sz="3600" b="1">
                <a:cs typeface="Tahoma" pitchFamily="34" charset="0"/>
              </a:rPr>
              <a:t>Current Situation</a:t>
            </a:r>
            <a:endParaRPr lang="th-TH" sz="3600" b="1">
              <a:cs typeface="Tahoma" pitchFamily="34" charset="0"/>
            </a:endParaRPr>
          </a:p>
        </p:txBody>
      </p:sp>
      <p:sp>
        <p:nvSpPr>
          <p:cNvPr id="93187" name="Rectangle 3"/>
          <p:cNvSpPr>
            <a:spLocks noGrp="1" noChangeArrowheads="1"/>
          </p:cNvSpPr>
          <p:nvPr>
            <p:ph type="body" idx="1"/>
          </p:nvPr>
        </p:nvSpPr>
        <p:spPr>
          <a:xfrm>
            <a:off x="285720" y="1357298"/>
            <a:ext cx="8642350" cy="4525962"/>
          </a:xfrm>
        </p:spPr>
        <p:txBody>
          <a:bodyPr/>
          <a:lstStyle/>
          <a:p>
            <a:pPr>
              <a:lnSpc>
                <a:spcPct val="80000"/>
              </a:lnSpc>
              <a:buClr>
                <a:schemeClr val="tx1"/>
              </a:buClr>
              <a:buFontTx/>
              <a:buChar char="•"/>
            </a:pPr>
            <a:r>
              <a:rPr lang="en-US" sz="3600" dirty="0">
                <a:latin typeface="+mj-lt"/>
                <a:cs typeface="Tahoma" pitchFamily="34" charset="0"/>
              </a:rPr>
              <a:t>Public service was transferred to local governments 174 from 245 services</a:t>
            </a:r>
          </a:p>
          <a:p>
            <a:pPr>
              <a:lnSpc>
                <a:spcPct val="80000"/>
              </a:lnSpc>
              <a:buClr>
                <a:schemeClr val="tx1"/>
              </a:buClr>
              <a:buFontTx/>
              <a:buNone/>
            </a:pPr>
            <a:endParaRPr lang="th-TH" sz="3600" dirty="0">
              <a:latin typeface="+mj-lt"/>
              <a:cs typeface="Tahoma" pitchFamily="34" charset="0"/>
            </a:endParaRPr>
          </a:p>
          <a:p>
            <a:pPr>
              <a:lnSpc>
                <a:spcPct val="80000"/>
              </a:lnSpc>
              <a:buClr>
                <a:schemeClr val="tx1"/>
              </a:buClr>
              <a:buFontTx/>
              <a:buChar char="•"/>
            </a:pPr>
            <a:r>
              <a:rPr lang="en-US" sz="3600" dirty="0">
                <a:latin typeface="+mj-lt"/>
                <a:cs typeface="Tahoma" pitchFamily="34" charset="0"/>
              </a:rPr>
              <a:t>the share of local revenue relative to total government revenues</a:t>
            </a:r>
            <a:r>
              <a:rPr lang="th-TH" sz="3600" dirty="0">
                <a:latin typeface="+mj-lt"/>
                <a:cs typeface="Tahoma" pitchFamily="34" charset="0"/>
              </a:rPr>
              <a:t> </a:t>
            </a:r>
            <a:r>
              <a:rPr lang="en-US" sz="3600" dirty="0">
                <a:latin typeface="+mj-lt"/>
                <a:cs typeface="Tahoma" pitchFamily="34" charset="0"/>
              </a:rPr>
              <a:t>has increased from 20.68 % in 1999 to 23.50% in 2005</a:t>
            </a:r>
            <a:endParaRPr lang="th-TH" sz="3600" dirty="0">
              <a:latin typeface="+mj-lt"/>
              <a:cs typeface="Tahoma" pitchFamily="34" charset="0"/>
            </a:endParaRPr>
          </a:p>
        </p:txBody>
      </p:sp>
    </p:spTree>
  </p:cSld>
  <p:clrMapOvr>
    <a:masterClrMapping/>
  </p:clrMapOvr>
  <p:transition spd="med">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a:bodyPr>
          <a:lstStyle/>
          <a:p>
            <a:r>
              <a:rPr lang="en-US" sz="4000" b="1"/>
              <a:t>Current Situation</a:t>
            </a:r>
            <a:endParaRPr lang="th-TH" sz="4000" b="1"/>
          </a:p>
        </p:txBody>
      </p:sp>
      <p:sp>
        <p:nvSpPr>
          <p:cNvPr id="94211" name="Rectangle 3"/>
          <p:cNvSpPr>
            <a:spLocks noGrp="1" noChangeArrowheads="1"/>
          </p:cNvSpPr>
          <p:nvPr>
            <p:ph type="body" idx="1"/>
          </p:nvPr>
        </p:nvSpPr>
        <p:spPr>
          <a:xfrm>
            <a:off x="457200" y="1600200"/>
            <a:ext cx="8229600" cy="4852988"/>
          </a:xfrm>
        </p:spPr>
        <p:txBody>
          <a:bodyPr/>
          <a:lstStyle/>
          <a:p>
            <a:pPr>
              <a:lnSpc>
                <a:spcPct val="80000"/>
              </a:lnSpc>
              <a:buClr>
                <a:schemeClr val="tx1"/>
              </a:buClr>
              <a:buFontTx/>
              <a:buChar char="•"/>
            </a:pPr>
            <a:r>
              <a:rPr lang="en-US">
                <a:latin typeface="+mj-lt"/>
              </a:rPr>
              <a:t>Local government expenditure ratio has increased from   7.18 (1993) to 15.16 (2002) compare to government expenditure</a:t>
            </a:r>
          </a:p>
          <a:p>
            <a:pPr>
              <a:lnSpc>
                <a:spcPct val="80000"/>
              </a:lnSpc>
              <a:buClr>
                <a:schemeClr val="tx1"/>
              </a:buClr>
              <a:buFontTx/>
              <a:buNone/>
            </a:pPr>
            <a:endParaRPr lang="th-TH">
              <a:latin typeface="+mj-lt"/>
            </a:endParaRPr>
          </a:p>
          <a:p>
            <a:pPr>
              <a:lnSpc>
                <a:spcPct val="80000"/>
              </a:lnSpc>
              <a:buClr>
                <a:schemeClr val="tx1"/>
              </a:buClr>
              <a:buFontTx/>
              <a:buChar char="•"/>
            </a:pPr>
            <a:r>
              <a:rPr lang="en-US">
                <a:latin typeface="+mj-lt"/>
              </a:rPr>
              <a:t>Financing gaps between revenues and expenditure may increasing as of decentralization process</a:t>
            </a:r>
          </a:p>
          <a:p>
            <a:pPr>
              <a:lnSpc>
                <a:spcPct val="80000"/>
              </a:lnSpc>
              <a:buClr>
                <a:schemeClr val="tx1"/>
              </a:buClr>
              <a:buFontTx/>
              <a:buNone/>
            </a:pPr>
            <a:endParaRPr lang="en-US">
              <a:latin typeface="+mj-lt"/>
            </a:endParaRPr>
          </a:p>
          <a:p>
            <a:pPr>
              <a:lnSpc>
                <a:spcPct val="80000"/>
              </a:lnSpc>
              <a:buClr>
                <a:schemeClr val="tx1"/>
              </a:buClr>
              <a:buFontTx/>
              <a:buChar char="•"/>
            </a:pPr>
            <a:r>
              <a:rPr lang="en-US">
                <a:latin typeface="+mj-lt"/>
              </a:rPr>
              <a:t>No Debt financing has adopted by local governments in Thailand </a:t>
            </a:r>
            <a:endParaRPr lang="th-TH">
              <a:latin typeface="+mj-lt"/>
            </a:endParaRPr>
          </a:p>
          <a:p>
            <a:pPr>
              <a:lnSpc>
                <a:spcPct val="80000"/>
              </a:lnSpc>
            </a:pPr>
            <a:endParaRPr lang="th-TH" sz="1800">
              <a:latin typeface="+mj-lt"/>
            </a:endParaRPr>
          </a:p>
        </p:txBody>
      </p:sp>
    </p:spTree>
  </p:cSld>
  <p:clrMapOvr>
    <a:masterClrMapping/>
  </p:clrMapOvr>
  <p:transition spd="med">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AutoShape 4"/>
          <p:cNvSpPr>
            <a:spLocks noChangeArrowheads="1"/>
          </p:cNvSpPr>
          <p:nvPr/>
        </p:nvSpPr>
        <p:spPr bwMode="auto">
          <a:xfrm>
            <a:off x="2857488" y="214290"/>
            <a:ext cx="3962400" cy="609600"/>
          </a:xfrm>
          <a:prstGeom prst="roundRect">
            <a:avLst>
              <a:gd name="adj" fmla="val 16667"/>
            </a:avLst>
          </a:prstGeom>
          <a:noFill/>
          <a:ln w="9525">
            <a:noFill/>
            <a:round/>
            <a:headEnd/>
            <a:tailEnd/>
          </a:ln>
          <a:effectLst/>
        </p:spPr>
        <p:txBody>
          <a:bodyPr wrap="none" anchor="ctr"/>
          <a:lstStyle/>
          <a:p>
            <a:pPr algn="ctr"/>
            <a:r>
              <a:rPr lang="en-US" sz="4000" b="1" dirty="0">
                <a:latin typeface="+mj-lt"/>
              </a:rPr>
              <a:t>Fiscal Framework</a:t>
            </a:r>
          </a:p>
        </p:txBody>
      </p:sp>
      <p:sp>
        <p:nvSpPr>
          <p:cNvPr id="19461" name="Text Box 5"/>
          <p:cNvSpPr txBox="1">
            <a:spLocks noChangeArrowheads="1"/>
          </p:cNvSpPr>
          <p:nvPr/>
        </p:nvSpPr>
        <p:spPr bwMode="auto">
          <a:xfrm>
            <a:off x="457200" y="1066800"/>
            <a:ext cx="3886200" cy="473075"/>
          </a:xfrm>
          <a:prstGeom prst="rect">
            <a:avLst/>
          </a:prstGeom>
          <a:noFill/>
          <a:ln w="9525">
            <a:noFill/>
            <a:miter lim="800000"/>
            <a:headEnd/>
            <a:tailEnd/>
          </a:ln>
          <a:effectLst/>
        </p:spPr>
        <p:txBody>
          <a:bodyPr>
            <a:spAutoFit/>
          </a:bodyPr>
          <a:lstStyle/>
          <a:p>
            <a:pPr eaLnBrk="0" hangingPunct="0">
              <a:spcBef>
                <a:spcPct val="50000"/>
              </a:spcBef>
            </a:pPr>
            <a:r>
              <a:rPr lang="en-US" sz="2500" u="sng">
                <a:latin typeface="+mj-lt"/>
              </a:rPr>
              <a:t>Expenditure Assignment</a:t>
            </a:r>
          </a:p>
        </p:txBody>
      </p:sp>
      <p:sp>
        <p:nvSpPr>
          <p:cNvPr id="19462" name="Text Box 6"/>
          <p:cNvSpPr txBox="1">
            <a:spLocks noChangeArrowheads="1"/>
          </p:cNvSpPr>
          <p:nvPr/>
        </p:nvSpPr>
        <p:spPr bwMode="auto">
          <a:xfrm>
            <a:off x="1219200" y="1676400"/>
            <a:ext cx="5638800" cy="1828800"/>
          </a:xfrm>
          <a:prstGeom prst="rect">
            <a:avLst/>
          </a:prstGeom>
          <a:noFill/>
          <a:ln w="9525">
            <a:noFill/>
            <a:miter lim="800000"/>
            <a:headEnd/>
            <a:tailEnd/>
          </a:ln>
          <a:effectLst/>
        </p:spPr>
        <p:txBody>
          <a:bodyPr/>
          <a:lstStyle/>
          <a:p>
            <a:pPr eaLnBrk="0" hangingPunct="0">
              <a:spcBef>
                <a:spcPct val="50000"/>
              </a:spcBef>
              <a:buFont typeface="Arial" pitchFamily="34" charset="0"/>
              <a:buChar char="•"/>
            </a:pPr>
            <a:r>
              <a:rPr lang="en-US" sz="2500" dirty="0" smtClean="0">
                <a:latin typeface="+mj-lt"/>
              </a:rPr>
              <a:t> Limited </a:t>
            </a:r>
            <a:r>
              <a:rPr lang="en-US" sz="2500" dirty="0">
                <a:latin typeface="+mj-lt"/>
              </a:rPr>
              <a:t>authority on expenditure  allocation on local government unit</a:t>
            </a:r>
          </a:p>
          <a:p>
            <a:pPr eaLnBrk="0" hangingPunct="0">
              <a:spcBef>
                <a:spcPct val="50000"/>
              </a:spcBef>
              <a:buFont typeface="Arial" pitchFamily="34" charset="0"/>
              <a:buChar char="•"/>
            </a:pPr>
            <a:r>
              <a:rPr lang="en-US" sz="2500" dirty="0" smtClean="0">
                <a:latin typeface="+mj-lt"/>
              </a:rPr>
              <a:t> Reasonable </a:t>
            </a:r>
            <a:r>
              <a:rPr lang="en-US" sz="2500" dirty="0">
                <a:latin typeface="+mj-lt"/>
              </a:rPr>
              <a:t>autonomy in designing service delivery</a:t>
            </a:r>
          </a:p>
          <a:p>
            <a:pPr eaLnBrk="0" hangingPunct="0">
              <a:spcBef>
                <a:spcPct val="50000"/>
              </a:spcBef>
              <a:buFont typeface="Arial" pitchFamily="34" charset="0"/>
              <a:buChar char="•"/>
            </a:pPr>
            <a:endParaRPr lang="en-US" sz="2500" dirty="0">
              <a:latin typeface="+mj-lt"/>
            </a:endParaRPr>
          </a:p>
          <a:p>
            <a:pPr eaLnBrk="0" hangingPunct="0">
              <a:spcBef>
                <a:spcPct val="50000"/>
              </a:spcBef>
              <a:buFont typeface="Arial" pitchFamily="34" charset="0"/>
              <a:buChar char="•"/>
            </a:pPr>
            <a:endParaRPr lang="en-US" sz="2500" dirty="0">
              <a:latin typeface="+mj-lt"/>
            </a:endParaRPr>
          </a:p>
        </p:txBody>
      </p:sp>
      <p:sp>
        <p:nvSpPr>
          <p:cNvPr id="19465" name="Text Box 9"/>
          <p:cNvSpPr txBox="1">
            <a:spLocks noChangeArrowheads="1"/>
          </p:cNvSpPr>
          <p:nvPr/>
        </p:nvSpPr>
        <p:spPr bwMode="auto">
          <a:xfrm>
            <a:off x="533400" y="3657600"/>
            <a:ext cx="3505200" cy="473075"/>
          </a:xfrm>
          <a:prstGeom prst="rect">
            <a:avLst/>
          </a:prstGeom>
          <a:noFill/>
          <a:ln w="9525">
            <a:noFill/>
            <a:miter lim="800000"/>
            <a:headEnd/>
            <a:tailEnd/>
          </a:ln>
          <a:effectLst/>
        </p:spPr>
        <p:txBody>
          <a:bodyPr>
            <a:spAutoFit/>
          </a:bodyPr>
          <a:lstStyle/>
          <a:p>
            <a:pPr eaLnBrk="0" hangingPunct="0">
              <a:spcBef>
                <a:spcPct val="50000"/>
              </a:spcBef>
            </a:pPr>
            <a:r>
              <a:rPr lang="en-US" sz="2500" u="sng">
                <a:latin typeface="+mj-lt"/>
              </a:rPr>
              <a:t>Revenue Assignment</a:t>
            </a:r>
          </a:p>
        </p:txBody>
      </p:sp>
      <p:sp>
        <p:nvSpPr>
          <p:cNvPr id="19466" name="Text Box 10"/>
          <p:cNvSpPr txBox="1">
            <a:spLocks noChangeArrowheads="1"/>
          </p:cNvSpPr>
          <p:nvPr/>
        </p:nvSpPr>
        <p:spPr bwMode="auto">
          <a:xfrm>
            <a:off x="1295400" y="4267200"/>
            <a:ext cx="6629400" cy="1828800"/>
          </a:xfrm>
          <a:prstGeom prst="rect">
            <a:avLst/>
          </a:prstGeom>
          <a:noFill/>
          <a:ln w="9525">
            <a:noFill/>
            <a:miter lim="800000"/>
            <a:headEnd/>
            <a:tailEnd/>
          </a:ln>
          <a:effectLst/>
        </p:spPr>
        <p:txBody>
          <a:bodyPr/>
          <a:lstStyle/>
          <a:p>
            <a:pPr eaLnBrk="0" hangingPunct="0">
              <a:spcBef>
                <a:spcPct val="50000"/>
              </a:spcBef>
              <a:buFont typeface="Arial" pitchFamily="34" charset="0"/>
              <a:buChar char="•"/>
            </a:pPr>
            <a:r>
              <a:rPr lang="en-US" sz="2500" dirty="0" smtClean="0">
                <a:latin typeface="+mj-lt"/>
              </a:rPr>
              <a:t> Some </a:t>
            </a:r>
            <a:r>
              <a:rPr lang="en-US" sz="2500" dirty="0">
                <a:latin typeface="+mj-lt"/>
              </a:rPr>
              <a:t>national tax bases  shifted to local , land registration fees, groundwater fees…</a:t>
            </a:r>
          </a:p>
          <a:p>
            <a:pPr eaLnBrk="0" hangingPunct="0">
              <a:spcBef>
                <a:spcPct val="50000"/>
              </a:spcBef>
              <a:buFont typeface="Arial" pitchFamily="34" charset="0"/>
              <a:buChar char="•"/>
            </a:pPr>
            <a:r>
              <a:rPr lang="en-US" sz="2500" dirty="0" smtClean="0">
                <a:latin typeface="+mj-lt"/>
              </a:rPr>
              <a:t> Increase </a:t>
            </a:r>
            <a:r>
              <a:rPr lang="en-US" sz="2500" dirty="0">
                <a:latin typeface="+mj-lt"/>
              </a:rPr>
              <a:t>share of local government value added tax and excise taxes</a:t>
            </a:r>
          </a:p>
          <a:p>
            <a:pPr eaLnBrk="0" hangingPunct="0">
              <a:spcBef>
                <a:spcPct val="50000"/>
              </a:spcBef>
              <a:buFont typeface="Arial" pitchFamily="34" charset="0"/>
              <a:buChar char="•"/>
            </a:pPr>
            <a:endParaRPr lang="en-US" sz="2500" dirty="0">
              <a:latin typeface="+mj-lt"/>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5" name="Text Box 5"/>
          <p:cNvSpPr txBox="1">
            <a:spLocks noChangeArrowheads="1"/>
          </p:cNvSpPr>
          <p:nvPr/>
        </p:nvSpPr>
        <p:spPr bwMode="auto">
          <a:xfrm>
            <a:off x="304800" y="1203325"/>
            <a:ext cx="4572000" cy="549275"/>
          </a:xfrm>
          <a:prstGeom prst="rect">
            <a:avLst/>
          </a:prstGeom>
          <a:noFill/>
          <a:ln w="9525">
            <a:noFill/>
            <a:miter lim="800000"/>
            <a:headEnd/>
            <a:tailEnd/>
          </a:ln>
          <a:effectLst/>
        </p:spPr>
        <p:txBody>
          <a:bodyPr>
            <a:spAutoFit/>
          </a:bodyPr>
          <a:lstStyle/>
          <a:p>
            <a:pPr eaLnBrk="0" hangingPunct="0">
              <a:spcBef>
                <a:spcPct val="50000"/>
              </a:spcBef>
            </a:pPr>
            <a:r>
              <a:rPr lang="en-US" sz="3000" u="sng">
                <a:latin typeface="+mj-lt"/>
              </a:rPr>
              <a:t>Intergovernmental Transfers</a:t>
            </a:r>
          </a:p>
        </p:txBody>
      </p:sp>
      <p:sp>
        <p:nvSpPr>
          <p:cNvPr id="20486" name="Text Box 6"/>
          <p:cNvSpPr txBox="1">
            <a:spLocks noChangeArrowheads="1"/>
          </p:cNvSpPr>
          <p:nvPr/>
        </p:nvSpPr>
        <p:spPr bwMode="auto">
          <a:xfrm>
            <a:off x="838200" y="1828800"/>
            <a:ext cx="7391400" cy="2819400"/>
          </a:xfrm>
          <a:prstGeom prst="rect">
            <a:avLst/>
          </a:prstGeom>
          <a:noFill/>
          <a:ln w="9525">
            <a:noFill/>
            <a:miter lim="800000"/>
            <a:headEnd/>
            <a:tailEnd/>
          </a:ln>
          <a:effectLst/>
        </p:spPr>
        <p:txBody>
          <a:bodyPr/>
          <a:lstStyle/>
          <a:p>
            <a:pPr eaLnBrk="0" hangingPunct="0">
              <a:spcBef>
                <a:spcPct val="50000"/>
              </a:spcBef>
              <a:buFont typeface="Arial" pitchFamily="34" charset="0"/>
              <a:buChar char="•"/>
            </a:pPr>
            <a:r>
              <a:rPr lang="en-US" sz="2500" dirty="0" smtClean="0">
                <a:latin typeface="+mj-lt"/>
              </a:rPr>
              <a:t> Include </a:t>
            </a:r>
            <a:r>
              <a:rPr lang="en-US" sz="2500" dirty="0">
                <a:latin typeface="+mj-lt"/>
              </a:rPr>
              <a:t>grants &amp; shared revenues  </a:t>
            </a:r>
          </a:p>
          <a:p>
            <a:pPr eaLnBrk="0" hangingPunct="0">
              <a:spcBef>
                <a:spcPct val="50000"/>
              </a:spcBef>
              <a:buFont typeface="Wingdings" pitchFamily="2" charset="2"/>
              <a:buNone/>
            </a:pPr>
            <a:r>
              <a:rPr lang="en-US" sz="2500" dirty="0">
                <a:latin typeface="+mj-lt"/>
              </a:rPr>
              <a:t>    - shared revenue generate from </a:t>
            </a:r>
            <a:r>
              <a:rPr lang="en-US" sz="2500" dirty="0" smtClean="0">
                <a:latin typeface="+mj-lt"/>
              </a:rPr>
              <a:t>value </a:t>
            </a:r>
            <a:r>
              <a:rPr lang="en-US" sz="2500" dirty="0">
                <a:latin typeface="+mj-lt"/>
              </a:rPr>
              <a:t>added taxes and excise taxes</a:t>
            </a:r>
          </a:p>
          <a:p>
            <a:pPr eaLnBrk="0" hangingPunct="0">
              <a:spcBef>
                <a:spcPct val="50000"/>
              </a:spcBef>
              <a:buFont typeface="Wingdings" pitchFamily="2" charset="2"/>
              <a:buNone/>
            </a:pPr>
            <a:r>
              <a:rPr lang="en-US" sz="2500" dirty="0">
                <a:latin typeface="+mj-lt"/>
              </a:rPr>
              <a:t>    - grants administered according to </a:t>
            </a:r>
            <a:r>
              <a:rPr lang="en-US" sz="2500" dirty="0" smtClean="0">
                <a:latin typeface="+mj-lt"/>
              </a:rPr>
              <a:t>revenue </a:t>
            </a:r>
            <a:r>
              <a:rPr lang="en-US" sz="2500" dirty="0">
                <a:latin typeface="+mj-lt"/>
              </a:rPr>
              <a:t>capacity expenditure needs</a:t>
            </a:r>
          </a:p>
          <a:p>
            <a:pPr eaLnBrk="0" hangingPunct="0">
              <a:spcBef>
                <a:spcPct val="50000"/>
              </a:spcBef>
            </a:pPr>
            <a:endParaRPr lang="en-US" sz="2500" dirty="0">
              <a:latin typeface="+mj-lt"/>
            </a:endParaRPr>
          </a:p>
        </p:txBody>
      </p:sp>
      <p:sp>
        <p:nvSpPr>
          <p:cNvPr id="20489" name="Text Box 9"/>
          <p:cNvSpPr txBox="1">
            <a:spLocks noChangeArrowheads="1"/>
          </p:cNvSpPr>
          <p:nvPr/>
        </p:nvSpPr>
        <p:spPr bwMode="auto">
          <a:xfrm>
            <a:off x="304800" y="4572008"/>
            <a:ext cx="8839200" cy="549275"/>
          </a:xfrm>
          <a:prstGeom prst="rect">
            <a:avLst/>
          </a:prstGeom>
          <a:noFill/>
          <a:ln w="9525">
            <a:noFill/>
            <a:miter lim="800000"/>
            <a:headEnd/>
            <a:tailEnd/>
          </a:ln>
          <a:effectLst/>
        </p:spPr>
        <p:txBody>
          <a:bodyPr>
            <a:spAutoFit/>
          </a:bodyPr>
          <a:lstStyle/>
          <a:p>
            <a:pPr eaLnBrk="0" hangingPunct="0">
              <a:spcBef>
                <a:spcPct val="50000"/>
              </a:spcBef>
            </a:pPr>
            <a:r>
              <a:rPr lang="en-US" sz="3000" u="sng" dirty="0">
                <a:latin typeface="+mj-lt"/>
              </a:rPr>
              <a:t>Local government</a:t>
            </a:r>
            <a:r>
              <a:rPr lang="en-US" sz="3000" dirty="0">
                <a:latin typeface="+mj-lt"/>
              </a:rPr>
              <a:t> : M</a:t>
            </a:r>
            <a:r>
              <a:rPr lang="en-US" sz="2500" dirty="0">
                <a:latin typeface="+mj-lt"/>
              </a:rPr>
              <a:t>unicipalities can borrow under article 28</a:t>
            </a:r>
          </a:p>
        </p:txBody>
      </p:sp>
      <p:sp>
        <p:nvSpPr>
          <p:cNvPr id="20491" name="AutoShape 11"/>
          <p:cNvSpPr>
            <a:spLocks noChangeArrowheads="1"/>
          </p:cNvSpPr>
          <p:nvPr/>
        </p:nvSpPr>
        <p:spPr bwMode="auto">
          <a:xfrm>
            <a:off x="1905000" y="152400"/>
            <a:ext cx="3962400" cy="838200"/>
          </a:xfrm>
          <a:prstGeom prst="roundRect">
            <a:avLst>
              <a:gd name="adj" fmla="val 16667"/>
            </a:avLst>
          </a:prstGeom>
          <a:noFill/>
          <a:ln w="9525">
            <a:noFill/>
            <a:round/>
            <a:headEnd/>
            <a:tailEnd/>
          </a:ln>
          <a:effectLst/>
        </p:spPr>
        <p:txBody>
          <a:bodyPr wrap="none" anchor="ctr"/>
          <a:lstStyle/>
          <a:p>
            <a:pPr algn="ctr"/>
            <a:r>
              <a:rPr lang="en-US" sz="4000" b="1">
                <a:latin typeface="+mj-lt"/>
              </a:rPr>
              <a:t>Fiscal Framework</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0" y="277813"/>
            <a:ext cx="9144000" cy="1139825"/>
          </a:xfrm>
        </p:spPr>
        <p:txBody>
          <a:bodyPr/>
          <a:lstStyle/>
          <a:p>
            <a:r>
              <a:rPr lang="en-US" sz="3600" b="1"/>
              <a:t>Fiscal decentralization</a:t>
            </a:r>
          </a:p>
        </p:txBody>
      </p:sp>
      <p:sp>
        <p:nvSpPr>
          <p:cNvPr id="84995" name="Rectangle 3"/>
          <p:cNvSpPr>
            <a:spLocks noGrp="1" noChangeArrowheads="1"/>
          </p:cNvSpPr>
          <p:nvPr>
            <p:ph type="body" idx="1"/>
          </p:nvPr>
        </p:nvSpPr>
        <p:spPr>
          <a:xfrm>
            <a:off x="463521" y="1357298"/>
            <a:ext cx="8680479" cy="5330825"/>
          </a:xfrm>
        </p:spPr>
        <p:txBody>
          <a:bodyPr>
            <a:normAutofit/>
          </a:bodyPr>
          <a:lstStyle/>
          <a:p>
            <a:pPr>
              <a:buFont typeface="Wingdings" pitchFamily="2" charset="2"/>
              <a:buNone/>
            </a:pPr>
            <a:r>
              <a:rPr lang="en-US" sz="2800" dirty="0">
                <a:latin typeface="+mj-lt"/>
              </a:rPr>
              <a:t>• Advantages of fiscal decentralization </a:t>
            </a:r>
          </a:p>
          <a:p>
            <a:pPr>
              <a:buFont typeface="Wingdings" pitchFamily="2" charset="2"/>
              <a:buNone/>
            </a:pPr>
            <a:r>
              <a:rPr lang="en-US" sz="2800" b="1" dirty="0">
                <a:latin typeface="+mj-lt"/>
              </a:rPr>
              <a:t>Economic</a:t>
            </a:r>
            <a:endParaRPr lang="en-US" sz="2800" dirty="0">
              <a:latin typeface="+mj-lt"/>
            </a:endParaRPr>
          </a:p>
          <a:p>
            <a:pPr>
              <a:buFont typeface="Wingdings" pitchFamily="2" charset="2"/>
              <a:buNone/>
            </a:pPr>
            <a:r>
              <a:rPr lang="en-US" sz="2800" dirty="0">
                <a:latin typeface="+mj-lt"/>
              </a:rPr>
              <a:t>	-  Enhance local public services to meet local needs</a:t>
            </a:r>
          </a:p>
          <a:p>
            <a:pPr>
              <a:buFont typeface="Wingdings" pitchFamily="2" charset="2"/>
              <a:buNone/>
            </a:pPr>
            <a:r>
              <a:rPr lang="en-US" sz="2800" dirty="0">
                <a:latin typeface="+mj-lt"/>
              </a:rPr>
              <a:t>	-  Incentive for local people to pay local tax</a:t>
            </a:r>
          </a:p>
          <a:p>
            <a:pPr>
              <a:buFont typeface="Wingdings" pitchFamily="2" charset="2"/>
              <a:buNone/>
            </a:pPr>
            <a:r>
              <a:rPr lang="en-US" sz="2800" dirty="0">
                <a:latin typeface="+mj-lt"/>
              </a:rPr>
              <a:t>	-  Immune system to protect financial </a:t>
            </a:r>
            <a:r>
              <a:rPr lang="en-US" sz="2800" dirty="0" smtClean="0">
                <a:latin typeface="+mj-lt"/>
              </a:rPr>
              <a:t>crisis</a:t>
            </a:r>
          </a:p>
          <a:p>
            <a:pPr>
              <a:buFont typeface="Wingdings" pitchFamily="2" charset="2"/>
              <a:buNone/>
            </a:pPr>
            <a:r>
              <a:rPr lang="en-US" sz="2800" b="1" dirty="0">
                <a:latin typeface="+mj-lt"/>
              </a:rPr>
              <a:t>Social</a:t>
            </a:r>
          </a:p>
          <a:p>
            <a:pPr>
              <a:buFont typeface="Wingdings" pitchFamily="2" charset="2"/>
              <a:buNone/>
            </a:pPr>
            <a:r>
              <a:rPr lang="en-US" sz="2800" dirty="0">
                <a:latin typeface="+mj-lt"/>
              </a:rPr>
              <a:t>	-  Enhance democratic system</a:t>
            </a:r>
          </a:p>
          <a:p>
            <a:pPr>
              <a:buFont typeface="Wingdings" pitchFamily="2" charset="2"/>
              <a:buNone/>
            </a:pPr>
            <a:r>
              <a:rPr lang="en-US" sz="2800" dirty="0">
                <a:latin typeface="+mj-lt"/>
              </a:rPr>
              <a:t>	-  Improve local leadership</a:t>
            </a:r>
          </a:p>
          <a:p>
            <a:pPr>
              <a:buFont typeface="Wingdings" pitchFamily="2" charset="2"/>
              <a:buNone/>
            </a:pPr>
            <a:endParaRPr lang="en-US" sz="2800" dirty="0">
              <a:latin typeface="+mj-lt"/>
            </a:endParaRPr>
          </a:p>
        </p:txBody>
      </p:sp>
    </p:spTree>
  </p:cSld>
  <p:clrMapOvr>
    <a:masterClrMapping/>
  </p:clrMapOvr>
  <p:transition spd="med">
    <p:rand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normAutofit fontScale="90000"/>
          </a:bodyPr>
          <a:lstStyle/>
          <a:p>
            <a:r>
              <a:rPr lang="en-US" sz="4000" b="1"/>
              <a:t>Current Issue on Fiscal Decentralization</a:t>
            </a:r>
          </a:p>
        </p:txBody>
      </p:sp>
      <p:sp>
        <p:nvSpPr>
          <p:cNvPr id="60419" name="Rectangle 3"/>
          <p:cNvSpPr>
            <a:spLocks noGrp="1" noChangeArrowheads="1"/>
          </p:cNvSpPr>
          <p:nvPr>
            <p:ph type="body" idx="1"/>
          </p:nvPr>
        </p:nvSpPr>
        <p:spPr/>
        <p:txBody>
          <a:bodyPr>
            <a:normAutofit/>
          </a:bodyPr>
          <a:lstStyle/>
          <a:p>
            <a:pPr>
              <a:buClr>
                <a:schemeClr val="tx1"/>
              </a:buClr>
              <a:buSzTx/>
              <a:buFontTx/>
              <a:buChar char="•"/>
            </a:pPr>
            <a:r>
              <a:rPr lang="en-US" sz="3600" b="1" dirty="0">
                <a:latin typeface="+mj-lt"/>
              </a:rPr>
              <a:t>Revenue</a:t>
            </a:r>
          </a:p>
          <a:p>
            <a:pPr>
              <a:buFont typeface="Wingdings" pitchFamily="2" charset="2"/>
              <a:buNone/>
            </a:pPr>
            <a:r>
              <a:rPr lang="en-US" sz="3600" dirty="0">
                <a:latin typeface="+mj-lt"/>
              </a:rPr>
              <a:t>	-  Not less than 20% of government's</a:t>
            </a:r>
            <a:br>
              <a:rPr lang="en-US" sz="3600" dirty="0">
                <a:latin typeface="+mj-lt"/>
              </a:rPr>
            </a:br>
            <a:r>
              <a:rPr lang="en-US" sz="3600" dirty="0">
                <a:latin typeface="+mj-lt"/>
              </a:rPr>
              <a:t>   revenues in 2001</a:t>
            </a:r>
          </a:p>
          <a:p>
            <a:pPr>
              <a:buFont typeface="Wingdings" pitchFamily="2" charset="2"/>
              <a:buNone/>
            </a:pPr>
            <a:r>
              <a:rPr lang="en-US" sz="3600" dirty="0">
                <a:latin typeface="+mj-lt"/>
              </a:rPr>
              <a:t>	-  Not less than 35% of government's</a:t>
            </a:r>
            <a:br>
              <a:rPr lang="en-US" sz="3600" dirty="0">
                <a:latin typeface="+mj-lt"/>
              </a:rPr>
            </a:br>
            <a:r>
              <a:rPr lang="en-US" sz="3600" dirty="0">
                <a:latin typeface="+mj-lt"/>
              </a:rPr>
              <a:t>   revenues in 2006</a:t>
            </a:r>
          </a:p>
        </p:txBody>
      </p:sp>
    </p:spTree>
  </p:cSld>
  <p:clrMapOvr>
    <a:masterClrMapping/>
  </p:clrMapOvr>
  <p:transition spd="med">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1" name="Rectangle 3"/>
          <p:cNvSpPr>
            <a:spLocks noGrp="1" noChangeArrowheads="1"/>
          </p:cNvSpPr>
          <p:nvPr>
            <p:ph type="body" idx="1"/>
          </p:nvPr>
        </p:nvSpPr>
        <p:spPr>
          <a:xfrm>
            <a:off x="457200" y="1412875"/>
            <a:ext cx="8229600" cy="5257800"/>
          </a:xfrm>
        </p:spPr>
        <p:txBody>
          <a:bodyPr/>
          <a:lstStyle/>
          <a:p>
            <a:pPr>
              <a:buFont typeface="Wingdings" pitchFamily="2" charset="2"/>
              <a:buNone/>
            </a:pPr>
            <a:r>
              <a:rPr lang="en-US">
                <a:latin typeface="+mj-lt"/>
              </a:rPr>
              <a:t>• </a:t>
            </a:r>
            <a:r>
              <a:rPr lang="en-US" b="1">
                <a:latin typeface="+mj-lt"/>
              </a:rPr>
              <a:t>LR/GR	</a:t>
            </a:r>
            <a:r>
              <a:rPr lang="en-US">
                <a:latin typeface="+mj-lt"/>
              </a:rPr>
              <a:t>		</a:t>
            </a:r>
          </a:p>
          <a:p>
            <a:pPr>
              <a:buFont typeface="Wingdings" pitchFamily="2" charset="2"/>
              <a:buNone/>
            </a:pPr>
            <a:r>
              <a:rPr lang="en-US">
                <a:latin typeface="+mj-lt"/>
              </a:rPr>
              <a:t>	-  Year	2000		12.63%</a:t>
            </a:r>
          </a:p>
          <a:p>
            <a:pPr>
              <a:buFont typeface="Wingdings" pitchFamily="2" charset="2"/>
              <a:buNone/>
            </a:pPr>
            <a:r>
              <a:rPr lang="en-US">
                <a:latin typeface="+mj-lt"/>
              </a:rPr>
              <a:t>	-  Year	2001		20.68%</a:t>
            </a:r>
          </a:p>
          <a:p>
            <a:pPr>
              <a:buFont typeface="Wingdings" pitchFamily="2" charset="2"/>
              <a:buNone/>
            </a:pPr>
            <a:r>
              <a:rPr lang="en-US">
                <a:latin typeface="+mj-lt"/>
              </a:rPr>
              <a:t>	-  Year	2002		21.88%</a:t>
            </a:r>
          </a:p>
          <a:p>
            <a:pPr>
              <a:buFont typeface="Wingdings" pitchFamily="2" charset="2"/>
              <a:buNone/>
            </a:pPr>
            <a:r>
              <a:rPr lang="en-US">
                <a:latin typeface="+mj-lt"/>
              </a:rPr>
              <a:t>	-  Year	2003		22.19%</a:t>
            </a:r>
          </a:p>
          <a:p>
            <a:pPr>
              <a:buFont typeface="Wingdings" pitchFamily="2" charset="2"/>
              <a:buNone/>
            </a:pPr>
            <a:r>
              <a:rPr lang="en-US">
                <a:latin typeface="+mj-lt"/>
              </a:rPr>
              <a:t>	-  Year	2004		22.50%</a:t>
            </a:r>
          </a:p>
          <a:p>
            <a:pPr>
              <a:buFont typeface="Wingdings" pitchFamily="2" charset="2"/>
              <a:buNone/>
            </a:pPr>
            <a:r>
              <a:rPr lang="en-US">
                <a:latin typeface="+mj-lt"/>
              </a:rPr>
              <a:t>	-  Year	2005		23.50%</a:t>
            </a:r>
          </a:p>
        </p:txBody>
      </p:sp>
      <p:sp>
        <p:nvSpPr>
          <p:cNvPr id="63492" name="Rectangle 4"/>
          <p:cNvSpPr>
            <a:spLocks noGrp="1" noChangeArrowheads="1"/>
          </p:cNvSpPr>
          <p:nvPr>
            <p:ph type="title"/>
          </p:nvPr>
        </p:nvSpPr>
        <p:spPr>
          <a:xfrm>
            <a:off x="457200" y="44450"/>
            <a:ext cx="8229600" cy="1139825"/>
          </a:xfrm>
        </p:spPr>
        <p:txBody>
          <a:bodyPr/>
          <a:lstStyle/>
          <a:p>
            <a:r>
              <a:rPr lang="en-US" b="1"/>
              <a:t>Fiscal Decentralization Progress</a:t>
            </a:r>
          </a:p>
        </p:txBody>
      </p:sp>
    </p:spTree>
  </p:cSld>
  <p:clrMapOvr>
    <a:masterClrMapping/>
  </p:clrMapOvr>
  <p:transition spd="med">
    <p:rand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457200" y="44450"/>
            <a:ext cx="8229600" cy="1139825"/>
          </a:xfrm>
        </p:spPr>
        <p:txBody>
          <a:bodyPr>
            <a:normAutofit/>
          </a:bodyPr>
          <a:lstStyle/>
          <a:p>
            <a:r>
              <a:rPr lang="en-US" sz="4000" b="1" dirty="0"/>
              <a:t>Fiscal Decentralization </a:t>
            </a:r>
          </a:p>
        </p:txBody>
      </p:sp>
      <p:sp>
        <p:nvSpPr>
          <p:cNvPr id="76803" name="Rectangle 3"/>
          <p:cNvSpPr>
            <a:spLocks noGrp="1" noChangeArrowheads="1"/>
          </p:cNvSpPr>
          <p:nvPr>
            <p:ph type="body" idx="1"/>
          </p:nvPr>
        </p:nvSpPr>
        <p:spPr>
          <a:xfrm>
            <a:off x="214282" y="1142984"/>
            <a:ext cx="8686800" cy="5257800"/>
          </a:xfrm>
        </p:spPr>
        <p:txBody>
          <a:bodyPr>
            <a:normAutofit lnSpcReduction="10000"/>
          </a:bodyPr>
          <a:lstStyle/>
          <a:p>
            <a:pPr>
              <a:lnSpc>
                <a:spcPct val="90000"/>
              </a:lnSpc>
              <a:buClr>
                <a:schemeClr val="tx1"/>
              </a:buClr>
              <a:buSzTx/>
              <a:buFont typeface="Wingdings" pitchFamily="2" charset="2"/>
              <a:buChar char="§"/>
            </a:pPr>
            <a:r>
              <a:rPr lang="en-US" dirty="0" smtClean="0">
                <a:latin typeface="+mj-lt"/>
              </a:rPr>
              <a:t>Amending </a:t>
            </a:r>
            <a:r>
              <a:rPr lang="en-US" dirty="0">
                <a:latin typeface="+mj-lt"/>
              </a:rPr>
              <a:t>the Decentralization Act</a:t>
            </a:r>
          </a:p>
          <a:p>
            <a:pPr lvl="1">
              <a:lnSpc>
                <a:spcPct val="90000"/>
              </a:lnSpc>
              <a:buClr>
                <a:schemeClr val="tx1"/>
              </a:buClr>
              <a:buSzTx/>
              <a:buFontTx/>
              <a:buChar char="•"/>
            </a:pPr>
            <a:r>
              <a:rPr lang="en-US" dirty="0">
                <a:latin typeface="+mj-lt"/>
              </a:rPr>
              <a:t>Local Revenues target is still 35% of Government Revenues.</a:t>
            </a:r>
          </a:p>
          <a:p>
            <a:pPr lvl="1">
              <a:lnSpc>
                <a:spcPct val="90000"/>
              </a:lnSpc>
              <a:buClr>
                <a:schemeClr val="tx1"/>
              </a:buClr>
              <a:buSzTx/>
              <a:buFontTx/>
              <a:buChar char="•"/>
            </a:pPr>
            <a:r>
              <a:rPr lang="en-US" dirty="0">
                <a:latin typeface="+mj-lt"/>
              </a:rPr>
              <a:t>Extend the year which is set by the National Decentralization Committee</a:t>
            </a:r>
            <a:r>
              <a:rPr lang="en-US" dirty="0" smtClean="0">
                <a:latin typeface="+mj-lt"/>
              </a:rPr>
              <a:t>.</a:t>
            </a:r>
          </a:p>
          <a:p>
            <a:pPr>
              <a:lnSpc>
                <a:spcPct val="90000"/>
              </a:lnSpc>
              <a:buClr>
                <a:schemeClr val="tx1"/>
              </a:buClr>
              <a:buFontTx/>
              <a:buChar char="•"/>
            </a:pPr>
            <a:r>
              <a:rPr lang="en-US" dirty="0">
                <a:latin typeface="+mj-lt"/>
              </a:rPr>
              <a:t>expanding taxes-base and increasing taxes-rate</a:t>
            </a:r>
          </a:p>
          <a:p>
            <a:pPr>
              <a:lnSpc>
                <a:spcPct val="90000"/>
              </a:lnSpc>
              <a:buClr>
                <a:schemeClr val="tx1"/>
              </a:buClr>
              <a:buFontTx/>
              <a:buChar char="•"/>
            </a:pPr>
            <a:r>
              <a:rPr lang="en-US" dirty="0">
                <a:latin typeface="+mj-lt"/>
              </a:rPr>
              <a:t>increasing efficiency and transparency of collecting taxes system</a:t>
            </a:r>
          </a:p>
          <a:p>
            <a:pPr>
              <a:lnSpc>
                <a:spcPct val="90000"/>
              </a:lnSpc>
              <a:buClr>
                <a:schemeClr val="tx1"/>
              </a:buClr>
              <a:buFontTx/>
              <a:buChar char="•"/>
            </a:pPr>
            <a:r>
              <a:rPr lang="en-US" dirty="0">
                <a:latin typeface="+mj-lt"/>
              </a:rPr>
              <a:t>establishing the new taxes such as Environment Tax Act</a:t>
            </a:r>
          </a:p>
          <a:p>
            <a:pPr>
              <a:lnSpc>
                <a:spcPct val="90000"/>
              </a:lnSpc>
              <a:buClr>
                <a:schemeClr val="tx1"/>
              </a:buClr>
              <a:buFontTx/>
              <a:buChar char="•"/>
            </a:pPr>
            <a:r>
              <a:rPr lang="en-US" dirty="0">
                <a:latin typeface="+mj-lt"/>
              </a:rPr>
              <a:t>issuing the Property Tax </a:t>
            </a:r>
            <a:r>
              <a:rPr lang="en-US" dirty="0" smtClean="0">
                <a:latin typeface="+mj-lt"/>
              </a:rPr>
              <a:t>Act</a:t>
            </a:r>
          </a:p>
          <a:p>
            <a:pPr>
              <a:lnSpc>
                <a:spcPct val="90000"/>
              </a:lnSpc>
              <a:buClr>
                <a:schemeClr val="tx1"/>
              </a:buClr>
              <a:buFontTx/>
              <a:buChar char="•"/>
            </a:pPr>
            <a:r>
              <a:rPr lang="en-US" dirty="0" smtClean="0">
                <a:latin typeface="+mj-lt"/>
              </a:rPr>
              <a:t>to </a:t>
            </a:r>
            <a:r>
              <a:rPr lang="en-US" dirty="0">
                <a:latin typeface="+mj-lt"/>
              </a:rPr>
              <a:t>enhance the local collecting tax system</a:t>
            </a:r>
          </a:p>
          <a:p>
            <a:pPr>
              <a:lnSpc>
                <a:spcPct val="90000"/>
              </a:lnSpc>
              <a:buClr>
                <a:schemeClr val="tx1"/>
              </a:buClr>
              <a:buFontTx/>
              <a:buChar char="•"/>
            </a:pPr>
            <a:endParaRPr lang="en-US" dirty="0">
              <a:latin typeface="+mj-lt"/>
            </a:endParaRPr>
          </a:p>
          <a:p>
            <a:pPr>
              <a:lnSpc>
                <a:spcPct val="90000"/>
              </a:lnSpc>
              <a:buClr>
                <a:schemeClr val="tx1"/>
              </a:buClr>
              <a:buFontTx/>
              <a:buChar char="•"/>
            </a:pPr>
            <a:endParaRPr lang="en-US" dirty="0">
              <a:latin typeface="+mj-lt"/>
            </a:endParaRPr>
          </a:p>
        </p:txBody>
      </p:sp>
    </p:spTree>
  </p:cSld>
  <p:clrMapOvr>
    <a:masterClrMapping/>
  </p:clrMapOvr>
  <p:transition spd="med">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idx="1"/>
          </p:nvPr>
        </p:nvSpPr>
        <p:spPr>
          <a:xfrm>
            <a:off x="533400" y="1371600"/>
            <a:ext cx="8110566" cy="4572000"/>
          </a:xfrm>
        </p:spPr>
        <p:txBody>
          <a:bodyPr/>
          <a:lstStyle/>
          <a:p>
            <a:pPr>
              <a:lnSpc>
                <a:spcPct val="90000"/>
              </a:lnSpc>
            </a:pPr>
            <a:r>
              <a:rPr lang="en-US" sz="2400" dirty="0"/>
              <a:t>Monitoring the Outcomes of Decentralization not undertaken. Very Little outcome Data, as very few staff</a:t>
            </a:r>
          </a:p>
          <a:p>
            <a:pPr>
              <a:lnSpc>
                <a:spcPct val="90000"/>
              </a:lnSpc>
              <a:buFontTx/>
              <a:buNone/>
            </a:pPr>
            <a:endParaRPr lang="en-US" sz="2400" dirty="0"/>
          </a:p>
          <a:p>
            <a:pPr>
              <a:lnSpc>
                <a:spcPct val="90000"/>
              </a:lnSpc>
            </a:pPr>
            <a:r>
              <a:rPr lang="en-US" sz="2400" dirty="0"/>
              <a:t>Need for Performance Budget reform, which has been initiated</a:t>
            </a:r>
          </a:p>
          <a:p>
            <a:pPr>
              <a:lnSpc>
                <a:spcPct val="90000"/>
              </a:lnSpc>
              <a:buFontTx/>
              <a:buNone/>
            </a:pPr>
            <a:endParaRPr lang="en-US" sz="2400" dirty="0"/>
          </a:p>
          <a:p>
            <a:pPr>
              <a:lnSpc>
                <a:spcPct val="90000"/>
              </a:lnSpc>
            </a:pPr>
            <a:r>
              <a:rPr lang="en-US" sz="2400" dirty="0"/>
              <a:t>Though Local Council Members elected, provincial administration  is largely an extension of Central government as Governor appointed by Ministry of Interior, &amp; local administration has to Report  to Governor</a:t>
            </a:r>
          </a:p>
          <a:p>
            <a:pPr>
              <a:lnSpc>
                <a:spcPct val="90000"/>
              </a:lnSpc>
            </a:pPr>
            <a:endParaRPr lang="en-US" sz="2400" dirty="0"/>
          </a:p>
          <a:p>
            <a:pPr>
              <a:lnSpc>
                <a:spcPct val="90000"/>
              </a:lnSpc>
            </a:pPr>
            <a:endParaRPr lang="en-US" sz="2400" dirty="0"/>
          </a:p>
          <a:p>
            <a:pPr>
              <a:lnSpc>
                <a:spcPct val="90000"/>
              </a:lnSpc>
            </a:pPr>
            <a:endParaRPr lang="en-US" sz="2400" dirty="0"/>
          </a:p>
        </p:txBody>
      </p:sp>
      <p:sp>
        <p:nvSpPr>
          <p:cNvPr id="40963" name="Rectangle 3"/>
          <p:cNvSpPr>
            <a:spLocks noGrp="1" noChangeArrowheads="1"/>
          </p:cNvSpPr>
          <p:nvPr>
            <p:ph type="title"/>
          </p:nvPr>
        </p:nvSpPr>
        <p:spPr>
          <a:xfrm>
            <a:off x="457200" y="381000"/>
            <a:ext cx="8229600" cy="762000"/>
          </a:xfrm>
          <a:noFill/>
          <a:ln/>
        </p:spPr>
        <p:txBody>
          <a:bodyPr/>
          <a:lstStyle/>
          <a:p>
            <a:r>
              <a:rPr lang="en-US" sz="3200" b="1"/>
              <a:t>DECENTRALIZATION OUTCOMES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type="body" idx="1"/>
          </p:nvPr>
        </p:nvSpPr>
        <p:spPr>
          <a:xfrm>
            <a:off x="533400" y="1371600"/>
            <a:ext cx="8610600" cy="4572000"/>
          </a:xfrm>
        </p:spPr>
        <p:txBody>
          <a:bodyPr/>
          <a:lstStyle/>
          <a:p>
            <a:pPr>
              <a:lnSpc>
                <a:spcPct val="90000"/>
              </a:lnSpc>
            </a:pPr>
            <a:r>
              <a:rPr lang="en-US" sz="2400"/>
              <a:t>The implementation of the Decentralization Program showed a serious concern for villagers who were seen to have been neglected by central government</a:t>
            </a:r>
          </a:p>
          <a:p>
            <a:pPr>
              <a:lnSpc>
                <a:spcPct val="90000"/>
              </a:lnSpc>
              <a:buFontTx/>
              <a:buNone/>
            </a:pPr>
            <a:endParaRPr lang="en-US" sz="2400"/>
          </a:p>
          <a:p>
            <a:pPr>
              <a:lnSpc>
                <a:spcPct val="90000"/>
              </a:lnSpc>
            </a:pPr>
            <a:r>
              <a:rPr lang="en-US" sz="2400"/>
              <a:t>Villagers given the opportunity to be involved in the planning process and selection of local government projects</a:t>
            </a:r>
          </a:p>
          <a:p>
            <a:pPr>
              <a:lnSpc>
                <a:spcPct val="90000"/>
              </a:lnSpc>
              <a:buFontTx/>
              <a:buNone/>
            </a:pPr>
            <a:endParaRPr lang="en-US" sz="2400"/>
          </a:p>
          <a:p>
            <a:pPr>
              <a:lnSpc>
                <a:spcPct val="90000"/>
              </a:lnSpc>
            </a:pPr>
            <a:r>
              <a:rPr lang="en-US" sz="2400"/>
              <a:t>Strengthened the Tambon Council by deconcentrating funds</a:t>
            </a:r>
          </a:p>
          <a:p>
            <a:pPr>
              <a:lnSpc>
                <a:spcPct val="90000"/>
              </a:lnSpc>
            </a:pPr>
            <a:endParaRPr lang="en-US" sz="2400"/>
          </a:p>
        </p:txBody>
      </p:sp>
      <p:sp>
        <p:nvSpPr>
          <p:cNvPr id="38916" name="Rectangle 4"/>
          <p:cNvSpPr>
            <a:spLocks noGrp="1" noChangeArrowheads="1"/>
          </p:cNvSpPr>
          <p:nvPr>
            <p:ph type="title"/>
          </p:nvPr>
        </p:nvSpPr>
        <p:spPr>
          <a:xfrm>
            <a:off x="457200" y="381000"/>
            <a:ext cx="8229600" cy="762000"/>
          </a:xfrm>
          <a:noFill/>
          <a:ln/>
        </p:spPr>
        <p:txBody>
          <a:bodyPr/>
          <a:lstStyle/>
          <a:p>
            <a:r>
              <a:rPr lang="en-US" sz="3200" b="1"/>
              <a:t>DECENTRALIZATION OUTCOMES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b="1" dirty="0" smtClean="0"/>
              <a:t>Rural Politics</a:t>
            </a:r>
            <a:endParaRPr lang="th-TH" b="1" dirty="0"/>
          </a:p>
        </p:txBody>
      </p:sp>
      <p:sp>
        <p:nvSpPr>
          <p:cNvPr id="3" name="ตัวยึดเนื้อหา 2"/>
          <p:cNvSpPr>
            <a:spLocks noGrp="1"/>
          </p:cNvSpPr>
          <p:nvPr>
            <p:ph idx="1"/>
          </p:nvPr>
        </p:nvSpPr>
        <p:spPr/>
        <p:txBody>
          <a:bodyPr>
            <a:normAutofit/>
          </a:bodyPr>
          <a:lstStyle/>
          <a:p>
            <a:pPr>
              <a:buFont typeface="Wingdings" pitchFamily="2" charset="2"/>
              <a:buNone/>
            </a:pPr>
            <a:r>
              <a:rPr lang="en-US" b="1" dirty="0" smtClean="0"/>
              <a:t>Politics </a:t>
            </a:r>
          </a:p>
          <a:p>
            <a:r>
              <a:rPr lang="en-US" dirty="0" smtClean="0"/>
              <a:t>The process of who gets what, where and when</a:t>
            </a:r>
          </a:p>
          <a:p>
            <a:pPr>
              <a:buFont typeface="Wingdings" pitchFamily="2" charset="2"/>
              <a:buNone/>
            </a:pPr>
            <a:r>
              <a:rPr lang="en-US" b="1" dirty="0" smtClean="0"/>
              <a:t>Political Capital</a:t>
            </a:r>
          </a:p>
          <a:p>
            <a:r>
              <a:rPr lang="en-US" dirty="0" smtClean="0"/>
              <a:t>Organization, connections, voice &amp; power</a:t>
            </a:r>
          </a:p>
          <a:p>
            <a:r>
              <a:rPr lang="en-US" dirty="0" smtClean="0"/>
              <a:t>The ability of a group to influence the allocation of resources and benefits with the community</a:t>
            </a:r>
          </a:p>
          <a:p>
            <a:endParaRPr lang="th-TH"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US" b="1" dirty="0" smtClean="0"/>
              <a:t>Political Models</a:t>
            </a:r>
            <a:endParaRPr lang="en-US" b="1" dirty="0"/>
          </a:p>
        </p:txBody>
      </p:sp>
      <p:sp>
        <p:nvSpPr>
          <p:cNvPr id="18435" name="Rectangle 3"/>
          <p:cNvSpPr>
            <a:spLocks noGrp="1" noChangeArrowheads="1"/>
          </p:cNvSpPr>
          <p:nvPr>
            <p:ph type="body" idx="1"/>
          </p:nvPr>
        </p:nvSpPr>
        <p:spPr/>
        <p:txBody>
          <a:bodyPr/>
          <a:lstStyle/>
          <a:p>
            <a:r>
              <a:rPr lang="en-US" dirty="0" smtClean="0"/>
              <a:t>“</a:t>
            </a:r>
            <a:r>
              <a:rPr lang="en-US" dirty="0"/>
              <a:t>The Power Elite”</a:t>
            </a:r>
          </a:p>
          <a:p>
            <a:pPr lvl="1"/>
            <a:r>
              <a:rPr lang="en-US" dirty="0"/>
              <a:t>The Power Elite is a coalition of government officials, business executives, military leaders, industrialists, and very wealthy that run the </a:t>
            </a:r>
            <a:r>
              <a:rPr lang="en-US" dirty="0" smtClean="0"/>
              <a:t>system</a:t>
            </a:r>
            <a:endParaRPr lang="en-US" dirty="0"/>
          </a:p>
        </p:txBody>
      </p:sp>
      <p:sp>
        <p:nvSpPr>
          <p:cNvPr id="18436" name="AutoShape 4"/>
          <p:cNvSpPr>
            <a:spLocks noChangeArrowheads="1"/>
          </p:cNvSpPr>
          <p:nvPr/>
        </p:nvSpPr>
        <p:spPr bwMode="auto">
          <a:xfrm>
            <a:off x="6858000" y="4114800"/>
            <a:ext cx="1295400" cy="15240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8437" name="Line 5"/>
          <p:cNvSpPr>
            <a:spLocks noChangeShapeType="1"/>
          </p:cNvSpPr>
          <p:nvPr/>
        </p:nvSpPr>
        <p:spPr bwMode="auto">
          <a:xfrm>
            <a:off x="6781800" y="4267200"/>
            <a:ext cx="1447800" cy="0"/>
          </a:xfrm>
          <a:prstGeom prst="line">
            <a:avLst/>
          </a:prstGeom>
          <a:noFill/>
          <a:ln w="9525">
            <a:solidFill>
              <a:schemeClr val="tx1"/>
            </a:solidFill>
            <a:round/>
            <a:headEnd/>
            <a:tailEnd/>
          </a:ln>
          <a:effectLst/>
        </p:spPr>
        <p:txBody>
          <a:bodyPr/>
          <a:lstStyle/>
          <a:p>
            <a:endParaRPr lang="th-TH"/>
          </a:p>
        </p:txBody>
      </p:sp>
      <p:sp>
        <p:nvSpPr>
          <p:cNvPr id="18438" name="Line 6"/>
          <p:cNvSpPr>
            <a:spLocks noChangeShapeType="1"/>
          </p:cNvSpPr>
          <p:nvPr/>
        </p:nvSpPr>
        <p:spPr bwMode="auto">
          <a:xfrm>
            <a:off x="6781800" y="4648200"/>
            <a:ext cx="1447800" cy="0"/>
          </a:xfrm>
          <a:prstGeom prst="line">
            <a:avLst/>
          </a:prstGeom>
          <a:noFill/>
          <a:ln w="9525">
            <a:solidFill>
              <a:schemeClr val="tx1"/>
            </a:solidFill>
            <a:round/>
            <a:headEnd/>
            <a:tailEnd/>
          </a:ln>
          <a:effectLst/>
        </p:spPr>
        <p:txBody>
          <a:bodyPr/>
          <a:lstStyle/>
          <a:p>
            <a:endParaRPr lang="th-TH"/>
          </a:p>
        </p:txBody>
      </p:sp>
      <p:sp>
        <p:nvSpPr>
          <p:cNvPr id="18439" name="Line 7"/>
          <p:cNvSpPr>
            <a:spLocks noChangeShapeType="1"/>
          </p:cNvSpPr>
          <p:nvPr/>
        </p:nvSpPr>
        <p:spPr bwMode="auto">
          <a:xfrm>
            <a:off x="6781800" y="4953000"/>
            <a:ext cx="1447800" cy="0"/>
          </a:xfrm>
          <a:prstGeom prst="line">
            <a:avLst/>
          </a:prstGeom>
          <a:noFill/>
          <a:ln w="9525">
            <a:solidFill>
              <a:schemeClr val="tx1"/>
            </a:solidFill>
            <a:round/>
            <a:headEnd/>
            <a:tailEnd/>
          </a:ln>
          <a:effectLst/>
        </p:spPr>
        <p:txBody>
          <a:bodyPr/>
          <a:lstStyle/>
          <a:p>
            <a:endParaRPr lang="th-TH"/>
          </a:p>
        </p:txBody>
      </p:sp>
      <p:sp>
        <p:nvSpPr>
          <p:cNvPr id="18440" name="Text Box 8"/>
          <p:cNvSpPr txBox="1">
            <a:spLocks noChangeArrowheads="1"/>
          </p:cNvSpPr>
          <p:nvPr/>
        </p:nvSpPr>
        <p:spPr bwMode="auto">
          <a:xfrm>
            <a:off x="4071934" y="5143512"/>
            <a:ext cx="2819400" cy="641350"/>
          </a:xfrm>
          <a:prstGeom prst="rect">
            <a:avLst/>
          </a:prstGeom>
          <a:noFill/>
          <a:ln w="9525">
            <a:noFill/>
            <a:miter lim="800000"/>
            <a:headEnd/>
            <a:tailEnd/>
          </a:ln>
          <a:effectLst/>
        </p:spPr>
        <p:txBody>
          <a:bodyPr>
            <a:spAutoFit/>
          </a:bodyPr>
          <a:lstStyle/>
          <a:p>
            <a:pPr>
              <a:spcBef>
                <a:spcPct val="50000"/>
              </a:spcBef>
            </a:pPr>
            <a:r>
              <a:rPr lang="en-US" dirty="0"/>
              <a:t>Social and class stratification</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US" b="1" dirty="0"/>
              <a:t>Models of Community Power</a:t>
            </a:r>
          </a:p>
        </p:txBody>
      </p:sp>
      <p:sp>
        <p:nvSpPr>
          <p:cNvPr id="10243" name="Rectangle 3"/>
          <p:cNvSpPr>
            <a:spLocks noGrp="1" noChangeArrowheads="1"/>
          </p:cNvSpPr>
          <p:nvPr>
            <p:ph type="body" idx="1"/>
          </p:nvPr>
        </p:nvSpPr>
        <p:spPr/>
        <p:txBody>
          <a:bodyPr/>
          <a:lstStyle/>
          <a:p>
            <a:pPr marL="609600" indent="-609600"/>
            <a:r>
              <a:rPr lang="en-US"/>
              <a:t>Sectorial or Methods Models</a:t>
            </a:r>
          </a:p>
          <a:p>
            <a:pPr marL="990600" lvl="1" indent="-533400">
              <a:buFontTx/>
              <a:buAutoNum type="arabicPeriod"/>
            </a:pPr>
            <a:r>
              <a:rPr lang="en-US"/>
              <a:t>Those in official positions in each sector of the community have predominant influence or power</a:t>
            </a:r>
          </a:p>
          <a:p>
            <a:pPr marL="990600" lvl="1" indent="-533400">
              <a:buFontTx/>
              <a:buAutoNum type="arabicPeriod"/>
            </a:pPr>
            <a:r>
              <a:rPr lang="en-US"/>
              <a:t>People throughout the community are well aware of who has power</a:t>
            </a:r>
          </a:p>
          <a:p>
            <a:pPr marL="990600" lvl="1" indent="-533400">
              <a:buFontTx/>
              <a:buAutoNum type="arabicPeriod"/>
            </a:pPr>
            <a:r>
              <a:rPr lang="en-US"/>
              <a:t>Power is transferred from persons to person over the years with different elections and circumstances</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en-US" b="1" dirty="0"/>
              <a:t>Community Power Models</a:t>
            </a:r>
          </a:p>
        </p:txBody>
      </p:sp>
      <p:sp>
        <p:nvSpPr>
          <p:cNvPr id="11267" name="Rectangle 3"/>
          <p:cNvSpPr>
            <a:spLocks noGrp="1" noChangeArrowheads="1"/>
          </p:cNvSpPr>
          <p:nvPr>
            <p:ph type="body" idx="1"/>
          </p:nvPr>
        </p:nvSpPr>
        <p:spPr/>
        <p:txBody>
          <a:bodyPr/>
          <a:lstStyle/>
          <a:p>
            <a:pPr marL="609600" indent="-609600"/>
            <a:r>
              <a:rPr lang="en-US"/>
              <a:t>Elitist or Reputation Models</a:t>
            </a:r>
          </a:p>
          <a:p>
            <a:pPr marL="990600" lvl="1" indent="-533400">
              <a:buFontTx/>
              <a:buAutoNum type="arabicPeriod"/>
            </a:pPr>
            <a:r>
              <a:rPr lang="en-US" sz="2400"/>
              <a:t>A small, close knit group of individuals has power and they agree on major issues</a:t>
            </a:r>
          </a:p>
          <a:p>
            <a:pPr marL="990600" lvl="1" indent="-533400">
              <a:buFontTx/>
              <a:buAutoNum type="arabicPeriod"/>
            </a:pPr>
            <a:r>
              <a:rPr lang="en-US" sz="2400"/>
              <a:t>They hang together against opposition &amp; change</a:t>
            </a:r>
          </a:p>
          <a:p>
            <a:pPr marL="990600" lvl="1" indent="-533400">
              <a:buFontTx/>
              <a:buAutoNum type="arabicPeriod"/>
            </a:pPr>
            <a:r>
              <a:rPr lang="en-US" sz="2400"/>
              <a:t>There main source of power is in being able to influence decision makers and create a status quo</a:t>
            </a:r>
          </a:p>
          <a:p>
            <a:pPr marL="990600" lvl="1" indent="-533400">
              <a:buFontTx/>
              <a:buAutoNum type="arabicPeriod"/>
            </a:pPr>
            <a:r>
              <a:rPr lang="en-US" sz="2400"/>
              <a:t>Their characteristics are diverse and do not necessarily represent any one social or economic class – (however, that is not the way to bet).</a:t>
            </a:r>
          </a:p>
          <a:p>
            <a:pPr marL="990600" lvl="1" indent="-533400">
              <a:buFontTx/>
              <a:buAutoNum type="arabicPeriod"/>
            </a:pPr>
            <a:r>
              <a:rPr lang="en-US" sz="2400"/>
              <a:t>They can impose extreme sanctions on reformists</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en-US" b="1" dirty="0"/>
              <a:t>Community Power Models</a:t>
            </a:r>
          </a:p>
        </p:txBody>
      </p:sp>
      <p:sp>
        <p:nvSpPr>
          <p:cNvPr id="12291" name="Rectangle 3"/>
          <p:cNvSpPr>
            <a:spLocks noGrp="1" noChangeArrowheads="1"/>
          </p:cNvSpPr>
          <p:nvPr>
            <p:ph type="body" idx="1"/>
          </p:nvPr>
        </p:nvSpPr>
        <p:spPr/>
        <p:txBody>
          <a:bodyPr/>
          <a:lstStyle/>
          <a:p>
            <a:pPr marL="609600" indent="-609600">
              <a:lnSpc>
                <a:spcPct val="90000"/>
              </a:lnSpc>
            </a:pPr>
            <a:r>
              <a:rPr lang="en-US" sz="2800"/>
              <a:t>The Pluralists</a:t>
            </a:r>
          </a:p>
          <a:p>
            <a:pPr marL="990600" lvl="1" indent="-533400">
              <a:lnSpc>
                <a:spcPct val="90000"/>
              </a:lnSpc>
              <a:buFontTx/>
              <a:buAutoNum type="arabicPeriod"/>
            </a:pPr>
            <a:r>
              <a:rPr lang="en-US" sz="2400"/>
              <a:t>Life is hell and people grab power because they get in line first and use their characteristics to demand allegiance</a:t>
            </a:r>
          </a:p>
          <a:p>
            <a:pPr marL="990600" lvl="1" indent="-533400">
              <a:lnSpc>
                <a:spcPct val="90000"/>
              </a:lnSpc>
              <a:buFontTx/>
              <a:buAutoNum type="arabicPeriod"/>
            </a:pPr>
            <a:r>
              <a:rPr lang="en-US" sz="2400"/>
              <a:t>They disagree on major issues and must build coalitions</a:t>
            </a:r>
          </a:p>
          <a:p>
            <a:pPr marL="990600" lvl="1" indent="-533400">
              <a:lnSpc>
                <a:spcPct val="90000"/>
              </a:lnSpc>
              <a:buFontTx/>
              <a:buAutoNum type="arabicPeriod"/>
            </a:pPr>
            <a:r>
              <a:rPr lang="en-US" sz="2400"/>
              <a:t>Coalitions change frequently</a:t>
            </a:r>
          </a:p>
          <a:p>
            <a:pPr marL="990600" lvl="1" indent="-533400">
              <a:lnSpc>
                <a:spcPct val="90000"/>
              </a:lnSpc>
              <a:buFontTx/>
              <a:buAutoNum type="arabicPeriod"/>
            </a:pPr>
            <a:r>
              <a:rPr lang="en-US" sz="2400"/>
              <a:t>People perceive that a great many are involved in community decision making</a:t>
            </a:r>
          </a:p>
          <a:p>
            <a:pPr marL="990600" lvl="1" indent="-533400">
              <a:lnSpc>
                <a:spcPct val="90000"/>
              </a:lnSpc>
              <a:buFontTx/>
              <a:buAutoNum type="arabicPeriod"/>
            </a:pPr>
            <a:r>
              <a:rPr lang="en-US" sz="2400"/>
              <a:t>Some people have more/different skills and are more effective than others in some areas</a:t>
            </a:r>
          </a:p>
          <a:p>
            <a:pPr marL="990600" lvl="1" indent="-533400">
              <a:lnSpc>
                <a:spcPct val="90000"/>
              </a:lnSpc>
              <a:buFontTx/>
              <a:buAutoNum type="arabicPeriod"/>
            </a:pPr>
            <a:endParaRPr lang="en-US" sz="240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US" b="1" dirty="0"/>
              <a:t>Community Power Models</a:t>
            </a:r>
          </a:p>
        </p:txBody>
      </p:sp>
      <p:sp>
        <p:nvSpPr>
          <p:cNvPr id="13315" name="Rectangle 3"/>
          <p:cNvSpPr>
            <a:spLocks noGrp="1" noChangeArrowheads="1"/>
          </p:cNvSpPr>
          <p:nvPr>
            <p:ph type="body" idx="1"/>
          </p:nvPr>
        </p:nvSpPr>
        <p:spPr/>
        <p:txBody>
          <a:bodyPr/>
          <a:lstStyle/>
          <a:p>
            <a:pPr marL="609600" indent="-609600">
              <a:lnSpc>
                <a:spcPct val="90000"/>
              </a:lnSpc>
            </a:pPr>
            <a:r>
              <a:rPr lang="en-US" sz="2800"/>
              <a:t>The Growth Machine</a:t>
            </a:r>
          </a:p>
          <a:p>
            <a:pPr marL="990600" lvl="1" indent="-533400">
              <a:lnSpc>
                <a:spcPct val="90000"/>
              </a:lnSpc>
              <a:buFontTx/>
              <a:buAutoNum type="arabicPeriod"/>
            </a:pPr>
            <a:r>
              <a:rPr lang="en-US" sz="2400"/>
              <a:t>There is a close knit group of people – bankers, owners, merchants, developers, realtors, insurance who influence community decision making; in short, those that receive their main income from property</a:t>
            </a:r>
          </a:p>
          <a:p>
            <a:pPr marL="990600" lvl="1" indent="-533400">
              <a:lnSpc>
                <a:spcPct val="90000"/>
              </a:lnSpc>
              <a:buFontTx/>
              <a:buAutoNum type="arabicPeriod"/>
            </a:pPr>
            <a:r>
              <a:rPr lang="en-US" sz="2400"/>
              <a:t>They have different politics, but they are close knit when it comes to the creation of wealth</a:t>
            </a:r>
          </a:p>
          <a:p>
            <a:pPr marL="990600" lvl="1" indent="-533400">
              <a:lnSpc>
                <a:spcPct val="90000"/>
              </a:lnSpc>
              <a:buFontTx/>
              <a:buAutoNum type="arabicPeriod"/>
            </a:pPr>
            <a:r>
              <a:rPr lang="en-US" sz="2400"/>
              <a:t>They are the chief supporters for initiatives for town growth; they are what we call the stakeholders</a:t>
            </a:r>
          </a:p>
          <a:p>
            <a:pPr marL="990600" lvl="1" indent="-533400">
              <a:lnSpc>
                <a:spcPct val="90000"/>
              </a:lnSpc>
              <a:buFontTx/>
              <a:buAutoNum type="arabicPeriod"/>
            </a:pPr>
            <a:r>
              <a:rPr lang="en-US" sz="2400"/>
              <a:t>In some cases they can be restrained from making some decisions if they perceive highly negative public reaction</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4"/>
          <p:cNvSpPr>
            <a:spLocks noGrp="1" noChangeArrowheads="1"/>
          </p:cNvSpPr>
          <p:nvPr>
            <p:ph type="title"/>
          </p:nvPr>
        </p:nvSpPr>
        <p:spPr/>
        <p:txBody>
          <a:bodyPr/>
          <a:lstStyle/>
          <a:p>
            <a:r>
              <a:rPr lang="en-US"/>
              <a:t>The Models</a:t>
            </a:r>
          </a:p>
        </p:txBody>
      </p:sp>
      <p:sp>
        <p:nvSpPr>
          <p:cNvPr id="16389" name="AutoShape 5"/>
          <p:cNvSpPr>
            <a:spLocks noChangeArrowheads="1"/>
          </p:cNvSpPr>
          <p:nvPr/>
        </p:nvSpPr>
        <p:spPr bwMode="auto">
          <a:xfrm>
            <a:off x="152400" y="1524000"/>
            <a:ext cx="5181600" cy="26670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0" name="AutoShape 6"/>
          <p:cNvSpPr>
            <a:spLocks noChangeArrowheads="1"/>
          </p:cNvSpPr>
          <p:nvPr/>
        </p:nvSpPr>
        <p:spPr bwMode="auto">
          <a:xfrm>
            <a:off x="2057400" y="4876800"/>
            <a:ext cx="685800" cy="9144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1" name="AutoShape 7"/>
          <p:cNvSpPr>
            <a:spLocks noChangeArrowheads="1"/>
          </p:cNvSpPr>
          <p:nvPr/>
        </p:nvSpPr>
        <p:spPr bwMode="auto">
          <a:xfrm>
            <a:off x="1981200" y="5562600"/>
            <a:ext cx="685800" cy="9144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2" name="AutoShape 8"/>
          <p:cNvSpPr>
            <a:spLocks noChangeArrowheads="1"/>
          </p:cNvSpPr>
          <p:nvPr/>
        </p:nvSpPr>
        <p:spPr bwMode="auto">
          <a:xfrm>
            <a:off x="2438400" y="5105400"/>
            <a:ext cx="685800" cy="9144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3" name="AutoShape 9"/>
          <p:cNvSpPr>
            <a:spLocks noChangeArrowheads="1"/>
          </p:cNvSpPr>
          <p:nvPr/>
        </p:nvSpPr>
        <p:spPr bwMode="auto">
          <a:xfrm>
            <a:off x="2971800" y="5257800"/>
            <a:ext cx="685800" cy="9144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4" name="AutoShape 10"/>
          <p:cNvSpPr>
            <a:spLocks noChangeArrowheads="1"/>
          </p:cNvSpPr>
          <p:nvPr/>
        </p:nvSpPr>
        <p:spPr bwMode="auto">
          <a:xfrm>
            <a:off x="2286000" y="4495800"/>
            <a:ext cx="685800" cy="9144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5" name="AutoShape 11"/>
          <p:cNvSpPr>
            <a:spLocks noChangeArrowheads="1"/>
          </p:cNvSpPr>
          <p:nvPr/>
        </p:nvSpPr>
        <p:spPr bwMode="auto">
          <a:xfrm>
            <a:off x="2743200" y="5181600"/>
            <a:ext cx="685800" cy="9144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6" name="AutoShape 12"/>
          <p:cNvSpPr>
            <a:spLocks noChangeArrowheads="1"/>
          </p:cNvSpPr>
          <p:nvPr/>
        </p:nvSpPr>
        <p:spPr bwMode="auto">
          <a:xfrm>
            <a:off x="6934200" y="2209800"/>
            <a:ext cx="1600200" cy="3124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397" name="Text Box 13"/>
          <p:cNvSpPr txBox="1">
            <a:spLocks noChangeArrowheads="1"/>
          </p:cNvSpPr>
          <p:nvPr/>
        </p:nvSpPr>
        <p:spPr bwMode="auto">
          <a:xfrm>
            <a:off x="1752600" y="2895600"/>
            <a:ext cx="2057400" cy="366713"/>
          </a:xfrm>
          <a:prstGeom prst="rect">
            <a:avLst/>
          </a:prstGeom>
          <a:noFill/>
          <a:ln w="9525">
            <a:noFill/>
            <a:miter lim="800000"/>
            <a:headEnd/>
            <a:tailEnd/>
          </a:ln>
          <a:effectLst/>
        </p:spPr>
        <p:txBody>
          <a:bodyPr>
            <a:spAutoFit/>
          </a:bodyPr>
          <a:lstStyle/>
          <a:p>
            <a:pPr>
              <a:spcBef>
                <a:spcPct val="50000"/>
              </a:spcBef>
            </a:pPr>
            <a:r>
              <a:rPr lang="en-US"/>
              <a:t>ELITIST MODEL</a:t>
            </a:r>
          </a:p>
        </p:txBody>
      </p:sp>
      <p:sp>
        <p:nvSpPr>
          <p:cNvPr id="16398" name="Text Box 14"/>
          <p:cNvSpPr txBox="1">
            <a:spLocks noChangeArrowheads="1"/>
          </p:cNvSpPr>
          <p:nvPr/>
        </p:nvSpPr>
        <p:spPr bwMode="auto">
          <a:xfrm>
            <a:off x="609600" y="4800600"/>
            <a:ext cx="1524000" cy="641350"/>
          </a:xfrm>
          <a:prstGeom prst="rect">
            <a:avLst/>
          </a:prstGeom>
          <a:noFill/>
          <a:ln w="9525">
            <a:noFill/>
            <a:miter lim="800000"/>
            <a:headEnd/>
            <a:tailEnd/>
          </a:ln>
          <a:effectLst/>
        </p:spPr>
        <p:txBody>
          <a:bodyPr>
            <a:spAutoFit/>
          </a:bodyPr>
          <a:lstStyle/>
          <a:p>
            <a:pPr>
              <a:spcBef>
                <a:spcPct val="50000"/>
              </a:spcBef>
            </a:pPr>
            <a:r>
              <a:rPr lang="en-US"/>
              <a:t>Pluralist Model</a:t>
            </a:r>
          </a:p>
        </p:txBody>
      </p:sp>
      <p:sp>
        <p:nvSpPr>
          <p:cNvPr id="16399" name="Text Box 15"/>
          <p:cNvSpPr txBox="1">
            <a:spLocks noChangeArrowheads="1"/>
          </p:cNvSpPr>
          <p:nvPr/>
        </p:nvSpPr>
        <p:spPr bwMode="auto">
          <a:xfrm>
            <a:off x="5867400" y="2743200"/>
            <a:ext cx="1447800" cy="641350"/>
          </a:xfrm>
          <a:prstGeom prst="rect">
            <a:avLst/>
          </a:prstGeom>
          <a:noFill/>
          <a:ln w="9525">
            <a:noFill/>
            <a:miter lim="800000"/>
            <a:headEnd/>
            <a:tailEnd/>
          </a:ln>
          <a:effectLst/>
        </p:spPr>
        <p:txBody>
          <a:bodyPr>
            <a:spAutoFit/>
          </a:bodyPr>
          <a:lstStyle/>
          <a:p>
            <a:pPr>
              <a:spcBef>
                <a:spcPct val="50000"/>
              </a:spcBef>
            </a:pPr>
            <a:r>
              <a:rPr lang="en-US"/>
              <a:t>Growth Machine</a:t>
            </a:r>
          </a:p>
        </p:txBody>
      </p:sp>
      <p:sp>
        <p:nvSpPr>
          <p:cNvPr id="16400" name="AutoShape 16"/>
          <p:cNvSpPr>
            <a:spLocks noChangeArrowheads="1"/>
          </p:cNvSpPr>
          <p:nvPr/>
        </p:nvSpPr>
        <p:spPr bwMode="auto">
          <a:xfrm>
            <a:off x="4495800" y="5943600"/>
            <a:ext cx="4572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401" name="AutoShape 17"/>
          <p:cNvSpPr>
            <a:spLocks noChangeArrowheads="1"/>
          </p:cNvSpPr>
          <p:nvPr/>
        </p:nvSpPr>
        <p:spPr bwMode="auto">
          <a:xfrm>
            <a:off x="5029200" y="5943600"/>
            <a:ext cx="4572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402" name="AutoShape 18"/>
          <p:cNvSpPr>
            <a:spLocks noChangeArrowheads="1"/>
          </p:cNvSpPr>
          <p:nvPr/>
        </p:nvSpPr>
        <p:spPr bwMode="auto">
          <a:xfrm>
            <a:off x="5562600" y="5943600"/>
            <a:ext cx="4572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403" name="AutoShape 19"/>
          <p:cNvSpPr>
            <a:spLocks noChangeArrowheads="1"/>
          </p:cNvSpPr>
          <p:nvPr/>
        </p:nvSpPr>
        <p:spPr bwMode="auto">
          <a:xfrm>
            <a:off x="6172200" y="5943600"/>
            <a:ext cx="4572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404" name="AutoShape 20"/>
          <p:cNvSpPr>
            <a:spLocks noChangeArrowheads="1"/>
          </p:cNvSpPr>
          <p:nvPr/>
        </p:nvSpPr>
        <p:spPr bwMode="auto">
          <a:xfrm>
            <a:off x="6781800" y="5943600"/>
            <a:ext cx="4572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405" name="AutoShape 21"/>
          <p:cNvSpPr>
            <a:spLocks noChangeArrowheads="1"/>
          </p:cNvSpPr>
          <p:nvPr/>
        </p:nvSpPr>
        <p:spPr bwMode="auto">
          <a:xfrm>
            <a:off x="7315200" y="5943600"/>
            <a:ext cx="457200" cy="457200"/>
          </a:xfrm>
          <a:prstGeom prst="triangle">
            <a:avLst>
              <a:gd name="adj" fmla="val 50000"/>
            </a:avLst>
          </a:prstGeom>
          <a:solidFill>
            <a:schemeClr val="accent1"/>
          </a:solidFill>
          <a:ln w="9525">
            <a:solidFill>
              <a:schemeClr val="tx1"/>
            </a:solidFill>
            <a:miter lim="800000"/>
            <a:headEnd/>
            <a:tailEnd/>
          </a:ln>
          <a:effectLst/>
        </p:spPr>
        <p:txBody>
          <a:bodyPr wrap="none" anchor="ctr"/>
          <a:lstStyle/>
          <a:p>
            <a:endParaRPr lang="th-TH"/>
          </a:p>
        </p:txBody>
      </p:sp>
      <p:sp>
        <p:nvSpPr>
          <p:cNvPr id="16406" name="Text Box 22"/>
          <p:cNvSpPr txBox="1">
            <a:spLocks noChangeArrowheads="1"/>
          </p:cNvSpPr>
          <p:nvPr/>
        </p:nvSpPr>
        <p:spPr bwMode="auto">
          <a:xfrm>
            <a:off x="4724400" y="5486400"/>
            <a:ext cx="2438400" cy="366713"/>
          </a:xfrm>
          <a:prstGeom prst="rect">
            <a:avLst/>
          </a:prstGeom>
          <a:noFill/>
          <a:ln w="9525">
            <a:noFill/>
            <a:miter lim="800000"/>
            <a:headEnd/>
            <a:tailEnd/>
          </a:ln>
          <a:effectLst/>
        </p:spPr>
        <p:txBody>
          <a:bodyPr>
            <a:spAutoFit/>
          </a:bodyPr>
          <a:lstStyle/>
          <a:p>
            <a:pPr>
              <a:spcBef>
                <a:spcPct val="50000"/>
              </a:spcBef>
            </a:pPr>
            <a:r>
              <a:rPr lang="en-US"/>
              <a:t>Sectors</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b="1" dirty="0" smtClean="0"/>
              <a:t>Local Institution</a:t>
            </a:r>
            <a:endParaRPr lang="th-TH" b="1" dirty="0"/>
          </a:p>
        </p:txBody>
      </p:sp>
      <p:pic>
        <p:nvPicPr>
          <p:cNvPr id="2050" name="Picture 2"/>
          <p:cNvPicPr>
            <a:picLocks noChangeAspect="1" noChangeArrowheads="1"/>
          </p:cNvPicPr>
          <p:nvPr/>
        </p:nvPicPr>
        <p:blipFill>
          <a:blip r:embed="rId2"/>
          <a:srcRect/>
          <a:stretch>
            <a:fillRect/>
          </a:stretch>
        </p:blipFill>
        <p:spPr bwMode="auto">
          <a:xfrm>
            <a:off x="1142976" y="1928802"/>
            <a:ext cx="6929486" cy="4136323"/>
          </a:xfrm>
          <a:prstGeom prst="rect">
            <a:avLst/>
          </a:prstGeom>
          <a:noFill/>
          <a:ln w="9525">
            <a:noFill/>
            <a:miter lim="800000"/>
            <a:headEnd/>
            <a:tailEnd/>
          </a:ln>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Patron-Client Ties in Agricultural Economies</a:t>
            </a:r>
            <a:endParaRPr lang="th-TH" b="1" dirty="0"/>
          </a:p>
        </p:txBody>
      </p:sp>
      <p:sp>
        <p:nvSpPr>
          <p:cNvPr id="3" name="TextBox 2"/>
          <p:cNvSpPr txBox="1"/>
          <p:nvPr/>
        </p:nvSpPr>
        <p:spPr>
          <a:xfrm>
            <a:off x="642910" y="1857364"/>
            <a:ext cx="7643866" cy="2677656"/>
          </a:xfrm>
          <a:prstGeom prst="rect">
            <a:avLst/>
          </a:prstGeom>
          <a:noFill/>
        </p:spPr>
        <p:txBody>
          <a:bodyPr wrap="square" rtlCol="0">
            <a:spAutoFit/>
          </a:bodyPr>
          <a:lstStyle/>
          <a:p>
            <a:pPr marL="514350" indent="-514350">
              <a:buAutoNum type="arabicPeriod"/>
            </a:pPr>
            <a:r>
              <a:rPr lang="en-US" dirty="0" smtClean="0"/>
              <a:t>State </a:t>
            </a:r>
            <a:r>
              <a:rPr lang="en-US" dirty="0"/>
              <a:t>of </a:t>
            </a:r>
            <a:r>
              <a:rPr lang="en-US" dirty="0" smtClean="0"/>
              <a:t>market for </a:t>
            </a:r>
            <a:r>
              <a:rPr lang="en-US" dirty="0"/>
              <a:t>(</a:t>
            </a:r>
            <a:r>
              <a:rPr lang="en-US" dirty="0" smtClean="0"/>
              <a:t>unskilled) labor</a:t>
            </a:r>
          </a:p>
          <a:p>
            <a:pPr marL="514350" indent="-514350">
              <a:buAutoNum type="arabicPeriod"/>
            </a:pPr>
            <a:r>
              <a:rPr lang="en-US" dirty="0" smtClean="0"/>
              <a:t>Outside economic opportunities for </a:t>
            </a:r>
            <a:r>
              <a:rPr lang="en-US" dirty="0"/>
              <a:t>rural </a:t>
            </a:r>
            <a:r>
              <a:rPr lang="en-US" dirty="0" smtClean="0"/>
              <a:t>elite</a:t>
            </a:r>
          </a:p>
          <a:p>
            <a:pPr marL="514350" indent="-514350">
              <a:buAutoNum type="arabicPeriod"/>
            </a:pPr>
            <a:r>
              <a:rPr lang="en-US" dirty="0" smtClean="0"/>
              <a:t>Skill and responsibility requirements of agricultural practices</a:t>
            </a:r>
          </a:p>
          <a:p>
            <a:pPr marL="971550" lvl="1" indent="-514350">
              <a:buFont typeface="Arial" pitchFamily="34" charset="0"/>
              <a:buChar char="•"/>
            </a:pPr>
            <a:r>
              <a:rPr lang="en-US" b="1" dirty="0" smtClean="0"/>
              <a:t>Resource ownership status</a:t>
            </a:r>
          </a:p>
          <a:p>
            <a:pPr marL="514350" indent="-514350">
              <a:buAutoNum type="arabicPeriod"/>
            </a:pPr>
            <a:r>
              <a:rPr lang="en-US" dirty="0" smtClean="0"/>
              <a:t>Extent </a:t>
            </a:r>
            <a:r>
              <a:rPr lang="en-US" dirty="0"/>
              <a:t>of </a:t>
            </a:r>
            <a:r>
              <a:rPr lang="en-US" dirty="0" smtClean="0"/>
              <a:t>social control exercised by </a:t>
            </a:r>
            <a:r>
              <a:rPr lang="en-US" b="1" dirty="0"/>
              <a:t>rural </a:t>
            </a:r>
            <a:r>
              <a:rPr lang="en-US" b="1" dirty="0" smtClean="0"/>
              <a:t>elite </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Participation in the Local Institution</a:t>
            </a:r>
            <a:endParaRPr lang="th-TH" b="1" dirty="0"/>
          </a:p>
        </p:txBody>
      </p:sp>
      <p:sp>
        <p:nvSpPr>
          <p:cNvPr id="3" name="TextBox 2"/>
          <p:cNvSpPr txBox="1"/>
          <p:nvPr/>
        </p:nvSpPr>
        <p:spPr>
          <a:xfrm>
            <a:off x="714348" y="1571612"/>
            <a:ext cx="7643866" cy="3970318"/>
          </a:xfrm>
          <a:prstGeom prst="rect">
            <a:avLst/>
          </a:prstGeom>
          <a:noFill/>
        </p:spPr>
        <p:txBody>
          <a:bodyPr wrap="square" rtlCol="0">
            <a:spAutoFit/>
          </a:bodyPr>
          <a:lstStyle/>
          <a:p>
            <a:r>
              <a:rPr lang="en-US" dirty="0"/>
              <a:t>Eliminating membership barriers;</a:t>
            </a:r>
          </a:p>
          <a:p>
            <a:r>
              <a:rPr lang="en-US" dirty="0"/>
              <a:t>• Requiring local institutions to provide</a:t>
            </a:r>
          </a:p>
          <a:p>
            <a:r>
              <a:rPr lang="en-US" dirty="0"/>
              <a:t>information about the benefits they provide;</a:t>
            </a:r>
          </a:p>
          <a:p>
            <a:r>
              <a:rPr lang="en-US" dirty="0"/>
              <a:t>• Requiring performance reviews of decision</a:t>
            </a:r>
          </a:p>
          <a:p>
            <a:r>
              <a:rPr lang="en-US" dirty="0"/>
              <a:t>makers by constituents; and</a:t>
            </a:r>
          </a:p>
          <a:p>
            <a:r>
              <a:rPr lang="en-US" dirty="0"/>
              <a:t>• Instituting mechanisms for rotation of</a:t>
            </a:r>
          </a:p>
          <a:p>
            <a:r>
              <a:rPr lang="en-US" dirty="0"/>
              <a:t>leadership positions</a:t>
            </a:r>
            <a:r>
              <a:rPr lang="en-US" dirty="0" smtClean="0"/>
              <a:t>.</a:t>
            </a:r>
          </a:p>
          <a:p>
            <a:endParaRPr lang="en-US" b="1" dirty="0"/>
          </a:p>
          <a:p>
            <a:r>
              <a:rPr lang="en-US" b="1" dirty="0" smtClean="0"/>
              <a:t>Community development &amp; empowerment</a:t>
            </a:r>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1825</Words>
  <Application>Microsoft Office PowerPoint</Application>
  <PresentationFormat>นำเสนอทางหน้าจอ (4:3)</PresentationFormat>
  <Paragraphs>281</Paragraphs>
  <Slides>41</Slides>
  <Notes>4</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41</vt:i4>
      </vt:variant>
    </vt:vector>
  </HeadingPairs>
  <TitlesOfParts>
    <vt:vector size="42" baseType="lpstr">
      <vt:lpstr>ชุดรูปแบบของ Office</vt:lpstr>
      <vt:lpstr>Local Governance and Politics</vt:lpstr>
      <vt:lpstr>What is Governance?</vt:lpstr>
      <vt:lpstr>Decentralization means…</vt:lpstr>
      <vt:lpstr>Decentralization means…</vt:lpstr>
      <vt:lpstr>Competition by Non- state institutions and stakeholders</vt:lpstr>
      <vt:lpstr>Motives for decentralization</vt:lpstr>
      <vt:lpstr>There could also be OTHER MOTIVES </vt:lpstr>
      <vt:lpstr>Decentralization</vt:lpstr>
      <vt:lpstr>Decentralization</vt:lpstr>
      <vt:lpstr>Decentralization</vt:lpstr>
      <vt:lpstr>Argument for decentralization</vt:lpstr>
      <vt:lpstr>ภาพนิ่ง 12</vt:lpstr>
      <vt:lpstr>Argument for decentralization</vt:lpstr>
      <vt:lpstr>Changing Central Roles and Functions</vt:lpstr>
      <vt:lpstr>Argument against decentralization</vt:lpstr>
      <vt:lpstr>Rationale for “balanced” Decentralization – not “either-or”</vt:lpstr>
      <vt:lpstr>Decentralization of  Governance in Thailand</vt:lpstr>
      <vt:lpstr>ภาพนิ่ง 18</vt:lpstr>
      <vt:lpstr>Constitutional Mandate</vt:lpstr>
      <vt:lpstr>Decentralization Act  1999</vt:lpstr>
      <vt:lpstr>Decentralization Goals</vt:lpstr>
      <vt:lpstr>Current Situation</vt:lpstr>
      <vt:lpstr>Current Situation</vt:lpstr>
      <vt:lpstr>ภาพนิ่ง 24</vt:lpstr>
      <vt:lpstr>ภาพนิ่ง 25</vt:lpstr>
      <vt:lpstr>Fiscal decentralization</vt:lpstr>
      <vt:lpstr>Current Issue on Fiscal Decentralization</vt:lpstr>
      <vt:lpstr>Fiscal Decentralization Progress</vt:lpstr>
      <vt:lpstr>Fiscal Decentralization </vt:lpstr>
      <vt:lpstr>DECENTRALIZATION OUTCOMES</vt:lpstr>
      <vt:lpstr>DECENTRALIZATION OUTCOMES</vt:lpstr>
      <vt:lpstr>Rural Politics</vt:lpstr>
      <vt:lpstr>Political Models</vt:lpstr>
      <vt:lpstr>Models of Community Power</vt:lpstr>
      <vt:lpstr>Community Power Models</vt:lpstr>
      <vt:lpstr>Community Power Models</vt:lpstr>
      <vt:lpstr>Community Power Models</vt:lpstr>
      <vt:lpstr>The Models</vt:lpstr>
      <vt:lpstr>Local Institution</vt:lpstr>
      <vt:lpstr>Patron-Client Ties in Agricultural Economies</vt:lpstr>
      <vt:lpstr>Participation in the Local Institution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Local Governance and Politics</dc:title>
  <dc:creator>My Documents</dc:creator>
  <cp:lastModifiedBy>My Documents</cp:lastModifiedBy>
  <cp:revision>32</cp:revision>
  <dcterms:created xsi:type="dcterms:W3CDTF">2013-04-10T21:14:30Z</dcterms:created>
  <dcterms:modified xsi:type="dcterms:W3CDTF">2013-04-11T01:20:46Z</dcterms:modified>
</cp:coreProperties>
</file>