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72" r:id="rId2"/>
    <p:sldId id="275" r:id="rId3"/>
    <p:sldId id="257" r:id="rId4"/>
    <p:sldId id="286" r:id="rId5"/>
    <p:sldId id="258" r:id="rId6"/>
    <p:sldId id="259" r:id="rId7"/>
    <p:sldId id="274" r:id="rId8"/>
    <p:sldId id="273" r:id="rId9"/>
    <p:sldId id="276" r:id="rId10"/>
    <p:sldId id="269" r:id="rId11"/>
    <p:sldId id="280" r:id="rId12"/>
    <p:sldId id="260" r:id="rId13"/>
    <p:sldId id="263" r:id="rId14"/>
    <p:sldId id="268" r:id="rId15"/>
    <p:sldId id="278" r:id="rId16"/>
    <p:sldId id="277" r:id="rId17"/>
    <p:sldId id="279" r:id="rId18"/>
    <p:sldId id="281" r:id="rId19"/>
    <p:sldId id="282" r:id="rId20"/>
    <p:sldId id="265" r:id="rId21"/>
    <p:sldId id="266" r:id="rId22"/>
    <p:sldId id="267" r:id="rId23"/>
    <p:sldId id="283" r:id="rId24"/>
    <p:sldId id="284" r:id="rId25"/>
    <p:sldId id="285" r:id="rId26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562" autoAdjust="0"/>
  </p:normalViewPr>
  <p:slideViewPr>
    <p:cSldViewPr>
      <p:cViewPr varScale="1">
        <p:scale>
          <a:sx n="60" d="100"/>
          <a:sy n="60" d="100"/>
        </p:scale>
        <p:origin x="-16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E50832-C548-4008-84A4-9AD23E9A91B5}" type="datetimeFigureOut">
              <a:rPr lang="en-US" smtClean="0"/>
              <a:t>10/24/2014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60433B-A843-439B-877B-3AB3224F0E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8075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A33A-4F5F-4782-A9D3-8400AE28AA5A}" type="datetimeFigureOut">
              <a:rPr lang="en-US" smtClean="0"/>
              <a:t>10/24/2014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0FACF0-F85E-47F0-9155-D717D6269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344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0FACF0-F85E-47F0-9155-D717D62697A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064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C745C-6ED2-4B36-9691-D26BEF3500B7}" type="datetime1">
              <a:rPr lang="en-US" smtClean="0"/>
              <a:t>10/24/2014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252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9BA09-AFDB-4309-8618-02DA30EDC648}" type="datetime1">
              <a:rPr lang="en-US" smtClean="0"/>
              <a:t>10/24/2014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567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923A-A0B8-4ED1-B8F6-698D01E50CE7}" type="datetime1">
              <a:rPr lang="en-US" smtClean="0"/>
              <a:t>10/24/2014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372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3F654-7AC6-4A46-BF21-1ED54FD4285C}" type="datetime1">
              <a:rPr lang="en-US" smtClean="0"/>
              <a:t>10/24/2014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977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957D7-6974-4E67-9812-D5A3E7DAD736}" type="datetime1">
              <a:rPr lang="en-US" smtClean="0"/>
              <a:t>10/24/2014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264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FC641-B4CF-488E-9B36-B23BFB60CBB5}" type="datetime1">
              <a:rPr lang="en-US" smtClean="0"/>
              <a:t>10/24/2014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792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99D97-6277-4154-9750-072AF3528C4B}" type="datetime1">
              <a:rPr lang="en-US" smtClean="0"/>
              <a:t>10/24/2014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724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5570E-BF6E-4483-935F-4CDA00445BFD}" type="datetime1">
              <a:rPr lang="en-US" smtClean="0"/>
              <a:t>10/24/2014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981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DFF3C-BBB9-40F1-8DF6-638C0FC7FCD1}" type="datetime1">
              <a:rPr lang="en-US" smtClean="0"/>
              <a:t>10/24/2014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123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7C0AE-86A4-492C-B52E-620E8C15968C}" type="datetime1">
              <a:rPr lang="en-US" smtClean="0"/>
              <a:t>10/24/2014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903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619C-7C2C-4385-930D-9C8898BF2FA2}" type="datetime1">
              <a:rPr lang="en-US" smtClean="0"/>
              <a:t>10/24/2014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098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PastelsSmooth trans="13000" scaling="15"/>
                    </a14:imgEffect>
                    <a14:imgEffect>
                      <a14:sharpenSoften amount="9000"/>
                    </a14:imgEffect>
                    <a14:imgEffect>
                      <a14:colorTemperature colorTemp="9500"/>
                    </a14:imgEffect>
                    <a14:imgEffect>
                      <a14:saturation sat="50000"/>
                    </a14:imgEffect>
                    <a14:imgEffect>
                      <a14:brightnessContrast bright="49000" contrast="55000"/>
                    </a14:imgEffect>
                  </a14:imgLayer>
                </a14:imgProps>
              </a:ext>
            </a:extLst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45AF2-4321-46A2-B6FC-B314BC61B704}" type="datetime1">
              <a:rPr lang="en-US" smtClean="0"/>
              <a:t>10/24/2014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56DB1-76A9-4E11-9A66-29714D85F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35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scholar.google.co.th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scholar.google.co.th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data.un.org/browse.aspx?d=ComTrade" TargetMode="External"/><Relationship Id="rId2" Type="http://schemas.openxmlformats.org/officeDocument/2006/relationships/hyperlink" Target="http://comtrade.un.org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bot.or.th/ENGLISH/STATISTICS/Pages/index1.aspx" TargetMode="External"/><Relationship Id="rId4" Type="http://schemas.openxmlformats.org/officeDocument/2006/relationships/hyperlink" Target="http://databank.worldbank.org/data/home.aspx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comtrade.un.org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data.un.org/browse.aspx?d=ComTrade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bot.or.th/ENGLISH/STATISTICS/Pages/index1.aspx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09800"/>
            <a:ext cx="8229600" cy="3124200"/>
          </a:xfrm>
          <a:ln w="63500" cmpd="tri">
            <a:solidFill>
              <a:srgbClr val="0070C0"/>
            </a:solidFill>
          </a:ln>
        </p:spPr>
        <p:txBody>
          <a:bodyPr>
            <a:normAutofit fontScale="90000"/>
          </a:bodyPr>
          <a:lstStyle/>
          <a:p>
            <a:pPr algn="r"/>
            <a:r>
              <a:rPr lang="en-US" b="1" dirty="0" smtClean="0"/>
              <a:t>Research Methods in Economics:</a:t>
            </a:r>
            <a:br>
              <a:rPr lang="en-US" b="1" dirty="0" smtClean="0"/>
            </a:br>
            <a:r>
              <a:rPr lang="en-US" b="1" dirty="0" smtClean="0"/>
              <a:t>Application for </a:t>
            </a:r>
            <a:r>
              <a:rPr lang="en-US" b="1" dirty="0" smtClean="0"/>
              <a:t>EE 362 Term </a:t>
            </a:r>
            <a:r>
              <a:rPr lang="en-US" b="1" dirty="0" smtClean="0"/>
              <a:t>Paper and Presentation</a:t>
            </a:r>
            <a:br>
              <a:rPr lang="en-US" b="1" dirty="0" smtClean="0"/>
            </a:br>
            <a:r>
              <a:rPr lang="th-TH" b="1" dirty="0" smtClean="0"/>
              <a:t/>
            </a:r>
            <a:br>
              <a:rPr lang="th-TH" b="1" dirty="0" smtClean="0"/>
            </a:br>
            <a:r>
              <a:rPr lang="en-US" sz="3100" b="1" dirty="0" err="1"/>
              <a:t>Monthien</a:t>
            </a:r>
            <a:r>
              <a:rPr lang="en-US" sz="3100" b="1" dirty="0"/>
              <a:t> </a:t>
            </a:r>
            <a:r>
              <a:rPr lang="en-US" sz="3100" b="1" dirty="0" err="1" smtClean="0"/>
              <a:t>Satimanon</a:t>
            </a:r>
            <a:endParaRPr lang="en-US" sz="31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706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3213"/>
            <a:ext cx="8610600" cy="677862"/>
          </a:xfrm>
          <a:noFill/>
          <a:ln w="38100">
            <a:solidFill>
              <a:srgbClr val="0070C0"/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 smtClean="0"/>
              <a:t>Rules of the Game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839200" cy="51816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7-8 </a:t>
            </a:r>
            <a:r>
              <a:rPr lang="en-US" dirty="0"/>
              <a:t>members per </a:t>
            </a:r>
            <a:r>
              <a:rPr lang="en-US" dirty="0" smtClean="0"/>
              <a:t>group</a:t>
            </a:r>
          </a:p>
          <a:p>
            <a:endParaRPr lang="en-US" dirty="0"/>
          </a:p>
          <a:p>
            <a:r>
              <a:rPr lang="en-US" dirty="0" smtClean="0"/>
              <a:t>20-25 </a:t>
            </a:r>
            <a:r>
              <a:rPr lang="en-US" dirty="0"/>
              <a:t>minutes </a:t>
            </a:r>
            <a:r>
              <a:rPr lang="en-US" dirty="0" smtClean="0"/>
              <a:t>Presentation</a:t>
            </a:r>
          </a:p>
          <a:p>
            <a:endParaRPr lang="en-US" dirty="0"/>
          </a:p>
          <a:p>
            <a:r>
              <a:rPr lang="en-US" dirty="0" smtClean="0"/>
              <a:t>15-20 </a:t>
            </a:r>
            <a:r>
              <a:rPr lang="en-US" dirty="0"/>
              <a:t>pages excluding </a:t>
            </a:r>
            <a:r>
              <a:rPr lang="en-US" dirty="0" smtClean="0"/>
              <a:t>references</a:t>
            </a:r>
          </a:p>
          <a:p>
            <a:endParaRPr lang="en-US" dirty="0" smtClean="0"/>
          </a:p>
          <a:p>
            <a:r>
              <a:rPr lang="en-US" dirty="0"/>
              <a:t>Spacing: Double Space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Font</a:t>
            </a:r>
            <a:r>
              <a:rPr lang="en-US" dirty="0"/>
              <a:t>: Time New Roman </a:t>
            </a:r>
            <a:r>
              <a:rPr lang="en-US" dirty="0" smtClean="0"/>
              <a:t>12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01213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3213"/>
            <a:ext cx="8610600" cy="677862"/>
          </a:xfrm>
          <a:noFill/>
          <a:ln w="38100">
            <a:solidFill>
              <a:srgbClr val="0070C0"/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 smtClean="0"/>
              <a:t>Presentation/Paper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839200" cy="4924425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en-US" sz="2600" b="1" dirty="0" smtClean="0"/>
              <a:t>Introduction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en-US" sz="2600" b="1" dirty="0" smtClean="0">
                <a:solidFill>
                  <a:srgbClr val="C00000"/>
                </a:solidFill>
              </a:rPr>
              <a:t>Statement of Problem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en-US" sz="2600" b="1" dirty="0"/>
              <a:t>(</a:t>
            </a:r>
            <a:r>
              <a:rPr lang="en-US" altLang="en-US" sz="2600" b="1" dirty="0" smtClean="0"/>
              <a:t>Literature Review)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en-US" sz="2600" b="1" dirty="0" smtClean="0"/>
              <a:t>Theory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en-US" sz="2600" b="1" dirty="0" smtClean="0"/>
              <a:t>(Methodology)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en-US" sz="2600" b="1" dirty="0" smtClean="0"/>
              <a:t>Data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en-US" sz="2600" b="1" dirty="0" smtClean="0"/>
              <a:t>Analyze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en-US" sz="2600" b="1" dirty="0" smtClean="0">
                <a:solidFill>
                  <a:srgbClr val="C00000"/>
                </a:solidFill>
              </a:rPr>
              <a:t>Result, Interpretation </a:t>
            </a:r>
            <a:r>
              <a:rPr lang="en-US" altLang="en-US" sz="2600" b="1" dirty="0" smtClean="0">
                <a:solidFill>
                  <a:srgbClr val="C00000"/>
                </a:solidFill>
                <a:sym typeface="Wingdings" panose="05000000000000000000" pitchFamily="2" charset="2"/>
              </a:rPr>
              <a:t> Answer the question</a:t>
            </a:r>
            <a:endParaRPr lang="en-US" altLang="en-US" sz="2600" b="1" dirty="0" smtClean="0">
              <a:solidFill>
                <a:srgbClr val="C00000"/>
              </a:solidFill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en-US" sz="2600" b="1" dirty="0" smtClean="0"/>
              <a:t>Conclusion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en-US" sz="2600" b="1" dirty="0" smtClean="0"/>
              <a:t>References</a:t>
            </a:r>
          </a:p>
          <a:p>
            <a:pPr marL="0" indent="0" eaLnBrk="1" hangingPunct="1">
              <a:spcBef>
                <a:spcPct val="50000"/>
              </a:spcBef>
              <a:buFontTx/>
              <a:buNone/>
              <a:defRPr/>
            </a:pPr>
            <a:r>
              <a:rPr lang="en-US" altLang="en-US" sz="3200" b="1" u="sng" dirty="0" smtClean="0">
                <a:solidFill>
                  <a:srgbClr val="C00000"/>
                </a:solidFill>
              </a:rPr>
              <a:t>PLAGIARISM</a:t>
            </a:r>
            <a:r>
              <a:rPr lang="en-US" altLang="en-US" sz="3200" b="1" dirty="0" smtClean="0">
                <a:solidFill>
                  <a:srgbClr val="C00000"/>
                </a:solidFill>
              </a:rPr>
              <a:t> will lead to zero point.</a:t>
            </a:r>
            <a:endParaRPr lang="en-US" altLang="en-US" sz="3200" dirty="0" smtClean="0">
              <a:solidFill>
                <a:srgbClr val="C00000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64694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u="sng" dirty="0">
                <a:solidFill>
                  <a:srgbClr val="0070C0"/>
                </a:solidFill>
              </a:rPr>
              <a:t>http://turnitin.com/en_us/features/originalitycheck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4</a:t>
            </a:fld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01" b="10417"/>
          <a:stretch/>
        </p:blipFill>
        <p:spPr bwMode="auto">
          <a:xfrm>
            <a:off x="66564" y="1143000"/>
            <a:ext cx="9001236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76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38100">
            <a:solidFill>
              <a:srgbClr val="0070C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b="1" dirty="0"/>
              <a:t>Introduction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3200" b="1" dirty="0" smtClean="0">
                <a:solidFill>
                  <a:srgbClr val="0070C0"/>
                </a:solidFill>
              </a:rPr>
              <a:t>Why</a:t>
            </a:r>
            <a:r>
              <a:rPr lang="en-US" sz="3200" b="1" dirty="0" smtClean="0">
                <a:solidFill>
                  <a:srgbClr val="C00000"/>
                </a:solidFill>
              </a:rPr>
              <a:t> do you </a:t>
            </a:r>
            <a:r>
              <a:rPr lang="en-US" sz="3200" b="1" dirty="0">
                <a:solidFill>
                  <a:srgbClr val="C00000"/>
                </a:solidFill>
              </a:rPr>
              <a:t>choose this topic</a:t>
            </a:r>
            <a:r>
              <a:rPr lang="en-US" sz="3200" b="1" dirty="0" smtClean="0">
                <a:solidFill>
                  <a:srgbClr val="C00000"/>
                </a:solidFill>
              </a:rPr>
              <a:t>?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endParaRPr lang="en-US" sz="1000" dirty="0"/>
          </a:p>
          <a:p>
            <a:pPr lvl="1"/>
            <a:r>
              <a:rPr lang="en-US" dirty="0" smtClean="0"/>
              <a:t>Motivations</a:t>
            </a:r>
          </a:p>
          <a:p>
            <a:pPr lvl="2"/>
            <a:endParaRPr lang="en-US" dirty="0"/>
          </a:p>
          <a:p>
            <a:pPr lvl="1"/>
            <a:r>
              <a:rPr lang="en-US" dirty="0"/>
              <a:t>Important of the </a:t>
            </a:r>
            <a:r>
              <a:rPr lang="en-US" dirty="0" smtClean="0"/>
              <a:t>topic</a:t>
            </a:r>
          </a:p>
          <a:p>
            <a:pPr lvl="2"/>
            <a:r>
              <a:rPr lang="en-US" sz="2800" dirty="0" smtClean="0"/>
              <a:t>Statistic numbers</a:t>
            </a:r>
          </a:p>
          <a:p>
            <a:pPr lvl="2"/>
            <a:r>
              <a:rPr lang="en-US" sz="2800" dirty="0" smtClean="0"/>
              <a:t>New regulation, new agreement, etc.</a:t>
            </a:r>
          </a:p>
          <a:p>
            <a:pPr lvl="2"/>
            <a:endParaRPr lang="en-US" dirty="0" smtClean="0"/>
          </a:p>
          <a:p>
            <a:pPr lvl="1"/>
            <a:r>
              <a:rPr lang="en-US" dirty="0"/>
              <a:t>The gap of the literature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07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38100">
            <a:solidFill>
              <a:srgbClr val="0070C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b="1" dirty="0"/>
              <a:t>Statement of Problem/ Objectives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What do you want to know?</a:t>
            </a:r>
          </a:p>
          <a:p>
            <a:r>
              <a:rPr lang="en-US" b="1" dirty="0" smtClean="0">
                <a:solidFill>
                  <a:srgbClr val="0070C0"/>
                </a:solidFill>
              </a:rPr>
              <a:t>What</a:t>
            </a:r>
            <a:r>
              <a:rPr lang="en-US" b="1" dirty="0" smtClean="0">
                <a:solidFill>
                  <a:srgbClr val="C00000"/>
                </a:solidFill>
              </a:rPr>
              <a:t> do you want to answer</a:t>
            </a:r>
            <a:r>
              <a:rPr lang="en-US" dirty="0" smtClean="0"/>
              <a:t>?</a:t>
            </a:r>
          </a:p>
          <a:p>
            <a:endParaRPr lang="en-US" dirty="0"/>
          </a:p>
          <a:p>
            <a:r>
              <a:rPr lang="en-US" b="1" dirty="0" smtClean="0">
                <a:solidFill>
                  <a:srgbClr val="C00000"/>
                </a:solidFill>
              </a:rPr>
              <a:t>Questions/ Objective</a:t>
            </a:r>
          </a:p>
          <a:p>
            <a:r>
              <a:rPr lang="en-US" b="1" dirty="0" smtClean="0">
                <a:solidFill>
                  <a:srgbClr val="C00000"/>
                </a:solidFill>
              </a:rPr>
              <a:t>Scope of the study***</a:t>
            </a:r>
          </a:p>
          <a:p>
            <a:endParaRPr lang="en-US" sz="1100" dirty="0" smtClean="0"/>
          </a:p>
          <a:p>
            <a:pPr marL="0" indent="0">
              <a:buNone/>
            </a:pPr>
            <a:r>
              <a:rPr lang="en-US" dirty="0" smtClean="0"/>
              <a:t>    Examples:</a:t>
            </a:r>
          </a:p>
          <a:p>
            <a:pPr lvl="1"/>
            <a:r>
              <a:rPr lang="en-US" dirty="0" smtClean="0"/>
              <a:t>Which </a:t>
            </a:r>
            <a:r>
              <a:rPr lang="en-US" dirty="0" smtClean="0"/>
              <a:t>industries in East Asia?</a:t>
            </a:r>
          </a:p>
          <a:p>
            <a:pPr lvl="1"/>
            <a:r>
              <a:rPr lang="en-US" dirty="0" smtClean="0"/>
              <a:t>Which economic issues in East Asia?</a:t>
            </a:r>
            <a:endParaRPr lang="en-US" dirty="0" smtClean="0"/>
          </a:p>
          <a:p>
            <a:pPr lvl="1"/>
            <a:r>
              <a:rPr lang="en-US" dirty="0" smtClean="0"/>
              <a:t>Which </a:t>
            </a:r>
            <a:r>
              <a:rPr lang="en-US" dirty="0" smtClean="0"/>
              <a:t>countries in East Asia?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31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38100">
            <a:solidFill>
              <a:srgbClr val="0070C0"/>
            </a:solidFill>
          </a:ln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n-US" b="1" dirty="0"/>
              <a:t>Statement of Problem/ </a:t>
            </a:r>
            <a:r>
              <a:rPr lang="en-US" altLang="en-US" b="1" dirty="0" smtClean="0"/>
              <a:t>Objectives (cont.)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828801"/>
            <a:ext cx="8763000" cy="5029199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sz="3800" b="1" dirty="0" smtClean="0"/>
              <a:t>A good research question/statement of problem…</a:t>
            </a:r>
          </a:p>
          <a:p>
            <a:endParaRPr lang="en-US" dirty="0" smtClean="0"/>
          </a:p>
          <a:p>
            <a:r>
              <a:rPr lang="en-US" sz="3800" dirty="0" smtClean="0"/>
              <a:t>Is </a:t>
            </a:r>
            <a:r>
              <a:rPr lang="en-US" sz="3800" b="1" dirty="0" smtClean="0">
                <a:solidFill>
                  <a:srgbClr val="C00000"/>
                </a:solidFill>
              </a:rPr>
              <a:t>interesting and/or important </a:t>
            </a:r>
            <a:r>
              <a:rPr lang="en-US" sz="3800" dirty="0" smtClean="0"/>
              <a:t>from an economic perspective</a:t>
            </a:r>
          </a:p>
          <a:p>
            <a:endParaRPr lang="en-US" sz="1700" dirty="0" smtClean="0"/>
          </a:p>
          <a:p>
            <a:r>
              <a:rPr lang="en-US" sz="3800" dirty="0" smtClean="0"/>
              <a:t>Is </a:t>
            </a:r>
            <a:r>
              <a:rPr lang="en-US" sz="3800" b="1" dirty="0" smtClean="0">
                <a:solidFill>
                  <a:srgbClr val="C00000"/>
                </a:solidFill>
              </a:rPr>
              <a:t>clearly stated</a:t>
            </a:r>
          </a:p>
          <a:p>
            <a:endParaRPr lang="en-US" sz="1500" dirty="0" smtClean="0"/>
          </a:p>
          <a:p>
            <a:r>
              <a:rPr lang="en-US" sz="3800" dirty="0" smtClean="0"/>
              <a:t>Has a </a:t>
            </a:r>
            <a:r>
              <a:rPr lang="en-US" sz="3800" b="1" dirty="0" smtClean="0">
                <a:solidFill>
                  <a:srgbClr val="C00000"/>
                </a:solidFill>
              </a:rPr>
              <a:t>logical rationale </a:t>
            </a:r>
            <a:r>
              <a:rPr lang="en-US" sz="3800" dirty="0" smtClean="0"/>
              <a:t>and is </a:t>
            </a:r>
            <a:r>
              <a:rPr lang="en-US" sz="3800" b="1" dirty="0" smtClean="0">
                <a:solidFill>
                  <a:srgbClr val="0070C0"/>
                </a:solidFill>
              </a:rPr>
              <a:t>tied to (international) economic theory</a:t>
            </a:r>
          </a:p>
          <a:p>
            <a:endParaRPr lang="en-US" sz="1500" dirty="0" smtClean="0"/>
          </a:p>
          <a:p>
            <a:r>
              <a:rPr lang="en-US" sz="3800" dirty="0" smtClean="0"/>
              <a:t>Is </a:t>
            </a:r>
            <a:r>
              <a:rPr lang="en-US" sz="3800" b="1" dirty="0" smtClean="0"/>
              <a:t>doable</a:t>
            </a:r>
            <a:endParaRPr lang="en-US" sz="38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4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38100">
            <a:solidFill>
              <a:srgbClr val="0070C0"/>
            </a:solidFill>
          </a:ln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n-US" b="1" dirty="0"/>
              <a:t>Statement of Problem/ </a:t>
            </a:r>
            <a:r>
              <a:rPr lang="en-US" altLang="en-US" b="1" dirty="0" smtClean="0"/>
              <a:t>Objectives (cont.)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410200"/>
          </a:xfrm>
        </p:spPr>
        <p:txBody>
          <a:bodyPr>
            <a:normAutofit/>
          </a:bodyPr>
          <a:lstStyle/>
          <a:p>
            <a:r>
              <a:rPr lang="en-US" dirty="0" smtClean="0"/>
              <a:t>Doable?</a:t>
            </a:r>
          </a:p>
          <a:p>
            <a:pPr lvl="1"/>
            <a:r>
              <a:rPr lang="en-US" dirty="0" smtClean="0"/>
              <a:t>Not too broad</a:t>
            </a:r>
          </a:p>
          <a:p>
            <a:pPr lvl="1"/>
            <a:r>
              <a:rPr lang="en-US" dirty="0" smtClean="0"/>
              <a:t>Not more work than you can do</a:t>
            </a:r>
          </a:p>
          <a:p>
            <a:pPr lvl="1"/>
            <a:r>
              <a:rPr lang="en-US" dirty="0" smtClean="0"/>
              <a:t>Data needed are available or can be acquired</a:t>
            </a:r>
            <a:endParaRPr lang="en-US" dirty="0"/>
          </a:p>
          <a:p>
            <a:pPr marL="457200" lvl="1" indent="0">
              <a:buNone/>
            </a:pPr>
            <a:endParaRPr lang="en-US" sz="1000" dirty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3200" dirty="0" smtClean="0"/>
              <a:t>Example 1:</a:t>
            </a:r>
            <a:endParaRPr lang="en-US" sz="3200" dirty="0"/>
          </a:p>
          <a:p>
            <a:pPr marL="457200" lvl="1" indent="0">
              <a:buNone/>
            </a:pPr>
            <a:r>
              <a:rPr lang="en-US" dirty="0"/>
              <a:t>How can liberal trade reduce pressure of illegal immigration to rich countries</a:t>
            </a:r>
            <a:r>
              <a:rPr lang="en-US" dirty="0" smtClean="0"/>
              <a:t>?</a:t>
            </a:r>
          </a:p>
          <a:p>
            <a:pPr marL="457200" lvl="1" indent="0">
              <a:buNone/>
            </a:pPr>
            <a:endParaRPr lang="en-US" sz="1000" dirty="0" smtClean="0"/>
          </a:p>
          <a:p>
            <a:pPr marL="457200" lvl="1" indent="0">
              <a:buNone/>
            </a:pPr>
            <a:r>
              <a:rPr lang="en-US" dirty="0">
                <a:sym typeface="Palatino" charset="0"/>
              </a:rPr>
              <a:t>Medical Service Sector in Thailand and Philippines After the Opening of AEC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924800" y="4360025"/>
            <a:ext cx="99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Too broad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" y="4274125"/>
            <a:ext cx="8229600" cy="120032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229600" y="5638800"/>
            <a:ext cx="723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smtClean="0">
                <a:solidFill>
                  <a:srgbClr val="00B050"/>
                </a:solidFill>
                <a:sym typeface="Symbol"/>
              </a:rPr>
              <a:t></a:t>
            </a:r>
            <a:endParaRPr lang="en-US" sz="6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933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38100">
            <a:solidFill>
              <a:srgbClr val="0070C0"/>
            </a:solidFill>
          </a:ln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n-US" b="1" dirty="0"/>
              <a:t>Statement of Problem/ </a:t>
            </a:r>
            <a:r>
              <a:rPr lang="en-US" altLang="en-US" b="1" dirty="0" smtClean="0"/>
              <a:t>Objectives (cont.)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029200"/>
          </a:xfrm>
        </p:spPr>
        <p:txBody>
          <a:bodyPr>
            <a:normAutofit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3200" dirty="0" smtClean="0"/>
              <a:t>Example 2: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endParaRPr lang="en-US" sz="1000" dirty="0"/>
          </a:p>
          <a:p>
            <a:pPr marL="457200" lvl="1" indent="0">
              <a:buNone/>
            </a:pPr>
            <a:r>
              <a:rPr lang="en-US" dirty="0"/>
              <a:t>Examination of Tariff and non-tariff barriers of </a:t>
            </a:r>
            <a:r>
              <a:rPr lang="en-US" dirty="0" smtClean="0"/>
              <a:t>trade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r>
              <a:rPr lang="en-US" dirty="0"/>
              <a:t>Does Multi Fabre Arrangement(MFA) Benefits Bangladesh’s Textile </a:t>
            </a:r>
            <a:r>
              <a:rPr lang="en-US" dirty="0" smtClean="0"/>
              <a:t>Export?</a:t>
            </a:r>
          </a:p>
          <a:p>
            <a:pPr marL="457200" lvl="1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924800" y="2219500"/>
            <a:ext cx="99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Too broad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2133600"/>
            <a:ext cx="8077200" cy="120032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229600" y="3498275"/>
            <a:ext cx="723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smtClean="0">
                <a:solidFill>
                  <a:srgbClr val="00B050"/>
                </a:solidFill>
                <a:sym typeface="Symbol"/>
              </a:rPr>
              <a:t></a:t>
            </a:r>
            <a:endParaRPr lang="en-US" sz="6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79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38100">
            <a:solidFill>
              <a:srgbClr val="0070C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b="1" dirty="0" smtClean="0"/>
              <a:t>(Literature Review)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Who else have ever studied this topic?</a:t>
            </a:r>
          </a:p>
          <a:p>
            <a:endParaRPr lang="en-US" sz="1000" dirty="0" smtClean="0"/>
          </a:p>
          <a:p>
            <a:pPr lvl="1"/>
            <a:r>
              <a:rPr lang="en-US" dirty="0" smtClean="0"/>
              <a:t>Which theories do they use?</a:t>
            </a:r>
          </a:p>
          <a:p>
            <a:pPr lvl="1"/>
            <a:endParaRPr lang="en-US" sz="1000" dirty="0" smtClean="0"/>
          </a:p>
          <a:p>
            <a:pPr lvl="1"/>
            <a:r>
              <a:rPr lang="en-US" dirty="0" smtClean="0"/>
              <a:t>Which methodologies do they use?</a:t>
            </a:r>
          </a:p>
          <a:p>
            <a:pPr lvl="1"/>
            <a:endParaRPr lang="en-US" sz="1000" dirty="0" smtClean="0"/>
          </a:p>
          <a:p>
            <a:pPr lvl="1"/>
            <a:r>
              <a:rPr lang="en-US" dirty="0" smtClean="0"/>
              <a:t>Which kind of data do they use?</a:t>
            </a:r>
            <a:endParaRPr lang="th-TH" dirty="0" smtClean="0"/>
          </a:p>
          <a:p>
            <a:pPr lvl="1"/>
            <a:endParaRPr lang="en-US" sz="1000" dirty="0" smtClean="0"/>
          </a:p>
          <a:p>
            <a:pPr lvl="1"/>
            <a:r>
              <a:rPr lang="en-US" dirty="0" smtClean="0"/>
              <a:t>What are their results and conclusions?</a:t>
            </a:r>
          </a:p>
          <a:p>
            <a:pPr lvl="1"/>
            <a:endParaRPr lang="en-US" sz="1000" dirty="0" smtClean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C00000"/>
                </a:solidFill>
              </a:rPr>
              <a:t>Sources</a:t>
            </a:r>
          </a:p>
          <a:p>
            <a:pPr marL="457200" lvl="1" indent="0">
              <a:buNone/>
            </a:pPr>
            <a:r>
              <a:rPr lang="en-US" dirty="0" smtClean="0">
                <a:hlinkClick r:id="rId2"/>
              </a:rPr>
              <a:t>http://scholar.google.co.th/</a:t>
            </a:r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551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l" rtl="0">
              <a:spcBef>
                <a:spcPct val="0"/>
              </a:spcBef>
            </a:pPr>
            <a:r>
              <a:rPr lang="en-US" sz="3200" dirty="0" smtClean="0">
                <a:hlinkClick r:id="rId2"/>
              </a:rPr>
              <a:t>http://scholar.google.co.th/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11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8" y="1389562"/>
            <a:ext cx="9048750" cy="508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6012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38100">
            <a:solidFill>
              <a:srgbClr val="0070C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b="1" dirty="0"/>
              <a:t>Theory/ Theoretical Framework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dirty="0" smtClean="0"/>
              <a:t>Your problems/questions  are </a:t>
            </a:r>
            <a:r>
              <a:rPr lang="en-US" b="1" dirty="0" smtClean="0">
                <a:solidFill>
                  <a:srgbClr val="C00000"/>
                </a:solidFill>
              </a:rPr>
              <a:t>under which conditions/situations/regulations</a:t>
            </a:r>
            <a:r>
              <a:rPr lang="en-US" dirty="0" smtClean="0"/>
              <a:t>?</a:t>
            </a:r>
          </a:p>
          <a:p>
            <a:endParaRPr lang="en-US" sz="1000" dirty="0" smtClean="0"/>
          </a:p>
          <a:p>
            <a:r>
              <a:rPr lang="en-US" dirty="0" smtClean="0"/>
              <a:t>That </a:t>
            </a:r>
            <a:r>
              <a:rPr lang="en-US" b="1" dirty="0" smtClean="0">
                <a:solidFill>
                  <a:srgbClr val="0070C0"/>
                </a:solidFill>
              </a:rPr>
              <a:t>conditions</a:t>
            </a:r>
            <a:r>
              <a:rPr lang="en-US" dirty="0" smtClean="0"/>
              <a:t> are </a:t>
            </a:r>
            <a:r>
              <a:rPr lang="en-US" b="1" dirty="0" smtClean="0">
                <a:solidFill>
                  <a:srgbClr val="C00000"/>
                </a:solidFill>
              </a:rPr>
              <a:t>similar to </a:t>
            </a:r>
            <a:r>
              <a:rPr lang="en-US" b="1" dirty="0" smtClean="0">
                <a:solidFill>
                  <a:srgbClr val="0070C0"/>
                </a:solidFill>
              </a:rPr>
              <a:t>assumptions</a:t>
            </a:r>
            <a:r>
              <a:rPr lang="en-US" b="1" dirty="0" smtClean="0">
                <a:solidFill>
                  <a:srgbClr val="C00000"/>
                </a:solidFill>
              </a:rPr>
              <a:t> of which theory</a:t>
            </a:r>
            <a:r>
              <a:rPr lang="en-US" dirty="0" smtClean="0"/>
              <a:t>.</a:t>
            </a:r>
          </a:p>
          <a:p>
            <a:endParaRPr lang="en-US" sz="1000" dirty="0" smtClean="0"/>
          </a:p>
          <a:p>
            <a:r>
              <a:rPr lang="en-US" altLang="en-US" dirty="0" smtClean="0"/>
              <a:t>Apply a theory to derive </a:t>
            </a:r>
            <a:r>
              <a:rPr lang="en-US" altLang="en-US" b="1" dirty="0" smtClean="0">
                <a:solidFill>
                  <a:srgbClr val="C00000"/>
                </a:solidFill>
              </a:rPr>
              <a:t>a hypothesis (prediction) </a:t>
            </a:r>
            <a:r>
              <a:rPr lang="en-US" altLang="en-US" dirty="0" smtClean="0"/>
              <a:t>about the problem or question.</a:t>
            </a:r>
          </a:p>
          <a:p>
            <a:endParaRPr lang="en-US" altLang="en-US" sz="1000" dirty="0" smtClean="0"/>
          </a:p>
          <a:p>
            <a:pPr lvl="1"/>
            <a:r>
              <a:rPr lang="en-US" altLang="en-US" dirty="0" smtClean="0"/>
              <a:t>The hypothesis should be testable. </a:t>
            </a:r>
            <a:r>
              <a:rPr lang="th-TH" altLang="en-US" dirty="0" smtClean="0"/>
              <a:t>                             </a:t>
            </a:r>
            <a:r>
              <a:rPr lang="en-US" altLang="en-US" dirty="0" smtClean="0">
                <a:sym typeface="Wingdings" panose="05000000000000000000" pitchFamily="2" charset="2"/>
              </a:rPr>
              <a:t> You have the way to answer!!!!!!!!!</a:t>
            </a:r>
            <a:endParaRPr lang="en-US" alt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63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38100">
            <a:solidFill>
              <a:srgbClr val="0070C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b="1" dirty="0" smtClean="0"/>
              <a:t>Methodology</a:t>
            </a:r>
            <a:endParaRPr lang="en-US" alt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70000" lnSpcReduction="20000"/>
          </a:bodyPr>
          <a:lstStyle/>
          <a:p>
            <a:r>
              <a:rPr lang="en-US" altLang="en-US" sz="3600" dirty="0"/>
              <a:t>S</a:t>
            </a:r>
            <a:r>
              <a:rPr lang="en-US" altLang="en-US" sz="3600" dirty="0" smtClean="0"/>
              <a:t>elect </a:t>
            </a:r>
            <a:r>
              <a:rPr lang="en-US" altLang="en-US" sz="3600" b="1" dirty="0" smtClean="0">
                <a:solidFill>
                  <a:srgbClr val="C00000"/>
                </a:solidFill>
              </a:rPr>
              <a:t>the model/the way to answer </a:t>
            </a:r>
            <a:r>
              <a:rPr lang="en-US" altLang="en-US" sz="3600" dirty="0" smtClean="0"/>
              <a:t>the question.</a:t>
            </a:r>
          </a:p>
          <a:p>
            <a:pPr lvl="1"/>
            <a:r>
              <a:rPr lang="en-US" altLang="en-US" sz="3600" dirty="0" smtClean="0"/>
              <a:t>Theoretical Method</a:t>
            </a:r>
          </a:p>
          <a:p>
            <a:pPr lvl="1"/>
            <a:r>
              <a:rPr lang="en-US" altLang="en-US" sz="3600" b="1" dirty="0" smtClean="0">
                <a:solidFill>
                  <a:schemeClr val="accent1">
                    <a:lumMod val="75000"/>
                  </a:schemeClr>
                </a:solidFill>
              </a:rPr>
              <a:t>Empirical Method</a:t>
            </a:r>
          </a:p>
          <a:p>
            <a:pPr lvl="2"/>
            <a:r>
              <a:rPr lang="en-US" altLang="en-US" sz="3600" dirty="0" smtClean="0"/>
              <a:t>Statistical Tools</a:t>
            </a:r>
          </a:p>
          <a:p>
            <a:pPr lvl="3"/>
            <a:r>
              <a:rPr lang="en-US" altLang="en-US" sz="3600" b="1" dirty="0" smtClean="0">
                <a:solidFill>
                  <a:srgbClr val="0070C0"/>
                </a:solidFill>
              </a:rPr>
              <a:t>Descriptive Statistic</a:t>
            </a:r>
          </a:p>
          <a:p>
            <a:pPr marL="1828800" lvl="4" indent="0">
              <a:buNone/>
            </a:pPr>
            <a:r>
              <a:rPr lang="en-US" altLang="en-US" sz="3600" b="1" dirty="0" smtClean="0"/>
              <a:t>Example:</a:t>
            </a:r>
          </a:p>
          <a:p>
            <a:pPr lvl="4"/>
            <a:r>
              <a:rPr lang="en-US" altLang="en-US" sz="3600" dirty="0" smtClean="0"/>
              <a:t>Plot the graph to predict the trend.</a:t>
            </a:r>
          </a:p>
          <a:p>
            <a:pPr lvl="4"/>
            <a:r>
              <a:rPr lang="en-US" altLang="en-US" sz="3600" dirty="0" smtClean="0"/>
              <a:t>Find the area of gain/loss by using the real figures.</a:t>
            </a:r>
          </a:p>
          <a:p>
            <a:pPr lvl="3"/>
            <a:r>
              <a:rPr lang="en-US" altLang="en-US" sz="3600" b="1" dirty="0" smtClean="0">
                <a:solidFill>
                  <a:srgbClr val="0070C0"/>
                </a:solidFill>
              </a:rPr>
              <a:t>Econometrics</a:t>
            </a:r>
          </a:p>
          <a:p>
            <a:pPr marL="342900" lvl="3" indent="-342900">
              <a:buFont typeface="Arial" panose="020B0604020202020204" pitchFamily="34" charset="0"/>
              <a:buChar char="•"/>
            </a:pPr>
            <a:endParaRPr lang="en-US" altLang="en-US" sz="3600" dirty="0" smtClean="0"/>
          </a:p>
          <a:p>
            <a:pPr marL="342900" lvl="3" indent="-342900">
              <a:buFont typeface="Arial" panose="020B0604020202020204" pitchFamily="34" charset="0"/>
              <a:buChar char="•"/>
            </a:pPr>
            <a:r>
              <a:rPr lang="en-US" altLang="en-US" sz="3600" b="1" dirty="0" smtClean="0">
                <a:solidFill>
                  <a:srgbClr val="C00000"/>
                </a:solidFill>
              </a:rPr>
              <a:t>Test </a:t>
            </a:r>
            <a:r>
              <a:rPr lang="en-US" altLang="en-US" sz="3600" b="1" dirty="0">
                <a:solidFill>
                  <a:srgbClr val="C00000"/>
                </a:solidFill>
              </a:rPr>
              <a:t>the hypothesis </a:t>
            </a:r>
            <a:r>
              <a:rPr lang="en-US" altLang="en-US" sz="3600" dirty="0"/>
              <a:t>by </a:t>
            </a:r>
            <a:r>
              <a:rPr lang="en-US" altLang="en-US" sz="3600" b="1" dirty="0">
                <a:solidFill>
                  <a:schemeClr val="accent1">
                    <a:lumMod val="75000"/>
                  </a:schemeClr>
                </a:solidFill>
              </a:rPr>
              <a:t>comparing its predictions to evidence from the real world</a:t>
            </a:r>
            <a:r>
              <a:rPr lang="en-US" altLang="en-US" sz="3600" dirty="0"/>
              <a:t>. </a:t>
            </a:r>
          </a:p>
          <a:p>
            <a:pPr lvl="3"/>
            <a:endParaRPr lang="en-US" altLang="en-US" sz="2800" dirty="0" smtClean="0"/>
          </a:p>
          <a:p>
            <a:pPr lvl="2"/>
            <a:endParaRPr lang="en-US" alt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66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38100">
            <a:solidFill>
              <a:srgbClr val="0070C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b="1" dirty="0"/>
              <a:t>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96" y="1600200"/>
            <a:ext cx="9067800" cy="49530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Types of data</a:t>
            </a:r>
          </a:p>
          <a:p>
            <a:pPr lvl="1"/>
            <a:r>
              <a:rPr lang="en-US" b="1" dirty="0" smtClean="0"/>
              <a:t>Primary data </a:t>
            </a:r>
          </a:p>
          <a:p>
            <a:pPr marL="457200" lvl="1" indent="0">
              <a:buNone/>
            </a:pPr>
            <a:r>
              <a:rPr lang="en-US" dirty="0">
                <a:sym typeface="Wingdings" panose="05000000000000000000" pitchFamily="2" charset="2"/>
              </a:rPr>
              <a:t>	</a:t>
            </a:r>
            <a:r>
              <a:rPr lang="en-US" dirty="0" smtClean="0">
                <a:sym typeface="Wingdings" panose="05000000000000000000" pitchFamily="2" charset="2"/>
              </a:rPr>
              <a:t> Collect data by yourself (i.e., interview)</a:t>
            </a:r>
            <a:endParaRPr lang="en-US" dirty="0" smtClean="0"/>
          </a:p>
          <a:p>
            <a:pPr lvl="1"/>
            <a:r>
              <a:rPr lang="en-US" b="1" dirty="0" smtClean="0">
                <a:solidFill>
                  <a:srgbClr val="0070C0"/>
                </a:solidFill>
              </a:rPr>
              <a:t>Secondary data </a:t>
            </a:r>
          </a:p>
          <a:p>
            <a:pPr marL="457200" lvl="1" indent="0">
              <a:buNone/>
            </a:pPr>
            <a:r>
              <a:rPr lang="en-US" dirty="0">
                <a:sym typeface="Wingdings" panose="05000000000000000000" pitchFamily="2" charset="2"/>
              </a:rPr>
              <a:t>	</a:t>
            </a:r>
            <a:r>
              <a:rPr lang="en-US" dirty="0" smtClean="0">
                <a:sym typeface="Wingdings" panose="05000000000000000000" pitchFamily="2" charset="2"/>
              </a:rPr>
              <a:t> Use other people/organizations’ data</a:t>
            </a:r>
            <a:endParaRPr lang="en-US" dirty="0" smtClean="0"/>
          </a:p>
          <a:p>
            <a:r>
              <a:rPr lang="en-US" dirty="0" smtClean="0"/>
              <a:t>Sources of data</a:t>
            </a:r>
          </a:p>
          <a:p>
            <a:pPr marL="457200" lvl="1" indent="0">
              <a:buNone/>
            </a:pPr>
            <a:r>
              <a:rPr lang="en-US" dirty="0" smtClean="0">
                <a:hlinkClick r:id="rId2"/>
              </a:rPr>
              <a:t>http://comtrade.un.org/</a:t>
            </a:r>
            <a:endParaRPr lang="en-US" dirty="0" smtClean="0"/>
          </a:p>
          <a:p>
            <a:pPr marL="457200" lvl="1" indent="0">
              <a:buNone/>
            </a:pPr>
            <a:r>
              <a:rPr lang="en-US" dirty="0" smtClean="0">
                <a:hlinkClick r:id="rId3"/>
              </a:rPr>
              <a:t>http://data.un.org/browse.aspx?d=ComTrade</a:t>
            </a:r>
            <a:endParaRPr lang="en-US" dirty="0" smtClean="0"/>
          </a:p>
          <a:p>
            <a:pPr marL="457200" lvl="1" indent="0">
              <a:buNone/>
            </a:pPr>
            <a:r>
              <a:rPr lang="en-US" dirty="0" smtClean="0">
                <a:hlinkClick r:id="rId4"/>
              </a:rPr>
              <a:t>http://databank.worldbank.org/data/home.aspx</a:t>
            </a:r>
            <a:endParaRPr lang="en-US" dirty="0" smtClean="0"/>
          </a:p>
          <a:p>
            <a:pPr marL="457200" lvl="1" indent="0">
              <a:buNone/>
            </a:pPr>
            <a:r>
              <a:rPr lang="en-US" dirty="0" smtClean="0">
                <a:hlinkClick r:id="rId5"/>
              </a:rPr>
              <a:t>http://www.bot.or.th/ENGLISH/STATISTICS/Pages/index1.aspx</a:t>
            </a:r>
            <a:endParaRPr lang="en-US" dirty="0" smtClean="0"/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79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15</a:t>
            </a:fld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304800" y="228600"/>
            <a:ext cx="5029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US" sz="3200" dirty="0">
                <a:hlinkClick r:id="rId2"/>
              </a:rPr>
              <a:t>http://comtrade.un.org/</a:t>
            </a:r>
            <a:endParaRPr lang="en-US" sz="3200" dirty="0"/>
          </a:p>
          <a:p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07"/>
          <a:stretch/>
        </p:blipFill>
        <p:spPr bwMode="auto">
          <a:xfrm>
            <a:off x="52650" y="1166574"/>
            <a:ext cx="9038768" cy="4801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990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16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08" r="2141" b="6250"/>
          <a:stretch/>
        </p:blipFill>
        <p:spPr bwMode="auto">
          <a:xfrm>
            <a:off x="128850" y="1143000"/>
            <a:ext cx="89154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647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17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52400" y="304800"/>
            <a:ext cx="8001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US" sz="3200" dirty="0">
                <a:solidFill>
                  <a:srgbClr val="0070C0"/>
                </a:solidFill>
                <a:hlinkClick r:id="rId2"/>
              </a:rPr>
              <a:t>http://data.un.org/browse.aspx?d=ComTrade</a:t>
            </a:r>
            <a:endParaRPr lang="en-US" sz="3200" dirty="0">
              <a:solidFill>
                <a:srgbClr val="0070C0"/>
              </a:solidFill>
            </a:endParaRPr>
          </a:p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93"/>
          <a:stretch/>
        </p:blipFill>
        <p:spPr bwMode="auto">
          <a:xfrm>
            <a:off x="46414" y="1170731"/>
            <a:ext cx="9048750" cy="4797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370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18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52400" y="304800"/>
            <a:ext cx="876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2pPr marL="0" lvl="1">
              <a:defRPr sz="3200"/>
            </a:lvl2pPr>
          </a:lstStyle>
          <a:p>
            <a:pPr lvl="1"/>
            <a:r>
              <a:rPr lang="en-US" u="sng" dirty="0">
                <a:solidFill>
                  <a:srgbClr val="0070C0"/>
                </a:solidFill>
              </a:rPr>
              <a:t>http://databank.worldbank.org/data/home.aspx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209" b="4458"/>
          <a:stretch/>
        </p:blipFill>
        <p:spPr bwMode="auto">
          <a:xfrm>
            <a:off x="296222" y="1033550"/>
            <a:ext cx="8314378" cy="567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630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19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0175" y="304800"/>
            <a:ext cx="9080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2pPr marL="0" lvl="1">
              <a:defRPr sz="3200"/>
            </a:lvl2pPr>
          </a:lstStyle>
          <a:p>
            <a:pPr marL="457200" lvl="1" indent="0">
              <a:buNone/>
            </a:pPr>
            <a:r>
              <a:rPr lang="en-US" sz="2400" dirty="0">
                <a:hlinkClick r:id="rId2"/>
              </a:rPr>
              <a:t>http://www.bot.or.th/ENGLISH/STATISTICS/Pages/index1.aspx</a:t>
            </a:r>
            <a:endParaRPr lang="en-US" sz="2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18" b="6250"/>
          <a:stretch/>
        </p:blipFill>
        <p:spPr bwMode="auto">
          <a:xfrm>
            <a:off x="457200" y="766465"/>
            <a:ext cx="8458200" cy="5898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094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38100">
            <a:solidFill>
              <a:srgbClr val="0070C0"/>
            </a:solidFill>
          </a:ln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n-US" b="1" dirty="0"/>
              <a:t>Analysis and Result Interpretation </a:t>
            </a:r>
            <a:br>
              <a:rPr lang="en-US" altLang="en-US" b="1" dirty="0"/>
            </a:br>
            <a:r>
              <a:rPr lang="en-US" altLang="en-US" b="1" dirty="0">
                <a:sym typeface="Wingdings" panose="05000000000000000000" pitchFamily="2" charset="2"/>
              </a:rPr>
              <a:t> Answer the question</a:t>
            </a:r>
            <a:endParaRPr lang="en-US" alt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22437"/>
            <a:ext cx="8229600" cy="4830763"/>
          </a:xfrm>
        </p:spPr>
        <p:txBody>
          <a:bodyPr>
            <a:normAutofit/>
          </a:bodyPr>
          <a:lstStyle/>
          <a:p>
            <a:r>
              <a:rPr lang="en-US" dirty="0" smtClean="0"/>
              <a:t>Use the theories, data, and the selected method to </a:t>
            </a:r>
            <a:r>
              <a:rPr lang="en-US" b="1" dirty="0" smtClean="0">
                <a:solidFill>
                  <a:srgbClr val="0070C0"/>
                </a:solidFill>
              </a:rPr>
              <a:t>find the answer </a:t>
            </a:r>
            <a:r>
              <a:rPr lang="en-US" dirty="0" smtClean="0"/>
              <a:t>of your question(s).</a:t>
            </a:r>
          </a:p>
          <a:p>
            <a:endParaRPr lang="en-US" sz="1000" dirty="0" smtClean="0"/>
          </a:p>
          <a:p>
            <a:endParaRPr lang="th-TH" sz="1000" dirty="0" smtClean="0"/>
          </a:p>
          <a:p>
            <a:r>
              <a:rPr lang="en-US" b="1" dirty="0" smtClean="0">
                <a:solidFill>
                  <a:srgbClr val="C00000"/>
                </a:solidFill>
              </a:rPr>
              <a:t>Write the results from your analysis</a:t>
            </a:r>
            <a:r>
              <a:rPr lang="en-US" dirty="0" smtClean="0"/>
              <a:t>.</a:t>
            </a:r>
          </a:p>
          <a:p>
            <a:endParaRPr lang="en-US" sz="1000" dirty="0" smtClean="0"/>
          </a:p>
          <a:p>
            <a:endParaRPr lang="en-US" sz="1000" dirty="0" smtClean="0"/>
          </a:p>
          <a:p>
            <a:r>
              <a:rPr lang="en-US" b="1" dirty="0" smtClean="0"/>
              <a:t>Do </a:t>
            </a:r>
            <a:r>
              <a:rPr lang="en-US" b="1" dirty="0" smtClean="0">
                <a:solidFill>
                  <a:srgbClr val="C00000"/>
                </a:solidFill>
              </a:rPr>
              <a:t>not </a:t>
            </a:r>
            <a:r>
              <a:rPr lang="en-US" b="1" dirty="0" smtClean="0"/>
              <a:t>write the result </a:t>
            </a:r>
            <a:r>
              <a:rPr lang="en-US" b="1" dirty="0" smtClean="0">
                <a:solidFill>
                  <a:srgbClr val="C00000"/>
                </a:solidFill>
              </a:rPr>
              <a:t>base on your guess </a:t>
            </a:r>
            <a:r>
              <a:rPr lang="en-US" dirty="0" smtClean="0"/>
              <a:t>which do not come from the theories and data.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92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38100">
            <a:solidFill>
              <a:srgbClr val="0070C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b="1" dirty="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Summarize the story again.</a:t>
            </a:r>
          </a:p>
          <a:p>
            <a:endParaRPr lang="en-US" dirty="0" smtClean="0"/>
          </a:p>
          <a:p>
            <a:r>
              <a:rPr lang="en-US" b="1" dirty="0" smtClean="0">
                <a:solidFill>
                  <a:srgbClr val="C00000"/>
                </a:solidFill>
              </a:rPr>
              <a:t>Focus on your finding and the new contribution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Tell the reader about the </a:t>
            </a:r>
            <a:r>
              <a:rPr lang="en-US" b="1" dirty="0" smtClean="0">
                <a:solidFill>
                  <a:srgbClr val="C00000"/>
                </a:solidFill>
              </a:rPr>
              <a:t>limitation</a:t>
            </a:r>
            <a:r>
              <a:rPr lang="en-US" dirty="0" smtClean="0"/>
              <a:t> of the study and the </a:t>
            </a:r>
            <a:r>
              <a:rPr lang="en-US" b="1" dirty="0" smtClean="0">
                <a:solidFill>
                  <a:srgbClr val="C00000"/>
                </a:solidFill>
              </a:rPr>
              <a:t>future research </a:t>
            </a:r>
            <a:r>
              <a:rPr lang="en-US" dirty="0" smtClean="0"/>
              <a:t>related to your topic. 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95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38100">
            <a:solidFill>
              <a:srgbClr val="0070C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b="1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Easy for the readers to study more.</a:t>
            </a:r>
          </a:p>
          <a:p>
            <a:r>
              <a:rPr lang="en-US" dirty="0" smtClean="0"/>
              <a:t>Follow the international format.</a:t>
            </a:r>
          </a:p>
          <a:p>
            <a:pPr lvl="1"/>
            <a:r>
              <a:rPr lang="en-US" dirty="0" smtClean="0"/>
              <a:t>Chicago </a:t>
            </a:r>
          </a:p>
          <a:p>
            <a:pPr lvl="1"/>
            <a:r>
              <a:rPr lang="en-US" dirty="0" smtClean="0"/>
              <a:t>APA </a:t>
            </a:r>
          </a:p>
          <a:p>
            <a:pPr lvl="1"/>
            <a:r>
              <a:rPr lang="en-US" dirty="0" smtClean="0"/>
              <a:t>MLA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3200" dirty="0"/>
              <a:t>Your helper</a:t>
            </a:r>
          </a:p>
          <a:p>
            <a:pPr lvl="1"/>
            <a:r>
              <a:rPr lang="en-US" sz="3200" dirty="0" smtClean="0"/>
              <a:t>Endnote</a:t>
            </a:r>
          </a:p>
          <a:p>
            <a:pPr lvl="1"/>
            <a:r>
              <a:rPr lang="en-US" sz="3200" dirty="0" err="1"/>
              <a:t>Zotero</a:t>
            </a:r>
            <a:endParaRPr lang="en-US" sz="3200" dirty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27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u="sng" dirty="0">
                <a:solidFill>
                  <a:srgbClr val="0070C0"/>
                </a:solidFill>
              </a:rPr>
              <a:t>https://www.zotero.org</a:t>
            </a:r>
            <a:r>
              <a:rPr lang="en-US" sz="3200" u="sng" dirty="0" smtClean="0">
                <a:solidFill>
                  <a:srgbClr val="0070C0"/>
                </a:solidFill>
              </a:rPr>
              <a:t>/</a:t>
            </a:r>
            <a:endParaRPr lang="en-US" sz="3200" u="sng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23</a:t>
            </a:fld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53" b="8726"/>
          <a:stretch/>
        </p:blipFill>
        <p:spPr bwMode="auto">
          <a:xfrm>
            <a:off x="76200" y="1371600"/>
            <a:ext cx="9021135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3181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24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50"/>
          <a:stretch/>
        </p:blipFill>
        <p:spPr bwMode="auto">
          <a:xfrm>
            <a:off x="107527" y="1752600"/>
            <a:ext cx="8884073" cy="468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440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6DB1-76A9-4E11-9A66-29714D85F09A}" type="slidenum">
              <a:rPr lang="en-US" smtClean="0"/>
              <a:t>25</a:t>
            </a:fld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312135"/>
            <a:ext cx="8915400" cy="5012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1676400" y="5715000"/>
            <a:ext cx="1828800" cy="304800"/>
          </a:xfrm>
          <a:prstGeom prst="ellipse">
            <a:avLst/>
          </a:prstGeom>
          <a:noFill/>
          <a:ln w="508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858000" y="5105400"/>
            <a:ext cx="1981200" cy="1066800"/>
          </a:xfrm>
          <a:prstGeom prst="ellipse">
            <a:avLst/>
          </a:prstGeom>
          <a:noFill/>
          <a:ln w="508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90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577</Words>
  <Application>Microsoft Office PowerPoint</Application>
  <PresentationFormat>On-screen Show (4:3)</PresentationFormat>
  <Paragraphs>179</Paragraphs>
  <Slides>25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Research Methods in Economics: Application for EE 362 Term Paper and Presentation  Monthien Satimanon</vt:lpstr>
      <vt:lpstr>Rules of the Game</vt:lpstr>
      <vt:lpstr>Presentation/Paper</vt:lpstr>
      <vt:lpstr>http://turnitin.com/en_us/features/originalitycheck</vt:lpstr>
      <vt:lpstr>Introduction</vt:lpstr>
      <vt:lpstr>Statement of Problem/ Objectives</vt:lpstr>
      <vt:lpstr>Statement of Problem/ Objectives (cont.)</vt:lpstr>
      <vt:lpstr>Statement of Problem/ Objectives (cont.)</vt:lpstr>
      <vt:lpstr>Statement of Problem/ Objectives (cont.)</vt:lpstr>
      <vt:lpstr>(Literature Review)</vt:lpstr>
      <vt:lpstr>http://scholar.google.co.th/</vt:lpstr>
      <vt:lpstr>Theory/ Theoretical Framework</vt:lpstr>
      <vt:lpstr>Methodology</vt:lpstr>
      <vt:lpstr>Data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Analysis and Result Interpretation   Answer the question</vt:lpstr>
      <vt:lpstr>Conclusion</vt:lpstr>
      <vt:lpstr>References</vt:lpstr>
      <vt:lpstr>https://www.zotero.org/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Presentation/Paper</dc:title>
  <dc:creator>satimanont</dc:creator>
  <cp:lastModifiedBy>Monthien</cp:lastModifiedBy>
  <cp:revision>75</cp:revision>
  <cp:lastPrinted>2014-06-12T15:38:14Z</cp:lastPrinted>
  <dcterms:created xsi:type="dcterms:W3CDTF">2014-03-27T14:53:11Z</dcterms:created>
  <dcterms:modified xsi:type="dcterms:W3CDTF">2014-10-23T17:07:42Z</dcterms:modified>
</cp:coreProperties>
</file>