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sldIdLst>
    <p:sldId id="283"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5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4A80679D-EE28-47E1-A3E5-2F6C45BF48FF}" type="datetimeFigureOut">
              <a:rPr lang="th-TH" smtClean="0"/>
              <a:pPr/>
              <a:t>23/11/60</a:t>
            </a:fld>
            <a:endParaRPr lang="th-TH"/>
          </a:p>
        </p:txBody>
      </p:sp>
      <p:sp>
        <p:nvSpPr>
          <p:cNvPr id="17" name="Footer Placeholder 16"/>
          <p:cNvSpPr>
            <a:spLocks noGrp="1"/>
          </p:cNvSpPr>
          <p:nvPr>
            <p:ph type="ftr" sz="quarter" idx="11"/>
          </p:nvPr>
        </p:nvSpPr>
        <p:spPr/>
        <p:txBody>
          <a:bodyPr/>
          <a:lstStyle/>
          <a:p>
            <a:endParaRPr lang="th-TH"/>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EB6FCDA0-17FF-4ADD-A6CB-4AA07F911FB2}" type="slidenum">
              <a:rPr lang="th-TH" smtClean="0"/>
              <a:pPr/>
              <a:t>‹#›</a:t>
            </a:fld>
            <a:endParaRPr lang="th-TH"/>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4A80679D-EE28-47E1-A3E5-2F6C45BF48FF}" type="datetimeFigureOut">
              <a:rPr lang="th-TH" smtClean="0"/>
              <a:pPr/>
              <a:t>23/11/60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B6FCDA0-17FF-4ADD-A6CB-4AA07F911FB2}" type="slidenum">
              <a:rPr lang="th-TH" smtClean="0"/>
              <a:pPr/>
              <a:t>‹#›</a:t>
            </a:fld>
            <a:endParaRPr lang="th-TH"/>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A80679D-EE28-47E1-A3E5-2F6C45BF48FF}" type="datetimeFigureOut">
              <a:rPr lang="th-TH" smtClean="0"/>
              <a:pPr/>
              <a:t>23/11/60</a:t>
            </a:fld>
            <a:endParaRPr lang="th-TH"/>
          </a:p>
        </p:txBody>
      </p:sp>
      <p:sp>
        <p:nvSpPr>
          <p:cNvPr id="5" name="Footer Placeholder 4"/>
          <p:cNvSpPr>
            <a:spLocks noGrp="1"/>
          </p:cNvSpPr>
          <p:nvPr>
            <p:ph type="ftr" sz="quarter" idx="11"/>
          </p:nvPr>
        </p:nvSpPr>
        <p:spPr>
          <a:xfrm>
            <a:off x="800100" y="6172200"/>
            <a:ext cx="4000500" cy="457200"/>
          </a:xfrm>
        </p:spPr>
        <p:txBody>
          <a:bodyPr/>
          <a:lstStyle/>
          <a:p>
            <a:endParaRPr lang="th-TH"/>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EB6FCDA0-17FF-4ADD-A6CB-4AA07F911FB2}"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A80679D-EE28-47E1-A3E5-2F6C45BF48FF}" type="datetimeFigureOut">
              <a:rPr lang="th-TH" smtClean="0"/>
              <a:pPr/>
              <a:t>23/11/60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EB6FCDA0-17FF-4ADD-A6CB-4AA07F911FB2}" type="slidenum">
              <a:rPr lang="th-TH" smtClean="0"/>
              <a:pPr/>
              <a:t>‹#›</a:t>
            </a:fld>
            <a:endParaRPr lang="th-TH"/>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4A80679D-EE28-47E1-A3E5-2F6C45BF48FF}" type="datetimeFigureOut">
              <a:rPr lang="th-TH" smtClean="0"/>
              <a:pPr/>
              <a:t>23/11/60</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EB6FCDA0-17FF-4ADD-A6CB-4AA07F911FB2}" type="slidenum">
              <a:rPr lang="th-TH" smtClean="0"/>
              <a:pPr/>
              <a:t>‹#›</a:t>
            </a:fld>
            <a:endParaRPr lang="th-TH"/>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A80679D-EE28-47E1-A3E5-2F6C45BF48FF}" type="datetimeFigureOut">
              <a:rPr lang="th-TH" smtClean="0"/>
              <a:pPr/>
              <a:t>23/11/60</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80679D-EE28-47E1-A3E5-2F6C45BF48FF}" type="datetimeFigureOut">
              <a:rPr lang="th-TH" smtClean="0"/>
              <a:pPr/>
              <a:t>23/11/60</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A80679D-EE28-47E1-A3E5-2F6C45BF48FF}" type="datetimeFigureOut">
              <a:rPr lang="th-TH" smtClean="0"/>
              <a:pPr/>
              <a:t>23/11/60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EB6FCDA0-17FF-4ADD-A6CB-4AA07F911FB2}" type="slidenum">
              <a:rPr lang="th-TH" smtClean="0"/>
              <a:pPr/>
              <a:t>‹#›</a:t>
            </a:fld>
            <a:endParaRPr lang="th-TH"/>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A80679D-EE28-47E1-A3E5-2F6C45BF48FF}" type="datetimeFigureOut">
              <a:rPr lang="th-TH" smtClean="0"/>
              <a:pPr/>
              <a:t>23/11/60</a:t>
            </a:fld>
            <a:endParaRPr lang="th-TH"/>
          </a:p>
        </p:txBody>
      </p:sp>
      <p:sp>
        <p:nvSpPr>
          <p:cNvPr id="6" name="Footer Placeholder 5"/>
          <p:cNvSpPr>
            <a:spLocks noGrp="1"/>
          </p:cNvSpPr>
          <p:nvPr>
            <p:ph type="ftr" sz="quarter" idx="11"/>
          </p:nvPr>
        </p:nvSpPr>
        <p:spPr>
          <a:xfrm>
            <a:off x="914400" y="6172200"/>
            <a:ext cx="3886200" cy="457200"/>
          </a:xfrm>
        </p:spPr>
        <p:txBody>
          <a:bodyPr/>
          <a:lstStyle/>
          <a:p>
            <a:endParaRPr lang="th-TH"/>
          </a:p>
        </p:txBody>
      </p:sp>
      <p:sp>
        <p:nvSpPr>
          <p:cNvPr id="7" name="Slide Number Placeholder 6"/>
          <p:cNvSpPr>
            <a:spLocks noGrp="1"/>
          </p:cNvSpPr>
          <p:nvPr>
            <p:ph type="sldNum" sz="quarter" idx="12"/>
          </p:nvPr>
        </p:nvSpPr>
        <p:spPr>
          <a:xfrm>
            <a:off x="146304" y="6208776"/>
            <a:ext cx="457200" cy="457200"/>
          </a:xfrm>
        </p:spPr>
        <p:txBody>
          <a:bodyPr/>
          <a:lstStyle/>
          <a:p>
            <a:fld id="{EB6FCDA0-17FF-4ADD-A6CB-4AA07F911FB2}" type="slidenum">
              <a:rPr lang="th-TH" smtClean="0"/>
              <a:pPr/>
              <a:t>‹#›</a:t>
            </a:fld>
            <a:endParaRPr lang="th-TH"/>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A80679D-EE28-47E1-A3E5-2F6C45BF48FF}" type="datetimeFigureOut">
              <a:rPr lang="th-TH" smtClean="0"/>
              <a:pPr/>
              <a:t>23/11/60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A80679D-EE28-47E1-A3E5-2F6C45BF48FF}" type="datetimeFigureOut">
              <a:rPr lang="th-TH" smtClean="0"/>
              <a:pPr/>
              <a:t>23/11/60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13BA15E4-55AC-45DF-8874-675FA480D15D}"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4A80679D-EE28-47E1-A3E5-2F6C45BF48FF}" type="datetimeFigureOut">
              <a:rPr lang="th-TH" smtClean="0"/>
              <a:pPr/>
              <a:t>23/11/60</a:t>
            </a:fld>
            <a:endParaRPr lang="th-TH"/>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EB6FCDA0-17FF-4ADD-A6CB-4AA07F911FB2}"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en.wikipedia.org/wiki/Image:Barbie_logo.png" TargetMode="External"/><Relationship Id="rId1" Type="http://schemas.openxmlformats.org/officeDocument/2006/relationships/slideLayout" Target="../slideLayouts/slideLayout6.xml"/><Relationship Id="rId4" Type="http://schemas.openxmlformats.org/officeDocument/2006/relationships/image" Target="../media/image2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7"/>
          <p:cNvSpPr>
            <a:spLocks noChangeArrowheads="1"/>
          </p:cNvSpPr>
          <p:nvPr/>
        </p:nvSpPr>
        <p:spPr bwMode="auto">
          <a:xfrm>
            <a:off x="642938" y="3286125"/>
            <a:ext cx="7929562" cy="2485809"/>
          </a:xfrm>
          <a:prstGeom prst="rect">
            <a:avLst/>
          </a:prstGeom>
          <a:noFill/>
          <a:ln w="12700">
            <a:noFill/>
            <a:miter lim="800000"/>
            <a:headEnd/>
            <a:tailEnd/>
          </a:ln>
        </p:spPr>
        <p:txBody>
          <a:bodyPr lIns="90488" tIns="44450" rIns="90488" bIns="44450">
            <a:spAutoFit/>
          </a:bodyPr>
          <a:lstStyle/>
          <a:p>
            <a:pPr algn="ctr"/>
            <a:r>
              <a:rPr lang="en-US" sz="4000" dirty="0">
                <a:latin typeface="Arial" charset="0"/>
                <a:ea typeface="Arial" charset="0"/>
                <a:cs typeface="Arial" charset="0"/>
              </a:rPr>
              <a:t>MK 312 Marketing Planning</a:t>
            </a:r>
          </a:p>
          <a:p>
            <a:pPr algn="ctr"/>
            <a:r>
              <a:rPr lang="en-US" sz="4000" dirty="0">
                <a:latin typeface="Arial" charset="0"/>
                <a:ea typeface="Arial" charset="0"/>
                <a:cs typeface="Arial" charset="0"/>
              </a:rPr>
              <a:t>By </a:t>
            </a:r>
          </a:p>
          <a:p>
            <a:pPr algn="ctr"/>
            <a:r>
              <a:rPr lang="en-US" sz="4000" dirty="0" smtClean="0">
                <a:latin typeface="Arial" charset="0"/>
                <a:ea typeface="Arial" charset="0"/>
                <a:cs typeface="Arial" charset="0"/>
              </a:rPr>
              <a:t> </a:t>
            </a:r>
            <a:r>
              <a:rPr lang="en-US" sz="4000" dirty="0" err="1" smtClean="0">
                <a:latin typeface="Arial" charset="0"/>
                <a:ea typeface="Arial" charset="0"/>
                <a:cs typeface="Arial" charset="0"/>
              </a:rPr>
              <a:t>Ajarn</a:t>
            </a:r>
            <a:r>
              <a:rPr lang="en-US" sz="4000" dirty="0" smtClean="0">
                <a:latin typeface="Arial" charset="0"/>
                <a:ea typeface="Arial" charset="0"/>
                <a:cs typeface="Arial" charset="0"/>
              </a:rPr>
              <a:t> </a:t>
            </a:r>
            <a:r>
              <a:rPr lang="en-US" sz="4000" dirty="0" err="1" smtClean="0">
                <a:latin typeface="Arial" charset="0"/>
                <a:ea typeface="Arial" charset="0"/>
                <a:cs typeface="Arial" charset="0"/>
              </a:rPr>
              <a:t>Suwalya K.</a:t>
            </a:r>
            <a:endParaRPr lang="en-US" sz="3600" dirty="0">
              <a:latin typeface="Arial" charset="0"/>
              <a:ea typeface="Arial" charset="0"/>
              <a:cs typeface="Arial" charset="0"/>
            </a:endParaRPr>
          </a:p>
          <a:p>
            <a:pPr algn="ctr">
              <a:lnSpc>
                <a:spcPct val="70000"/>
              </a:lnSpc>
              <a:spcBef>
                <a:spcPct val="50000"/>
              </a:spcBef>
            </a:pPr>
            <a:endParaRPr lang="en-US" sz="2800" b="1" dirty="0">
              <a:latin typeface="Arial" charset="0"/>
              <a:ea typeface="Arial" charset="0"/>
              <a:cs typeface="Arial" charset="0"/>
            </a:endParaRPr>
          </a:p>
        </p:txBody>
      </p:sp>
      <p:pic>
        <p:nvPicPr>
          <p:cNvPr id="14341" name="Picture 9"/>
          <p:cNvPicPr>
            <a:picLocks noChangeAspect="1" noChangeArrowheads="1"/>
          </p:cNvPicPr>
          <p:nvPr/>
        </p:nvPicPr>
        <p:blipFill>
          <a:blip r:embed="rId2" cstate="print"/>
          <a:srcRect/>
          <a:stretch>
            <a:fillRect/>
          </a:stretch>
        </p:blipFill>
        <p:spPr bwMode="auto">
          <a:xfrm>
            <a:off x="472814" y="311861"/>
            <a:ext cx="1738235" cy="2259706"/>
          </a:xfrm>
          <a:prstGeom prst="rect">
            <a:avLst/>
          </a:prstGeom>
          <a:noFill/>
          <a:ln w="9525">
            <a:noFill/>
            <a:miter lim="800000"/>
            <a:headEnd/>
            <a:tailEnd/>
          </a:ln>
        </p:spPr>
      </p:pic>
      <p:sp>
        <p:nvSpPr>
          <p:cNvPr id="7" name="สี่เหลี่ยมผืนผ้า 6"/>
          <p:cNvSpPr/>
          <p:nvPr/>
        </p:nvSpPr>
        <p:spPr>
          <a:xfrm>
            <a:off x="3194933" y="1651207"/>
            <a:ext cx="4598919" cy="1384995"/>
          </a:xfrm>
          <a:prstGeom prst="rect">
            <a:avLst/>
          </a:prstGeom>
        </p:spPr>
        <p:txBody>
          <a:bodyPr wrap="square">
            <a:spAutoFit/>
          </a:bodyPr>
          <a:lstStyle/>
          <a:p>
            <a:pPr>
              <a:defRPr/>
            </a:pPr>
            <a:r>
              <a:rPr lang="en-US" sz="4400" b="1" dirty="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a:solidFill>
                  <a:schemeClr val="bg1"/>
                </a:solidFill>
                <a:latin typeface="+mj-lt"/>
                <a:cs typeface="Arial" pitchFamily="34" charset="0"/>
              </a:rPr>
              <a:t> 8</a:t>
            </a:r>
          </a:p>
          <a:p>
            <a:pPr>
              <a:defRPr/>
            </a:pPr>
            <a:r>
              <a:rPr lang="en-US" sz="2000" b="1" dirty="0" smtClean="0">
                <a:solidFill>
                  <a:schemeClr val="bg1"/>
                </a:solidFill>
                <a:latin typeface="+mj-lt"/>
                <a:cs typeface="Arial" pitchFamily="34" charset="0"/>
              </a:rPr>
              <a:t>Marketing Mix Decisions II: Pricing</a:t>
            </a:r>
            <a:endParaRPr lang="en-US" sz="2000" b="1" dirty="0">
              <a:solidFill>
                <a:schemeClr val="bg1"/>
              </a:solidFill>
              <a:latin typeface="+mj-lt"/>
              <a:cs typeface="Arial" pitchFamily="34" charset="0"/>
            </a:endParaRPr>
          </a:p>
          <a:p>
            <a:pPr>
              <a:defRPr/>
            </a:pPr>
            <a:endParaRPr lang="th-TH" sz="2000" b="1" dirty="0">
              <a:solidFill>
                <a:schemeClr val="bg1"/>
              </a:solidFill>
              <a:latin typeface="+mj-lt"/>
            </a:endParaRPr>
          </a:p>
        </p:txBody>
      </p:sp>
      <p:pic>
        <p:nvPicPr>
          <p:cNvPr id="8" name="Picture 7" descr="BE image.png"/>
          <p:cNvPicPr>
            <a:picLocks noChangeAspect="1"/>
          </p:cNvPicPr>
          <p:nvPr/>
        </p:nvPicPr>
        <p:blipFill>
          <a:blip r:embed="rId3" cstate="print"/>
          <a:stretch>
            <a:fillRect/>
          </a:stretch>
        </p:blipFill>
        <p:spPr>
          <a:xfrm>
            <a:off x="7440760" y="174451"/>
            <a:ext cx="1131740" cy="111212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z="3500" smtClean="0"/>
              <a:t>Ch. 8 - Learning objectives</a:t>
            </a:r>
            <a:endParaRPr lang="en-US" sz="3500" smtClean="0"/>
          </a:p>
        </p:txBody>
      </p:sp>
      <p:sp>
        <p:nvSpPr>
          <p:cNvPr id="6160" name="Rectangle 16"/>
          <p:cNvSpPr>
            <a:spLocks noChangeArrowheads="1"/>
          </p:cNvSpPr>
          <p:nvPr/>
        </p:nvSpPr>
        <p:spPr bwMode="auto">
          <a:xfrm>
            <a:off x="415977" y="1131757"/>
            <a:ext cx="8915400" cy="5632311"/>
          </a:xfrm>
          <a:prstGeom prst="rect">
            <a:avLst/>
          </a:prstGeom>
          <a:noFill/>
          <a:ln w="9525">
            <a:noFill/>
            <a:miter lim="800000"/>
            <a:headEnd/>
            <a:tailEnd/>
          </a:ln>
          <a:effectLst/>
        </p:spPr>
        <p:txBody>
          <a:bodyPr>
            <a:spAutoFit/>
          </a:bodyPr>
          <a:lstStyle/>
          <a:p>
            <a:pPr eaLnBrk="0" hangingPunct="0">
              <a:spcBef>
                <a:spcPct val="50000"/>
              </a:spcBef>
              <a:defRPr/>
            </a:pPr>
            <a:r>
              <a:rPr lang="en-US" sz="2400" dirty="0">
                <a:solidFill>
                  <a:srgbClr val="FF0000"/>
                </a:solidFill>
                <a:latin typeface="Arial" charset="0"/>
                <a:ea typeface="Arial" charset="0"/>
                <a:cs typeface="Arial" charset="0"/>
              </a:rPr>
              <a:t>After studying this chapter you should be able to:</a:t>
            </a:r>
          </a:p>
          <a:p>
            <a:pPr eaLnBrk="0" hangingPunct="0">
              <a:spcBef>
                <a:spcPct val="50000"/>
              </a:spcBef>
              <a:defRPr/>
            </a:pPr>
            <a:r>
              <a:rPr lang="en-US" sz="2400" dirty="0">
                <a:solidFill>
                  <a:srgbClr val="000000"/>
                </a:solidFill>
                <a:latin typeface="Arial" charset="0"/>
                <a:ea typeface="Arial" charset="0"/>
                <a:cs typeface="Arial" charset="0"/>
              </a:rPr>
              <a:t>■</a:t>
            </a:r>
            <a:r>
              <a:rPr lang="da-DK" sz="2400" dirty="0">
                <a:solidFill>
                  <a:srgbClr val="000000"/>
                </a:solidFill>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discuss the importance of pricing decisions</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to the individual firm</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explain the major steps in pricing decisions</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demonstrate how external factors influence</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pricing decisions</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explain how the product life cycle can affect</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the price decision</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understand the advantages of using a</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differentiated price strategy across segments</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discuss the special problems in international</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pricing.</a:t>
            </a:r>
          </a:p>
          <a:p>
            <a:pPr eaLnBrk="0" hangingPunct="0">
              <a:spcBef>
                <a:spcPct val="50000"/>
              </a:spcBef>
              <a:defRPr/>
            </a:pPr>
            <a:endParaRPr lang="en-US" sz="2400" dirty="0">
              <a:solidFill>
                <a:srgbClr val="00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endParaRPr lang="en-US" sz="2400" dirty="0">
              <a:solidFill>
                <a:srgbClr val="00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a:xfrm>
            <a:off x="539750" y="-242888"/>
            <a:ext cx="7543800" cy="1295401"/>
          </a:xfrm>
        </p:spPr>
        <p:txBody>
          <a:bodyPr/>
          <a:lstStyle/>
          <a:p>
            <a:pPr eaLnBrk="1" hangingPunct="1"/>
            <a:r>
              <a:rPr lang="en-US" smtClean="0"/>
              <a:t>Pricing</a:t>
            </a:r>
            <a:endParaRPr lang="th-TH" smtClean="0"/>
          </a:p>
        </p:txBody>
      </p:sp>
      <p:sp>
        <p:nvSpPr>
          <p:cNvPr id="174083" name="Rectangle 3"/>
          <p:cNvSpPr>
            <a:spLocks noGrp="1" noChangeArrowheads="1"/>
          </p:cNvSpPr>
          <p:nvPr>
            <p:ph type="body" sz="half" idx="1"/>
          </p:nvPr>
        </p:nvSpPr>
        <p:spPr>
          <a:xfrm>
            <a:off x="539750" y="3058797"/>
            <a:ext cx="7726392" cy="2981643"/>
          </a:xfrm>
          <a:solidFill>
            <a:schemeClr val="bg1">
              <a:alpha val="47000"/>
            </a:schemeClr>
          </a:solidFill>
          <a:ln w="76200" cmpd="tri">
            <a:solidFill>
              <a:srgbClr val="FF0000"/>
            </a:solidFill>
          </a:ln>
        </p:spPr>
        <p:txBody>
          <a:bodyPr/>
          <a:lstStyle/>
          <a:p>
            <a:pPr eaLnBrk="1" hangingPunct="1">
              <a:defRPr/>
            </a:pPr>
            <a:r>
              <a:rPr lang="en-US" sz="2600" dirty="0" smtClean="0">
                <a:effectLst>
                  <a:outerShdw blurRad="38100" dist="38100" dir="2700000" algn="tl">
                    <a:srgbClr val="C0C0C0"/>
                  </a:outerShdw>
                </a:effectLst>
                <a:latin typeface="Arial" charset="0"/>
                <a:ea typeface="Arial" charset="0"/>
                <a:cs typeface="Arial" charset="0"/>
              </a:rPr>
              <a:t>Based on environmental factors (customers, competitors, and publics) and general marketing strategy, the major components of pricing decision-making are:</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Pricing objectives (long term)</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Pricing strategies (long term)</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Pricing tactics (short term)</a:t>
            </a:r>
            <a:endParaRPr lang="th-TH" sz="22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6628" name="Picture 4" descr="http://2.bp.blogspot.com/_MbN5HAoyXHQ/TGKyln4DnDI/AAAAAAAAAAs/d7688gr2D00/s1600/%E0%B8%9A%E0%B8%A3%E0%B8%B4%E0%B8%AB%E0%B8%B2%E0%B8%A3%E0%B9%80%E0%B8%87%E0%B8%B4%E0%B8%99+money.jpg"/>
          <p:cNvPicPr>
            <a:picLocks noChangeAspect="1" noChangeArrowheads="1"/>
          </p:cNvPicPr>
          <p:nvPr/>
        </p:nvPicPr>
        <p:blipFill>
          <a:blip r:embed="rId2" cstate="print"/>
          <a:srcRect/>
          <a:stretch>
            <a:fillRect/>
          </a:stretch>
        </p:blipFill>
        <p:spPr bwMode="auto">
          <a:xfrm>
            <a:off x="5857884" y="214290"/>
            <a:ext cx="3126263" cy="2387329"/>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533400" y="0"/>
            <a:ext cx="7848600" cy="762000"/>
          </a:xfrm>
        </p:spPr>
        <p:txBody>
          <a:bodyPr/>
          <a:lstStyle/>
          <a:p>
            <a:pPr eaLnBrk="1" hangingPunct="1"/>
            <a:r>
              <a:rPr lang="en-GB" sz="3000" smtClean="0"/>
              <a:t>Importance of pricing</a:t>
            </a:r>
          </a:p>
        </p:txBody>
      </p:sp>
      <p:sp>
        <p:nvSpPr>
          <p:cNvPr id="134147" name="Rectangle 3"/>
          <p:cNvSpPr>
            <a:spLocks noChangeArrowheads="1"/>
          </p:cNvSpPr>
          <p:nvPr/>
        </p:nvSpPr>
        <p:spPr bwMode="auto">
          <a:xfrm>
            <a:off x="611188" y="1557338"/>
            <a:ext cx="5532448" cy="4185761"/>
          </a:xfrm>
          <a:prstGeom prst="rect">
            <a:avLst/>
          </a:prstGeom>
          <a:solidFill>
            <a:schemeClr val="bg1">
              <a:alpha val="53999"/>
            </a:schemeClr>
          </a:solidFill>
          <a:ln w="9525">
            <a:solidFill>
              <a:srgbClr val="FF0000"/>
            </a:solidFill>
            <a:miter lim="800000"/>
            <a:headEnd/>
            <a:tailEnd/>
          </a:ln>
          <a:effectLst/>
        </p:spPr>
        <p:txBody>
          <a:bodyPr wrap="square">
            <a:spAutoFit/>
          </a:bodyPr>
          <a:lstStyle/>
          <a:p>
            <a:pPr eaLnBrk="0" hangingPunct="0">
              <a:spcBef>
                <a:spcPct val="50000"/>
              </a:spcBef>
              <a:buFontTx/>
              <a:buChar char="•"/>
              <a:defRPr/>
            </a:pPr>
            <a:r>
              <a:rPr lang="en-GB" sz="2800" dirty="0">
                <a:solidFill>
                  <a:srgbClr val="FF0000"/>
                </a:solidFill>
                <a:effectLst>
                  <a:outerShdw blurRad="38100" dist="38100" dir="2700000" algn="tl">
                    <a:srgbClr val="C0C0C0"/>
                  </a:outerShdw>
                </a:effectLst>
                <a:latin typeface="Arial" charset="0"/>
                <a:ea typeface="Arial" charset="0"/>
                <a:cs typeface="Arial" charset="0"/>
              </a:rPr>
              <a:t> Pricing</a:t>
            </a:r>
            <a:r>
              <a:rPr lang="en-GB" sz="2800" dirty="0">
                <a:solidFill>
                  <a:srgbClr val="000000"/>
                </a:solidFill>
                <a:latin typeface="Arial" charset="0"/>
                <a:ea typeface="Arial" charset="0"/>
                <a:cs typeface="Arial" charset="0"/>
              </a:rPr>
              <a:t> </a:t>
            </a:r>
            <a:r>
              <a:rPr lang="en-GB" sz="2800" dirty="0">
                <a:solidFill>
                  <a:srgbClr val="FF0000"/>
                </a:solidFill>
                <a:effectLst>
                  <a:outerShdw blurRad="38100" dist="38100" dir="2700000" algn="tl">
                    <a:srgbClr val="C0C0C0"/>
                  </a:outerShdw>
                </a:effectLst>
                <a:latin typeface="Arial" charset="0"/>
                <a:ea typeface="Arial" charset="0"/>
                <a:cs typeface="Arial" charset="0"/>
              </a:rPr>
              <a:t>is one of the most important marketing mix decisions</a:t>
            </a:r>
            <a:r>
              <a:rPr lang="en-GB" sz="2800" dirty="0">
                <a:solidFill>
                  <a:srgbClr val="000000"/>
                </a:solidFill>
                <a:latin typeface="Arial" charset="0"/>
                <a:ea typeface="Arial" charset="0"/>
                <a:cs typeface="Arial" charset="0"/>
              </a:rPr>
              <a:t>, price being the only marketing mix variable that generates revenues.</a:t>
            </a:r>
          </a:p>
          <a:p>
            <a:pPr eaLnBrk="0" hangingPunct="0">
              <a:spcBef>
                <a:spcPct val="50000"/>
              </a:spcBef>
              <a:buFontTx/>
              <a:buChar char="•"/>
              <a:defRPr/>
            </a:pPr>
            <a:r>
              <a:rPr lang="en-GB" sz="2800" dirty="0">
                <a:solidFill>
                  <a:srgbClr val="000000"/>
                </a:solidFill>
                <a:latin typeface="Arial" charset="0"/>
                <a:ea typeface="Arial" charset="0"/>
                <a:cs typeface="Arial" charset="0"/>
              </a:rPr>
              <a:t> </a:t>
            </a:r>
            <a:r>
              <a:rPr lang="en-GB" sz="2800" dirty="0">
                <a:effectLst>
                  <a:outerShdw blurRad="38100" dist="38100" dir="2700000" algn="tl">
                    <a:srgbClr val="C0C0C0"/>
                  </a:outerShdw>
                </a:effectLst>
                <a:latin typeface="Arial" charset="0"/>
                <a:ea typeface="Arial" charset="0"/>
                <a:cs typeface="Arial" charset="0"/>
              </a:rPr>
              <a:t>Pricing strategy is of great importance because it </a:t>
            </a:r>
            <a:r>
              <a:rPr lang="en-GB" sz="2800" dirty="0">
                <a:solidFill>
                  <a:srgbClr val="FF3300"/>
                </a:solidFill>
                <a:effectLst>
                  <a:outerShdw blurRad="38100" dist="38100" dir="2700000" algn="tl">
                    <a:srgbClr val="C0C0C0"/>
                  </a:outerShdw>
                </a:effectLst>
                <a:latin typeface="Arial" charset="0"/>
                <a:ea typeface="Arial" charset="0"/>
                <a:cs typeface="Arial" charset="0"/>
              </a:rPr>
              <a:t>affects both revenue and buyer behaviour.</a:t>
            </a:r>
          </a:p>
        </p:txBody>
      </p:sp>
      <p:pic>
        <p:nvPicPr>
          <p:cNvPr id="25602" name="Picture 2" descr="http://www.dreamstime.com/discount-price-tags-thumb18155261.jpg"/>
          <p:cNvPicPr>
            <a:picLocks noChangeAspect="1" noChangeArrowheads="1"/>
          </p:cNvPicPr>
          <p:nvPr/>
        </p:nvPicPr>
        <p:blipFill>
          <a:blip r:embed="rId2" cstate="print"/>
          <a:srcRect/>
          <a:stretch>
            <a:fillRect/>
          </a:stretch>
        </p:blipFill>
        <p:spPr bwMode="auto">
          <a:xfrm>
            <a:off x="6286512" y="3000372"/>
            <a:ext cx="2524116" cy="25241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000" smtClean="0"/>
              <a:t>Pricing decision process</a:t>
            </a:r>
          </a:p>
        </p:txBody>
      </p:sp>
      <p:pic>
        <p:nvPicPr>
          <p:cNvPr id="4" name="Picture 5"/>
          <p:cNvPicPr>
            <a:picLocks noChangeAspect="1" noChangeArrowheads="1"/>
          </p:cNvPicPr>
          <p:nvPr/>
        </p:nvPicPr>
        <p:blipFill>
          <a:blip r:embed="rId2" cstate="print"/>
          <a:srcRect/>
          <a:stretch>
            <a:fillRect/>
          </a:stretch>
        </p:blipFill>
        <p:spPr bwMode="auto">
          <a:xfrm>
            <a:off x="718174" y="1015011"/>
            <a:ext cx="7777163" cy="551021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652925" y="142852"/>
            <a:ext cx="7543800" cy="1295400"/>
          </a:xfrm>
        </p:spPr>
        <p:txBody>
          <a:bodyPr/>
          <a:lstStyle/>
          <a:p>
            <a:pPr eaLnBrk="1" hangingPunct="1"/>
            <a:r>
              <a:rPr lang="en-US" dirty="0" smtClean="0"/>
              <a:t>Environmental Factors</a:t>
            </a:r>
            <a:endParaRPr lang="th-TH" dirty="0" smtClean="0"/>
          </a:p>
        </p:txBody>
      </p:sp>
      <p:sp>
        <p:nvSpPr>
          <p:cNvPr id="162819" name="Rectangle 3"/>
          <p:cNvSpPr>
            <a:spLocks noGrp="1" noChangeArrowheads="1"/>
          </p:cNvSpPr>
          <p:nvPr>
            <p:ph type="body" sz="half" idx="1"/>
          </p:nvPr>
        </p:nvSpPr>
        <p:spPr>
          <a:xfrm>
            <a:off x="787687" y="2176515"/>
            <a:ext cx="7643812" cy="4032250"/>
          </a:xfrm>
          <a:solidFill>
            <a:srgbClr val="FFFFFF">
              <a:alpha val="58000"/>
            </a:srgbClr>
          </a:solidFill>
        </p:spPr>
        <p:txBody>
          <a:bodyPr>
            <a:normAutofit/>
          </a:bodyPr>
          <a:lstStyle/>
          <a:p>
            <a:pPr eaLnBrk="1" hangingPunct="1">
              <a:lnSpc>
                <a:spcPct val="90000"/>
              </a:lnSpc>
              <a:defRPr/>
            </a:pPr>
            <a:r>
              <a:rPr lang="en-US" sz="3600" dirty="0" smtClean="0">
                <a:solidFill>
                  <a:srgbClr val="FF3300"/>
                </a:solidFill>
                <a:effectLst>
                  <a:outerShdw blurRad="38100" dist="38100" dir="2700000" algn="tl">
                    <a:srgbClr val="C0C0C0"/>
                  </a:outerShdw>
                </a:effectLst>
                <a:latin typeface="Arial" charset="0"/>
                <a:ea typeface="Arial" charset="0"/>
                <a:cs typeface="Arial" charset="0"/>
              </a:rPr>
              <a:t>Customers:</a:t>
            </a:r>
            <a:r>
              <a:rPr lang="en-US" sz="2600" dirty="0" smtClean="0">
                <a:latin typeface="Arial" charset="0"/>
                <a:ea typeface="Arial" charset="0"/>
                <a:cs typeface="Arial" charset="0"/>
              </a:rPr>
              <a:t> </a:t>
            </a:r>
            <a:r>
              <a:rPr lang="en-US" sz="2600" dirty="0" smtClean="0">
                <a:effectLst>
                  <a:outerShdw blurRad="38100" dist="38100" dir="2700000" algn="tl">
                    <a:srgbClr val="C0C0C0"/>
                  </a:outerShdw>
                </a:effectLst>
                <a:latin typeface="Arial" charset="0"/>
                <a:ea typeface="Arial" charset="0"/>
                <a:cs typeface="Arial" charset="0"/>
              </a:rPr>
              <a:t>A key parameter affecting pricing decisions is essentially customer based.  The upper limit to price to be charged is set by the market – unless, of course, the customer must purchase the product and we are the sole supplier. Effectively, then, at least in competitor markets, demand (</a:t>
            </a:r>
            <a:r>
              <a:rPr lang="en-US" sz="2600" dirty="0" err="1" smtClean="0">
                <a:effectLst>
                  <a:outerShdw blurRad="38100" dist="38100" dir="2700000" algn="tl">
                    <a:srgbClr val="C0C0C0"/>
                  </a:outerShdw>
                </a:effectLst>
                <a:latin typeface="Arial" charset="0"/>
                <a:ea typeface="Arial" charset="0"/>
                <a:cs typeface="Arial" charset="0"/>
              </a:rPr>
              <a:t>ie</a:t>
            </a:r>
            <a:r>
              <a:rPr lang="en-US" sz="2600" dirty="0" smtClean="0">
                <a:effectLst>
                  <a:outerShdw blurRad="38100" dist="38100" dir="2700000" algn="tl">
                    <a:srgbClr val="C0C0C0"/>
                  </a:outerShdw>
                </a:effectLst>
                <a:latin typeface="Arial" charset="0"/>
                <a:ea typeface="Arial" charset="0"/>
                <a:cs typeface="Arial" charset="0"/>
              </a:rPr>
              <a:t>. price which customers are both willing and able to pay) is a major consideration in the selection of pricing strategies and levels.</a:t>
            </a:r>
            <a:endParaRPr lang="th-TH" sz="2600" dirty="0" smtClean="0">
              <a:effectLst>
                <a:outerShdw blurRad="38100" dist="38100" dir="2700000" algn="tl">
                  <a:srgbClr val="C0C0C0"/>
                </a:outerShdw>
              </a:effectLst>
              <a:latin typeface="Arial" charset="0"/>
              <a:ea typeface="Arial" charset="0"/>
              <a:cs typeface="Arial" charset="0"/>
            </a:endParaRPr>
          </a:p>
        </p:txBody>
      </p:sp>
      <p:pic>
        <p:nvPicPr>
          <p:cNvPr id="23554" name="Picture 2" descr="http://img.ehowcdn.com/article-page-main/ehow/images/a07/nj/u3/factors-influence-consumer-purchasing-800x800.jpg"/>
          <p:cNvPicPr>
            <a:picLocks noChangeAspect="1" noChangeArrowheads="1"/>
          </p:cNvPicPr>
          <p:nvPr/>
        </p:nvPicPr>
        <p:blipFill>
          <a:blip r:embed="rId2" cstate="print"/>
          <a:srcRect/>
          <a:stretch>
            <a:fillRect/>
          </a:stretch>
        </p:blipFill>
        <p:spPr bwMode="auto">
          <a:xfrm>
            <a:off x="285720" y="142852"/>
            <a:ext cx="1928826" cy="188596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a:xfrm>
            <a:off x="500034" y="0"/>
            <a:ext cx="7543800" cy="1295401"/>
          </a:xfrm>
        </p:spPr>
        <p:txBody>
          <a:bodyPr/>
          <a:lstStyle/>
          <a:p>
            <a:pPr eaLnBrk="1" hangingPunct="1"/>
            <a:r>
              <a:rPr lang="en-US" smtClean="0"/>
              <a:t>Environmental Factors</a:t>
            </a:r>
            <a:endParaRPr lang="th-TH" smtClean="0"/>
          </a:p>
        </p:txBody>
      </p:sp>
      <p:sp>
        <p:nvSpPr>
          <p:cNvPr id="163843" name="Rectangle 3"/>
          <p:cNvSpPr>
            <a:spLocks noGrp="1" noChangeArrowheads="1"/>
          </p:cNvSpPr>
          <p:nvPr>
            <p:ph type="body" sz="half" idx="1"/>
          </p:nvPr>
        </p:nvSpPr>
        <p:spPr>
          <a:xfrm>
            <a:off x="500034" y="1514619"/>
            <a:ext cx="5286412" cy="4968627"/>
          </a:xfrm>
          <a:noFill/>
          <a:ln w="57150">
            <a:solidFill>
              <a:srgbClr val="00B0F0"/>
            </a:solidFill>
          </a:ln>
        </p:spPr>
        <p:txBody>
          <a:bodyPr>
            <a:normAutofit/>
          </a:bodyPr>
          <a:lstStyle/>
          <a:p>
            <a:pPr eaLnBrk="1" hangingPunct="1">
              <a:lnSpc>
                <a:spcPct val="80000"/>
              </a:lnSpc>
              <a:defRPr/>
            </a:pPr>
            <a:r>
              <a:rPr lang="en-US" sz="2800" smtClean="0">
                <a:solidFill>
                  <a:srgbClr val="FF3300"/>
                </a:solidFill>
                <a:latin typeface="Arial" charset="0"/>
                <a:ea typeface="Arial" charset="0"/>
                <a:cs typeface="Arial" charset="0"/>
              </a:rPr>
              <a:t>Competitor:</a:t>
            </a:r>
            <a:r>
              <a:rPr lang="en-US" sz="2200" smtClean="0">
                <a:latin typeface="Arial" charset="0"/>
                <a:ea typeface="Arial" charset="0"/>
                <a:cs typeface="Arial" charset="0"/>
              </a:rPr>
              <a:t> The results of the pricing strategy </a:t>
            </a:r>
            <a:r>
              <a:rPr lang="en-US" sz="2200" smtClean="0">
                <a:solidFill>
                  <a:srgbClr val="FF3300"/>
                </a:solidFill>
                <a:latin typeface="Arial" charset="0"/>
                <a:ea typeface="Arial" charset="0"/>
                <a:cs typeface="Arial" charset="0"/>
              </a:rPr>
              <a:t>will non only depend on consumer response, but also on the reaction of competitors</a:t>
            </a:r>
            <a:r>
              <a:rPr lang="en-US" sz="2200" smtClean="0">
                <a:latin typeface="Arial" charset="0"/>
                <a:ea typeface="Arial" charset="0"/>
                <a:cs typeface="Arial" charset="0"/>
              </a:rPr>
              <a:t>. Competitive behavior varies considerably with market structure, intensity of competition and the existence and nature of significant competitive advantage.</a:t>
            </a:r>
          </a:p>
          <a:p>
            <a:pPr eaLnBrk="1" hangingPunct="1">
              <a:lnSpc>
                <a:spcPct val="80000"/>
              </a:lnSpc>
              <a:defRPr/>
            </a:pPr>
            <a:endParaRPr lang="en-US" sz="2200" smtClean="0">
              <a:latin typeface="Arial" charset="0"/>
              <a:ea typeface="Arial" charset="0"/>
              <a:cs typeface="Arial" charset="0"/>
            </a:endParaRPr>
          </a:p>
          <a:p>
            <a:pPr eaLnBrk="1" hangingPunct="1">
              <a:lnSpc>
                <a:spcPct val="80000"/>
              </a:lnSpc>
              <a:defRPr/>
            </a:pPr>
            <a:r>
              <a:rPr lang="en-US" sz="2000" smtClean="0">
                <a:effectLst>
                  <a:outerShdw blurRad="38100" dist="38100" dir="2700000" algn="tl">
                    <a:srgbClr val="C0C0C0"/>
                  </a:outerShdw>
                </a:effectLst>
                <a:latin typeface="Arial" charset="0"/>
                <a:ea typeface="Arial" charset="0"/>
                <a:cs typeface="Arial" charset="0"/>
              </a:rPr>
              <a:t>Competitive prices are therefore more decisive for own pricing decisions in markets with many undifferentiated competitors.  Market structure and intensity of competition change over the product life cycle (PLC) as new competitors enter the market and products become more homogeneous.</a:t>
            </a:r>
            <a:endParaRPr lang="th-TH" sz="2000" smtClean="0">
              <a:effectLst>
                <a:outerShdw blurRad="38100" dist="38100" dir="2700000" algn="tl">
                  <a:srgbClr val="C0C0C0"/>
                </a:outerShdw>
              </a:effectLst>
              <a:latin typeface="Arial" charset="0"/>
              <a:ea typeface="Arial" charset="0"/>
              <a:cs typeface="Arial" charset="0"/>
            </a:endParaRPr>
          </a:p>
        </p:txBody>
      </p:sp>
      <p:pic>
        <p:nvPicPr>
          <p:cNvPr id="22530" name="Picture 2" descr="http://t0.gstatic.com/images?q=tbn:ANd9GcS1zyp2JKtfLN7QdCIqemeYkpzLE3mcj8H0wGCNcATCj4L21-7BKujpVcoxeg"/>
          <p:cNvPicPr>
            <a:picLocks noChangeAspect="1" noChangeArrowheads="1"/>
          </p:cNvPicPr>
          <p:nvPr/>
        </p:nvPicPr>
        <p:blipFill>
          <a:blip r:embed="rId2" cstate="print"/>
          <a:srcRect/>
          <a:stretch>
            <a:fillRect/>
          </a:stretch>
        </p:blipFill>
        <p:spPr bwMode="auto">
          <a:xfrm>
            <a:off x="5786446" y="928670"/>
            <a:ext cx="3073981" cy="23868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333340" y="-215073"/>
            <a:ext cx="7543800" cy="1295400"/>
          </a:xfrm>
        </p:spPr>
        <p:txBody>
          <a:bodyPr/>
          <a:lstStyle/>
          <a:p>
            <a:pPr eaLnBrk="1" hangingPunct="1"/>
            <a:r>
              <a:rPr lang="en-US" dirty="0" smtClean="0"/>
              <a:t>Environmental Factors</a:t>
            </a:r>
            <a:endParaRPr lang="th-TH" dirty="0" smtClean="0"/>
          </a:p>
        </p:txBody>
      </p:sp>
      <p:sp>
        <p:nvSpPr>
          <p:cNvPr id="164867" name="Rectangle 3"/>
          <p:cNvSpPr>
            <a:spLocks noGrp="1" noChangeArrowheads="1"/>
          </p:cNvSpPr>
          <p:nvPr>
            <p:ph type="body" sz="half" idx="1"/>
          </p:nvPr>
        </p:nvSpPr>
        <p:spPr>
          <a:xfrm>
            <a:off x="333340" y="2196202"/>
            <a:ext cx="6635750" cy="4411662"/>
          </a:xfrm>
        </p:spPr>
        <p:txBody>
          <a:bodyPr/>
          <a:lstStyle/>
          <a:p>
            <a:pPr eaLnBrk="1" hangingPunct="1">
              <a:defRPr/>
            </a:pPr>
            <a:r>
              <a:rPr lang="en-US" sz="2800" dirty="0" smtClean="0">
                <a:solidFill>
                  <a:srgbClr val="FF3300"/>
                </a:solidFill>
                <a:effectLst>
                  <a:outerShdw blurRad="38100" dist="38100" dir="2700000" algn="tl">
                    <a:srgbClr val="C0C0C0"/>
                  </a:outerShdw>
                </a:effectLst>
                <a:latin typeface="Arial" charset="0"/>
                <a:ea typeface="Arial" charset="0"/>
                <a:cs typeface="Arial" charset="0"/>
              </a:rPr>
              <a:t>Publics:</a:t>
            </a:r>
            <a:r>
              <a:rPr lang="en-US" sz="2200" dirty="0" smtClean="0">
                <a:latin typeface="Arial" charset="0"/>
                <a:ea typeface="Arial" charset="0"/>
                <a:cs typeface="Arial" charset="0"/>
              </a:rPr>
              <a:t> In addition to customers and competitors, a number of other publics influence pricing decisions.  The most important of these is government (legal; constraints.) Other individuals, groups, or institutions may also have an impact on the pricing decision (</a:t>
            </a:r>
            <a:r>
              <a:rPr lang="en-US" sz="2200" dirty="0" err="1" smtClean="0">
                <a:latin typeface="Arial" charset="0"/>
                <a:ea typeface="Arial" charset="0"/>
                <a:cs typeface="Arial" charset="0"/>
              </a:rPr>
              <a:t>eg</a:t>
            </a:r>
            <a:r>
              <a:rPr lang="en-US" sz="2200" dirty="0" smtClean="0">
                <a:latin typeface="Arial" charset="0"/>
                <a:ea typeface="Arial" charset="0"/>
                <a:cs typeface="Arial" charset="0"/>
              </a:rPr>
              <a:t>. Financial institutions, workforce).</a:t>
            </a:r>
          </a:p>
          <a:p>
            <a:pPr eaLnBrk="1" hangingPunct="1">
              <a:defRPr/>
            </a:pPr>
            <a:r>
              <a:rPr lang="en-US" sz="2200" dirty="0" smtClean="0">
                <a:solidFill>
                  <a:srgbClr val="FF3300"/>
                </a:solidFill>
                <a:effectLst>
                  <a:outerShdw blurRad="38100" dist="38100" dir="2700000" algn="tl">
                    <a:srgbClr val="C0C0C0"/>
                  </a:outerShdw>
                </a:effectLst>
                <a:latin typeface="Arial" charset="0"/>
                <a:ea typeface="Arial" charset="0"/>
                <a:cs typeface="Arial" charset="0"/>
              </a:rPr>
              <a:t>A number of government laws set legal constraints on competitive pricing behavior, consumer pricing, international pricing and (the control over) retailer pricing.</a:t>
            </a:r>
            <a:endParaRPr lang="th-TH" sz="2200" dirty="0" smtClean="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21506" name="Picture 2" descr="http://accounting.careeredublogs.com/files/2010/03/Tax-Auditor.jpg"/>
          <p:cNvPicPr>
            <a:picLocks noChangeAspect="1" noChangeArrowheads="1"/>
          </p:cNvPicPr>
          <p:nvPr/>
        </p:nvPicPr>
        <p:blipFill>
          <a:blip r:embed="rId2" cstate="print"/>
          <a:srcRect/>
          <a:stretch>
            <a:fillRect/>
          </a:stretch>
        </p:blipFill>
        <p:spPr bwMode="auto">
          <a:xfrm rot="1369776">
            <a:off x="6354377" y="605297"/>
            <a:ext cx="2329862" cy="1556725"/>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33400" y="-1"/>
            <a:ext cx="7848600" cy="974361"/>
          </a:xfrm>
        </p:spPr>
        <p:txBody>
          <a:bodyPr/>
          <a:lstStyle/>
          <a:p>
            <a:pPr eaLnBrk="1" hangingPunct="1"/>
            <a:r>
              <a:rPr lang="en-GB" sz="3000" smtClean="0"/>
              <a:t>Analysis of competitor pricing</a:t>
            </a:r>
          </a:p>
        </p:txBody>
      </p:sp>
      <p:sp>
        <p:nvSpPr>
          <p:cNvPr id="136195" name="Rectangle 3"/>
          <p:cNvSpPr>
            <a:spLocks noChangeArrowheads="1"/>
          </p:cNvSpPr>
          <p:nvPr/>
        </p:nvSpPr>
        <p:spPr bwMode="auto">
          <a:xfrm>
            <a:off x="362623" y="1319823"/>
            <a:ext cx="5421081" cy="4955203"/>
          </a:xfrm>
          <a:prstGeom prst="rect">
            <a:avLst/>
          </a:prstGeom>
          <a:noFill/>
          <a:ln w="57150">
            <a:noFill/>
            <a:miter lim="800000"/>
            <a:headEnd/>
            <a:tailEnd/>
          </a:ln>
          <a:effectLst/>
        </p:spPr>
        <p:txBody>
          <a:bodyPr wrap="square">
            <a:spAutoFit/>
          </a:bodyPr>
          <a:lstStyle/>
          <a:p>
            <a:pPr eaLnBrk="0" hangingPunct="0">
              <a:spcBef>
                <a:spcPct val="50000"/>
              </a:spcBef>
              <a:defRPr/>
            </a:pPr>
            <a:r>
              <a:rPr lang="en-GB" sz="2400" b="1" i="1" dirty="0">
                <a:solidFill>
                  <a:srgbClr val="FF3300"/>
                </a:solidFill>
                <a:effectLst>
                  <a:outerShdw blurRad="38100" dist="38100" dir="2700000" algn="tl">
                    <a:srgbClr val="C0C0C0"/>
                  </a:outerShdw>
                </a:effectLst>
                <a:latin typeface="Arial" charset="0"/>
                <a:ea typeface="Arial" charset="0"/>
                <a:cs typeface="Arial" charset="0"/>
              </a:rPr>
              <a:t>The most important considerations with regard to competitor pricing include:</a:t>
            </a:r>
          </a:p>
          <a:p>
            <a:pPr eaLnBrk="0" hangingPunct="0">
              <a:spcBef>
                <a:spcPct val="50000"/>
              </a:spcBef>
              <a:defRPr/>
            </a:pPr>
            <a:r>
              <a:rPr lang="en-GB" sz="2400" dirty="0">
                <a:solidFill>
                  <a:srgbClr val="000000"/>
                </a:solidFill>
                <a:latin typeface="Arial" charset="0"/>
                <a:ea typeface="Arial" charset="0"/>
                <a:cs typeface="Arial" charset="0"/>
              </a:rPr>
              <a:t>■ </a:t>
            </a:r>
            <a:r>
              <a:rPr lang="en-GB" sz="1600" b="1" dirty="0">
                <a:solidFill>
                  <a:srgbClr val="000000"/>
                </a:solidFill>
                <a:effectLst>
                  <a:outerShdw blurRad="38100" dist="38100" dir="2700000" algn="tl">
                    <a:srgbClr val="C0C0C0"/>
                  </a:outerShdw>
                </a:effectLst>
                <a:latin typeface="Arial" charset="0"/>
                <a:ea typeface="Arial" charset="0"/>
                <a:cs typeface="Arial" charset="0"/>
              </a:rPr>
              <a:t>competitors’ prices, including discounts, credit terms and terms of trade</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competitors’ resources, especially financial</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competitors’ costs and profit margins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likely competitor responses to a firm’s pricing strategies and  decisions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likely potential competitors and barriers to market industry entry</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substitutes from other industries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competitor marketing strategies, especially targeting, positioning and product differentiation.</a:t>
            </a:r>
          </a:p>
        </p:txBody>
      </p:sp>
      <p:pic>
        <p:nvPicPr>
          <p:cNvPr id="20482" name="Picture 2" descr="http://www.solutions-inc.co.uk/images/stories/john/teacher%20discount%20price%20ticket.jpg"/>
          <p:cNvPicPr>
            <a:picLocks noChangeAspect="1" noChangeArrowheads="1"/>
          </p:cNvPicPr>
          <p:nvPr/>
        </p:nvPicPr>
        <p:blipFill>
          <a:blip r:embed="rId2" cstate="print"/>
          <a:srcRect/>
          <a:stretch>
            <a:fillRect/>
          </a:stretch>
        </p:blipFill>
        <p:spPr bwMode="auto">
          <a:xfrm rot="899483">
            <a:off x="5712840" y="3030671"/>
            <a:ext cx="3210071" cy="2131776"/>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33400" y="0"/>
            <a:ext cx="7848600" cy="762000"/>
          </a:xfrm>
        </p:spPr>
        <p:txBody>
          <a:bodyPr/>
          <a:lstStyle/>
          <a:p>
            <a:pPr eaLnBrk="1" hangingPunct="1"/>
            <a:r>
              <a:rPr lang="en-GB" sz="3000" smtClean="0"/>
              <a:t>Pricing objectives</a:t>
            </a:r>
          </a:p>
        </p:txBody>
      </p:sp>
      <p:sp>
        <p:nvSpPr>
          <p:cNvPr id="137219" name="Rectangle 3"/>
          <p:cNvSpPr>
            <a:spLocks noChangeArrowheads="1"/>
          </p:cNvSpPr>
          <p:nvPr/>
        </p:nvSpPr>
        <p:spPr bwMode="auto">
          <a:xfrm>
            <a:off x="457200" y="1018082"/>
            <a:ext cx="8686800" cy="5632311"/>
          </a:xfrm>
          <a:prstGeom prst="rect">
            <a:avLst/>
          </a:prstGeom>
          <a:solidFill>
            <a:schemeClr val="bg1">
              <a:alpha val="71001"/>
            </a:schemeClr>
          </a:solidFill>
          <a:ln w="9525">
            <a:noFill/>
            <a:miter lim="800000"/>
            <a:headEnd/>
            <a:tailEnd/>
          </a:ln>
          <a:effectLst/>
        </p:spPr>
        <p:txBody>
          <a:bodyPr>
            <a:spAutoFit/>
          </a:bodyPr>
          <a:lstStyle/>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Many pricing objectives can be pursued and these can be classified as follows:</a:t>
            </a:r>
          </a:p>
          <a:p>
            <a:pPr eaLnBrk="0" hangingPunct="0">
              <a:spcBef>
                <a:spcPct val="50000"/>
              </a:spcBef>
              <a:defRPr/>
            </a:pPr>
            <a:r>
              <a:rPr lang="en-GB" sz="2400" dirty="0">
                <a:solidFill>
                  <a:srgbClr val="000000"/>
                </a:solidFill>
                <a:latin typeface="Arial" charset="0"/>
                <a:ea typeface="Arial" charset="0"/>
                <a:cs typeface="Arial" charset="0"/>
              </a:rPr>
              <a:t>■ </a:t>
            </a:r>
            <a:r>
              <a:rPr lang="en-GB" sz="2400" dirty="0">
                <a:solidFill>
                  <a:srgbClr val="000000"/>
                </a:solidFill>
                <a:effectLst>
                  <a:outerShdw blurRad="38100" dist="38100" dir="2700000" algn="tl">
                    <a:srgbClr val="C0C0C0"/>
                  </a:outerShdw>
                </a:effectLst>
                <a:latin typeface="Arial" charset="0"/>
                <a:ea typeface="Arial" charset="0"/>
                <a:cs typeface="Arial" charset="0"/>
              </a:rPr>
              <a:t>profit-orientated objectives </a:t>
            </a:r>
            <a:r>
              <a:rPr lang="en-GB" sz="2400" dirty="0">
                <a:effectLst>
                  <a:outerShdw blurRad="38100" dist="38100" dir="2700000" algn="tl">
                    <a:srgbClr val="C0C0C0"/>
                  </a:outerShdw>
                </a:effectLst>
                <a:latin typeface="Arial" charset="0"/>
                <a:ea typeface="Arial" charset="0"/>
                <a:cs typeface="Arial" charset="0"/>
              </a:rPr>
              <a:t>(e.g. profit maximization, profit satisfaction, target return on investment)</a:t>
            </a:r>
          </a:p>
          <a:p>
            <a:pPr eaLnBrk="0" hangingPunct="0">
              <a:spcBef>
                <a:spcPct val="50000"/>
              </a:spcBef>
              <a:defRPr/>
            </a:pPr>
            <a:r>
              <a:rPr lang="en-GB" sz="2400" dirty="0">
                <a:solidFill>
                  <a:srgbClr val="000000"/>
                </a:solidFill>
                <a:effectLst>
                  <a:outerShdw blurRad="38100" dist="38100" dir="2700000" algn="tl">
                    <a:srgbClr val="C0C0C0"/>
                  </a:outerShdw>
                </a:effectLst>
                <a:latin typeface="Arial" charset="0"/>
                <a:ea typeface="Arial" charset="0"/>
                <a:cs typeface="Arial" charset="0"/>
              </a:rPr>
              <a:t>■ cost-orientated objectives (e.g. recover investment costs over a particular time period, generate volume so as to drive down costs)</a:t>
            </a:r>
          </a:p>
          <a:p>
            <a:pPr eaLnBrk="0" hangingPunct="0">
              <a:spcBef>
                <a:spcPct val="50000"/>
              </a:spcBef>
              <a:defRPr/>
            </a:pPr>
            <a:r>
              <a:rPr lang="en-GB" sz="2400" dirty="0">
                <a:solidFill>
                  <a:srgbClr val="000000"/>
                </a:solidFill>
                <a:effectLst>
                  <a:outerShdw blurRad="38100" dist="38100" dir="2700000" algn="tl">
                    <a:srgbClr val="C0C0C0"/>
                  </a:outerShdw>
                </a:effectLst>
                <a:latin typeface="Arial" charset="0"/>
                <a:ea typeface="Arial" charset="0"/>
                <a:cs typeface="Arial" charset="0"/>
              </a:rPr>
              <a:t>■ demand/sales-orientated objectives (e.g. sales growth or maintenance, market share growth or maintenance, use price of one product to sell other products in the line, build traffic), or</a:t>
            </a:r>
          </a:p>
          <a:p>
            <a:pPr eaLnBrk="0" hangingPunct="0">
              <a:spcBef>
                <a:spcPct val="50000"/>
              </a:spcBef>
              <a:defRPr/>
            </a:pPr>
            <a:r>
              <a:rPr lang="en-GB" sz="2400" dirty="0">
                <a:solidFill>
                  <a:srgbClr val="000000"/>
                </a:solidFill>
                <a:effectLst>
                  <a:outerShdw blurRad="38100" dist="38100" dir="2700000" algn="tl">
                    <a:srgbClr val="C0C0C0"/>
                  </a:outerShdw>
                </a:effectLst>
                <a:latin typeface="Arial" charset="0"/>
                <a:ea typeface="Arial" charset="0"/>
                <a:cs typeface="Arial" charset="0"/>
              </a:rPr>
              <a:t>■ competition-orientated objectives (e.g. be the price leader, discourage entry by new competitors, discourage others from lowering prices).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00034" y="-142900"/>
            <a:ext cx="7543800" cy="1295400"/>
          </a:xfrm>
        </p:spPr>
        <p:txBody>
          <a:bodyPr/>
          <a:lstStyle/>
          <a:p>
            <a:pPr eaLnBrk="1" hangingPunct="1"/>
            <a:r>
              <a:rPr lang="en-US" dirty="0" smtClean="0"/>
              <a:t>Pricing strategy</a:t>
            </a:r>
            <a:endParaRPr lang="th-TH" dirty="0" smtClean="0"/>
          </a:p>
        </p:txBody>
      </p:sp>
      <p:sp>
        <p:nvSpPr>
          <p:cNvPr id="165891" name="Rectangle 3"/>
          <p:cNvSpPr>
            <a:spLocks noGrp="1" noChangeArrowheads="1"/>
          </p:cNvSpPr>
          <p:nvPr>
            <p:ph type="body" sz="half" idx="1"/>
          </p:nvPr>
        </p:nvSpPr>
        <p:spPr>
          <a:xfrm>
            <a:off x="400099" y="2180199"/>
            <a:ext cx="8497888" cy="3366163"/>
          </a:xfrm>
          <a:solidFill>
            <a:schemeClr val="bg1">
              <a:alpha val="39999"/>
            </a:schemeClr>
          </a:solidFill>
          <a:ln w="76200" cmpd="tri">
            <a:solidFill>
              <a:srgbClr val="FF0000"/>
            </a:solidFill>
          </a:ln>
        </p:spPr>
        <p:txBody>
          <a:bodyPr/>
          <a:lstStyle/>
          <a:p>
            <a:pPr eaLnBrk="1" hangingPunct="1">
              <a:defRPr/>
            </a:pPr>
            <a:r>
              <a:rPr lang="en-US" sz="2600" dirty="0" smtClean="0">
                <a:effectLst>
                  <a:outerShdw blurRad="38100" dist="38100" dir="2700000" algn="tl">
                    <a:srgbClr val="C0C0C0"/>
                  </a:outerShdw>
                </a:effectLst>
                <a:latin typeface="Arial" charset="0"/>
                <a:ea typeface="Arial" charset="0"/>
                <a:cs typeface="Arial" charset="0"/>
              </a:rPr>
              <a:t>Many different pricing strategies have been put forward by marketing academics and practitioners.  Which of these are feasible in a given problem situation depends on three main factors:</a:t>
            </a:r>
          </a:p>
          <a:p>
            <a:pPr lvl="1" eaLnBrk="1" hangingPunct="1">
              <a:defRPr/>
            </a:pPr>
            <a:r>
              <a:rPr lang="en-US" sz="2400" dirty="0" smtClean="0">
                <a:solidFill>
                  <a:srgbClr val="FF3300"/>
                </a:solidFill>
                <a:effectLst>
                  <a:outerShdw blurRad="38100" dist="38100" dir="2700000" algn="tl">
                    <a:srgbClr val="C0C0C0"/>
                  </a:outerShdw>
                </a:effectLst>
                <a:latin typeface="Arial" charset="0"/>
                <a:ea typeface="Arial" charset="0"/>
                <a:cs typeface="Arial" charset="0"/>
              </a:rPr>
              <a:t>1. The characteristics of the environment</a:t>
            </a:r>
          </a:p>
          <a:p>
            <a:pPr lvl="1" eaLnBrk="1" hangingPunct="1">
              <a:defRPr/>
            </a:pPr>
            <a:r>
              <a:rPr lang="en-US" sz="2400" dirty="0" smtClean="0">
                <a:solidFill>
                  <a:srgbClr val="FF3300"/>
                </a:solidFill>
                <a:effectLst>
                  <a:outerShdw blurRad="38100" dist="38100" dir="2700000" algn="tl">
                    <a:srgbClr val="C0C0C0"/>
                  </a:outerShdw>
                </a:effectLst>
                <a:latin typeface="Arial" charset="0"/>
                <a:ea typeface="Arial" charset="0"/>
                <a:cs typeface="Arial" charset="0"/>
              </a:rPr>
              <a:t>2. The general marketing strategy of the company</a:t>
            </a:r>
          </a:p>
          <a:p>
            <a:pPr lvl="1" eaLnBrk="1" hangingPunct="1">
              <a:defRPr/>
            </a:pPr>
            <a:r>
              <a:rPr lang="en-US" sz="2400" dirty="0" smtClean="0">
                <a:solidFill>
                  <a:srgbClr val="FF3300"/>
                </a:solidFill>
                <a:effectLst>
                  <a:outerShdw blurRad="38100" dist="38100" dir="2700000" algn="tl">
                    <a:srgbClr val="C0C0C0"/>
                  </a:outerShdw>
                </a:effectLst>
                <a:latin typeface="Arial" charset="0"/>
                <a:ea typeface="Arial" charset="0"/>
                <a:cs typeface="Arial" charset="0"/>
              </a:rPr>
              <a:t>3. The pricing objectives of the company</a:t>
            </a:r>
            <a:endParaRPr lang="th-TH" sz="2400" dirty="0" smtClean="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18434" name="Picture 2" descr="http://www.lowesforpros.com/sites/default/files/EDLP.bmp"/>
          <p:cNvPicPr>
            <a:picLocks noChangeAspect="1" noChangeArrowheads="1"/>
          </p:cNvPicPr>
          <p:nvPr/>
        </p:nvPicPr>
        <p:blipFill>
          <a:blip r:embed="rId2" cstate="print"/>
          <a:srcRect/>
          <a:stretch>
            <a:fillRect/>
          </a:stretch>
        </p:blipFill>
        <p:spPr bwMode="auto">
          <a:xfrm>
            <a:off x="6206095" y="199500"/>
            <a:ext cx="1647825" cy="146685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33400" y="0"/>
            <a:ext cx="7848600" cy="762000"/>
          </a:xfrm>
        </p:spPr>
        <p:txBody>
          <a:bodyPr/>
          <a:lstStyle/>
          <a:p>
            <a:pPr eaLnBrk="1" hangingPunct="1"/>
            <a:r>
              <a:rPr lang="en-GB" sz="3000" smtClean="0"/>
              <a:t>Two main pricing strategies</a:t>
            </a:r>
          </a:p>
        </p:txBody>
      </p:sp>
      <p:sp>
        <p:nvSpPr>
          <p:cNvPr id="138243" name="Rectangle 3"/>
          <p:cNvSpPr>
            <a:spLocks noChangeArrowheads="1"/>
          </p:cNvSpPr>
          <p:nvPr/>
        </p:nvSpPr>
        <p:spPr bwMode="auto">
          <a:xfrm>
            <a:off x="533400" y="1030990"/>
            <a:ext cx="8136731" cy="5495015"/>
          </a:xfrm>
          <a:prstGeom prst="rect">
            <a:avLst/>
          </a:prstGeom>
          <a:noFill/>
          <a:ln w="76200" cmpd="tri">
            <a:solidFill>
              <a:srgbClr val="FF0000"/>
            </a:solidFill>
            <a:miter lim="800000"/>
            <a:headEnd/>
            <a:tailEnd/>
          </a:ln>
          <a:effectLst/>
        </p:spPr>
        <p:txBody>
          <a:bodyPr/>
          <a:lstStyle/>
          <a:p>
            <a:pPr marL="342900" indent="-342900" eaLnBrk="0" hangingPunct="0">
              <a:spcBef>
                <a:spcPct val="20000"/>
              </a:spcBef>
              <a:buFontTx/>
              <a:buChar char="•"/>
              <a:defRPr/>
            </a:pPr>
            <a:r>
              <a:rPr lang="en-GB" sz="2800" u="sng" dirty="0">
                <a:solidFill>
                  <a:srgbClr val="FF3300"/>
                </a:solidFill>
                <a:effectLst>
                  <a:outerShdw blurRad="38100" dist="38100" dir="2700000" algn="tl">
                    <a:srgbClr val="000000"/>
                  </a:outerShdw>
                </a:effectLst>
                <a:latin typeface="Arial" charset="0"/>
                <a:ea typeface="Arial" charset="0"/>
                <a:cs typeface="Arial" charset="0"/>
              </a:rPr>
              <a:t>Cost-based pricing</a:t>
            </a:r>
          </a:p>
          <a:p>
            <a:pPr marL="742950" lvl="1" indent="-285750" eaLnBrk="0" hangingPunct="0">
              <a:spcBef>
                <a:spcPct val="20000"/>
              </a:spcBef>
              <a:defRPr/>
            </a:pPr>
            <a:r>
              <a:rPr lang="en-GB" sz="2400" dirty="0">
                <a:solidFill>
                  <a:srgbClr val="000000"/>
                </a:solidFill>
                <a:effectLst>
                  <a:outerShdw blurRad="38100" dist="38100" dir="2700000" algn="tl">
                    <a:srgbClr val="FFFFFF"/>
                  </a:outerShdw>
                </a:effectLst>
                <a:latin typeface="Arial" charset="0"/>
                <a:ea typeface="Arial" charset="0"/>
                <a:cs typeface="Arial" charset="0"/>
              </a:rPr>
              <a:t>Cost-plus pricing involves a company calculating average cost per unit and then allocating a specified mark-up, which may be related to rate of profit required by the company, to arrive at the selling price.</a:t>
            </a:r>
          </a:p>
          <a:p>
            <a:pPr marL="342900" indent="-342900" eaLnBrk="0" hangingPunct="0">
              <a:spcBef>
                <a:spcPct val="20000"/>
              </a:spcBef>
              <a:buFontTx/>
              <a:buChar char="•"/>
              <a:defRPr/>
            </a:pPr>
            <a:r>
              <a:rPr lang="en-GB" sz="2800" u="sng" dirty="0">
                <a:solidFill>
                  <a:srgbClr val="FF3300"/>
                </a:solidFill>
                <a:effectLst>
                  <a:outerShdw blurRad="38100" dist="38100" dir="2700000" algn="tl">
                    <a:srgbClr val="000000"/>
                  </a:outerShdw>
                </a:effectLst>
                <a:latin typeface="Arial" charset="0"/>
                <a:ea typeface="Arial" charset="0"/>
                <a:cs typeface="Arial" charset="0"/>
              </a:rPr>
              <a:t>Market-based pricing</a:t>
            </a:r>
          </a:p>
          <a:p>
            <a:pPr marL="742950" lvl="1" indent="-285750" eaLnBrk="0" hangingPunct="0">
              <a:spcBef>
                <a:spcPct val="20000"/>
              </a:spcBef>
              <a:defRPr/>
            </a:pPr>
            <a:r>
              <a:rPr lang="en-GB" sz="2400" dirty="0">
                <a:solidFill>
                  <a:srgbClr val="000000"/>
                </a:solidFill>
                <a:effectLst>
                  <a:outerShdw blurRad="38100" dist="38100" dir="2700000" algn="tl">
                    <a:srgbClr val="FFFFFF"/>
                  </a:outerShdw>
                </a:effectLst>
                <a:latin typeface="Arial" charset="0"/>
                <a:ea typeface="Arial" charset="0"/>
                <a:cs typeface="Arial" charset="0"/>
              </a:rPr>
              <a:t>Market-based pricing concentrates on what the price should be, seen in a combination of two perspectives:</a:t>
            </a:r>
          </a:p>
          <a:p>
            <a:pPr marL="1143000" lvl="2" indent="-228600" eaLnBrk="0" hangingPunct="0">
              <a:spcBef>
                <a:spcPct val="20000"/>
              </a:spcBef>
              <a:buFontTx/>
              <a:buChar char="•"/>
              <a:defRPr/>
            </a:pPr>
            <a:r>
              <a:rPr lang="en-GB" sz="2400" dirty="0">
                <a:solidFill>
                  <a:srgbClr val="333399"/>
                </a:solidFill>
                <a:effectLst>
                  <a:outerShdw blurRad="38100" dist="38100" dir="2700000" algn="tl">
                    <a:srgbClr val="000000"/>
                  </a:outerShdw>
                </a:effectLst>
                <a:latin typeface="Arial" charset="0"/>
                <a:ea typeface="Arial" charset="0"/>
                <a:cs typeface="Arial" charset="0"/>
              </a:rPr>
              <a:t>What are competitors’ prices for similar products?</a:t>
            </a:r>
          </a:p>
          <a:p>
            <a:pPr marL="1143000" lvl="2" indent="-228600" eaLnBrk="0" hangingPunct="0">
              <a:spcBef>
                <a:spcPct val="20000"/>
              </a:spcBef>
              <a:buFontTx/>
              <a:buChar char="•"/>
              <a:defRPr/>
            </a:pPr>
            <a:r>
              <a:rPr lang="en-GB" sz="2400" dirty="0">
                <a:solidFill>
                  <a:srgbClr val="333399"/>
                </a:solidFill>
                <a:effectLst>
                  <a:outerShdw blurRad="38100" dist="38100" dir="2700000" algn="tl">
                    <a:srgbClr val="000000"/>
                  </a:outerShdw>
                </a:effectLst>
                <a:latin typeface="Arial" charset="0"/>
                <a:ea typeface="Arial" charset="0"/>
                <a:cs typeface="Arial" charset="0"/>
              </a:rPr>
              <a:t>What is the perceived value of the product to customers?</a:t>
            </a:r>
          </a:p>
          <a:p>
            <a:pPr marL="742950" lvl="1" indent="-285750" eaLnBrk="0" hangingPunct="0">
              <a:spcBef>
                <a:spcPct val="20000"/>
              </a:spcBef>
              <a:buFontTx/>
              <a:buChar char="–"/>
              <a:defRPr/>
            </a:pPr>
            <a:endParaRPr lang="en-GB" sz="2400" dirty="0">
              <a:solidFill>
                <a:srgbClr val="333399"/>
              </a:solidFill>
              <a:effectLst>
                <a:outerShdw blurRad="38100" dist="38100" dir="2700000" algn="tl">
                  <a:srgbClr val="00000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rmAutofit fontScale="90000"/>
          </a:bodyPr>
          <a:lstStyle/>
          <a:p>
            <a:pPr eaLnBrk="1" hangingPunct="1"/>
            <a:r>
              <a:rPr lang="en-US" smtClean="0"/>
              <a:t>Differentiated price strategy across segments</a:t>
            </a:r>
            <a:endParaRPr lang="th-TH" smtClean="0"/>
          </a:p>
        </p:txBody>
      </p:sp>
      <p:sp>
        <p:nvSpPr>
          <p:cNvPr id="166915" name="Rectangle 3"/>
          <p:cNvSpPr>
            <a:spLocks noGrp="1" noChangeArrowheads="1"/>
          </p:cNvSpPr>
          <p:nvPr>
            <p:ph type="body" sz="half" idx="1"/>
          </p:nvPr>
        </p:nvSpPr>
        <p:spPr>
          <a:xfrm>
            <a:off x="269716" y="1571612"/>
            <a:ext cx="5976938" cy="4752975"/>
          </a:xfrm>
          <a:solidFill>
            <a:schemeClr val="bg1">
              <a:alpha val="36000"/>
            </a:schemeClr>
          </a:solidFill>
          <a:ln w="38100">
            <a:solidFill>
              <a:srgbClr val="FF0000"/>
            </a:solidFill>
          </a:ln>
        </p:spPr>
        <p:txBody>
          <a:bodyPr>
            <a:normAutofit/>
          </a:bodyPr>
          <a:lstStyle/>
          <a:p>
            <a:pPr eaLnBrk="1" hangingPunct="1">
              <a:lnSpc>
                <a:spcPct val="90000"/>
              </a:lnSpc>
              <a:defRPr/>
            </a:pPr>
            <a:r>
              <a:rPr lang="en-US" sz="2200" smtClean="0">
                <a:latin typeface="Arial" charset="0"/>
                <a:ea typeface="Arial" charset="0"/>
                <a:cs typeface="Arial" charset="0"/>
              </a:rPr>
              <a:t>At one price, even if it has been developed on the basis of market date in conjunction with overall marketing strategy, risks leaving a huge amount of money on the table. </a:t>
            </a:r>
            <a:r>
              <a:rPr lang="en-US" sz="2200" smtClean="0">
                <a:solidFill>
                  <a:srgbClr val="FF3300"/>
                </a:solidFill>
                <a:effectLst>
                  <a:outerShdw blurRad="38100" dist="38100" dir="2700000" algn="tl">
                    <a:srgbClr val="C0C0C0"/>
                  </a:outerShdw>
                </a:effectLst>
                <a:latin typeface="Arial" charset="0"/>
                <a:ea typeface="Arial" charset="0"/>
                <a:cs typeface="Arial" charset="0"/>
              </a:rPr>
              <a:t>Because each customer- or, more realistically, each customer segment – make value/price judgment, developing on ‘average’ price at some midpoint along the spectrum of perceived value runs counter to the concept of aligning price and value.</a:t>
            </a:r>
            <a:r>
              <a:rPr lang="th-TH" sz="2200" smtClean="0">
                <a:latin typeface="Arial" charset="0"/>
                <a:ea typeface="Arial" charset="0"/>
                <a:cs typeface="Arial" charset="0"/>
              </a:rPr>
              <a:t> </a:t>
            </a:r>
            <a:r>
              <a:rPr lang="en-US" sz="2200" smtClean="0">
                <a:latin typeface="Arial" charset="0"/>
                <a:ea typeface="Arial" charset="0"/>
                <a:cs typeface="Arial" charset="0"/>
              </a:rPr>
              <a:t>The result of this single ‘average’ price approach, represented in Fig.9.2 is that the company ends up charging almost everyone the wrong price (Simon and Butscher, 2001)</a:t>
            </a:r>
            <a:endParaRPr lang="th-TH" sz="2200" smtClean="0">
              <a:latin typeface="Arial" charset="0"/>
              <a:ea typeface="Arial" charset="0"/>
              <a:cs typeface="Arial" charset="0"/>
            </a:endParaRPr>
          </a:p>
        </p:txBody>
      </p:sp>
      <p:pic>
        <p:nvPicPr>
          <p:cNvPr id="16386" name="Picture 2" descr="http://i718.photobucket.com/albums/ww188/pupesosweet3/Beauty%20Talks/2010/12_10%20La%20Mer%20Workshop/LaMerWS07.jpg"/>
          <p:cNvPicPr>
            <a:picLocks noChangeAspect="1" noChangeArrowheads="1"/>
          </p:cNvPicPr>
          <p:nvPr/>
        </p:nvPicPr>
        <p:blipFill>
          <a:blip r:embed="rId2" cstate="print"/>
          <a:srcRect/>
          <a:stretch>
            <a:fillRect/>
          </a:stretch>
        </p:blipFill>
        <p:spPr bwMode="auto">
          <a:xfrm>
            <a:off x="6072198" y="1571612"/>
            <a:ext cx="2857488" cy="359568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rmAutofit fontScale="90000"/>
          </a:bodyPr>
          <a:lstStyle/>
          <a:p>
            <a:pPr eaLnBrk="1" hangingPunct="1"/>
            <a:r>
              <a:rPr lang="en-US" smtClean="0"/>
              <a:t>Differentiated price strategy across segments</a:t>
            </a:r>
            <a:endParaRPr lang="th-TH" smtClean="0"/>
          </a:p>
        </p:txBody>
      </p:sp>
      <p:sp>
        <p:nvSpPr>
          <p:cNvPr id="167939" name="Rectangle 3"/>
          <p:cNvSpPr>
            <a:spLocks noGrp="1" noChangeArrowheads="1"/>
          </p:cNvSpPr>
          <p:nvPr>
            <p:ph type="body" sz="half" idx="1"/>
          </p:nvPr>
        </p:nvSpPr>
        <p:spPr>
          <a:xfrm>
            <a:off x="257878" y="1417638"/>
            <a:ext cx="5033967" cy="4802207"/>
          </a:xfrm>
        </p:spPr>
        <p:txBody>
          <a:bodyPr>
            <a:normAutofit/>
          </a:bodyPr>
          <a:lstStyle/>
          <a:p>
            <a:pPr eaLnBrk="1" hangingPunct="1">
              <a:defRPr/>
            </a:pPr>
            <a:r>
              <a:rPr lang="en-US" sz="2200" b="1" i="1" dirty="0" smtClean="0">
                <a:solidFill>
                  <a:srgbClr val="FF3300"/>
                </a:solidFill>
                <a:effectLst>
                  <a:outerShdw blurRad="38100" dist="38100" dir="2700000" algn="tl">
                    <a:srgbClr val="C0C0C0"/>
                  </a:outerShdw>
                </a:effectLst>
                <a:latin typeface="Arial" charset="0"/>
                <a:ea typeface="Arial" charset="0"/>
                <a:cs typeface="Arial" charset="0"/>
              </a:rPr>
              <a:t>Ideal pricing strategy, then should follow the natural segmentation of the market based on perceived value.  By setting prices at or just below the value realized by each customer segment</a:t>
            </a:r>
            <a:r>
              <a:rPr lang="en-US" sz="2200" b="1" i="1" dirty="0" smtClean="0">
                <a:latin typeface="Arial" charset="0"/>
                <a:ea typeface="Arial" charset="0"/>
                <a:cs typeface="Arial" charset="0"/>
              </a:rPr>
              <a:t>, a company will maximize revenue and profit.  The role of marketing in this process is to </a:t>
            </a:r>
            <a:r>
              <a:rPr lang="en-US" sz="1800" b="1" i="1" u="sng" dirty="0" smtClean="0">
                <a:solidFill>
                  <a:srgbClr val="FF3300"/>
                </a:solidFill>
                <a:latin typeface="Arial" charset="0"/>
                <a:ea typeface="Arial" charset="0"/>
                <a:cs typeface="Arial" charset="0"/>
              </a:rPr>
              <a:t>identify the customer value segments and set prices accordingly</a:t>
            </a:r>
            <a:r>
              <a:rPr lang="en-US" sz="1800" b="1" i="1" dirty="0" smtClean="0">
                <a:solidFill>
                  <a:srgbClr val="FF3300"/>
                </a:solidFill>
                <a:latin typeface="Arial" charset="0"/>
                <a:ea typeface="Arial" charset="0"/>
                <a:cs typeface="Arial" charset="0"/>
              </a:rPr>
              <a:t>.</a:t>
            </a:r>
            <a:r>
              <a:rPr lang="en-US" sz="2200" b="1" i="1" dirty="0" smtClean="0">
                <a:latin typeface="Arial" charset="0"/>
                <a:ea typeface="Arial" charset="0"/>
                <a:cs typeface="Arial" charset="0"/>
              </a:rPr>
              <a:t> The role of sales is to maintain the differentiated pricing structure by selling on value, rather than just one price.</a:t>
            </a:r>
            <a:endParaRPr lang="th-TH" sz="2200" b="1" i="1" dirty="0" smtClean="0">
              <a:latin typeface="Arial" charset="0"/>
              <a:ea typeface="Arial" charset="0"/>
              <a:cs typeface="Arial" charset="0"/>
            </a:endParaRPr>
          </a:p>
        </p:txBody>
      </p:sp>
      <p:pic>
        <p:nvPicPr>
          <p:cNvPr id="15362" name="Picture 2" descr="http://www.oknation.net/blog/home/blog_data/863/12863/images/LowPrice-Lotus.JPG"/>
          <p:cNvPicPr>
            <a:picLocks noChangeAspect="1" noChangeArrowheads="1"/>
          </p:cNvPicPr>
          <p:nvPr/>
        </p:nvPicPr>
        <p:blipFill>
          <a:blip r:embed="rId2" cstate="print"/>
          <a:srcRect/>
          <a:stretch>
            <a:fillRect/>
          </a:stretch>
        </p:blipFill>
        <p:spPr bwMode="auto">
          <a:xfrm>
            <a:off x="5429256" y="1857364"/>
            <a:ext cx="3071800" cy="300037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33400" y="0"/>
            <a:ext cx="7848600" cy="762000"/>
          </a:xfrm>
        </p:spPr>
        <p:txBody>
          <a:bodyPr/>
          <a:lstStyle/>
          <a:p>
            <a:pPr eaLnBrk="1" hangingPunct="1"/>
            <a:r>
              <a:rPr lang="da-DK" sz="3000" smtClean="0"/>
              <a:t>Price differentiation</a:t>
            </a:r>
            <a:endParaRPr lang="en-US" sz="3000" smtClean="0"/>
          </a:p>
        </p:txBody>
      </p:sp>
      <p:pic>
        <p:nvPicPr>
          <p:cNvPr id="4" name="Picture 5"/>
          <p:cNvPicPr>
            <a:picLocks noChangeAspect="1" noChangeArrowheads="1"/>
          </p:cNvPicPr>
          <p:nvPr/>
        </p:nvPicPr>
        <p:blipFill>
          <a:blip r:embed="rId2" cstate="print"/>
          <a:srcRect/>
          <a:stretch>
            <a:fillRect/>
          </a:stretch>
        </p:blipFill>
        <p:spPr bwMode="auto">
          <a:xfrm>
            <a:off x="468313" y="1009378"/>
            <a:ext cx="7738802" cy="522156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7158" y="285728"/>
            <a:ext cx="7848600" cy="914400"/>
          </a:xfrm>
        </p:spPr>
        <p:txBody>
          <a:bodyPr>
            <a:normAutofit fontScale="90000"/>
          </a:bodyPr>
          <a:lstStyle/>
          <a:p>
            <a:pPr eaLnBrk="1" hangingPunct="1"/>
            <a:r>
              <a:rPr lang="en-GB" sz="3000" dirty="0" smtClean="0"/>
              <a:t>Two pricing strategies at the  introduction stage of the PLC</a:t>
            </a:r>
          </a:p>
        </p:txBody>
      </p:sp>
      <p:sp>
        <p:nvSpPr>
          <p:cNvPr id="18435" name="Rectangle 3"/>
          <p:cNvSpPr>
            <a:spLocks noChangeArrowheads="1"/>
          </p:cNvSpPr>
          <p:nvPr/>
        </p:nvSpPr>
        <p:spPr bwMode="auto">
          <a:xfrm>
            <a:off x="642910" y="1714488"/>
            <a:ext cx="8001000" cy="4401205"/>
          </a:xfrm>
          <a:prstGeom prst="rect">
            <a:avLst/>
          </a:prstGeom>
          <a:noFill/>
          <a:ln w="9525">
            <a:noFill/>
            <a:miter lim="800000"/>
            <a:headEnd/>
            <a:tailEnd/>
          </a:ln>
        </p:spPr>
        <p:txBody>
          <a:bodyPr>
            <a:spAutoFit/>
          </a:bodyPr>
          <a:lstStyle/>
          <a:p>
            <a:pPr eaLnBrk="0" hangingPunct="0">
              <a:spcBef>
                <a:spcPct val="50000"/>
              </a:spcBef>
            </a:pPr>
            <a:r>
              <a:rPr lang="en-GB" sz="2400" dirty="0">
                <a:solidFill>
                  <a:srgbClr val="000000"/>
                </a:solidFill>
                <a:latin typeface="Arial" charset="0"/>
                <a:ea typeface="Arial" charset="0"/>
                <a:cs typeface="Arial" charset="0"/>
              </a:rPr>
              <a:t>With an innovatory product its developers can expect to have a competitive edge, at least for a period of time.  With innovatory new products, a company can elect to choose between two extreme pricing strategies. (Lancaster and </a:t>
            </a:r>
            <a:r>
              <a:rPr lang="en-GB" sz="2400" dirty="0" err="1">
                <a:solidFill>
                  <a:srgbClr val="000000"/>
                </a:solidFill>
                <a:latin typeface="Arial" charset="0"/>
                <a:ea typeface="Arial" charset="0"/>
                <a:cs typeface="Arial" charset="0"/>
              </a:rPr>
              <a:t>Massinghan</a:t>
            </a:r>
            <a:r>
              <a:rPr lang="en-GB" sz="2400" dirty="0">
                <a:solidFill>
                  <a:srgbClr val="000000"/>
                </a:solidFill>
                <a:latin typeface="Arial" charset="0"/>
                <a:ea typeface="Arial" charset="0"/>
                <a:cs typeface="Arial" charset="0"/>
              </a:rPr>
              <a:t> 2001):</a:t>
            </a:r>
          </a:p>
          <a:p>
            <a:pPr eaLnBrk="0" hangingPunct="0">
              <a:spcBef>
                <a:spcPct val="50000"/>
              </a:spcBef>
            </a:pPr>
            <a:r>
              <a:rPr lang="en-GB" sz="3200" dirty="0">
                <a:solidFill>
                  <a:srgbClr val="000000"/>
                </a:solidFill>
                <a:latin typeface="Arial" charset="0"/>
                <a:ea typeface="Arial" charset="0"/>
                <a:cs typeface="Arial" charset="0"/>
              </a:rPr>
              <a:t>1. </a:t>
            </a:r>
            <a:r>
              <a:rPr lang="en-GB" sz="3200" dirty="0">
                <a:solidFill>
                  <a:srgbClr val="FF3300"/>
                </a:solidFill>
                <a:latin typeface="Arial" charset="0"/>
                <a:ea typeface="Arial" charset="0"/>
                <a:cs typeface="Arial" charset="0"/>
              </a:rPr>
              <a:t>price skimming</a:t>
            </a:r>
            <a:r>
              <a:rPr lang="en-GB" sz="3200" dirty="0">
                <a:solidFill>
                  <a:srgbClr val="000000"/>
                </a:solidFill>
                <a:latin typeface="Arial" charset="0"/>
                <a:ea typeface="Arial" charset="0"/>
                <a:cs typeface="Arial" charset="0"/>
              </a:rPr>
              <a:t> – introducing new products at a high price level</a:t>
            </a:r>
          </a:p>
          <a:p>
            <a:pPr eaLnBrk="0" hangingPunct="0">
              <a:spcBef>
                <a:spcPct val="50000"/>
              </a:spcBef>
            </a:pPr>
            <a:r>
              <a:rPr lang="en-GB" sz="3200" dirty="0">
                <a:solidFill>
                  <a:srgbClr val="000000"/>
                </a:solidFill>
                <a:latin typeface="Arial" charset="0"/>
                <a:ea typeface="Arial" charset="0"/>
                <a:cs typeface="Arial" charset="0"/>
              </a:rPr>
              <a:t>2. </a:t>
            </a:r>
            <a:r>
              <a:rPr lang="en-GB" sz="3200" dirty="0">
                <a:solidFill>
                  <a:srgbClr val="FF3300"/>
                </a:solidFill>
                <a:latin typeface="Arial" charset="0"/>
                <a:ea typeface="Arial" charset="0"/>
                <a:cs typeface="Arial" charset="0"/>
              </a:rPr>
              <a:t>price penetration</a:t>
            </a:r>
            <a:r>
              <a:rPr lang="en-GB" sz="3200" dirty="0">
                <a:solidFill>
                  <a:srgbClr val="000000"/>
                </a:solidFill>
                <a:latin typeface="Arial" charset="0"/>
                <a:ea typeface="Arial" charset="0"/>
                <a:cs typeface="Arial" charset="0"/>
              </a:rPr>
              <a:t> – introducing new products at a low price level</a:t>
            </a:r>
            <a:r>
              <a:rPr lang="en-GB" sz="3200" dirty="0">
                <a:latin typeface="Arial" charset="0"/>
                <a:ea typeface="Arial" charset="0"/>
                <a:cs typeface="Arial" charset="0"/>
              </a:rPr>
              <a: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9750" y="0"/>
            <a:ext cx="7848600" cy="762000"/>
          </a:xfrm>
        </p:spPr>
        <p:txBody>
          <a:bodyPr/>
          <a:lstStyle/>
          <a:p>
            <a:pPr eaLnBrk="1" hangingPunct="1"/>
            <a:r>
              <a:rPr lang="da-DK" sz="3000" smtClean="0"/>
              <a:t>Price skimming</a:t>
            </a:r>
            <a:endParaRPr lang="en-US" sz="3000" smtClean="0"/>
          </a:p>
        </p:txBody>
      </p:sp>
      <p:sp>
        <p:nvSpPr>
          <p:cNvPr id="142339" name="Rectangle 3"/>
          <p:cNvSpPr>
            <a:spLocks noChangeArrowheads="1"/>
          </p:cNvSpPr>
          <p:nvPr/>
        </p:nvSpPr>
        <p:spPr bwMode="auto">
          <a:xfrm>
            <a:off x="339200" y="1137911"/>
            <a:ext cx="8497918" cy="5232202"/>
          </a:xfrm>
          <a:prstGeom prst="rect">
            <a:avLst/>
          </a:prstGeom>
          <a:ln>
            <a:noFill/>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eaLnBrk="0" hangingPunct="0">
              <a:spcBef>
                <a:spcPct val="50000"/>
              </a:spcBef>
              <a:defRPr/>
            </a:pPr>
            <a:r>
              <a:rPr lang="en-GB" sz="2400" dirty="0">
                <a:solidFill>
                  <a:srgbClr val="000000"/>
                </a:solidFill>
                <a:effectLst>
                  <a:outerShdw blurRad="38100" dist="38100" dir="2700000" algn="tl">
                    <a:srgbClr val="C0C0C0"/>
                  </a:outerShdw>
                </a:effectLst>
                <a:latin typeface="Arial" charset="0"/>
                <a:ea typeface="Arial" charset="0"/>
                <a:cs typeface="Arial" charset="0"/>
              </a:rPr>
              <a:t>When a company adopts this price skimming strategy to ‘milk’ the market and achieve maximum profits available in the shortest period of time. the following variables are usually present:</a:t>
            </a:r>
          </a:p>
          <a:p>
            <a:pPr eaLnBrk="0" hangingPunct="0">
              <a:spcBef>
                <a:spcPct val="50000"/>
              </a:spcBef>
              <a:defRPr/>
            </a:pPr>
            <a:r>
              <a:rPr lang="en-GB" sz="2400" dirty="0">
                <a:solidFill>
                  <a:srgbClr val="FF3300"/>
                </a:solidFill>
                <a:latin typeface="Arial" charset="0"/>
                <a:ea typeface="Arial" charset="0"/>
                <a:cs typeface="Arial" charset="0"/>
              </a:rPr>
              <a:t>■</a:t>
            </a:r>
            <a:r>
              <a:rPr lang="en-GB" sz="2400" dirty="0">
                <a:solidFill>
                  <a:srgbClr val="000000"/>
                </a:solidFill>
                <a:latin typeface="Arial" charset="0"/>
                <a:ea typeface="Arial" charset="0"/>
                <a:cs typeface="Arial" charset="0"/>
              </a:rPr>
              <a:t> </a:t>
            </a:r>
            <a:r>
              <a:rPr lang="en-GB" sz="2400" dirty="0">
                <a:solidFill>
                  <a:srgbClr val="FF3300"/>
                </a:solidFill>
                <a:effectLst>
                  <a:outerShdw blurRad="38100" dist="38100" dir="2700000" algn="tl">
                    <a:srgbClr val="C0C0C0"/>
                  </a:outerShdw>
                </a:effectLst>
                <a:latin typeface="Arial" charset="0"/>
                <a:ea typeface="Arial" charset="0"/>
                <a:cs typeface="Arial" charset="0"/>
              </a:rPr>
              <a:t>demand for the product is high</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the high price will not attract early competition</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the high price gives the impression to the buyer of purchasing a high-quality product from a superior firm.</a:t>
            </a:r>
          </a:p>
          <a:p>
            <a:pPr eaLnBrk="0" hangingPunct="0">
              <a:spcBef>
                <a:spcPct val="50000"/>
              </a:spcBef>
              <a:defRPr/>
            </a:pPr>
            <a:endParaRPr lang="en-GB" sz="2400" dirty="0">
              <a:solidFill>
                <a:srgbClr val="FF33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GB" sz="2000" dirty="0">
                <a:solidFill>
                  <a:srgbClr val="000000"/>
                </a:solidFill>
                <a:latin typeface="Arial" charset="0"/>
                <a:ea typeface="Arial" charset="0"/>
                <a:cs typeface="Arial" charset="0"/>
              </a:rPr>
              <a:t>This strategy involves the company estimating the highest price the customer is willing or able to pay, which involves assessing the benefits of the product to the potential customer</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790548" y="212360"/>
            <a:ext cx="7848600" cy="762000"/>
          </a:xfrm>
        </p:spPr>
        <p:txBody>
          <a:bodyPr/>
          <a:lstStyle/>
          <a:p>
            <a:pPr eaLnBrk="1" hangingPunct="1"/>
            <a:r>
              <a:rPr lang="en-GB" sz="3000" smtClean="0"/>
              <a:t>Price penetration</a:t>
            </a:r>
          </a:p>
        </p:txBody>
      </p:sp>
      <p:sp>
        <p:nvSpPr>
          <p:cNvPr id="143363" name="Rectangle 3"/>
          <p:cNvSpPr>
            <a:spLocks noChangeArrowheads="1"/>
          </p:cNvSpPr>
          <p:nvPr/>
        </p:nvSpPr>
        <p:spPr bwMode="auto">
          <a:xfrm>
            <a:off x="714348" y="1428736"/>
            <a:ext cx="7924800" cy="4770537"/>
          </a:xfrm>
          <a:prstGeom prst="rect">
            <a:avLst/>
          </a:prstGeom>
          <a:noFill/>
          <a:ln w="9525">
            <a:noFill/>
            <a:miter lim="800000"/>
            <a:headEnd/>
            <a:tailEnd/>
          </a:ln>
          <a:effectLst/>
        </p:spPr>
        <p:txBody>
          <a:bodyPr>
            <a:spAutoFit/>
          </a:bodyPr>
          <a:lstStyle/>
          <a:p>
            <a:pPr eaLnBrk="0" hangingPunct="0">
              <a:spcBef>
                <a:spcPct val="50000"/>
              </a:spcBef>
              <a:defRPr/>
            </a:pPr>
            <a:r>
              <a:rPr lang="en-GB" sz="2800" dirty="0">
                <a:solidFill>
                  <a:srgbClr val="000000"/>
                </a:solidFill>
                <a:effectLst>
                  <a:outerShdw blurRad="38100" dist="38100" dir="2700000" algn="tl">
                    <a:srgbClr val="C0C0C0"/>
                  </a:outerShdw>
                </a:effectLst>
                <a:latin typeface="Arial" charset="0"/>
                <a:ea typeface="Arial" charset="0"/>
                <a:cs typeface="Arial" charset="0"/>
              </a:rPr>
              <a:t>When a company adopts this price penetration strategy to capture a large market chare in the quickest period of period possible,  the following variables are usually present:</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demand for the product is price sensitive</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a low price will tend to discourage competitors from entering the market</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potential economies of scale and/or significant experience curve effects.</a:t>
            </a:r>
          </a:p>
          <a:p>
            <a:pPr eaLnBrk="0" hangingPunct="0">
              <a:spcBef>
                <a:spcPct val="50000"/>
              </a:spcBef>
              <a:defRPr/>
            </a:pPr>
            <a:endParaRPr lang="en-GB" sz="2400" dirty="0">
              <a:solidFill>
                <a:srgbClr val="FF33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normAutofit/>
          </a:bodyPr>
          <a:lstStyle/>
          <a:p>
            <a:pPr eaLnBrk="1" hangingPunct="1"/>
            <a:r>
              <a:rPr lang="en-US" sz="2800" dirty="0" smtClean="0"/>
              <a:t>Exhibit 8.1 Pricing research in the early stage of pharmaceutical product development</a:t>
            </a:r>
            <a:endParaRPr lang="th-TH" sz="2800" dirty="0" smtClean="0"/>
          </a:p>
        </p:txBody>
      </p:sp>
      <p:pic>
        <p:nvPicPr>
          <p:cNvPr id="21507" name="Picture 9" descr="pback097"/>
          <p:cNvPicPr>
            <a:picLocks noGrp="1" noChangeAspect="1" noChangeArrowheads="1"/>
          </p:cNvPicPr>
          <p:nvPr>
            <p:ph sz="half" idx="4294967295"/>
          </p:nvPr>
        </p:nvPicPr>
        <p:blipFill>
          <a:blip r:embed="rId2" cstate="print"/>
          <a:srcRect/>
          <a:stretch>
            <a:fillRect/>
          </a:stretch>
        </p:blipFill>
        <p:spPr>
          <a:xfrm>
            <a:off x="0" y="1785938"/>
            <a:ext cx="5786438" cy="3857625"/>
          </a:xfrm>
          <a:noFill/>
        </p:spPr>
      </p:pic>
      <p:pic>
        <p:nvPicPr>
          <p:cNvPr id="21508" name="Picture 13" descr="pback086"/>
          <p:cNvPicPr>
            <a:picLocks noGrp="1" noChangeAspect="1" noChangeArrowheads="1"/>
          </p:cNvPicPr>
          <p:nvPr>
            <p:ph sz="half" idx="4294967295"/>
          </p:nvPr>
        </p:nvPicPr>
        <p:blipFill>
          <a:blip r:embed="rId3" cstate="print"/>
          <a:srcRect/>
          <a:stretch>
            <a:fillRect/>
          </a:stretch>
        </p:blipFill>
        <p:spPr>
          <a:xfrm>
            <a:off x="5486400" y="3786188"/>
            <a:ext cx="3657600" cy="2438400"/>
          </a:xfr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81000" y="0"/>
            <a:ext cx="8305800" cy="990600"/>
          </a:xfrm>
        </p:spPr>
        <p:txBody>
          <a:bodyPr>
            <a:normAutofit fontScale="90000"/>
          </a:bodyPr>
          <a:lstStyle/>
          <a:p>
            <a:pPr eaLnBrk="1" hangingPunct="1"/>
            <a:r>
              <a:rPr lang="en-GB" sz="3000" smtClean="0"/>
              <a:t>Narrowing the price range in the pharmaceutical industry</a:t>
            </a:r>
          </a:p>
        </p:txBody>
      </p:sp>
      <p:pic>
        <p:nvPicPr>
          <p:cNvPr id="4" name="Picture 5"/>
          <p:cNvPicPr>
            <a:picLocks noChangeAspect="1" noChangeArrowheads="1"/>
          </p:cNvPicPr>
          <p:nvPr/>
        </p:nvPicPr>
        <p:blipFill>
          <a:blip r:embed="rId2" cstate="print"/>
          <a:srcRect/>
          <a:stretch>
            <a:fillRect/>
          </a:stretch>
        </p:blipFill>
        <p:spPr bwMode="auto">
          <a:xfrm>
            <a:off x="323850" y="1341438"/>
            <a:ext cx="8496300" cy="445611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28596" y="1285860"/>
            <a:ext cx="4532315" cy="168291"/>
          </a:xfrm>
        </p:spPr>
        <p:txBody>
          <a:bodyPr>
            <a:normAutofit fontScale="90000"/>
          </a:bodyPr>
          <a:lstStyle/>
          <a:p>
            <a:pPr eaLnBrk="1" hangingPunct="1"/>
            <a:r>
              <a:rPr lang="en-GB" sz="3000" dirty="0" smtClean="0"/>
              <a:t>International pricing: Geographic pricing</a:t>
            </a:r>
            <a:br>
              <a:rPr lang="en-GB" sz="3000" dirty="0" smtClean="0"/>
            </a:br>
            <a:endParaRPr lang="en-GB" sz="3000" dirty="0" smtClean="0"/>
          </a:p>
        </p:txBody>
      </p:sp>
      <p:sp>
        <p:nvSpPr>
          <p:cNvPr id="145411" name="Rectangle 3"/>
          <p:cNvSpPr>
            <a:spLocks noChangeArrowheads="1"/>
          </p:cNvSpPr>
          <p:nvPr/>
        </p:nvSpPr>
        <p:spPr bwMode="auto">
          <a:xfrm>
            <a:off x="1277539" y="3760032"/>
            <a:ext cx="6731797" cy="1848787"/>
          </a:xfrm>
          <a:prstGeom prst="rect">
            <a:avLst/>
          </a:prstGeom>
          <a:solidFill>
            <a:schemeClr val="bg1">
              <a:alpha val="66000"/>
            </a:schemeClr>
          </a:solidFill>
          <a:ln w="76200">
            <a:solidFill>
              <a:srgbClr val="FF0000"/>
            </a:solidFill>
            <a:miter lim="800000"/>
            <a:headEnd/>
            <a:tailEnd/>
          </a:ln>
          <a:effectLst/>
        </p:spPr>
        <p:txBody>
          <a:bodyPr/>
          <a:lstStyle/>
          <a:p>
            <a:pPr marL="742950" lvl="1" indent="-285750" eaLnBrk="0" hangingPunct="0">
              <a:spcBef>
                <a:spcPct val="20000"/>
              </a:spcBef>
              <a:defRPr/>
            </a:pPr>
            <a:r>
              <a:rPr lang="en-GB" sz="2800" dirty="0">
                <a:solidFill>
                  <a:srgbClr val="000000"/>
                </a:solidFill>
                <a:latin typeface="Arial" charset="0"/>
                <a:ea typeface="Arial" charset="0"/>
                <a:cs typeface="Arial" charset="0"/>
              </a:rPr>
              <a:t>   </a:t>
            </a:r>
            <a:r>
              <a:rPr lang="en-GB" sz="1800" i="1" dirty="0">
                <a:solidFill>
                  <a:srgbClr val="000000"/>
                </a:solidFill>
                <a:effectLst>
                  <a:outerShdw blurRad="38100" dist="38100" dir="2700000" algn="tl">
                    <a:srgbClr val="C0C0C0"/>
                  </a:outerShdw>
                </a:effectLst>
                <a:latin typeface="Arial" charset="0"/>
                <a:ea typeface="Arial" charset="0"/>
                <a:cs typeface="Arial" charset="0"/>
              </a:rPr>
              <a:t>Multinationals tend to make pricing decisions close to each market’s prevailing conditions, but the relationship is symbiotic: co-ordination and strategic direction come from headquarters, yet short-term pricing decisions should be made locally.</a:t>
            </a:r>
          </a:p>
        </p:txBody>
      </p:sp>
      <p:pic>
        <p:nvPicPr>
          <p:cNvPr id="8194" name="Picture 2" descr="http://2.bp.blogspot.com/_5fLrXBhfNBU/TMCP1daSewI/AAAAAAAAACE/35ab_abJpNQ/s1600/Globalization_by_Guille3691.png"/>
          <p:cNvPicPr>
            <a:picLocks noChangeAspect="1" noChangeArrowheads="1"/>
          </p:cNvPicPr>
          <p:nvPr/>
        </p:nvPicPr>
        <p:blipFill>
          <a:blip r:embed="rId2" cstate="print"/>
          <a:srcRect/>
          <a:stretch>
            <a:fillRect/>
          </a:stretch>
        </p:blipFill>
        <p:spPr bwMode="auto">
          <a:xfrm>
            <a:off x="4643438" y="214290"/>
            <a:ext cx="4286248" cy="321468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a:xfrm>
            <a:off x="533400" y="0"/>
            <a:ext cx="7848600" cy="762000"/>
          </a:xfrm>
          <a:noFill/>
        </p:spPr>
        <p:txBody>
          <a:bodyPr anchor="ctr"/>
          <a:lstStyle/>
          <a:p>
            <a:pPr eaLnBrk="1" hangingPunct="1"/>
            <a:r>
              <a:rPr lang="en-GB" sz="3000" smtClean="0"/>
              <a:t>International pricing: Price escalation</a:t>
            </a:r>
          </a:p>
        </p:txBody>
      </p:sp>
      <p:sp>
        <p:nvSpPr>
          <p:cNvPr id="147461" name="Rectangle 5"/>
          <p:cNvSpPr>
            <a:spLocks noChangeArrowheads="1"/>
          </p:cNvSpPr>
          <p:nvPr/>
        </p:nvSpPr>
        <p:spPr bwMode="auto">
          <a:xfrm>
            <a:off x="409560" y="898614"/>
            <a:ext cx="8096279" cy="5399567"/>
          </a:xfrm>
          <a:prstGeom prst="rect">
            <a:avLst/>
          </a:prstGeom>
          <a:solidFill>
            <a:schemeClr val="bg1">
              <a:alpha val="56000"/>
            </a:schemeClr>
          </a:solidFill>
          <a:ln w="76200">
            <a:solidFill>
              <a:srgbClr val="FF0000"/>
            </a:solidFill>
            <a:miter lim="800000"/>
            <a:headEnd/>
            <a:tailEnd/>
          </a:ln>
          <a:effectLst/>
        </p:spPr>
        <p:txBody>
          <a:bodyPr/>
          <a:lstStyle/>
          <a:p>
            <a:pPr marL="342900" indent="-342900" eaLnBrk="0" hangingPunct="0">
              <a:spcBef>
                <a:spcPct val="20000"/>
              </a:spcBef>
              <a:defRPr/>
            </a:pPr>
            <a:r>
              <a:rPr lang="en-GB" sz="2400" dirty="0">
                <a:solidFill>
                  <a:srgbClr val="FF3300"/>
                </a:solidFill>
                <a:latin typeface="Arial" charset="0"/>
                <a:ea typeface="Arial" charset="0"/>
                <a:cs typeface="Arial" charset="0"/>
              </a:rPr>
              <a:t>    </a:t>
            </a:r>
            <a:r>
              <a:rPr lang="en-GB" sz="2400" dirty="0">
                <a:solidFill>
                  <a:srgbClr val="333399"/>
                </a:solidFill>
                <a:effectLst>
                  <a:outerShdw blurRad="38100" dist="38100" dir="2700000" algn="tl">
                    <a:srgbClr val="C0C0C0"/>
                  </a:outerShdw>
                </a:effectLst>
                <a:latin typeface="Arial" charset="0"/>
                <a:ea typeface="Arial" charset="0"/>
                <a:cs typeface="Arial" charset="0"/>
              </a:rPr>
              <a:t>In preparing a quotation, the international marketer must be careful to include unique export-related costs as well as normal costs shared with the domestic side of the business, such as:</a:t>
            </a:r>
          </a:p>
          <a:p>
            <a:pPr marL="742950" lvl="1" indent="-285750" eaLnBrk="0" hangingPunct="0">
              <a:spcBef>
                <a:spcPct val="20000"/>
              </a:spcBef>
              <a:defRPr/>
            </a:pPr>
            <a:r>
              <a:rPr lang="en-GB" sz="2400" dirty="0" smtClean="0">
                <a:solidFill>
                  <a:srgbClr val="000000"/>
                </a:solidFill>
                <a:effectLst>
                  <a:outerShdw blurRad="38100" dist="38100" dir="2700000" algn="tl">
                    <a:srgbClr val="C0C0C0"/>
                  </a:outerShdw>
                </a:effectLst>
                <a:latin typeface="Arial" charset="0"/>
                <a:ea typeface="Arial" charset="0"/>
                <a:cs typeface="Arial" charset="0"/>
              </a:rPr>
              <a:t>■ </a:t>
            </a:r>
            <a:r>
              <a:rPr lang="en-GB" sz="2000" dirty="0">
                <a:solidFill>
                  <a:srgbClr val="000000"/>
                </a:solidFill>
                <a:effectLst>
                  <a:outerShdw blurRad="38100" dist="38100" dir="2700000" algn="tl">
                    <a:srgbClr val="C0C0C0"/>
                  </a:outerShdw>
                </a:effectLst>
                <a:latin typeface="Arial" charset="0"/>
                <a:ea typeface="Arial" charset="0"/>
                <a:cs typeface="Arial" charset="0"/>
              </a:rPr>
              <a:t>the cost of modifying the product for foreign markets</a:t>
            </a:r>
          </a:p>
          <a:p>
            <a:pPr marL="742950" lvl="1" indent="-285750" eaLnBrk="0" hangingPunct="0">
              <a:spcBef>
                <a:spcPct val="20000"/>
              </a:spcBef>
              <a:defRPr/>
            </a:pPr>
            <a:endParaRPr lang="en-GB" sz="2000" dirty="0">
              <a:solidFill>
                <a:srgbClr val="000000"/>
              </a:solidFill>
              <a:effectLst>
                <a:outerShdw blurRad="38100" dist="38100" dir="2700000" algn="tl">
                  <a:srgbClr val="C0C0C0"/>
                </a:outerShdw>
              </a:effectLst>
              <a:latin typeface="Arial" charset="0"/>
              <a:ea typeface="Arial" charset="0"/>
              <a:cs typeface="Arial" charset="0"/>
            </a:endParaRPr>
          </a:p>
          <a:p>
            <a:pPr marL="742950" lvl="1" indent="-285750" eaLnBrk="0" hangingPunct="0">
              <a:spcBef>
                <a:spcPct val="20000"/>
              </a:spcBef>
              <a:defRPr/>
            </a:pPr>
            <a:r>
              <a:rPr lang="en-GB" sz="2000" dirty="0">
                <a:solidFill>
                  <a:srgbClr val="000000"/>
                </a:solidFill>
                <a:effectLst>
                  <a:outerShdw blurRad="38100" dist="38100" dir="2700000" algn="tl">
                    <a:srgbClr val="C0C0C0"/>
                  </a:outerShdw>
                </a:effectLst>
                <a:latin typeface="Arial" charset="0"/>
                <a:ea typeface="Arial" charset="0"/>
                <a:cs typeface="Arial" charset="0"/>
              </a:rPr>
              <a:t>■ operational costs of the export operation (e.g. subsidiary costs) – personnel, market research, additional shipping and insurance costs, communications costs with foreign customers, and overseas promotional costs</a:t>
            </a:r>
          </a:p>
          <a:p>
            <a:pPr marL="742950" lvl="1" indent="-285750" eaLnBrk="0" hangingPunct="0">
              <a:spcBef>
                <a:spcPct val="20000"/>
              </a:spcBef>
              <a:defRPr/>
            </a:pPr>
            <a:endParaRPr lang="en-GB" sz="2000" dirty="0">
              <a:solidFill>
                <a:srgbClr val="000000"/>
              </a:solidFill>
              <a:effectLst>
                <a:outerShdw blurRad="38100" dist="38100" dir="2700000" algn="tl">
                  <a:srgbClr val="C0C0C0"/>
                </a:outerShdw>
              </a:effectLst>
              <a:latin typeface="Arial" charset="0"/>
              <a:ea typeface="Arial" charset="0"/>
              <a:cs typeface="Arial" charset="0"/>
            </a:endParaRPr>
          </a:p>
          <a:p>
            <a:pPr marL="742950" lvl="1" indent="-285750" eaLnBrk="0" hangingPunct="0">
              <a:spcBef>
                <a:spcPct val="20000"/>
              </a:spcBef>
              <a:defRPr/>
            </a:pPr>
            <a:r>
              <a:rPr lang="en-GB" sz="2000" dirty="0">
                <a:solidFill>
                  <a:srgbClr val="000000"/>
                </a:solidFill>
                <a:effectLst>
                  <a:outerShdw blurRad="38100" dist="38100" dir="2700000" algn="tl">
                    <a:srgbClr val="C0C0C0"/>
                  </a:outerShdw>
                </a:effectLst>
                <a:latin typeface="Arial" charset="0"/>
                <a:ea typeface="Arial" charset="0"/>
                <a:cs typeface="Arial" charset="0"/>
              </a:rPr>
              <a:t>■ foreign market entry costs – tariffs and taxes, commercial credit and political risks associated with a buyer in a different market, and foreign exchange risks.</a:t>
            </a:r>
          </a:p>
          <a:p>
            <a:pPr marL="742950" lvl="1" indent="-285750" eaLnBrk="0" hangingPunct="0">
              <a:spcBef>
                <a:spcPct val="20000"/>
              </a:spcBef>
              <a:buFontTx/>
              <a:buChar char="–"/>
              <a:defRPr/>
            </a:pPr>
            <a:endParaRPr lang="en-GB" sz="2000" dirty="0">
              <a:solidFill>
                <a:srgbClr val="00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28596" y="-214338"/>
            <a:ext cx="7543800" cy="1295400"/>
          </a:xfrm>
        </p:spPr>
        <p:txBody>
          <a:bodyPr/>
          <a:lstStyle/>
          <a:p>
            <a:pPr eaLnBrk="1" hangingPunct="1"/>
            <a:r>
              <a:rPr lang="en-US" dirty="0" smtClean="0"/>
              <a:t>Price escalation</a:t>
            </a:r>
            <a:endParaRPr lang="th-TH" dirty="0" smtClean="0"/>
          </a:p>
        </p:txBody>
      </p:sp>
      <p:sp>
        <p:nvSpPr>
          <p:cNvPr id="169987" name="Rectangle 3"/>
          <p:cNvSpPr>
            <a:spLocks noGrp="1" noChangeArrowheads="1"/>
          </p:cNvSpPr>
          <p:nvPr>
            <p:ph type="body" sz="half" idx="1"/>
          </p:nvPr>
        </p:nvSpPr>
        <p:spPr>
          <a:xfrm>
            <a:off x="428596" y="1571612"/>
            <a:ext cx="8137525" cy="5040313"/>
          </a:xfrm>
          <a:ln w="57150"/>
        </p:spPr>
        <p:txBody>
          <a:bodyPr/>
          <a:lstStyle/>
          <a:p>
            <a:pPr eaLnBrk="1" hangingPunct="1">
              <a:lnSpc>
                <a:spcPct val="90000"/>
              </a:lnSpc>
              <a:defRPr/>
            </a:pPr>
            <a:r>
              <a:rPr lang="en-US" sz="2600" dirty="0" smtClean="0">
                <a:effectLst>
                  <a:outerShdw blurRad="38100" dist="38100" dir="2700000" algn="tl">
                    <a:srgbClr val="C0C0C0"/>
                  </a:outerShdw>
                </a:effectLst>
                <a:latin typeface="Arial" charset="0"/>
                <a:ea typeface="Arial" charset="0"/>
                <a:cs typeface="Arial" charset="0"/>
              </a:rPr>
              <a:t>The combined effect of clear-cut and hidden costs causes export prices to accelerate. </a:t>
            </a:r>
            <a:r>
              <a:rPr lang="en-US" sz="2600" dirty="0" smtClean="0">
                <a:solidFill>
                  <a:srgbClr val="FF3300"/>
                </a:solidFill>
                <a:effectLst>
                  <a:outerShdw blurRad="38100" dist="38100" dir="2700000" algn="tl">
                    <a:srgbClr val="C0C0C0"/>
                  </a:outerShdw>
                </a:effectLst>
                <a:latin typeface="Arial" charset="0"/>
                <a:ea typeface="Arial" charset="0"/>
                <a:cs typeface="Arial" charset="0"/>
              </a:rPr>
              <a:t>Price escalation can result in different-sized price increased across markets.</a:t>
            </a:r>
          </a:p>
          <a:p>
            <a:pPr eaLnBrk="1" hangingPunct="1">
              <a:lnSpc>
                <a:spcPct val="90000"/>
              </a:lnSpc>
              <a:defRPr/>
            </a:pPr>
            <a:r>
              <a:rPr lang="en-US" sz="2600" dirty="0" smtClean="0">
                <a:effectLst>
                  <a:outerShdw blurRad="38100" dist="38100" dir="2700000" algn="tl">
                    <a:srgbClr val="C0C0C0"/>
                  </a:outerShdw>
                </a:effectLst>
                <a:latin typeface="Arial" charset="0"/>
                <a:ea typeface="Arial" charset="0"/>
                <a:cs typeface="Arial" charset="0"/>
              </a:rPr>
              <a:t>Customers who shop around for lower prices, or distributors unhappy about their margins in certain markets, </a:t>
            </a:r>
            <a:r>
              <a:rPr lang="en-US" sz="2600" dirty="0" smtClean="0">
                <a:solidFill>
                  <a:srgbClr val="FF3300"/>
                </a:solidFill>
                <a:effectLst>
                  <a:outerShdw blurRad="38100" dist="38100" dir="2700000" algn="tl">
                    <a:srgbClr val="C0C0C0"/>
                  </a:outerShdw>
                </a:effectLst>
                <a:latin typeface="Arial" charset="0"/>
                <a:ea typeface="Arial" charset="0"/>
                <a:cs typeface="Arial" charset="0"/>
              </a:rPr>
              <a:t>might force a marketer to abandon a market altogether.</a:t>
            </a:r>
          </a:p>
          <a:p>
            <a:pPr eaLnBrk="1" hangingPunct="1">
              <a:lnSpc>
                <a:spcPct val="90000"/>
              </a:lnSpc>
              <a:defRPr/>
            </a:pPr>
            <a:r>
              <a:rPr lang="en-US" sz="2600" dirty="0" smtClean="0">
                <a:effectLst>
                  <a:outerShdw blurRad="38100" dist="38100" dir="2700000" algn="tl">
                    <a:srgbClr val="C0C0C0"/>
                  </a:outerShdw>
                </a:effectLst>
                <a:latin typeface="Arial" charset="0"/>
                <a:ea typeface="Arial" charset="0"/>
                <a:cs typeface="Arial" charset="0"/>
              </a:rPr>
              <a:t>International markers combat price escalation through accurate information and </a:t>
            </a:r>
            <a:r>
              <a:rPr lang="en-US" sz="2600" dirty="0" smtClean="0">
                <a:solidFill>
                  <a:srgbClr val="FF3300"/>
                </a:solidFill>
                <a:effectLst>
                  <a:outerShdw blurRad="38100" dist="38100" dir="2700000" algn="tl">
                    <a:srgbClr val="C0C0C0"/>
                  </a:outerShdw>
                </a:effectLst>
                <a:latin typeface="Arial" charset="0"/>
                <a:ea typeface="Arial" charset="0"/>
                <a:cs typeface="Arial" charset="0"/>
              </a:rPr>
              <a:t>creative strategies such as the following methods, which emphasize cutting costs.</a:t>
            </a:r>
            <a:endParaRPr lang="th-TH" sz="2600" dirty="0" smtClean="0">
              <a:solidFill>
                <a:srgbClr val="FF33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28596" y="-214338"/>
            <a:ext cx="7543800" cy="1295400"/>
          </a:xfrm>
        </p:spPr>
        <p:txBody>
          <a:bodyPr/>
          <a:lstStyle/>
          <a:p>
            <a:pPr eaLnBrk="1" hangingPunct="1"/>
            <a:r>
              <a:rPr lang="en-US" dirty="0" smtClean="0"/>
              <a:t>Price escalation</a:t>
            </a:r>
            <a:endParaRPr lang="th-TH" dirty="0" smtClean="0"/>
          </a:p>
        </p:txBody>
      </p:sp>
      <p:sp>
        <p:nvSpPr>
          <p:cNvPr id="171011" name="Rectangle 3"/>
          <p:cNvSpPr>
            <a:spLocks noGrp="1" noChangeArrowheads="1"/>
          </p:cNvSpPr>
          <p:nvPr>
            <p:ph type="body" sz="half" idx="1"/>
          </p:nvPr>
        </p:nvSpPr>
        <p:spPr>
          <a:xfrm>
            <a:off x="612460" y="1636025"/>
            <a:ext cx="8081835" cy="4085221"/>
          </a:xfrm>
          <a:solidFill>
            <a:schemeClr val="bg1">
              <a:alpha val="45000"/>
            </a:schemeClr>
          </a:solidFill>
          <a:ln w="76200">
            <a:solidFill>
              <a:srgbClr val="339966"/>
            </a:solidFill>
          </a:ln>
        </p:spPr>
        <p:txBody>
          <a:bodyPr/>
          <a:lstStyle/>
          <a:p>
            <a:pPr eaLnBrk="1" hangingPunct="1">
              <a:lnSpc>
                <a:spcPct val="90000"/>
              </a:lnSpc>
              <a:defRPr/>
            </a:pPr>
            <a:r>
              <a:rPr lang="en-US" sz="2800" smtClean="0">
                <a:solidFill>
                  <a:srgbClr val="FF3300"/>
                </a:solidFill>
                <a:effectLst>
                  <a:outerShdw blurRad="38100" dist="38100" dir="2700000" algn="tl">
                    <a:srgbClr val="C0C0C0"/>
                  </a:outerShdw>
                </a:effectLst>
                <a:latin typeface="Arial" charset="0"/>
                <a:ea typeface="Arial" charset="0"/>
                <a:cs typeface="Arial" charset="0"/>
              </a:rPr>
              <a:t>Reorganize the channel of distribution:</a:t>
            </a:r>
            <a:r>
              <a:rPr lang="en-US" sz="2200" smtClean="0">
                <a:latin typeface="Arial" charset="0"/>
                <a:ea typeface="Arial" charset="0"/>
                <a:cs typeface="Arial" charset="0"/>
              </a:rPr>
              <a:t> </a:t>
            </a:r>
            <a:r>
              <a:rPr lang="en-US" sz="2200" smtClean="0">
                <a:effectLst>
                  <a:outerShdw blurRad="38100" dist="38100" dir="2700000" algn="tl">
                    <a:srgbClr val="C0C0C0"/>
                  </a:outerShdw>
                </a:effectLst>
                <a:latin typeface="Arial" charset="0"/>
                <a:ea typeface="Arial" charset="0"/>
                <a:cs typeface="Arial" charset="0"/>
              </a:rPr>
              <a:t>eliminate some distribution levels, However, shortening the value chain might incur other new costs such as new intermediaries’ demands for better discounts.</a:t>
            </a:r>
          </a:p>
          <a:p>
            <a:pPr eaLnBrk="1" hangingPunct="1">
              <a:lnSpc>
                <a:spcPct val="90000"/>
              </a:lnSpc>
              <a:defRPr/>
            </a:pPr>
            <a:endParaRPr lang="en-US" sz="2200" smtClean="0">
              <a:effectLst>
                <a:outerShdw blurRad="38100" dist="38100" dir="2700000" algn="tl">
                  <a:srgbClr val="C0C0C0"/>
                </a:outerShdw>
              </a:effectLst>
              <a:latin typeface="Arial" charset="0"/>
              <a:ea typeface="Arial" charset="0"/>
              <a:cs typeface="Arial" charset="0"/>
            </a:endParaRPr>
          </a:p>
          <a:p>
            <a:pPr eaLnBrk="1" hangingPunct="1">
              <a:lnSpc>
                <a:spcPct val="90000"/>
              </a:lnSpc>
              <a:defRPr/>
            </a:pPr>
            <a:r>
              <a:rPr lang="en-US" sz="2800" smtClean="0">
                <a:solidFill>
                  <a:srgbClr val="FF3300"/>
                </a:solidFill>
                <a:effectLst>
                  <a:outerShdw blurRad="38100" dist="38100" dir="2700000" algn="tl">
                    <a:srgbClr val="C0C0C0"/>
                  </a:outerShdw>
                </a:effectLst>
                <a:latin typeface="Arial" charset="0"/>
                <a:ea typeface="Arial" charset="0"/>
                <a:cs typeface="Arial" charset="0"/>
              </a:rPr>
              <a:t>Adapt the product:</a:t>
            </a:r>
            <a:r>
              <a:rPr lang="en-US" sz="2200" smtClean="0">
                <a:latin typeface="Arial" charset="0"/>
                <a:ea typeface="Arial" charset="0"/>
                <a:cs typeface="Arial" charset="0"/>
              </a:rPr>
              <a:t> </a:t>
            </a:r>
            <a:r>
              <a:rPr lang="en-US" sz="2200" smtClean="0">
                <a:effectLst>
                  <a:outerShdw blurRad="38100" dist="38100" dir="2700000" algn="tl">
                    <a:srgbClr val="C0C0C0"/>
                  </a:outerShdw>
                </a:effectLst>
                <a:latin typeface="Arial" charset="0"/>
                <a:ea typeface="Arial" charset="0"/>
                <a:cs typeface="Arial" charset="0"/>
              </a:rPr>
              <a:t>use less expensive ingredients or unbundle costly features, remaining features, such as packaging, can also be cheapened. If price escalation causes differentials between markets that customers might discover, alter the product by changing styling and packaging , for example.</a:t>
            </a:r>
            <a:endParaRPr lang="th-TH" sz="220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357158" y="-357214"/>
            <a:ext cx="7543800" cy="1295401"/>
          </a:xfrm>
        </p:spPr>
        <p:txBody>
          <a:bodyPr/>
          <a:lstStyle/>
          <a:p>
            <a:pPr eaLnBrk="1" hangingPunct="1"/>
            <a:r>
              <a:rPr lang="en-US" dirty="0" smtClean="0"/>
              <a:t>Price escalation</a:t>
            </a:r>
            <a:endParaRPr lang="th-TH" dirty="0" smtClean="0"/>
          </a:p>
        </p:txBody>
      </p:sp>
      <p:sp>
        <p:nvSpPr>
          <p:cNvPr id="172035" name="Rectangle 3"/>
          <p:cNvSpPr>
            <a:spLocks noGrp="1" noChangeArrowheads="1"/>
          </p:cNvSpPr>
          <p:nvPr>
            <p:ph type="body" sz="half" idx="1"/>
          </p:nvPr>
        </p:nvSpPr>
        <p:spPr>
          <a:xfrm>
            <a:off x="3733800" y="1571612"/>
            <a:ext cx="4910166" cy="4411662"/>
          </a:xfrm>
        </p:spPr>
        <p:txBody>
          <a:bodyPr>
            <a:normAutofit fontScale="85000" lnSpcReduction="10000"/>
          </a:bodyPr>
          <a:lstStyle/>
          <a:p>
            <a:pPr eaLnBrk="1" hangingPunct="1">
              <a:defRPr/>
            </a:pPr>
            <a:r>
              <a:rPr lang="en-US" sz="2600" u="sng" dirty="0" smtClean="0">
                <a:solidFill>
                  <a:srgbClr val="FF3300"/>
                </a:solidFill>
                <a:effectLst>
                  <a:outerShdw blurRad="38100" dist="38100" dir="2700000" algn="tl">
                    <a:srgbClr val="C0C0C0"/>
                  </a:outerShdw>
                </a:effectLst>
                <a:latin typeface="Arial" charset="0"/>
                <a:ea typeface="Arial" charset="0"/>
                <a:cs typeface="Arial" charset="0"/>
              </a:rPr>
              <a:t>Emphasize non-price benefits:</a:t>
            </a:r>
            <a:r>
              <a:rPr lang="en-US" sz="2600" dirty="0" smtClean="0">
                <a:solidFill>
                  <a:srgbClr val="FF3300"/>
                </a:solidFill>
                <a:effectLst>
                  <a:outerShdw blurRad="38100" dist="38100" dir="2700000" algn="tl">
                    <a:srgbClr val="C0C0C0"/>
                  </a:outerShdw>
                </a:effectLst>
                <a:latin typeface="Arial" charset="0"/>
                <a:ea typeface="Arial" charset="0"/>
                <a:cs typeface="Arial" charset="0"/>
              </a:rPr>
              <a:t> quality, after-sales service, </a:t>
            </a:r>
            <a:r>
              <a:rPr lang="en-US" sz="2600" dirty="0" err="1" smtClean="0">
                <a:solidFill>
                  <a:srgbClr val="FF3300"/>
                </a:solidFill>
                <a:effectLst>
                  <a:outerShdw blurRad="38100" dist="38100" dir="2700000" algn="tl">
                    <a:srgbClr val="C0C0C0"/>
                  </a:outerShdw>
                </a:effectLst>
                <a:latin typeface="Arial" charset="0"/>
                <a:ea typeface="Arial" charset="0"/>
                <a:cs typeface="Arial" charset="0"/>
              </a:rPr>
              <a:t>warranties,etc</a:t>
            </a:r>
            <a:r>
              <a:rPr lang="en-US" sz="2600" dirty="0" smtClean="0">
                <a:solidFill>
                  <a:srgbClr val="FF3300"/>
                </a:solidFill>
                <a:effectLst>
                  <a:outerShdw blurRad="38100" dist="38100" dir="2700000" algn="tl">
                    <a:srgbClr val="C0C0C0"/>
                  </a:outerShdw>
                </a:effectLst>
                <a:latin typeface="Arial" charset="0"/>
                <a:ea typeface="Arial" charset="0"/>
                <a:cs typeface="Arial" charset="0"/>
              </a:rPr>
              <a:t>. ( not necessarily price concessions) can add to the value the customer receives, or at least perceives, from your offer.</a:t>
            </a:r>
          </a:p>
          <a:p>
            <a:pPr eaLnBrk="1" hangingPunct="1">
              <a:defRPr/>
            </a:pPr>
            <a:r>
              <a:rPr lang="en-US" sz="2600" u="sng" dirty="0" smtClean="0">
                <a:effectLst>
                  <a:outerShdw blurRad="38100" dist="38100" dir="2700000" algn="tl">
                    <a:srgbClr val="C0C0C0"/>
                  </a:outerShdw>
                </a:effectLst>
                <a:latin typeface="Arial" charset="0"/>
                <a:ea typeface="Arial" charset="0"/>
                <a:cs typeface="Arial" charset="0"/>
              </a:rPr>
              <a:t>Assemble or produce the product overseas:</a:t>
            </a:r>
            <a:r>
              <a:rPr lang="en-US" sz="2600" dirty="0" smtClean="0">
                <a:effectLst>
                  <a:outerShdw blurRad="38100" dist="38100" dir="2700000" algn="tl">
                    <a:srgbClr val="C0C0C0"/>
                  </a:outerShdw>
                </a:effectLst>
                <a:latin typeface="Arial" charset="0"/>
                <a:ea typeface="Arial" charset="0"/>
                <a:cs typeface="Arial" charset="0"/>
              </a:rPr>
              <a:t> through foreign sourcing, the exporter may receive an additional benefit to lower cost-duty drawbacks.</a:t>
            </a:r>
            <a:endParaRPr lang="th-TH" sz="2600" dirty="0" smtClean="0">
              <a:effectLst>
                <a:outerShdw blurRad="38100" dist="38100" dir="2700000" algn="tl">
                  <a:srgbClr val="C0C0C0"/>
                </a:outerShdw>
              </a:effectLst>
              <a:latin typeface="Arial" charset="0"/>
              <a:ea typeface="Arial" charset="0"/>
              <a:cs typeface="Arial" charset="0"/>
            </a:endParaRPr>
          </a:p>
        </p:txBody>
      </p:sp>
      <p:pic>
        <p:nvPicPr>
          <p:cNvPr id="4098" name="Picture 2" descr="http://nelviebudd.files.wordpress.com/2008/02/nike_factory1.jpg"/>
          <p:cNvPicPr>
            <a:picLocks noChangeAspect="1" noChangeArrowheads="1"/>
          </p:cNvPicPr>
          <p:nvPr/>
        </p:nvPicPr>
        <p:blipFill>
          <a:blip r:embed="rId2" cstate="print"/>
          <a:srcRect/>
          <a:stretch>
            <a:fillRect/>
          </a:stretch>
        </p:blipFill>
        <p:spPr bwMode="auto">
          <a:xfrm>
            <a:off x="285720" y="2214554"/>
            <a:ext cx="3524250" cy="328614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4"/>
          <p:cNvSpPr>
            <a:spLocks noGrp="1" noChangeArrowheads="1"/>
          </p:cNvSpPr>
          <p:nvPr>
            <p:ph type="title"/>
          </p:nvPr>
        </p:nvSpPr>
        <p:spPr>
          <a:xfrm>
            <a:off x="558019" y="790552"/>
            <a:ext cx="6643734" cy="762000"/>
          </a:xfrm>
          <a:noFill/>
        </p:spPr>
        <p:txBody>
          <a:bodyPr anchor="ctr"/>
          <a:lstStyle/>
          <a:p>
            <a:pPr eaLnBrk="1" hangingPunct="1"/>
            <a:r>
              <a:rPr lang="da-DK" sz="3000" smtClean="0"/>
              <a:t>International pricing: Transfer Pricing</a:t>
            </a:r>
            <a:endParaRPr lang="en-US" sz="3000" smtClean="0"/>
          </a:p>
        </p:txBody>
      </p:sp>
      <p:sp>
        <p:nvSpPr>
          <p:cNvPr id="148486" name="Rectangle 6"/>
          <p:cNvSpPr>
            <a:spLocks noChangeArrowheads="1"/>
          </p:cNvSpPr>
          <p:nvPr/>
        </p:nvSpPr>
        <p:spPr bwMode="auto">
          <a:xfrm>
            <a:off x="474688" y="2385934"/>
            <a:ext cx="6865204" cy="4076001"/>
          </a:xfrm>
          <a:prstGeom prst="rect">
            <a:avLst/>
          </a:prstGeom>
          <a:solidFill>
            <a:srgbClr val="FFFFFF">
              <a:alpha val="60001"/>
            </a:srgbClr>
          </a:solidFill>
          <a:ln w="76200">
            <a:solidFill>
              <a:srgbClr val="FF0000"/>
            </a:solidFill>
            <a:miter lim="800000"/>
            <a:headEnd/>
            <a:tailEnd/>
          </a:ln>
          <a:effectLst/>
        </p:spPr>
        <p:txBody>
          <a:bodyPr/>
          <a:lstStyle/>
          <a:p>
            <a:pPr marL="742950" lvl="1" indent="-285750" eaLnBrk="0" hangingPunct="0">
              <a:spcBef>
                <a:spcPct val="20000"/>
              </a:spcBef>
              <a:buFontTx/>
              <a:buChar char="–"/>
              <a:defRPr/>
            </a:pPr>
            <a:r>
              <a:rPr lang="en-GB" sz="2800" dirty="0">
                <a:solidFill>
                  <a:srgbClr val="000000"/>
                </a:solidFill>
                <a:effectLst>
                  <a:outerShdw blurRad="38100" dist="38100" dir="2700000" algn="tl">
                    <a:srgbClr val="C0C0C0"/>
                  </a:outerShdw>
                </a:effectLst>
                <a:latin typeface="Arial" charset="0"/>
                <a:ea typeface="Arial" charset="0"/>
                <a:cs typeface="Arial" charset="0"/>
              </a:rPr>
              <a:t>Transfer (intra-corporate) pricing is the pricing of sales to members of the multinational corporate family. </a:t>
            </a:r>
          </a:p>
          <a:p>
            <a:pPr marL="742950" lvl="1" indent="-285750" eaLnBrk="0" hangingPunct="0">
              <a:spcBef>
                <a:spcPct val="20000"/>
              </a:spcBef>
              <a:buFontTx/>
              <a:buChar char="–"/>
              <a:defRPr/>
            </a:pPr>
            <a:endParaRPr lang="en-GB" sz="2800" dirty="0">
              <a:solidFill>
                <a:srgbClr val="000000"/>
              </a:solidFill>
              <a:effectLst>
                <a:outerShdw blurRad="38100" dist="38100" dir="2700000" algn="tl">
                  <a:srgbClr val="C0C0C0"/>
                </a:outerShdw>
              </a:effectLst>
              <a:latin typeface="Arial" charset="0"/>
              <a:ea typeface="Arial" charset="0"/>
              <a:cs typeface="Arial" charset="0"/>
            </a:endParaRPr>
          </a:p>
          <a:p>
            <a:pPr marL="742950" lvl="1" indent="-285750" eaLnBrk="0" hangingPunct="0">
              <a:spcBef>
                <a:spcPct val="20000"/>
              </a:spcBef>
              <a:buFontTx/>
              <a:buChar char="–"/>
              <a:defRPr/>
            </a:pPr>
            <a:r>
              <a:rPr lang="en-GB" sz="2800" dirty="0">
                <a:effectLst>
                  <a:outerShdw blurRad="38100" dist="38100" dir="2700000" algn="tl">
                    <a:srgbClr val="C0C0C0"/>
                  </a:outerShdw>
                </a:effectLst>
                <a:latin typeface="Arial" charset="0"/>
                <a:ea typeface="Arial" charset="0"/>
                <a:cs typeface="Arial" charset="0"/>
              </a:rPr>
              <a:t>Transfer pricing must be managed in a world of varying tax rates, foreign exchange rates, governmental regulations, and other economic and social challenges.</a:t>
            </a:r>
          </a:p>
          <a:p>
            <a:pPr marL="742950" lvl="1" indent="-285750" eaLnBrk="0" hangingPunct="0">
              <a:spcBef>
                <a:spcPct val="20000"/>
              </a:spcBef>
              <a:buFontTx/>
              <a:buChar char="–"/>
              <a:defRPr/>
            </a:pPr>
            <a:endParaRPr lang="en-GB" sz="2800" dirty="0">
              <a:effectLst>
                <a:outerShdw blurRad="38100" dist="38100" dir="2700000" algn="tl">
                  <a:srgbClr val="C0C0C0"/>
                </a:outerShdw>
              </a:effectLst>
              <a:latin typeface="Arial" charset="0"/>
              <a:ea typeface="Arial" charset="0"/>
              <a:cs typeface="Arial" charset="0"/>
            </a:endParaRPr>
          </a:p>
          <a:p>
            <a:pPr marL="742950" lvl="1" indent="-285750" eaLnBrk="0" hangingPunct="0">
              <a:spcBef>
                <a:spcPct val="20000"/>
              </a:spcBef>
              <a:buFontTx/>
              <a:buChar char="–"/>
              <a:defRPr/>
            </a:pPr>
            <a:endParaRPr lang="en-GB" sz="2800" dirty="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3074" name="Picture 2" descr="http://www.safe-corp.biz/graphics/solutions/transfer_pricing.jpg"/>
          <p:cNvPicPr>
            <a:picLocks noChangeAspect="1" noChangeArrowheads="1"/>
          </p:cNvPicPr>
          <p:nvPr/>
        </p:nvPicPr>
        <p:blipFill>
          <a:blip r:embed="rId2" cstate="print"/>
          <a:srcRect/>
          <a:stretch>
            <a:fillRect/>
          </a:stretch>
        </p:blipFill>
        <p:spPr bwMode="auto">
          <a:xfrm>
            <a:off x="6929454" y="142852"/>
            <a:ext cx="2057400" cy="2057401"/>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a:xfrm>
            <a:off x="214282" y="428604"/>
            <a:ext cx="8534400" cy="758952"/>
          </a:xfrm>
        </p:spPr>
        <p:txBody>
          <a:bodyPr>
            <a:normAutofit fontScale="90000"/>
          </a:bodyPr>
          <a:lstStyle/>
          <a:p>
            <a:pPr eaLnBrk="1" hangingPunct="1"/>
            <a:r>
              <a:rPr lang="en-US" sz="3500" dirty="0" smtClean="0"/>
              <a:t>Exhibit 8.2 Barbie clothing: a case of brand stretching at high-end prices</a:t>
            </a:r>
            <a:endParaRPr lang="th-TH" sz="3500" dirty="0" smtClean="0"/>
          </a:p>
        </p:txBody>
      </p:sp>
      <p:pic>
        <p:nvPicPr>
          <p:cNvPr id="29701" name="Picture 4" descr="200px-Barbie_logo">
            <a:hlinkClick r:id="rId2" tooltip="&quot;&quot;"/>
          </p:cNvPr>
          <p:cNvPicPr>
            <a:picLocks noGrp="1" noChangeAspect="1" noChangeArrowheads="1"/>
          </p:cNvPicPr>
          <p:nvPr>
            <p:ph sz="half" idx="4294967295"/>
          </p:nvPr>
        </p:nvPicPr>
        <p:blipFill>
          <a:blip r:embed="rId3" cstate="print"/>
          <a:srcRect/>
          <a:stretch>
            <a:fillRect/>
          </a:stretch>
        </p:blipFill>
        <p:spPr>
          <a:xfrm rot="21051870">
            <a:off x="0" y="1549400"/>
            <a:ext cx="3929063" cy="2020888"/>
          </a:xfrm>
        </p:spPr>
      </p:pic>
      <p:pic>
        <p:nvPicPr>
          <p:cNvPr id="2050" name="Picture 2" descr="http://bitchwantstea.files.wordpress.com/2010/03/barbie_dolls2.jpg"/>
          <p:cNvPicPr>
            <a:picLocks noChangeAspect="1" noChangeArrowheads="1"/>
          </p:cNvPicPr>
          <p:nvPr/>
        </p:nvPicPr>
        <p:blipFill>
          <a:blip r:embed="rId4" cstate="print"/>
          <a:srcRect/>
          <a:stretch>
            <a:fillRect/>
          </a:stretch>
        </p:blipFill>
        <p:spPr bwMode="auto">
          <a:xfrm>
            <a:off x="2928926" y="3125934"/>
            <a:ext cx="5214974" cy="310137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50</TotalTime>
  <Words>1684</Words>
  <Application>Microsoft Office PowerPoint</Application>
  <PresentationFormat>On-screen Show (4:3)</PresentationFormat>
  <Paragraphs>106</Paragraphs>
  <Slides>27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EucrosiaUPC</vt:lpstr>
      <vt:lpstr>Franklin Gothic Book</vt:lpstr>
      <vt:lpstr>LilyUPC</vt:lpstr>
      <vt:lpstr>Perpetua</vt:lpstr>
      <vt:lpstr>Wingdings 2</vt:lpstr>
      <vt:lpstr>Equity</vt:lpstr>
      <vt:lpstr>PowerPoint Presentation</vt:lpstr>
      <vt:lpstr>Ch. 8 - Learning objectives</vt:lpstr>
      <vt:lpstr>Pricing</vt:lpstr>
      <vt:lpstr>Importance of pricing</vt:lpstr>
      <vt:lpstr>Pricing decision process</vt:lpstr>
      <vt:lpstr>Environmental Factors</vt:lpstr>
      <vt:lpstr>Environmental Factors</vt:lpstr>
      <vt:lpstr>Environmental Factors</vt:lpstr>
      <vt:lpstr>Analysis of competitor pricing</vt:lpstr>
      <vt:lpstr>Pricing objectives</vt:lpstr>
      <vt:lpstr>Pricing strategy</vt:lpstr>
      <vt:lpstr>Two main pricing strategies</vt:lpstr>
      <vt:lpstr>Differentiated price strategy across segments</vt:lpstr>
      <vt:lpstr>Differentiated price strategy across segments</vt:lpstr>
      <vt:lpstr>Price differentiation</vt:lpstr>
      <vt:lpstr>Two pricing strategies at the  introduction stage of the PLC</vt:lpstr>
      <vt:lpstr>Price skimming</vt:lpstr>
      <vt:lpstr>Price penetration</vt:lpstr>
      <vt:lpstr>Exhibit 8.1 Pricing research in the early stage of pharmaceutical product development</vt:lpstr>
      <vt:lpstr>Narrowing the price range in the pharmaceutical industry</vt:lpstr>
      <vt:lpstr>International pricing: Geographic pricing </vt:lpstr>
      <vt:lpstr>International pricing: Price escalation</vt:lpstr>
      <vt:lpstr>Price escalation</vt:lpstr>
      <vt:lpstr>Price escalation</vt:lpstr>
      <vt:lpstr>Price escalation</vt:lpstr>
      <vt:lpstr>International pricing: Transfer Pricing</vt:lpstr>
      <vt:lpstr>Exhibit 8.2 Barbie clothing: a case of brand stretching at high-end prices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Lecturer</cp:lastModifiedBy>
  <cp:revision>23</cp:revision>
  <dcterms:created xsi:type="dcterms:W3CDTF">2011-11-11T07:20:59Z</dcterms:created>
  <dcterms:modified xsi:type="dcterms:W3CDTF">2017-11-23T07:01:26Z</dcterms:modified>
</cp:coreProperties>
</file>