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19" r:id="rId1"/>
  </p:sldMasterIdLst>
  <p:notesMasterIdLst>
    <p:notesMasterId r:id="rId30"/>
  </p:notesMasterIdLst>
  <p:sldIdLst>
    <p:sldId id="314" r:id="rId2"/>
    <p:sldId id="330" r:id="rId3"/>
    <p:sldId id="331" r:id="rId4"/>
    <p:sldId id="332" r:id="rId5"/>
    <p:sldId id="335" r:id="rId6"/>
    <p:sldId id="336" r:id="rId7"/>
    <p:sldId id="337" r:id="rId8"/>
    <p:sldId id="338" r:id="rId9"/>
    <p:sldId id="339" r:id="rId10"/>
    <p:sldId id="340" r:id="rId11"/>
    <p:sldId id="341" r:id="rId12"/>
    <p:sldId id="342" r:id="rId13"/>
    <p:sldId id="343" r:id="rId14"/>
    <p:sldId id="344" r:id="rId15"/>
    <p:sldId id="345" r:id="rId16"/>
    <p:sldId id="346" r:id="rId17"/>
    <p:sldId id="347" r:id="rId18"/>
    <p:sldId id="348" r:id="rId19"/>
    <p:sldId id="349" r:id="rId20"/>
    <p:sldId id="350" r:id="rId21"/>
    <p:sldId id="351" r:id="rId22"/>
    <p:sldId id="352" r:id="rId23"/>
    <p:sldId id="353" r:id="rId24"/>
    <p:sldId id="354" r:id="rId25"/>
    <p:sldId id="355" r:id="rId26"/>
    <p:sldId id="356" r:id="rId27"/>
    <p:sldId id="357" r:id="rId28"/>
    <p:sldId id="358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FF"/>
    <a:srgbClr val="33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805" autoAdjust="0"/>
  </p:normalViewPr>
  <p:slideViewPr>
    <p:cSldViewPr>
      <p:cViewPr varScale="1">
        <p:scale>
          <a:sx n="91" d="100"/>
          <a:sy n="91" d="100"/>
        </p:scale>
        <p:origin x="-97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22.xml"/><Relationship Id="rId13" Type="http://schemas.openxmlformats.org/officeDocument/2006/relationships/slide" Target="slides/slide27.xml"/><Relationship Id="rId3" Type="http://schemas.openxmlformats.org/officeDocument/2006/relationships/slide" Target="slides/slide4.xml"/><Relationship Id="rId7" Type="http://schemas.openxmlformats.org/officeDocument/2006/relationships/slide" Target="slides/slide21.xml"/><Relationship Id="rId12" Type="http://schemas.openxmlformats.org/officeDocument/2006/relationships/slide" Target="slides/slide26.xml"/><Relationship Id="rId2" Type="http://schemas.openxmlformats.org/officeDocument/2006/relationships/slide" Target="slides/slide3.xml"/><Relationship Id="rId1" Type="http://schemas.openxmlformats.org/officeDocument/2006/relationships/slide" Target="slides/slide2.xml"/><Relationship Id="rId6" Type="http://schemas.openxmlformats.org/officeDocument/2006/relationships/slide" Target="slides/slide13.xml"/><Relationship Id="rId11" Type="http://schemas.openxmlformats.org/officeDocument/2006/relationships/slide" Target="slides/slide25.xml"/><Relationship Id="rId5" Type="http://schemas.openxmlformats.org/officeDocument/2006/relationships/slide" Target="slides/slide8.xml"/><Relationship Id="rId10" Type="http://schemas.openxmlformats.org/officeDocument/2006/relationships/slide" Target="slides/slide24.xml"/><Relationship Id="rId4" Type="http://schemas.openxmlformats.org/officeDocument/2006/relationships/slide" Target="slides/slide7.xml"/><Relationship Id="rId9" Type="http://schemas.openxmlformats.org/officeDocument/2006/relationships/slide" Target="slides/slide2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15ED88B1-8AED-44B0-8385-F8018CC3BF0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el, tekst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BE4FF-8196-4517-94DB-2E52FA536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15C88-E3B9-4DBC-9A23-841EBB7C08DE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6"/>
          <p:cNvSpPr>
            <a:spLocks noChangeArrowheads="1"/>
          </p:cNvSpPr>
          <p:nvPr/>
        </p:nvSpPr>
        <p:spPr bwMode="auto">
          <a:xfrm>
            <a:off x="5219700" y="333375"/>
            <a:ext cx="3517900" cy="609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ctr"/>
          <a:lstStyle/>
          <a:p>
            <a:pPr algn="ctr"/>
            <a:r>
              <a:rPr lang="en-US" sz="3200">
                <a:solidFill>
                  <a:schemeClr val="bg1"/>
                </a:solidFill>
                <a:latin typeface="Tahoma" pitchFamily="34" charset="0"/>
              </a:rPr>
              <a:t>Chapter 1</a:t>
            </a:r>
            <a:endParaRPr lang="en-US" sz="3200" b="1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642910" y="3286124"/>
            <a:ext cx="7929618" cy="245349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algn="ctr"/>
            <a:r>
              <a:rPr lang="en-US" sz="4000" dirty="0" smtClean="0">
                <a:latin typeface="Arial" pitchFamily="34" charset="0"/>
                <a:cs typeface="Arial" pitchFamily="34" charset="0"/>
              </a:rPr>
              <a:t>MK 312 Marketing Management</a:t>
            </a:r>
          </a:p>
          <a:p>
            <a:pPr algn="ctr"/>
            <a:r>
              <a:rPr lang="en-US" sz="4000" dirty="0" smtClean="0">
                <a:latin typeface="Arial" pitchFamily="34" charset="0"/>
                <a:cs typeface="Arial" pitchFamily="34" charset="0"/>
              </a:rPr>
              <a:t>By </a:t>
            </a:r>
          </a:p>
          <a:p>
            <a:pPr algn="ctr"/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Aj.Suwalya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K.</a:t>
            </a:r>
            <a:endParaRPr lang="en-US" sz="360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142852"/>
            <a:ext cx="928694" cy="1207302"/>
          </a:xfrm>
          <a:prstGeom prst="rect">
            <a:avLst/>
          </a:prstGeom>
          <a:noFill/>
        </p:spPr>
      </p:pic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42852"/>
            <a:ext cx="1000132" cy="1262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สี่เหลี่ยมผืนผ้า 6"/>
          <p:cNvSpPr/>
          <p:nvPr/>
        </p:nvSpPr>
        <p:spPr>
          <a:xfrm>
            <a:off x="2571736" y="1714488"/>
            <a:ext cx="3417089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   </a:t>
            </a:r>
            <a:r>
              <a:rPr 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Chapter</a:t>
            </a:r>
            <a:r>
              <a:rPr lang="en-US" sz="44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3</a:t>
            </a:r>
          </a:p>
          <a:p>
            <a:r>
              <a:rPr lang="en-US" sz="14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Assessing the External Marketing Situation</a:t>
            </a:r>
            <a:endParaRPr lang="th-TH" sz="1400" b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285728"/>
            <a:ext cx="6858000" cy="762000"/>
          </a:xfrm>
        </p:spPr>
        <p:txBody>
          <a:bodyPr/>
          <a:lstStyle/>
          <a:p>
            <a:pPr eaLnBrk="1" hangingPunct="1"/>
            <a:r>
              <a:rPr lang="en-GB" sz="3500" dirty="0" smtClean="0"/>
              <a:t>Ch. 3 - Learning objectives</a:t>
            </a:r>
            <a:endParaRPr lang="en-US" sz="3500" dirty="0" smtClean="0"/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571472" y="1500174"/>
            <a:ext cx="7929618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28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After studying this chapter you should be able to: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000000"/>
                </a:solidFill>
                <a:latin typeface="ZapfDingbats" charset="0"/>
              </a:rPr>
              <a:t>■</a:t>
            </a:r>
            <a:r>
              <a:rPr lang="da-DK" sz="2800" dirty="0">
                <a:solidFill>
                  <a:srgbClr val="000000"/>
                </a:solidFill>
                <a:latin typeface="ZapfDingbats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explain the elements in the PEST analysis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ZapfDingbats" charset="0"/>
              </a:rPr>
              <a:t>■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discuss the focal company’s relationships to</a:t>
            </a:r>
            <a:r>
              <a:rPr lang="da-DK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the different actors in the value net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ZapfDingbats" charset="0"/>
              </a:rPr>
              <a:t>■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understand how the company can establish</a:t>
            </a:r>
            <a:r>
              <a:rPr lang="da-DK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relationships to competitors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ZapfDingbats" charset="0"/>
              </a:rPr>
              <a:t>■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discuss how B2B customers make purchase</a:t>
            </a:r>
            <a:r>
              <a:rPr lang="da-DK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decisions.</a:t>
            </a:r>
          </a:p>
          <a:p>
            <a:pPr eaLnBrk="0" hangingPunct="0">
              <a:spcBef>
                <a:spcPct val="50000"/>
              </a:spcBef>
              <a:defRPr/>
            </a:pP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inion-Regular" charset="0"/>
            </a:endParaRPr>
          </a:p>
        </p:txBody>
      </p:sp>
      <p:pic>
        <p:nvPicPr>
          <p:cNvPr id="4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6578" y="214290"/>
            <a:ext cx="1180016" cy="1100139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915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at three levels</a:t>
            </a:r>
            <a:endParaRPr lang="en-US" sz="3500" smtClean="0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04800" y="1371600"/>
            <a:ext cx="8458200" cy="502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>
                <a:solidFill>
                  <a:srgbClr val="000000"/>
                </a:solidFill>
                <a:latin typeface="Minion-Regular" charset="0"/>
              </a:rPr>
              <a:t>The whole marketing system can be divided into three levels, as follows (see Fig. 3.1 – next slide):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Minion-Bold" charset="0"/>
              </a:rPr>
              <a:t>1 The focal company</a:t>
            </a:r>
            <a:r>
              <a:rPr lang="en-GB" sz="240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 understanding and analysing the internal situation was dealt with in Chapter 2.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Minion-Bold" charset="0"/>
              </a:rPr>
              <a:t>2 Industry level/value net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: the focal company’s most important actors/stakeholders at this level are suppliers, partners / complementors, competitors and, of course, the customers.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Minion-Bold" charset="0"/>
              </a:rPr>
              <a:t>3 Macro level</a:t>
            </a:r>
            <a:r>
              <a:rPr lang="en-GB" sz="240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 the most important changes taking place in the macro environment can be summarized in the so-called </a:t>
            </a:r>
            <a:r>
              <a:rPr lang="en-GB" sz="2400" b="1">
                <a:solidFill>
                  <a:srgbClr val="000000"/>
                </a:solidFill>
                <a:latin typeface="Minion-Regular" charset="0"/>
              </a:rPr>
              <a:t>PEST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 analysis: </a:t>
            </a:r>
            <a:r>
              <a:rPr lang="en-GB" sz="2400" b="1">
                <a:solidFill>
                  <a:srgbClr val="000000"/>
                </a:solidFill>
                <a:latin typeface="Minion-Bold" charset="0"/>
              </a:rPr>
              <a:t>P 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Political and legal factors, </a:t>
            </a:r>
            <a:r>
              <a:rPr lang="en-GB" sz="2400" b="1">
                <a:solidFill>
                  <a:srgbClr val="000000"/>
                </a:solidFill>
                <a:latin typeface="Minion-Bold" charset="0"/>
              </a:rPr>
              <a:t>E 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Economic factors, </a:t>
            </a:r>
            <a:r>
              <a:rPr lang="en-GB" sz="2400" b="1">
                <a:solidFill>
                  <a:srgbClr val="000000"/>
                </a:solidFill>
                <a:latin typeface="Minion-Bold" charset="0"/>
              </a:rPr>
              <a:t>S 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Socio-cultural factors, </a:t>
            </a:r>
            <a:r>
              <a:rPr lang="en-GB" sz="2400" b="1">
                <a:solidFill>
                  <a:srgbClr val="000000"/>
                </a:solidFill>
                <a:latin typeface="Minion-Bold" charset="0"/>
              </a:rPr>
              <a:t>T 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Technological factors.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153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/ value net</a:t>
            </a:r>
            <a:endParaRPr lang="en-US" sz="3500" smtClean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142984"/>
            <a:ext cx="8278840" cy="5172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PEST Analysis</a:t>
            </a:r>
            <a:endParaRPr lang="th-TH" dirty="0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628775"/>
            <a:ext cx="4824412" cy="472918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0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POLITICAL, LEGAL and ECONOMICAL factors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000" b="1" i="1" dirty="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Socio-demographic and cultural environment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Social Factors:  a number of significant pressures on organization can be identified.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Customers are becoming </a:t>
            </a:r>
            <a:r>
              <a:rPr lang="en-US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increasingly demanding</a:t>
            </a: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of the products and services they buy.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Customers demand, and </a:t>
            </a:r>
            <a:r>
              <a:rPr lang="en-US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expect,</a:t>
            </a: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reliable products with quick, efficient service at reasonable prices.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Furthermore there is </a:t>
            </a:r>
            <a:r>
              <a:rPr lang="en-US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little long-term stability</a:t>
            </a: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in customer demand</a:t>
            </a:r>
            <a:endParaRPr lang="th-TH" sz="18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4484">
            <a:off x="5874704" y="1114794"/>
            <a:ext cx="2346543" cy="1559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1636">
            <a:off x="5419371" y="3566148"/>
            <a:ext cx="2709724" cy="1257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786050" y="-214338"/>
            <a:ext cx="7543800" cy="1295401"/>
          </a:xfrm>
        </p:spPr>
        <p:txBody>
          <a:bodyPr/>
          <a:lstStyle/>
          <a:p>
            <a:pPr eaLnBrk="1" hangingPunct="1"/>
            <a:r>
              <a:rPr lang="en-US" dirty="0" smtClean="0"/>
              <a:t>PEST Analysis</a:t>
            </a:r>
            <a:endParaRPr lang="th-TH" dirty="0" smtClean="0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2844" y="1714488"/>
            <a:ext cx="5286412" cy="4786346"/>
          </a:xfrm>
          <a:solidFill>
            <a:schemeClr val="bg1">
              <a:alpha val="53999"/>
            </a:schemeClr>
          </a:solidFill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CULTURAL FACTORS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0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American communicates in a low-context nature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, which means that messages are explicit.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Words carry most of the information in communication and one </a:t>
            </a:r>
            <a:r>
              <a:rPr lang="en-US" sz="20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gets down to business quickly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sz="2000" b="1" i="1" dirty="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 high text</a:t>
            </a:r>
            <a:r>
              <a:rPr 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,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such as </a:t>
            </a:r>
            <a:r>
              <a:rPr lang="en-US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France,Japan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, and most of the Middle East,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less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information is contained in the verbal part of the message. </a:t>
            </a:r>
            <a:endParaRPr lang="en-US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Much more information resides in the context of communication including background associations, and basic values of communicators (Hall, 1976)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Thus making longer to conduct business because you need to know more about the business person before a relationship develops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th-TH" sz="20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pic>
        <p:nvPicPr>
          <p:cNvPr id="6" name="รูปภาพ 5" descr="jap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219254">
            <a:off x="5728021" y="2412579"/>
            <a:ext cx="2984316" cy="21532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034" y="142852"/>
            <a:ext cx="1785950" cy="996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1643042" y="0"/>
            <a:ext cx="8686800" cy="1295400"/>
          </a:xfrm>
        </p:spPr>
        <p:txBody>
          <a:bodyPr/>
          <a:lstStyle/>
          <a:p>
            <a:pPr eaLnBrk="1" hangingPunct="1"/>
            <a:r>
              <a:rPr lang="en-GB" dirty="0" err="1" smtClean="0"/>
              <a:t>Hofstede’s</a:t>
            </a:r>
            <a:r>
              <a:rPr lang="en-GB" dirty="0" smtClean="0"/>
              <a:t> cultural dimensions</a:t>
            </a:r>
            <a:endParaRPr lang="en-US" dirty="0" smtClean="0"/>
          </a:p>
        </p:txBody>
      </p:sp>
      <p:pic>
        <p:nvPicPr>
          <p:cNvPr id="11266" name="Picture 4" descr="picja0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844" y="214290"/>
            <a:ext cx="1309703" cy="11827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142844" y="1571612"/>
            <a:ext cx="8610600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GB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Descriptions of </a:t>
            </a:r>
            <a:r>
              <a:rPr lang="en-GB" sz="28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Hofstede’s</a:t>
            </a:r>
            <a:r>
              <a:rPr lang="en-GB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five dimensions:</a:t>
            </a:r>
          </a:p>
          <a:p>
            <a:pPr eaLnBrk="0" hangingPunct="0">
              <a:defRPr/>
            </a:pPr>
            <a:endParaRPr lang="en-GB" sz="28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inion-Regular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800" dirty="0">
                <a:solidFill>
                  <a:srgbClr val="000000"/>
                </a:solidFill>
                <a:latin typeface="Minion-Regular" charset="0"/>
              </a:rPr>
              <a:t> </a:t>
            </a:r>
            <a:r>
              <a:rPr lang="en-GB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Power distance</a:t>
            </a:r>
            <a:r>
              <a:rPr lang="en-GB" sz="2800" dirty="0">
                <a:solidFill>
                  <a:srgbClr val="000000"/>
                </a:solidFill>
                <a:latin typeface="Minion-Regular" charset="0"/>
              </a:rPr>
              <a:t> </a:t>
            </a:r>
            <a:r>
              <a:rPr lang="en-GB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is the extent to which the less powerful members of society accept that power is, and should be, distributed </a:t>
            </a:r>
            <a:r>
              <a:rPr lang="en-GB" sz="28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Italic" charset="0"/>
              </a:rPr>
              <a:t>unequally.</a:t>
            </a:r>
          </a:p>
          <a:p>
            <a:pPr eaLnBrk="0" hangingPunct="0">
              <a:defRPr/>
            </a:pPr>
            <a:endParaRPr lang="en-GB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inion-Regular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800" u="sng" dirty="0">
                <a:solidFill>
                  <a:srgbClr val="000000"/>
                </a:solidFill>
                <a:latin typeface="Minion-Regular" charset="0"/>
              </a:rPr>
              <a:t> </a:t>
            </a:r>
            <a:r>
              <a:rPr lang="en-GB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Uncertainty avoidance</a:t>
            </a:r>
            <a:r>
              <a:rPr lang="en-GB" sz="2800" dirty="0">
                <a:solidFill>
                  <a:srgbClr val="000000"/>
                </a:solidFill>
                <a:latin typeface="Minion-Regular" charset="0"/>
              </a:rPr>
              <a:t> </a:t>
            </a:r>
            <a:r>
              <a:rPr lang="en-GB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is the extent to which people try to avoid situations where expectations and outcomes are not clear.</a:t>
            </a:r>
          </a:p>
          <a:p>
            <a:pPr eaLnBrk="0" hangingPunct="0">
              <a:buFontTx/>
              <a:buChar char="•"/>
              <a:defRPr/>
            </a:pPr>
            <a:endParaRPr lang="en-GB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inion-Regular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-387350"/>
            <a:ext cx="8075613" cy="1295400"/>
          </a:xfrm>
        </p:spPr>
        <p:txBody>
          <a:bodyPr/>
          <a:lstStyle/>
          <a:p>
            <a:pPr eaLnBrk="1" hangingPunct="1"/>
            <a:r>
              <a:rPr lang="en-GB" smtClean="0"/>
              <a:t>Hofstede’s cultural dimensions</a:t>
            </a:r>
            <a:endParaRPr lang="en-US" smtClean="0"/>
          </a:p>
        </p:txBody>
      </p:sp>
      <p:pic>
        <p:nvPicPr>
          <p:cNvPr id="12292" name="Picture 9" descr="farest4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12000"/>
          </a:blip>
          <a:srcRect/>
          <a:stretch>
            <a:fillRect/>
          </a:stretch>
        </p:blipFill>
        <p:spPr>
          <a:xfrm>
            <a:off x="357158" y="1000108"/>
            <a:ext cx="2357422" cy="50604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2843213" y="1557338"/>
            <a:ext cx="5329237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GB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Descriptions of Hofstede’s five dimensions (cont.):</a:t>
            </a:r>
          </a:p>
          <a:p>
            <a:pPr eaLnBrk="0" hangingPunct="0">
              <a:defRPr/>
            </a:pPr>
            <a:endParaRPr lang="en-GB" sz="2000">
              <a:solidFill>
                <a:srgbClr val="000000"/>
              </a:solidFill>
              <a:latin typeface="Minion-Regular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Individualism</a:t>
            </a:r>
            <a:r>
              <a:rPr lang="en-GB" sz="2000">
                <a:solidFill>
                  <a:srgbClr val="000000"/>
                </a:solidFill>
                <a:latin typeface="Minion-Regular" charset="0"/>
              </a:rPr>
              <a:t> describes the relationship between an individual and the groups to which he/she belongs.</a:t>
            </a:r>
          </a:p>
          <a:p>
            <a:pPr eaLnBrk="0" hangingPunct="0">
              <a:buFontTx/>
              <a:buChar char="•"/>
              <a:defRPr/>
            </a:pPr>
            <a:endParaRPr lang="en-GB" sz="2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inion-Regular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</a:t>
            </a:r>
            <a:r>
              <a:rPr lang="en-GB" sz="20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Masculinity</a:t>
            </a:r>
            <a:r>
              <a:rPr lang="en-GB" sz="2000">
                <a:solidFill>
                  <a:srgbClr val="000000"/>
                </a:solidFill>
                <a:latin typeface="Minion-Regular" charset="0"/>
              </a:rPr>
              <a:t> is aggressive and materialistic behaviour. Hofstede described this dimension as masculinity vs. femininity</a:t>
            </a:r>
          </a:p>
          <a:p>
            <a:pPr eaLnBrk="0" hangingPunct="0">
              <a:defRPr/>
            </a:pPr>
            <a:endParaRPr lang="en-GB" sz="2000">
              <a:solidFill>
                <a:srgbClr val="000000"/>
              </a:solidFill>
              <a:latin typeface="Minion-Regular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</a:t>
            </a:r>
            <a:r>
              <a:rPr lang="en-GB" sz="20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Long-term orientation</a:t>
            </a:r>
            <a:r>
              <a:rPr lang="en-GB" sz="2000">
                <a:solidFill>
                  <a:srgbClr val="000000"/>
                </a:solidFill>
                <a:latin typeface="Minion-Regular" charset="0"/>
              </a:rPr>
              <a:t> is the extent to which people within a culture have a long-term vs. a short-term outlook on work, life and other aspects of society</a:t>
            </a:r>
          </a:p>
          <a:p>
            <a:pPr eaLnBrk="0" hangingPunct="0">
              <a:buFontTx/>
              <a:buChar char="•"/>
              <a:defRPr/>
            </a:pPr>
            <a:endParaRPr lang="en-GB" sz="2000">
              <a:solidFill>
                <a:srgbClr val="000000"/>
              </a:solidFill>
              <a:latin typeface="Minion-Regular" charset="0"/>
            </a:endParaRPr>
          </a:p>
          <a:p>
            <a:pPr eaLnBrk="0" hangingPunct="0">
              <a:buFontTx/>
              <a:buChar char="•"/>
              <a:defRPr/>
            </a:pPr>
            <a:endParaRPr lang="en-US" sz="2000">
              <a:solidFill>
                <a:srgbClr val="000000"/>
              </a:solidFill>
              <a:latin typeface="Minion-Regular" charset="0"/>
            </a:endParaRPr>
          </a:p>
          <a:p>
            <a:pPr eaLnBrk="0" hangingPunct="0">
              <a:buFontTx/>
              <a:buChar char="•"/>
              <a:defRPr/>
            </a:pPr>
            <a:endParaRPr lang="en-US" sz="2000">
              <a:solidFill>
                <a:srgbClr val="000000"/>
              </a:solidFill>
              <a:latin typeface="Minion-Regular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500" smtClean="0"/>
              <a:t>Exhibit 3.1 McDonald’s France: a faster penetration of the French market than expected</a:t>
            </a:r>
            <a:endParaRPr lang="th-TH" sz="3500" smtClean="0"/>
          </a:p>
        </p:txBody>
      </p:sp>
      <p:pic>
        <p:nvPicPr>
          <p:cNvPr id="5" name="รูปภาพ 4" descr="mcdonalds happ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375427">
            <a:off x="2357422" y="2357430"/>
            <a:ext cx="4429156" cy="3922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สี่เหลี่ยมมุมมน 6"/>
          <p:cNvSpPr/>
          <p:nvPr/>
        </p:nvSpPr>
        <p:spPr>
          <a:xfrm>
            <a:off x="2571736" y="2357430"/>
            <a:ext cx="714380" cy="857256"/>
          </a:xfrm>
          <a:prstGeom prst="roundRect">
            <a:avLst>
              <a:gd name="adj" fmla="val 10000"/>
            </a:avLst>
          </a:prstGeom>
          <a:blipFill rotWithShape="0">
            <a:blip r:embed="rId3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357166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PEST analysis</a:t>
            </a:r>
            <a:endParaRPr lang="th-TH" dirty="0" smtClean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189" y="2565400"/>
            <a:ext cx="7104084" cy="3578244"/>
          </a:xfrm>
          <a:solidFill>
            <a:schemeClr val="bg1">
              <a:alpha val="82001"/>
            </a:schemeClr>
          </a:solidFill>
          <a:ln w="57150" cmpd="thickThin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eaLnBrk="1" hangingPunct="1">
              <a:defRPr/>
            </a:pPr>
            <a:endParaRPr lang="en-US" sz="26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Technological factors:</a:t>
            </a:r>
          </a:p>
          <a:p>
            <a:pPr lvl="1" eaLnBrk="1" hangingPunct="1">
              <a:defRPr/>
            </a:pPr>
            <a:r>
              <a:rPr lang="en-US" sz="2200" dirty="0" smtClean="0"/>
              <a:t>Newer technology has had a </a:t>
            </a:r>
            <a:r>
              <a:rPr lang="en-US" sz="2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major impact</a:t>
            </a:r>
            <a:r>
              <a:rPr lang="en-US" sz="2200" dirty="0" smtClean="0"/>
              <a:t> on particular aspects of marketing. </a:t>
            </a:r>
          </a:p>
          <a:p>
            <a:pPr lvl="1" eaLnBrk="1" hangingPunct="1">
              <a:defRPr/>
            </a:pPr>
            <a:r>
              <a:rPr lang="en-US" sz="2200" dirty="0" smtClean="0"/>
              <a:t>Computers, and their wide availability to management, have let to increased interest in sophisticated </a:t>
            </a:r>
            <a:r>
              <a:rPr lang="en-US" sz="2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market </a:t>
            </a:r>
            <a:r>
              <a:rPr lang="en-US" sz="2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modelling</a:t>
            </a:r>
            <a:r>
              <a:rPr lang="en-US" sz="2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and decision support systems.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600" dirty="0" smtClean="0"/>
              <a:t>		</a:t>
            </a:r>
            <a:endParaRPr lang="th-TH" sz="2600" dirty="0" smtClean="0"/>
          </a:p>
        </p:txBody>
      </p:sp>
      <p:pic>
        <p:nvPicPr>
          <p:cNvPr id="4" name="รูปภาพ 3" descr="ip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82590">
            <a:off x="5177457" y="593477"/>
            <a:ext cx="2832901" cy="18398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2800" smtClean="0"/>
              <a:t>Exhibit 3.2 Cross-cultural ‘gift giving’ behavior and Masterfoods’ introduction of the Celebrations brand</a:t>
            </a:r>
            <a:endParaRPr lang="th-TH" sz="2800" smtClean="0"/>
          </a:p>
        </p:txBody>
      </p:sp>
      <p:pic>
        <p:nvPicPr>
          <p:cNvPr id="13" name="รูปภาพ 12" descr="shopaholic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5852" y="2643182"/>
            <a:ext cx="1940858" cy="31251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รูปภาพ 14" descr="shopp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26659">
            <a:off x="4548347" y="3176782"/>
            <a:ext cx="3160837" cy="21226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Relations to actors in the industry value net</a:t>
            </a:r>
            <a:endParaRPr lang="th-TH" smtClean="0"/>
          </a:p>
        </p:txBody>
      </p:sp>
      <p:sp>
        <p:nvSpPr>
          <p:cNvPr id="79875" name="Rectangle 3" descr="หินอ่อนขาว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This task environment refers to the immediate external market where interactions which have a direct effect on our company take place.</a:t>
            </a:r>
          </a:p>
          <a:p>
            <a:pPr eaLnBrk="1" hangingPunct="1">
              <a:defRPr/>
            </a:pPr>
            <a:endParaRPr lang="en-US" sz="26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n-US" sz="26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Since the firm has relationships with different types of interdependencies, with different objectives for the development of the relationship, and so on</a:t>
            </a:r>
            <a:r>
              <a:rPr lang="en-US" sz="2600" dirty="0" smtClean="0"/>
              <a:t>, </a:t>
            </a:r>
            <a:r>
              <a:rPr lang="en-US" sz="2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 is important organizationally to differentiate between how different relationships are handled.</a:t>
            </a:r>
            <a:endParaRPr lang="th-TH" sz="26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153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/ value net</a:t>
            </a:r>
            <a:endParaRPr lang="en-US" sz="3500" smtClean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857232"/>
            <a:ext cx="8564592" cy="5351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08" y="142852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suppliers</a:t>
            </a:r>
            <a:endParaRPr lang="th-TH" dirty="0" smtClean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19263"/>
            <a:ext cx="5627688" cy="44465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There seem to be three major strategic issues related to purchasing management: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/>
              <a:t>1. The decision of whether to make an item in-house or to buy from external suppliers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/>
              <a:t>2. The development of appropriate relationships with suppliers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/>
              <a:t>3. The managing of the supplier base in terms of size and relationships between suppliers</a:t>
            </a:r>
            <a:endParaRPr lang="th-TH" sz="2600" dirty="0" smtClean="0"/>
          </a:p>
        </p:txBody>
      </p:sp>
      <p:pic>
        <p:nvPicPr>
          <p:cNvPr id="18436" name="Picture 4" descr="Pro07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58" y="214290"/>
            <a:ext cx="1479508" cy="1357298"/>
          </a:xfrm>
          <a:noFill/>
        </p:spPr>
      </p:pic>
      <p:pic>
        <p:nvPicPr>
          <p:cNvPr id="5" name="รูปภาพ 4" descr="merchandis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02174" y="1785926"/>
            <a:ext cx="2313230" cy="2857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0"/>
            <a:ext cx="7543800" cy="1295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500" dirty="0" smtClean="0"/>
              <a:t>Exhibit 3.3 Dell faces different buying behavior in different countries</a:t>
            </a:r>
            <a:endParaRPr lang="th-TH" sz="3500" dirty="0" smtClean="0"/>
          </a:p>
        </p:txBody>
      </p:sp>
      <p:pic>
        <p:nvPicPr>
          <p:cNvPr id="5" name="รูปภาพ 4" descr="connect-icon-titl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4612" y="2500306"/>
            <a:ext cx="3486893" cy="24098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0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customers</a:t>
            </a:r>
            <a:endParaRPr lang="th-TH" dirty="0" smtClean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714488"/>
            <a:ext cx="4714876" cy="441166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200" dirty="0" smtClean="0"/>
              <a:t>In the relationship approach, a specific transaction between the focal company and a customer is not an isolated event, </a:t>
            </a:r>
            <a:r>
              <a:rPr lang="en-US" sz="2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but takes place within an exchange relationship characterized by mutual dependency and interaction over time between the two parties.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200" dirty="0" smtClean="0"/>
              <a:t>An exchange relationship implies that there is an individual specific dependency between seller and the customer. </a:t>
            </a:r>
            <a:r>
              <a:rPr lang="en-US" sz="2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relationship develops through interaction over time</a:t>
            </a:r>
            <a:r>
              <a:rPr lang="en-US" sz="2200" dirty="0" smtClean="0"/>
              <a:t> and signifies a mutual orientation of two parties towards each other.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th-TH" sz="2200" dirty="0" smtClean="0"/>
          </a:p>
        </p:txBody>
      </p:sp>
      <p:pic>
        <p:nvPicPr>
          <p:cNvPr id="20484" name="Picture 4" descr="uni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29256" y="1285860"/>
            <a:ext cx="3478212" cy="44116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642918"/>
            <a:ext cx="8534400" cy="75895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/>
              <a:t>Relationships with </a:t>
            </a:r>
            <a:br>
              <a:rPr lang="en-US" dirty="0" smtClean="0"/>
            </a:br>
            <a:r>
              <a:rPr lang="en-US" dirty="0" smtClean="0"/>
              <a:t>partners/ </a:t>
            </a:r>
            <a:r>
              <a:rPr lang="en-US" dirty="0" err="1" smtClean="0"/>
              <a:t>complimentors</a:t>
            </a:r>
            <a:endParaRPr lang="th-TH" dirty="0" smtClean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719263"/>
            <a:ext cx="8229600" cy="22145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100" dirty="0" smtClean="0"/>
              <a:t>This kind of relationship is based on </a:t>
            </a:r>
            <a:r>
              <a:rPr lang="en-US" sz="2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collaboration </a:t>
            </a:r>
            <a:r>
              <a:rPr lang="en-US" sz="2100" dirty="0" smtClean="0"/>
              <a:t>between manufactures of complementary functions and/or products/services.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100" dirty="0" smtClean="0"/>
              <a:t>Each partner has a </a:t>
            </a:r>
            <a:r>
              <a:rPr lang="en-US" sz="2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strategic resource</a:t>
            </a:r>
            <a:r>
              <a:rPr lang="en-US" sz="2100" dirty="0" smtClean="0"/>
              <a:t> that the other needs –exchange supplier&amp; customer.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 chain activities developed</a:t>
            </a:r>
            <a:r>
              <a:rPr lang="en-US" sz="2100" dirty="0" smtClean="0"/>
              <a:t>: One manufacture – other market </a:t>
            </a:r>
            <a:r>
              <a:rPr lang="en-US" sz="2100" dirty="0" err="1" smtClean="0"/>
              <a:t>ei</a:t>
            </a:r>
            <a:r>
              <a:rPr lang="en-US" sz="2100" dirty="0" smtClean="0"/>
              <a:t>. </a:t>
            </a:r>
            <a:r>
              <a:rPr lang="en-US" sz="2100" dirty="0" err="1" smtClean="0"/>
              <a:t>Diethelm</a:t>
            </a:r>
            <a:endParaRPr lang="th-TH" sz="2100" dirty="0" smtClean="0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28596" y="3714752"/>
            <a:ext cx="8140700" cy="2928938"/>
            <a:chOff x="0" y="1421"/>
            <a:chExt cx="5128" cy="1845"/>
          </a:xfrm>
        </p:grpSpPr>
        <p:pic>
          <p:nvPicPr>
            <p:cNvPr id="21509" name="Picture 5" descr="uni1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96" y="1421"/>
              <a:ext cx="1432" cy="1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0" name="Picture 6" descr="uni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440"/>
              <a:ext cx="1776" cy="1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1" name="Picture 7" descr="uni1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776" y="1421"/>
              <a:ext cx="1922" cy="184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-142900"/>
            <a:ext cx="7543800" cy="12954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competitors</a:t>
            </a:r>
            <a:endParaRPr lang="th-TH" dirty="0" smtClean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00034" y="1643050"/>
            <a:ext cx="6072230" cy="4319587"/>
          </a:xfrm>
          <a:solidFill>
            <a:schemeClr val="bg1">
              <a:alpha val="81000"/>
            </a:schemeClr>
          </a:solidFill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 smtClean="0"/>
              <a:t>Before entering any relationship with competitors, it is important to analyze the competition in so far as it will </a:t>
            </a:r>
            <a:r>
              <a:rPr lang="en-US" sz="2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affect ease of market entry and potential profitability.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600" b="1" u="sng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b="1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Factors to consider from competitors:</a:t>
            </a:r>
            <a:r>
              <a:rPr lang="en-US" sz="2600" smtClean="0"/>
              <a:t> number of size of competitors, capabilities (S&amp;W), international marketing strategies, sales volume and relative market share, type of competitor (multinational – Microsoft, Unilever) vs. local</a:t>
            </a:r>
            <a:endParaRPr lang="th-TH" sz="2600" smtClean="0"/>
          </a:p>
        </p:txBody>
      </p:sp>
      <p:pic>
        <p:nvPicPr>
          <p:cNvPr id="7" name="รูปภาพ 6" descr="pepsi vs coke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70088" y="1000109"/>
            <a:ext cx="1716722" cy="12858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-214338"/>
            <a:ext cx="7772400" cy="1524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400" dirty="0" smtClean="0"/>
              <a:t>Exhibit 3.4  The nature of fashion markets</a:t>
            </a:r>
            <a:endParaRPr lang="th-TH" sz="2400" dirty="0" smtClean="0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23555" name="Picture 14" descr="adver0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643063"/>
            <a:ext cx="7929563" cy="4152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B2B markets</a:t>
            </a:r>
            <a:endParaRPr lang="th-TH" smtClean="0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39763" y="3071813"/>
            <a:ext cx="8504237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 could be relevant to look at the buying processes in both the B2B and B2C markets.</a:t>
            </a:r>
          </a:p>
          <a:p>
            <a:pPr eaLnBrk="1" hangingPunct="1">
              <a:defRPr/>
            </a:pPr>
            <a:r>
              <a:rPr lang="en-US" dirty="0" smtClean="0"/>
              <a:t>Organizational purchasing decisions are made to meet the objectives of the organization rather than the needs of an individual buyer.</a:t>
            </a:r>
            <a:endParaRPr lang="th-TH" dirty="0" smtClean="0"/>
          </a:p>
        </p:txBody>
      </p:sp>
      <p:pic>
        <p:nvPicPr>
          <p:cNvPr id="4" name="Picture 2" descr="http://www.brandchannel.com/images/FeaturesProfile/215_profile_img1_virgin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928670"/>
            <a:ext cx="1643074" cy="1814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42852"/>
            <a:ext cx="8839200" cy="762000"/>
          </a:xfrm>
        </p:spPr>
        <p:txBody>
          <a:bodyPr/>
          <a:lstStyle/>
          <a:p>
            <a:pPr eaLnBrk="1" hangingPunct="1"/>
            <a:r>
              <a:rPr lang="en-GB" sz="3000" dirty="0" smtClean="0"/>
              <a:t>Buying processes in the B2B markets (1)</a:t>
            </a:r>
            <a:endParaRPr lang="en-US" sz="3000" dirty="0" smtClean="0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500034" y="1500174"/>
            <a:ext cx="80010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The actors in the </a:t>
            </a:r>
            <a:r>
              <a:rPr lang="en-GB" sz="2400" u="sng" dirty="0">
                <a:solidFill>
                  <a:srgbClr val="000000"/>
                </a:solidFill>
                <a:latin typeface="Minion-Regular" charset="0"/>
              </a:rPr>
              <a:t>buying centre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can be categorized as follows: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ZapfDingbats" charset="0"/>
              </a:rPr>
              <a:t>■ </a:t>
            </a: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Initiator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the person who first suggests making a purchase.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ZapfDingbats" charset="0"/>
              </a:rPr>
              <a:t>■ </a:t>
            </a: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Influencers/evaluators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people who influence the buying decision. Technical personnel are especially important as influencers.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ZapfDingbats" charset="0"/>
              </a:rPr>
              <a:t>■ </a:t>
            </a: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Gatekeepers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group members who regulate the flow of information. A secretary may act as a gatekeeper by determining which vendors get an appointment with a buyer.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214290"/>
            <a:ext cx="8839200" cy="762000"/>
          </a:xfrm>
          <a:noFill/>
        </p:spPr>
        <p:txBody>
          <a:bodyPr anchor="ctr"/>
          <a:lstStyle/>
          <a:p>
            <a:pPr eaLnBrk="1" hangingPunct="1"/>
            <a:r>
              <a:rPr lang="en-GB" sz="3000" dirty="0" smtClean="0"/>
              <a:t>Buying processes in the B2B markets (2)</a:t>
            </a:r>
            <a:endParaRPr lang="en-US" sz="3000" dirty="0" smtClean="0"/>
          </a:p>
        </p:txBody>
      </p:sp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571472" y="1428736"/>
            <a:ext cx="82296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ZapfDingbats" charset="0"/>
              </a:rPr>
              <a:t>Buying centre (cont.) …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ZapfDingbats" charset="0"/>
              </a:rPr>
              <a:t>■</a:t>
            </a:r>
            <a:r>
              <a:rPr lang="en-GB" sz="2400" b="1" dirty="0">
                <a:solidFill>
                  <a:srgbClr val="000000"/>
                </a:solidFill>
                <a:latin typeface="Minion-Bold" charset="0"/>
              </a:rPr>
              <a:t> </a:t>
            </a: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Decider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the person who has the formal or informal power to choose or approve the selection of the supplier or brand. 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ZapfDingbats" charset="0"/>
              </a:rPr>
              <a:t>■ </a:t>
            </a: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Purchaser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the person who actually negotiates the purchase. This could be anyone from the president of the company to a purchasing agent, depending on the importance of the decision.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ZapfDingbats" charset="0"/>
              </a:rPr>
              <a:t>■ </a:t>
            </a: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Users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members of the organization who will actually use the product. Users often initiate the buying process and help define product specifications.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7630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‘Buy classes’ in B2B buying</a:t>
            </a:r>
            <a:endParaRPr lang="en-US" sz="3500" smtClean="0"/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357158" y="1643050"/>
            <a:ext cx="8215370" cy="3970318"/>
          </a:xfrm>
          <a:prstGeom prst="rect">
            <a:avLst/>
          </a:prstGeom>
          <a:solidFill>
            <a:schemeClr val="bg1">
              <a:alpha val="42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GB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In terms of B2B buying complexity – the buying decisions can be categorized into three buy classes: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1 Straight re-buys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these occur often, are relatively cheap and are usually a matter of routine.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2 Modified re-buy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this situation requires some additional information about, or evaluation of, suppliers.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3 New task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a new task, or new buy, situation (i.e. when the company has not bought the product before) is the most complex purchase decision.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20713"/>
            <a:ext cx="87534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143125"/>
            <a:ext cx="8785225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14313"/>
            <a:ext cx="8753475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504825"/>
            <a:ext cx="8753475" cy="584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643063"/>
            <a:ext cx="875506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Homework</a:t>
            </a:r>
            <a:endParaRPr lang="th-TH" dirty="0"/>
          </a:p>
        </p:txBody>
      </p:sp>
      <p:sp>
        <p:nvSpPr>
          <p:cNvPr id="6" name="ตัวยึดข้อความ 5"/>
          <p:cNvSpPr>
            <a:spLocks noGrp="1"/>
          </p:cNvSpPr>
          <p:nvPr>
            <p:ph type="body" idx="1"/>
          </p:nvPr>
        </p:nvSpPr>
        <p:spPr>
          <a:xfrm>
            <a:off x="214282" y="2571744"/>
            <a:ext cx="8001056" cy="1673225"/>
          </a:xfrm>
        </p:spPr>
        <p:txBody>
          <a:bodyPr/>
          <a:lstStyle/>
          <a:p>
            <a:r>
              <a:rPr lang="en-US" dirty="0" smtClean="0"/>
              <a:t>INDIVIDUAL Case </a:t>
            </a:r>
            <a:r>
              <a:rPr lang="en-US" dirty="0" smtClean="0"/>
              <a:t>study: </a:t>
            </a:r>
            <a:r>
              <a:rPr lang="en-US" dirty="0" err="1" smtClean="0"/>
              <a:t>suzlon</a:t>
            </a:r>
            <a:r>
              <a:rPr lang="en-US" dirty="0" smtClean="0"/>
              <a:t> energy</a:t>
            </a:r>
          </a:p>
          <a:p>
            <a:r>
              <a:rPr lang="en-US" dirty="0" smtClean="0"/>
              <a:t>GROUP </a:t>
            </a:r>
            <a:r>
              <a:rPr lang="en-US" dirty="0" err="1" smtClean="0"/>
              <a:t>Group</a:t>
            </a:r>
            <a:r>
              <a:rPr lang="en-US" dirty="0" smtClean="0"/>
              <a:t> </a:t>
            </a:r>
            <a:r>
              <a:rPr lang="en-US" dirty="0" smtClean="0"/>
              <a:t>presentation on value net: 10 </a:t>
            </a:r>
            <a:r>
              <a:rPr lang="en-US" dirty="0" err="1" smtClean="0"/>
              <a:t>mins</a:t>
            </a:r>
            <a:r>
              <a:rPr lang="en-US" dirty="0" smtClean="0"/>
              <a:t> max</a:t>
            </a:r>
            <a:endParaRPr lang="th-TH" dirty="0"/>
          </a:p>
        </p:txBody>
      </p:sp>
      <p:pic>
        <p:nvPicPr>
          <p:cNvPr id="7" name="Picture 2" descr="http://www.retailshakennotstirred.com/wp-content/uploads/2010/04/baby-holding-world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3357562"/>
            <a:ext cx="2338871" cy="3311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3643314"/>
            <a:ext cx="328614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694</TotalTime>
  <Words>1247</Words>
  <Application>Microsoft Office PowerPoint</Application>
  <PresentationFormat>On-screen Show (4:3)</PresentationFormat>
  <Paragraphs>102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Equity</vt:lpstr>
      <vt:lpstr>Slide 1</vt:lpstr>
      <vt:lpstr>Ch. 3 - Learning objectives</vt:lpstr>
      <vt:lpstr>The marketing system at three levels</vt:lpstr>
      <vt:lpstr>The marketing system / value net</vt:lpstr>
      <vt:lpstr>PEST Analysis</vt:lpstr>
      <vt:lpstr>PEST Analysis</vt:lpstr>
      <vt:lpstr>Hofstede’s cultural dimensions</vt:lpstr>
      <vt:lpstr>Hofstede’s cultural dimensions</vt:lpstr>
      <vt:lpstr>Exhibit 3.1 McDonald’s France: a faster penetration of the French market than expected</vt:lpstr>
      <vt:lpstr>PEST analysis</vt:lpstr>
      <vt:lpstr>Exhibit 3.2 Cross-cultural ‘gift giving’ behavior and Masterfoods’ introduction of the Celebrations brand</vt:lpstr>
      <vt:lpstr>Relations to actors in the industry value net</vt:lpstr>
      <vt:lpstr>The marketing system / value net</vt:lpstr>
      <vt:lpstr>Relationships with suppliers</vt:lpstr>
      <vt:lpstr>Exhibit 3.3 Dell faces different buying behavior in different countries</vt:lpstr>
      <vt:lpstr>Relationships with customers</vt:lpstr>
      <vt:lpstr>Relationships with  partners/ complimentors</vt:lpstr>
      <vt:lpstr>Relationships with competitors</vt:lpstr>
      <vt:lpstr>Exhibit 3.4  The nature of fashion markets</vt:lpstr>
      <vt:lpstr>B2B markets</vt:lpstr>
      <vt:lpstr>Buying processes in the B2B markets (1)</vt:lpstr>
      <vt:lpstr>Buying processes in the B2B markets (2)</vt:lpstr>
      <vt:lpstr>‘Buy classes’ in B2B buying</vt:lpstr>
      <vt:lpstr>Slide 24</vt:lpstr>
      <vt:lpstr>Slide 25</vt:lpstr>
      <vt:lpstr>Slide 26</vt:lpstr>
      <vt:lpstr>Slide 27</vt:lpstr>
      <vt:lpstr>Homework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asus</cp:lastModifiedBy>
  <cp:revision>118</cp:revision>
  <cp:lastPrinted>2002-02-04T10:35:13Z</cp:lastPrinted>
  <dcterms:created xsi:type="dcterms:W3CDTF">2003-06-03T08:20:16Z</dcterms:created>
  <dcterms:modified xsi:type="dcterms:W3CDTF">2015-09-03T03:44:38Z</dcterms:modified>
</cp:coreProperties>
</file>