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0" r:id="rId5"/>
    <p:sldId id="266" r:id="rId6"/>
    <p:sldId id="258" r:id="rId7"/>
    <p:sldId id="272" r:id="rId8"/>
    <p:sldId id="262" r:id="rId9"/>
    <p:sldId id="270" r:id="rId10"/>
    <p:sldId id="261" r:id="rId11"/>
    <p:sldId id="265" r:id="rId12"/>
    <p:sldId id="273" r:id="rId13"/>
    <p:sldId id="269" r:id="rId14"/>
  </p:sldIdLst>
  <p:sldSz cx="9144000" cy="5143500" type="screen16x9"/>
  <p:notesSz cx="6858000" cy="9144000"/>
  <p:defaultTextStyle>
    <a:defPPr>
      <a:defRPr lang="th-TH"/>
    </a:defPPr>
    <a:lvl1pPr marL="0" algn="l" defTabSz="816351" rtl="0" eaLnBrk="1" latinLnBrk="0" hangingPunct="1">
      <a:defRPr sz="2500" kern="1200">
        <a:solidFill>
          <a:schemeClr val="tx1"/>
        </a:solidFill>
        <a:latin typeface="+mn-lt"/>
        <a:ea typeface="+mn-ea"/>
        <a:cs typeface="+mn-cs"/>
      </a:defRPr>
    </a:lvl1pPr>
    <a:lvl2pPr marL="408176" algn="l" defTabSz="816351" rtl="0" eaLnBrk="1" latinLnBrk="0" hangingPunct="1">
      <a:defRPr sz="2500" kern="1200">
        <a:solidFill>
          <a:schemeClr val="tx1"/>
        </a:solidFill>
        <a:latin typeface="+mn-lt"/>
        <a:ea typeface="+mn-ea"/>
        <a:cs typeface="+mn-cs"/>
      </a:defRPr>
    </a:lvl2pPr>
    <a:lvl3pPr marL="816351" algn="l" defTabSz="816351" rtl="0" eaLnBrk="1" latinLnBrk="0" hangingPunct="1">
      <a:defRPr sz="2500" kern="1200">
        <a:solidFill>
          <a:schemeClr val="tx1"/>
        </a:solidFill>
        <a:latin typeface="+mn-lt"/>
        <a:ea typeface="+mn-ea"/>
        <a:cs typeface="+mn-cs"/>
      </a:defRPr>
    </a:lvl3pPr>
    <a:lvl4pPr marL="1224527" algn="l" defTabSz="816351" rtl="0" eaLnBrk="1" latinLnBrk="0" hangingPunct="1">
      <a:defRPr sz="2500" kern="1200">
        <a:solidFill>
          <a:schemeClr val="tx1"/>
        </a:solidFill>
        <a:latin typeface="+mn-lt"/>
        <a:ea typeface="+mn-ea"/>
        <a:cs typeface="+mn-cs"/>
      </a:defRPr>
    </a:lvl4pPr>
    <a:lvl5pPr marL="1632703" algn="l" defTabSz="816351" rtl="0" eaLnBrk="1" latinLnBrk="0" hangingPunct="1">
      <a:defRPr sz="2500" kern="1200">
        <a:solidFill>
          <a:schemeClr val="tx1"/>
        </a:solidFill>
        <a:latin typeface="+mn-lt"/>
        <a:ea typeface="+mn-ea"/>
        <a:cs typeface="+mn-cs"/>
      </a:defRPr>
    </a:lvl5pPr>
    <a:lvl6pPr marL="2040878" algn="l" defTabSz="816351" rtl="0" eaLnBrk="1" latinLnBrk="0" hangingPunct="1">
      <a:defRPr sz="2500" kern="1200">
        <a:solidFill>
          <a:schemeClr val="tx1"/>
        </a:solidFill>
        <a:latin typeface="+mn-lt"/>
        <a:ea typeface="+mn-ea"/>
        <a:cs typeface="+mn-cs"/>
      </a:defRPr>
    </a:lvl6pPr>
    <a:lvl7pPr marL="2449054" algn="l" defTabSz="816351" rtl="0" eaLnBrk="1" latinLnBrk="0" hangingPunct="1">
      <a:defRPr sz="2500" kern="1200">
        <a:solidFill>
          <a:schemeClr val="tx1"/>
        </a:solidFill>
        <a:latin typeface="+mn-lt"/>
        <a:ea typeface="+mn-ea"/>
        <a:cs typeface="+mn-cs"/>
      </a:defRPr>
    </a:lvl7pPr>
    <a:lvl8pPr marL="2857229" algn="l" defTabSz="816351" rtl="0" eaLnBrk="1" latinLnBrk="0" hangingPunct="1">
      <a:defRPr sz="2500" kern="1200">
        <a:solidFill>
          <a:schemeClr val="tx1"/>
        </a:solidFill>
        <a:latin typeface="+mn-lt"/>
        <a:ea typeface="+mn-ea"/>
        <a:cs typeface="+mn-cs"/>
      </a:defRPr>
    </a:lvl8pPr>
    <a:lvl9pPr marL="3265405" algn="l" defTabSz="816351" rtl="0" eaLnBrk="1" latinLnBrk="0" hangingPunct="1">
      <a:defRPr sz="2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56" autoAdjust="0"/>
    <p:restoredTop sz="94660"/>
  </p:normalViewPr>
  <p:slideViewPr>
    <p:cSldViewPr>
      <p:cViewPr>
        <p:scale>
          <a:sx n="118" d="100"/>
          <a:sy n="118" d="100"/>
        </p:scale>
        <p:origin x="-408" y="-216"/>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1" y="1597820"/>
            <a:ext cx="7772400" cy="1102519"/>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08176" indent="0" algn="ctr">
              <a:buNone/>
              <a:defRPr>
                <a:solidFill>
                  <a:schemeClr val="tx1">
                    <a:tint val="75000"/>
                  </a:schemeClr>
                </a:solidFill>
              </a:defRPr>
            </a:lvl2pPr>
            <a:lvl3pPr marL="816351" indent="0" algn="ctr">
              <a:buNone/>
              <a:defRPr>
                <a:solidFill>
                  <a:schemeClr val="tx1">
                    <a:tint val="75000"/>
                  </a:schemeClr>
                </a:solidFill>
              </a:defRPr>
            </a:lvl3pPr>
            <a:lvl4pPr marL="1224527" indent="0" algn="ctr">
              <a:buNone/>
              <a:defRPr>
                <a:solidFill>
                  <a:schemeClr val="tx1">
                    <a:tint val="75000"/>
                  </a:schemeClr>
                </a:solidFill>
              </a:defRPr>
            </a:lvl4pPr>
            <a:lvl5pPr marL="1632703" indent="0" algn="ctr">
              <a:buNone/>
              <a:defRPr>
                <a:solidFill>
                  <a:schemeClr val="tx1">
                    <a:tint val="75000"/>
                  </a:schemeClr>
                </a:solidFill>
              </a:defRPr>
            </a:lvl5pPr>
            <a:lvl6pPr marL="2040878" indent="0" algn="ctr">
              <a:buNone/>
              <a:defRPr>
                <a:solidFill>
                  <a:schemeClr val="tx1">
                    <a:tint val="75000"/>
                  </a:schemeClr>
                </a:solidFill>
              </a:defRPr>
            </a:lvl6pPr>
            <a:lvl7pPr marL="2449054" indent="0" algn="ctr">
              <a:buNone/>
              <a:defRPr>
                <a:solidFill>
                  <a:schemeClr val="tx1">
                    <a:tint val="75000"/>
                  </a:schemeClr>
                </a:solidFill>
              </a:defRPr>
            </a:lvl7pPr>
            <a:lvl8pPr marL="2857229" indent="0" algn="ctr">
              <a:buNone/>
              <a:defRPr>
                <a:solidFill>
                  <a:schemeClr val="tx1">
                    <a:tint val="75000"/>
                  </a:schemeClr>
                </a:solidFill>
              </a:defRPr>
            </a:lvl8pPr>
            <a:lvl9pPr marL="3265405"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1AD34247-D425-4E5F-8D02-B537EDED83A7}" type="datetimeFigureOut">
              <a:rPr lang="th-TH" smtClean="0"/>
              <a:pPr/>
              <a:t>13/07/59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AD34247-D425-4E5F-8D02-B537EDED83A7}" type="datetimeFigureOut">
              <a:rPr lang="th-TH" smtClean="0"/>
              <a:pPr/>
              <a:t>13/07/59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3305176"/>
            <a:ext cx="7772400" cy="1021556"/>
          </a:xfrm>
        </p:spPr>
        <p:txBody>
          <a:bodyPr anchor="t"/>
          <a:lstStyle>
            <a:lvl1pPr algn="l">
              <a:defRPr sz="3600" b="1" cap="all"/>
            </a:lvl1pPr>
          </a:lstStyle>
          <a:p>
            <a:r>
              <a:rPr lang="en-US" smtClean="0"/>
              <a:t>Click to edit Master title style</a:t>
            </a:r>
            <a:endParaRPr lang="th-TH"/>
          </a:p>
        </p:txBody>
      </p:sp>
      <p:sp>
        <p:nvSpPr>
          <p:cNvPr id="3" name="Text Placeholder 2"/>
          <p:cNvSpPr>
            <a:spLocks noGrp="1"/>
          </p:cNvSpPr>
          <p:nvPr>
            <p:ph type="body" idx="1"/>
          </p:nvPr>
        </p:nvSpPr>
        <p:spPr>
          <a:xfrm>
            <a:off x="722314" y="2180035"/>
            <a:ext cx="7772400" cy="1125140"/>
          </a:xfrm>
        </p:spPr>
        <p:txBody>
          <a:bodyPr anchor="b"/>
          <a:lstStyle>
            <a:lvl1pPr marL="0" indent="0">
              <a:buNone/>
              <a:defRPr sz="1800">
                <a:solidFill>
                  <a:schemeClr val="tx1">
                    <a:tint val="75000"/>
                  </a:schemeClr>
                </a:solidFill>
              </a:defRPr>
            </a:lvl1pPr>
            <a:lvl2pPr marL="408176" indent="0">
              <a:buNone/>
              <a:defRPr sz="1600">
                <a:solidFill>
                  <a:schemeClr val="tx1">
                    <a:tint val="75000"/>
                  </a:schemeClr>
                </a:solidFill>
              </a:defRPr>
            </a:lvl2pPr>
            <a:lvl3pPr marL="816351" indent="0">
              <a:buNone/>
              <a:defRPr sz="1400">
                <a:solidFill>
                  <a:schemeClr val="tx1">
                    <a:tint val="75000"/>
                  </a:schemeClr>
                </a:solidFill>
              </a:defRPr>
            </a:lvl3pPr>
            <a:lvl4pPr marL="1224527" indent="0">
              <a:buNone/>
              <a:defRPr sz="1300">
                <a:solidFill>
                  <a:schemeClr val="tx1">
                    <a:tint val="75000"/>
                  </a:schemeClr>
                </a:solidFill>
              </a:defRPr>
            </a:lvl4pPr>
            <a:lvl5pPr marL="1632703" indent="0">
              <a:buNone/>
              <a:defRPr sz="1300">
                <a:solidFill>
                  <a:schemeClr val="tx1">
                    <a:tint val="75000"/>
                  </a:schemeClr>
                </a:solidFill>
              </a:defRPr>
            </a:lvl5pPr>
            <a:lvl6pPr marL="2040878" indent="0">
              <a:buNone/>
              <a:defRPr sz="1300">
                <a:solidFill>
                  <a:schemeClr val="tx1">
                    <a:tint val="75000"/>
                  </a:schemeClr>
                </a:solidFill>
              </a:defRPr>
            </a:lvl6pPr>
            <a:lvl7pPr marL="2449054" indent="0">
              <a:buNone/>
              <a:defRPr sz="1300">
                <a:solidFill>
                  <a:schemeClr val="tx1">
                    <a:tint val="75000"/>
                  </a:schemeClr>
                </a:solidFill>
              </a:defRPr>
            </a:lvl7pPr>
            <a:lvl8pPr marL="2857229" indent="0">
              <a:buNone/>
              <a:defRPr sz="1300">
                <a:solidFill>
                  <a:schemeClr val="tx1">
                    <a:tint val="75000"/>
                  </a:schemeClr>
                </a:solidFill>
              </a:defRPr>
            </a:lvl8pPr>
            <a:lvl9pPr marL="3265405" indent="0">
              <a:buNone/>
              <a:defRPr sz="1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D34247-D425-4E5F-8D02-B537EDED83A7}" type="datetimeFigureOut">
              <a:rPr lang="th-TH" smtClean="0"/>
              <a:pPr/>
              <a:t>13/07/59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200152"/>
            <a:ext cx="4038600" cy="3394472"/>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200152"/>
            <a:ext cx="4038600" cy="3394472"/>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1AD34247-D425-4E5F-8D02-B537EDED83A7}" type="datetimeFigureOut">
              <a:rPr lang="th-TH" smtClean="0"/>
              <a:pPr/>
              <a:t>13/07/59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151336"/>
            <a:ext cx="4040188" cy="479822"/>
          </a:xfrm>
        </p:spPr>
        <p:txBody>
          <a:bodyPr anchor="b"/>
          <a:lstStyle>
            <a:lvl1pPr marL="0" indent="0">
              <a:buNone/>
              <a:defRPr sz="2100" b="1"/>
            </a:lvl1pPr>
            <a:lvl2pPr marL="408176" indent="0">
              <a:buNone/>
              <a:defRPr sz="1800" b="1"/>
            </a:lvl2pPr>
            <a:lvl3pPr marL="816351" indent="0">
              <a:buNone/>
              <a:defRPr sz="1600" b="1"/>
            </a:lvl3pPr>
            <a:lvl4pPr marL="1224527" indent="0">
              <a:buNone/>
              <a:defRPr sz="1400" b="1"/>
            </a:lvl4pPr>
            <a:lvl5pPr marL="1632703" indent="0">
              <a:buNone/>
              <a:defRPr sz="1400" b="1"/>
            </a:lvl5pPr>
            <a:lvl6pPr marL="2040878" indent="0">
              <a:buNone/>
              <a:defRPr sz="1400" b="1"/>
            </a:lvl6pPr>
            <a:lvl7pPr marL="2449054" indent="0">
              <a:buNone/>
              <a:defRPr sz="1400" b="1"/>
            </a:lvl7pPr>
            <a:lvl8pPr marL="2857229" indent="0">
              <a:buNone/>
              <a:defRPr sz="1400" b="1"/>
            </a:lvl8pPr>
            <a:lvl9pPr marL="3265405"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7" y="1151336"/>
            <a:ext cx="4041775" cy="479822"/>
          </a:xfrm>
        </p:spPr>
        <p:txBody>
          <a:bodyPr anchor="b"/>
          <a:lstStyle>
            <a:lvl1pPr marL="0" indent="0">
              <a:buNone/>
              <a:defRPr sz="2100" b="1"/>
            </a:lvl1pPr>
            <a:lvl2pPr marL="408176" indent="0">
              <a:buNone/>
              <a:defRPr sz="1800" b="1"/>
            </a:lvl2pPr>
            <a:lvl3pPr marL="816351" indent="0">
              <a:buNone/>
              <a:defRPr sz="1600" b="1"/>
            </a:lvl3pPr>
            <a:lvl4pPr marL="1224527" indent="0">
              <a:buNone/>
              <a:defRPr sz="1400" b="1"/>
            </a:lvl4pPr>
            <a:lvl5pPr marL="1632703" indent="0">
              <a:buNone/>
              <a:defRPr sz="1400" b="1"/>
            </a:lvl5pPr>
            <a:lvl6pPr marL="2040878" indent="0">
              <a:buNone/>
              <a:defRPr sz="1400" b="1"/>
            </a:lvl6pPr>
            <a:lvl7pPr marL="2449054" indent="0">
              <a:buNone/>
              <a:defRPr sz="1400" b="1"/>
            </a:lvl7pPr>
            <a:lvl8pPr marL="2857229" indent="0">
              <a:buNone/>
              <a:defRPr sz="1400" b="1"/>
            </a:lvl8pPr>
            <a:lvl9pPr marL="3265405"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1AD34247-D425-4E5F-8D02-B537EDED83A7}" type="datetimeFigureOut">
              <a:rPr lang="th-TH" smtClean="0"/>
              <a:pPr/>
              <a:t>13/07/59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1AD34247-D425-4E5F-8D02-B537EDED83A7}" type="datetimeFigureOut">
              <a:rPr lang="th-TH" smtClean="0"/>
              <a:pPr/>
              <a:t>13/07/59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34247-D425-4E5F-8D02-B537EDED83A7}" type="datetimeFigureOut">
              <a:rPr lang="th-TH" smtClean="0"/>
              <a:pPr/>
              <a:t>13/07/59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8"/>
            <a:ext cx="3008313" cy="871538"/>
          </a:xfrm>
        </p:spPr>
        <p:txBody>
          <a:bodyPr anchor="b"/>
          <a:lstStyle>
            <a:lvl1pPr algn="l">
              <a:defRPr sz="1800" b="1"/>
            </a:lvl1pPr>
          </a:lstStyle>
          <a:p>
            <a:r>
              <a:rPr lang="en-US" smtClean="0"/>
              <a:t>Click to edit Master title style</a:t>
            </a:r>
            <a:endParaRPr lang="th-TH"/>
          </a:p>
        </p:txBody>
      </p:sp>
      <p:sp>
        <p:nvSpPr>
          <p:cNvPr id="3" name="Content Placeholder 2"/>
          <p:cNvSpPr>
            <a:spLocks noGrp="1"/>
          </p:cNvSpPr>
          <p:nvPr>
            <p:ph idx="1"/>
          </p:nvPr>
        </p:nvSpPr>
        <p:spPr>
          <a:xfrm>
            <a:off x="3575050" y="204790"/>
            <a:ext cx="5111750" cy="4389835"/>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2" y="1076327"/>
            <a:ext cx="3008313" cy="3518297"/>
          </a:xfrm>
        </p:spPr>
        <p:txBody>
          <a:bodyPr/>
          <a:lstStyle>
            <a:lvl1pPr marL="0" indent="0">
              <a:buNone/>
              <a:defRPr sz="1300"/>
            </a:lvl1pPr>
            <a:lvl2pPr marL="408176" indent="0">
              <a:buNone/>
              <a:defRPr sz="1100"/>
            </a:lvl2pPr>
            <a:lvl3pPr marL="816351" indent="0">
              <a:buNone/>
              <a:defRPr sz="900"/>
            </a:lvl3pPr>
            <a:lvl4pPr marL="1224527" indent="0">
              <a:buNone/>
              <a:defRPr sz="800"/>
            </a:lvl4pPr>
            <a:lvl5pPr marL="1632703" indent="0">
              <a:buNone/>
              <a:defRPr sz="800"/>
            </a:lvl5pPr>
            <a:lvl6pPr marL="2040878" indent="0">
              <a:buNone/>
              <a:defRPr sz="800"/>
            </a:lvl6pPr>
            <a:lvl7pPr marL="2449054" indent="0">
              <a:buNone/>
              <a:defRPr sz="800"/>
            </a:lvl7pPr>
            <a:lvl8pPr marL="2857229" indent="0">
              <a:buNone/>
              <a:defRPr sz="800"/>
            </a:lvl8pPr>
            <a:lvl9pPr marL="3265405" indent="0">
              <a:buNone/>
              <a:defRPr sz="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34247-D425-4E5F-8D02-B537EDED83A7}" type="datetimeFigureOut">
              <a:rPr lang="th-TH" smtClean="0"/>
              <a:pPr/>
              <a:t>13/07/59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1800" b="1"/>
            </a:lvl1pPr>
          </a:lstStyle>
          <a:p>
            <a:r>
              <a:rPr lang="en-US" smtClean="0"/>
              <a:t>Click to edit Master title style</a:t>
            </a:r>
            <a:endParaRPr lang="th-TH"/>
          </a:p>
        </p:txBody>
      </p:sp>
      <p:sp>
        <p:nvSpPr>
          <p:cNvPr id="3" name="Picture Placeholder 2"/>
          <p:cNvSpPr>
            <a:spLocks noGrp="1"/>
          </p:cNvSpPr>
          <p:nvPr>
            <p:ph type="pic" idx="1"/>
          </p:nvPr>
        </p:nvSpPr>
        <p:spPr>
          <a:xfrm>
            <a:off x="1792288" y="459581"/>
            <a:ext cx="5486400" cy="3086100"/>
          </a:xfrm>
        </p:spPr>
        <p:txBody>
          <a:bodyPr/>
          <a:lstStyle>
            <a:lvl1pPr marL="0" indent="0">
              <a:buNone/>
              <a:defRPr sz="2900"/>
            </a:lvl1pPr>
            <a:lvl2pPr marL="408176" indent="0">
              <a:buNone/>
              <a:defRPr sz="2500"/>
            </a:lvl2pPr>
            <a:lvl3pPr marL="816351" indent="0">
              <a:buNone/>
              <a:defRPr sz="2100"/>
            </a:lvl3pPr>
            <a:lvl4pPr marL="1224527" indent="0">
              <a:buNone/>
              <a:defRPr sz="1800"/>
            </a:lvl4pPr>
            <a:lvl5pPr marL="1632703" indent="0">
              <a:buNone/>
              <a:defRPr sz="1800"/>
            </a:lvl5pPr>
            <a:lvl6pPr marL="2040878" indent="0">
              <a:buNone/>
              <a:defRPr sz="1800"/>
            </a:lvl6pPr>
            <a:lvl7pPr marL="2449054" indent="0">
              <a:buNone/>
              <a:defRPr sz="1800"/>
            </a:lvl7pPr>
            <a:lvl8pPr marL="2857229" indent="0">
              <a:buNone/>
              <a:defRPr sz="1800"/>
            </a:lvl8pPr>
            <a:lvl9pPr marL="3265405" indent="0">
              <a:buNone/>
              <a:defRPr sz="1800"/>
            </a:lvl9pPr>
          </a:lstStyle>
          <a:p>
            <a:endParaRPr lang="th-TH"/>
          </a:p>
        </p:txBody>
      </p:sp>
      <p:sp>
        <p:nvSpPr>
          <p:cNvPr id="4" name="Text Placeholder 3"/>
          <p:cNvSpPr>
            <a:spLocks noGrp="1"/>
          </p:cNvSpPr>
          <p:nvPr>
            <p:ph type="body" sz="half" idx="2"/>
          </p:nvPr>
        </p:nvSpPr>
        <p:spPr>
          <a:xfrm>
            <a:off x="1792288" y="4025505"/>
            <a:ext cx="5486400" cy="603647"/>
          </a:xfrm>
        </p:spPr>
        <p:txBody>
          <a:bodyPr/>
          <a:lstStyle>
            <a:lvl1pPr marL="0" indent="0">
              <a:buNone/>
              <a:defRPr sz="1300"/>
            </a:lvl1pPr>
            <a:lvl2pPr marL="408176" indent="0">
              <a:buNone/>
              <a:defRPr sz="1100"/>
            </a:lvl2pPr>
            <a:lvl3pPr marL="816351" indent="0">
              <a:buNone/>
              <a:defRPr sz="900"/>
            </a:lvl3pPr>
            <a:lvl4pPr marL="1224527" indent="0">
              <a:buNone/>
              <a:defRPr sz="800"/>
            </a:lvl4pPr>
            <a:lvl5pPr marL="1632703" indent="0">
              <a:buNone/>
              <a:defRPr sz="800"/>
            </a:lvl5pPr>
            <a:lvl6pPr marL="2040878" indent="0">
              <a:buNone/>
              <a:defRPr sz="800"/>
            </a:lvl6pPr>
            <a:lvl7pPr marL="2449054" indent="0">
              <a:buNone/>
              <a:defRPr sz="800"/>
            </a:lvl7pPr>
            <a:lvl8pPr marL="2857229" indent="0">
              <a:buNone/>
              <a:defRPr sz="800"/>
            </a:lvl8pPr>
            <a:lvl9pPr marL="3265405" indent="0">
              <a:buNone/>
              <a:defRPr sz="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D34247-D425-4E5F-8D02-B537EDED83A7}" type="datetimeFigureOut">
              <a:rPr lang="th-TH" smtClean="0"/>
              <a:pPr/>
              <a:t>13/07/59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AD34247-D425-4E5F-8D02-B537EDED83A7}" type="datetimeFigureOut">
              <a:rPr lang="th-TH" smtClean="0"/>
              <a:pPr/>
              <a:t>13/07/59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05980"/>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AD34247-D425-4E5F-8D02-B537EDED83A7}" type="datetimeFigureOut">
              <a:rPr lang="th-TH" smtClean="0"/>
              <a:pPr/>
              <a:t>13/07/59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BBA8CD3-125A-4D06-B354-141C0028AD92}"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80"/>
            <a:ext cx="8229600" cy="857250"/>
          </a:xfrm>
          <a:prstGeom prst="rect">
            <a:avLst/>
          </a:prstGeom>
        </p:spPr>
        <p:txBody>
          <a:bodyPr vert="horz" lIns="81635" tIns="40817" rIns="81635" bIns="40817"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200152"/>
            <a:ext cx="8229600" cy="3394472"/>
          </a:xfrm>
          <a:prstGeom prst="rect">
            <a:avLst/>
          </a:prstGeom>
        </p:spPr>
        <p:txBody>
          <a:bodyPr vert="horz" lIns="81635" tIns="40817" rIns="81635" bIns="4081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1" y="4767263"/>
            <a:ext cx="2133600" cy="273844"/>
          </a:xfrm>
          <a:prstGeom prst="rect">
            <a:avLst/>
          </a:prstGeom>
        </p:spPr>
        <p:txBody>
          <a:bodyPr vert="horz" lIns="81635" tIns="40817" rIns="81635" bIns="40817" rtlCol="0" anchor="ctr"/>
          <a:lstStyle>
            <a:lvl1pPr algn="l">
              <a:defRPr sz="1100">
                <a:solidFill>
                  <a:schemeClr val="tx1">
                    <a:tint val="75000"/>
                  </a:schemeClr>
                </a:solidFill>
              </a:defRPr>
            </a:lvl1pPr>
          </a:lstStyle>
          <a:p>
            <a:fld id="{1AD34247-D425-4E5F-8D02-B537EDED83A7}" type="datetimeFigureOut">
              <a:rPr lang="th-TH" smtClean="0"/>
              <a:pPr/>
              <a:t>13/07/59</a:t>
            </a:fld>
            <a:endParaRPr lang="th-TH"/>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81635" tIns="40817" rIns="81635" bIns="40817" rtlCol="0" anchor="ctr"/>
          <a:lstStyle>
            <a:lvl1pPr algn="ctr">
              <a:defRPr sz="11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81635" tIns="40817" rIns="81635" bIns="40817" rtlCol="0" anchor="ctr"/>
          <a:lstStyle>
            <a:lvl1pPr algn="r">
              <a:defRPr sz="1100">
                <a:solidFill>
                  <a:schemeClr val="tx1">
                    <a:tint val="75000"/>
                  </a:schemeClr>
                </a:solidFill>
              </a:defRPr>
            </a:lvl1pPr>
          </a:lstStyle>
          <a:p>
            <a:fld id="{6BBA8CD3-125A-4D06-B354-141C0028AD92}"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816351" rtl="0" eaLnBrk="1" latinLnBrk="0" hangingPunct="1">
        <a:spcBef>
          <a:spcPct val="0"/>
        </a:spcBef>
        <a:buNone/>
        <a:defRPr sz="4000" kern="1200">
          <a:solidFill>
            <a:schemeClr val="tx1"/>
          </a:solidFill>
          <a:latin typeface="+mj-lt"/>
          <a:ea typeface="+mj-ea"/>
          <a:cs typeface="+mj-cs"/>
        </a:defRPr>
      </a:lvl1pPr>
    </p:titleStyle>
    <p:bodyStyle>
      <a:lvl1pPr marL="306132" indent="-306132" algn="l" defTabSz="816351"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3285" indent="-255109" algn="l" defTabSz="816351"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0439" indent="-204088" algn="l" defTabSz="816351" rtl="0" eaLnBrk="1" latinLnBrk="0" hangingPunct="1">
        <a:spcBef>
          <a:spcPct val="20000"/>
        </a:spcBef>
        <a:buFont typeface="Arial" pitchFamily="34" charset="0"/>
        <a:buChar char="•"/>
        <a:defRPr sz="2100" kern="1200">
          <a:solidFill>
            <a:schemeClr val="tx1"/>
          </a:solidFill>
          <a:latin typeface="+mn-lt"/>
          <a:ea typeface="+mn-ea"/>
          <a:cs typeface="+mn-cs"/>
        </a:defRPr>
      </a:lvl3pPr>
      <a:lvl4pPr marL="1428614"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36790"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44966"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53141"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61317"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69493" indent="-204088" algn="l" defTabSz="816351"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th-TH"/>
      </a:defPPr>
      <a:lvl1pPr marL="0" algn="l" defTabSz="816351" rtl="0" eaLnBrk="1" latinLnBrk="0" hangingPunct="1">
        <a:defRPr sz="2500" kern="1200">
          <a:solidFill>
            <a:schemeClr val="tx1"/>
          </a:solidFill>
          <a:latin typeface="+mn-lt"/>
          <a:ea typeface="+mn-ea"/>
          <a:cs typeface="+mn-cs"/>
        </a:defRPr>
      </a:lvl1pPr>
      <a:lvl2pPr marL="408176" algn="l" defTabSz="816351" rtl="0" eaLnBrk="1" latinLnBrk="0" hangingPunct="1">
        <a:defRPr sz="2500" kern="1200">
          <a:solidFill>
            <a:schemeClr val="tx1"/>
          </a:solidFill>
          <a:latin typeface="+mn-lt"/>
          <a:ea typeface="+mn-ea"/>
          <a:cs typeface="+mn-cs"/>
        </a:defRPr>
      </a:lvl2pPr>
      <a:lvl3pPr marL="816351" algn="l" defTabSz="816351" rtl="0" eaLnBrk="1" latinLnBrk="0" hangingPunct="1">
        <a:defRPr sz="2500" kern="1200">
          <a:solidFill>
            <a:schemeClr val="tx1"/>
          </a:solidFill>
          <a:latin typeface="+mn-lt"/>
          <a:ea typeface="+mn-ea"/>
          <a:cs typeface="+mn-cs"/>
        </a:defRPr>
      </a:lvl3pPr>
      <a:lvl4pPr marL="1224527" algn="l" defTabSz="816351" rtl="0" eaLnBrk="1" latinLnBrk="0" hangingPunct="1">
        <a:defRPr sz="2500" kern="1200">
          <a:solidFill>
            <a:schemeClr val="tx1"/>
          </a:solidFill>
          <a:latin typeface="+mn-lt"/>
          <a:ea typeface="+mn-ea"/>
          <a:cs typeface="+mn-cs"/>
        </a:defRPr>
      </a:lvl4pPr>
      <a:lvl5pPr marL="1632703" algn="l" defTabSz="816351" rtl="0" eaLnBrk="1" latinLnBrk="0" hangingPunct="1">
        <a:defRPr sz="2500" kern="1200">
          <a:solidFill>
            <a:schemeClr val="tx1"/>
          </a:solidFill>
          <a:latin typeface="+mn-lt"/>
          <a:ea typeface="+mn-ea"/>
          <a:cs typeface="+mn-cs"/>
        </a:defRPr>
      </a:lvl5pPr>
      <a:lvl6pPr marL="2040878" algn="l" defTabSz="816351" rtl="0" eaLnBrk="1" latinLnBrk="0" hangingPunct="1">
        <a:defRPr sz="2500" kern="1200">
          <a:solidFill>
            <a:schemeClr val="tx1"/>
          </a:solidFill>
          <a:latin typeface="+mn-lt"/>
          <a:ea typeface="+mn-ea"/>
          <a:cs typeface="+mn-cs"/>
        </a:defRPr>
      </a:lvl6pPr>
      <a:lvl7pPr marL="2449054" algn="l" defTabSz="816351" rtl="0" eaLnBrk="1" latinLnBrk="0" hangingPunct="1">
        <a:defRPr sz="2500" kern="1200">
          <a:solidFill>
            <a:schemeClr val="tx1"/>
          </a:solidFill>
          <a:latin typeface="+mn-lt"/>
          <a:ea typeface="+mn-ea"/>
          <a:cs typeface="+mn-cs"/>
        </a:defRPr>
      </a:lvl7pPr>
      <a:lvl8pPr marL="2857229" algn="l" defTabSz="816351" rtl="0" eaLnBrk="1" latinLnBrk="0" hangingPunct="1">
        <a:defRPr sz="2500" kern="1200">
          <a:solidFill>
            <a:schemeClr val="tx1"/>
          </a:solidFill>
          <a:latin typeface="+mn-lt"/>
          <a:ea typeface="+mn-ea"/>
          <a:cs typeface="+mn-cs"/>
        </a:defRPr>
      </a:lvl8pPr>
      <a:lvl9pPr marL="3265405" algn="l" defTabSz="816351"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Samsung"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s://en.wikipedia.org/wiki/1997_Asian_financial_crisis" TargetMode="External"/><Relationship Id="rId5" Type="http://schemas.openxmlformats.org/officeDocument/2006/relationships/hyperlink" Target="http://www.sjsu.edu/faculty/watkins/chaebol.htm#45" TargetMode="External"/><Relationship Id="rId4" Type="http://schemas.openxmlformats.org/officeDocument/2006/relationships/hyperlink" Target="http://www.antiessays.com/free-essays/Samsung-s-Survival-Of-The-Asian-Financial-522093.html"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th-TH" dirty="0"/>
          </a:p>
        </p:txBody>
      </p:sp>
      <p:sp>
        <p:nvSpPr>
          <p:cNvPr id="3" name="Subtitle 2"/>
          <p:cNvSpPr>
            <a:spLocks noGrp="1"/>
          </p:cNvSpPr>
          <p:nvPr>
            <p:ph type="subTitle" idx="1"/>
          </p:nvPr>
        </p:nvSpPr>
        <p:spPr/>
        <p:txBody>
          <a:bodyPr/>
          <a:lstStyle/>
          <a:p>
            <a:endParaRPr lang="th-TH"/>
          </a:p>
        </p:txBody>
      </p:sp>
      <p:pic>
        <p:nvPicPr>
          <p:cNvPr id="1026" name="Picture 2" descr="C:\Users\Windows7\Desktop\New folder (6)\6959783-samsung-logo-wallpaper.jpg"/>
          <p:cNvPicPr>
            <a:picLocks noChangeAspect="1" noChangeArrowheads="1"/>
          </p:cNvPicPr>
          <p:nvPr/>
        </p:nvPicPr>
        <p:blipFill>
          <a:blip r:embed="rId2" cstate="print"/>
          <a:srcRect/>
          <a:stretch>
            <a:fillRect/>
          </a:stretch>
        </p:blipFill>
        <p:spPr bwMode="auto">
          <a:xfrm>
            <a:off x="-5500662" y="-1339480"/>
            <a:ext cx="14644662" cy="6864686"/>
          </a:xfrm>
          <a:prstGeom prst="rect">
            <a:avLst/>
          </a:prstGeom>
          <a:noFill/>
        </p:spPr>
      </p:pic>
      <p:sp>
        <p:nvSpPr>
          <p:cNvPr id="6" name="TextBox 5"/>
          <p:cNvSpPr txBox="1"/>
          <p:nvPr/>
        </p:nvSpPr>
        <p:spPr>
          <a:xfrm>
            <a:off x="785786" y="3536165"/>
            <a:ext cx="5643602" cy="851873"/>
          </a:xfrm>
          <a:prstGeom prst="rect">
            <a:avLst/>
          </a:prstGeom>
          <a:noFill/>
        </p:spPr>
        <p:txBody>
          <a:bodyPr wrap="square" lIns="81635" tIns="40817" rIns="81635" bIns="40817" rtlCol="0">
            <a:spAutoFit/>
          </a:bodyPr>
          <a:lstStyle/>
          <a:p>
            <a:r>
              <a:rPr lang="en-US" dirty="0" err="1" smtClean="0">
                <a:solidFill>
                  <a:schemeClr val="bg1"/>
                </a:solidFill>
                <a:latin typeface="Adobe Gothic Std B" pitchFamily="34" charset="-128"/>
                <a:ea typeface="Adobe Gothic Std B" pitchFamily="34" charset="-128"/>
              </a:rPr>
              <a:t>Arnakorn</a:t>
            </a:r>
            <a:r>
              <a:rPr lang="en-US" dirty="0" smtClean="0">
                <a:solidFill>
                  <a:schemeClr val="bg1"/>
                </a:solidFill>
                <a:latin typeface="Adobe Gothic Std B" pitchFamily="34" charset="-128"/>
                <a:ea typeface="Adobe Gothic Std B" pitchFamily="34" charset="-128"/>
              </a:rPr>
              <a:t> </a:t>
            </a:r>
            <a:r>
              <a:rPr lang="en-US" dirty="0" err="1" smtClean="0">
                <a:solidFill>
                  <a:schemeClr val="bg1"/>
                </a:solidFill>
                <a:latin typeface="Adobe Gothic Std B" pitchFamily="34" charset="-128"/>
                <a:ea typeface="Adobe Gothic Std B" pitchFamily="34" charset="-128"/>
              </a:rPr>
              <a:t>Sangadej</a:t>
            </a:r>
            <a:r>
              <a:rPr lang="en-US" dirty="0" smtClean="0">
                <a:solidFill>
                  <a:schemeClr val="bg1"/>
                </a:solidFill>
                <a:latin typeface="Adobe Gothic Std B" pitchFamily="34" charset="-128"/>
                <a:ea typeface="Adobe Gothic Std B" pitchFamily="34" charset="-128"/>
              </a:rPr>
              <a:t> 5604640085</a:t>
            </a:r>
          </a:p>
          <a:p>
            <a:r>
              <a:rPr lang="en-US" dirty="0" err="1" smtClean="0">
                <a:solidFill>
                  <a:schemeClr val="bg1"/>
                </a:solidFill>
                <a:latin typeface="Adobe Gothic Std B" pitchFamily="34" charset="-128"/>
                <a:ea typeface="Adobe Gothic Std B" pitchFamily="34" charset="-128"/>
              </a:rPr>
              <a:t>Thanawan</a:t>
            </a:r>
            <a:r>
              <a:rPr lang="en-US" dirty="0" smtClean="0">
                <a:solidFill>
                  <a:schemeClr val="bg1"/>
                </a:solidFill>
                <a:latin typeface="Adobe Gothic Std B" pitchFamily="34" charset="-128"/>
                <a:ea typeface="Adobe Gothic Std B" pitchFamily="34" charset="-128"/>
              </a:rPr>
              <a:t> </a:t>
            </a:r>
            <a:r>
              <a:rPr lang="en-US" dirty="0" err="1" smtClean="0">
                <a:solidFill>
                  <a:schemeClr val="bg1"/>
                </a:solidFill>
                <a:latin typeface="Adobe Gothic Std B" pitchFamily="34" charset="-128"/>
                <a:ea typeface="Adobe Gothic Std B" pitchFamily="34" charset="-128"/>
              </a:rPr>
              <a:t>Bunsiri</a:t>
            </a:r>
            <a:r>
              <a:rPr lang="en-US" dirty="0" smtClean="0">
                <a:solidFill>
                  <a:schemeClr val="bg1"/>
                </a:solidFill>
                <a:latin typeface="Adobe Gothic Std B" pitchFamily="34" charset="-128"/>
                <a:ea typeface="Adobe Gothic Std B" pitchFamily="34" charset="-128"/>
              </a:rPr>
              <a:t>    5604641851</a:t>
            </a:r>
            <a:endParaRPr lang="th-TH" dirty="0">
              <a:solidFill>
                <a:schemeClr val="bg1"/>
              </a:solidFill>
              <a:latin typeface="Adobe Gothic Std B" pitchFamily="34" charset="-128"/>
              <a:ea typeface="Adobe Gothic Std B"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solidFill>
                  <a:schemeClr val="bg1"/>
                </a:solidFill>
                <a:latin typeface="Impact" pitchFamily="34" charset="0"/>
                <a:cs typeface="Times New Roman" pitchFamily="18" charset="0"/>
              </a:rPr>
              <a:t>SAMSUNG</a:t>
            </a:r>
            <a:endParaRPr lang="th-TH" u="sng" dirty="0">
              <a:solidFill>
                <a:schemeClr val="bg1"/>
              </a:solidFill>
              <a:latin typeface="Impact" pitchFamily="34" charset="0"/>
            </a:endParaRPr>
          </a:p>
        </p:txBody>
      </p:sp>
      <p:sp>
        <p:nvSpPr>
          <p:cNvPr id="3" name="Content Placeholder 2"/>
          <p:cNvSpPr>
            <a:spLocks noGrp="1"/>
          </p:cNvSpPr>
          <p:nvPr>
            <p:ph idx="1"/>
          </p:nvPr>
        </p:nvSpPr>
        <p:spPr>
          <a:xfrm>
            <a:off x="5214942" y="1214428"/>
            <a:ext cx="3786214" cy="3394472"/>
          </a:xfrm>
        </p:spPr>
        <p:txBody>
          <a:bodyPr>
            <a:normAutofit fontScale="92500" lnSpcReduction="20000"/>
          </a:bodyPr>
          <a:lstStyle/>
          <a:p>
            <a:r>
              <a:rPr lang="en-US" sz="2400" b="1" dirty="0" smtClean="0">
                <a:solidFill>
                  <a:schemeClr val="bg1"/>
                </a:solidFill>
                <a:latin typeface="Times New Roman" pitchFamily="18" charset="0"/>
                <a:cs typeface="Times New Roman" pitchFamily="18" charset="0"/>
              </a:rPr>
              <a:t>A South </a:t>
            </a:r>
            <a:r>
              <a:rPr lang="en-US" sz="2400" b="1" dirty="0">
                <a:solidFill>
                  <a:schemeClr val="bg1"/>
                </a:solidFill>
                <a:latin typeface="Times New Roman" pitchFamily="18" charset="0"/>
                <a:cs typeface="Times New Roman" pitchFamily="18" charset="0"/>
              </a:rPr>
              <a:t>Korean </a:t>
            </a:r>
            <a:r>
              <a:rPr lang="en-US" sz="2400" b="1" dirty="0" smtClean="0">
                <a:solidFill>
                  <a:schemeClr val="bg1"/>
                </a:solidFill>
                <a:latin typeface="Times New Roman" pitchFamily="18" charset="0"/>
                <a:cs typeface="Times New Roman" pitchFamily="18" charset="0"/>
              </a:rPr>
              <a:t>multinational conglomerate </a:t>
            </a:r>
            <a:r>
              <a:rPr lang="en-US" sz="2400" b="1" dirty="0">
                <a:solidFill>
                  <a:schemeClr val="bg1"/>
                </a:solidFill>
                <a:latin typeface="Times New Roman" pitchFamily="18" charset="0"/>
                <a:cs typeface="Times New Roman" pitchFamily="18" charset="0"/>
              </a:rPr>
              <a:t>company headquartered in Samsung Town, Seoul</a:t>
            </a:r>
            <a:r>
              <a:rPr lang="en-US" sz="2400" b="1" dirty="0" smtClean="0">
                <a:solidFill>
                  <a:schemeClr val="bg1"/>
                </a:solidFill>
                <a:latin typeface="Times New Roman" pitchFamily="18" charset="0"/>
                <a:cs typeface="Times New Roman" pitchFamily="18" charset="0"/>
              </a:rPr>
              <a:t>.</a:t>
            </a:r>
            <a:r>
              <a:rPr lang="en-US" sz="2400" b="1" dirty="0">
                <a:solidFill>
                  <a:schemeClr val="bg1"/>
                </a:solidFill>
                <a:latin typeface="Times New Roman" pitchFamily="18" charset="0"/>
                <a:cs typeface="Times New Roman" pitchFamily="18" charset="0"/>
              </a:rPr>
              <a:t> </a:t>
            </a:r>
            <a:endParaRPr lang="en-US" sz="2400" b="1" dirty="0" smtClean="0">
              <a:solidFill>
                <a:schemeClr val="bg1"/>
              </a:solidFill>
              <a:latin typeface="Times New Roman" pitchFamily="18" charset="0"/>
              <a:cs typeface="Times New Roman" pitchFamily="18" charset="0"/>
            </a:endParaRPr>
          </a:p>
          <a:p>
            <a:r>
              <a:rPr lang="en-US" sz="2400" b="1" dirty="0" smtClean="0">
                <a:solidFill>
                  <a:schemeClr val="bg1"/>
                </a:solidFill>
                <a:latin typeface="Times New Roman" pitchFamily="18" charset="0"/>
                <a:cs typeface="Times New Roman" pitchFamily="18" charset="0"/>
              </a:rPr>
              <a:t>It </a:t>
            </a:r>
            <a:r>
              <a:rPr lang="en-US" sz="2400" b="1" dirty="0">
                <a:solidFill>
                  <a:schemeClr val="bg1"/>
                </a:solidFill>
                <a:latin typeface="Times New Roman" pitchFamily="18" charset="0"/>
                <a:cs typeface="Times New Roman" pitchFamily="18" charset="0"/>
              </a:rPr>
              <a:t>comprises numerous subsidiaries and affiliated businesses</a:t>
            </a:r>
            <a:r>
              <a:rPr lang="en-US" sz="2400" b="1" dirty="0" smtClean="0">
                <a:solidFill>
                  <a:schemeClr val="bg1"/>
                </a:solidFill>
                <a:latin typeface="Times New Roman" pitchFamily="18" charset="0"/>
                <a:cs typeface="Times New Roman" pitchFamily="18" charset="0"/>
              </a:rPr>
              <a:t>,</a:t>
            </a:r>
            <a:r>
              <a:rPr lang="en-US" sz="2400" b="1" dirty="0">
                <a:solidFill>
                  <a:schemeClr val="bg1"/>
                </a:solidFill>
                <a:latin typeface="Times New Roman" pitchFamily="18" charset="0"/>
                <a:cs typeface="Times New Roman" pitchFamily="18" charset="0"/>
              </a:rPr>
              <a:t> most of them united under the Samsung brand, and is the largest </a:t>
            </a:r>
            <a:r>
              <a:rPr lang="en-US" sz="2400" b="1" dirty="0" smtClean="0">
                <a:solidFill>
                  <a:schemeClr val="bg1"/>
                </a:solidFill>
                <a:latin typeface="Times New Roman" pitchFamily="18" charset="0"/>
                <a:cs typeface="Times New Roman" pitchFamily="18" charset="0"/>
              </a:rPr>
              <a:t>South </a:t>
            </a:r>
            <a:r>
              <a:rPr lang="en-US" sz="2400" b="1" dirty="0">
                <a:solidFill>
                  <a:schemeClr val="bg1"/>
                </a:solidFill>
                <a:latin typeface="Times New Roman" pitchFamily="18" charset="0"/>
                <a:cs typeface="Times New Roman" pitchFamily="18" charset="0"/>
              </a:rPr>
              <a:t>Korean </a:t>
            </a:r>
            <a:r>
              <a:rPr lang="en-US" sz="2400" b="1" dirty="0" err="1">
                <a:solidFill>
                  <a:schemeClr val="bg1"/>
                </a:solidFill>
                <a:latin typeface="Times New Roman" pitchFamily="18" charset="0"/>
                <a:cs typeface="Times New Roman" pitchFamily="18" charset="0"/>
              </a:rPr>
              <a:t>chaebol</a:t>
            </a:r>
            <a:r>
              <a:rPr lang="en-US" sz="2400" dirty="0">
                <a:latin typeface="Times New Roman" pitchFamily="18" charset="0"/>
                <a:cs typeface="Times New Roman" pitchFamily="18" charset="0"/>
              </a:rPr>
              <a:t> </a:t>
            </a:r>
            <a:endParaRPr lang="th-TH" sz="2400" dirty="0">
              <a:latin typeface="Times New Roman" pitchFamily="18" charset="0"/>
            </a:endParaRPr>
          </a:p>
        </p:txBody>
      </p:sp>
      <p:pic>
        <p:nvPicPr>
          <p:cNvPr id="21506" name="Picture 2" descr="http://pisces.bbystatic.com/image2/BestBuy_US/en_US/images/abn/2015/mob/pm/137096-samsungex.jpg;canvasHeight=316;canvasWidth=572"/>
          <p:cNvPicPr>
            <a:picLocks noChangeAspect="1" noChangeArrowheads="1"/>
          </p:cNvPicPr>
          <p:nvPr/>
        </p:nvPicPr>
        <p:blipFill>
          <a:blip r:embed="rId2" cstate="print"/>
          <a:srcRect/>
          <a:stretch>
            <a:fillRect/>
          </a:stretch>
        </p:blipFill>
        <p:spPr bwMode="auto">
          <a:xfrm>
            <a:off x="214282" y="1357304"/>
            <a:ext cx="5000660" cy="3071834"/>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40"/>
            <a:ext cx="8229600" cy="857250"/>
          </a:xfrm>
        </p:spPr>
        <p:txBody>
          <a:bodyPr/>
          <a:lstStyle/>
          <a:p>
            <a:r>
              <a:rPr lang="en-US" u="sng" dirty="0" smtClean="0">
                <a:latin typeface="Impact" pitchFamily="34" charset="0"/>
                <a:cs typeface="Times New Roman" pitchFamily="18" charset="0"/>
              </a:rPr>
              <a:t>CHAEBOL</a:t>
            </a:r>
            <a:endParaRPr lang="th-TH" u="sng" dirty="0">
              <a:latin typeface="Impact" pitchFamily="34" charset="0"/>
              <a:cs typeface="+mn-cs"/>
            </a:endParaRPr>
          </a:p>
        </p:txBody>
      </p:sp>
      <p:sp>
        <p:nvSpPr>
          <p:cNvPr id="3" name="Content Placeholder 2"/>
          <p:cNvSpPr>
            <a:spLocks noGrp="1"/>
          </p:cNvSpPr>
          <p:nvPr>
            <p:ph idx="1"/>
          </p:nvPr>
        </p:nvSpPr>
        <p:spPr>
          <a:xfrm>
            <a:off x="3886192" y="1285866"/>
            <a:ext cx="5257808" cy="3394472"/>
          </a:xfrm>
        </p:spPr>
        <p:txBody>
          <a:bodyPr>
            <a:normAutofit fontScale="77500" lnSpcReduction="20000"/>
          </a:bodyPr>
          <a:lstStyle/>
          <a:p>
            <a:r>
              <a:rPr lang="en-US" dirty="0" smtClean="0">
                <a:latin typeface="Times New Roman" pitchFamily="18" charset="0"/>
                <a:cs typeface="Times New Roman" pitchFamily="18" charset="0"/>
              </a:rPr>
              <a:t>Business conglomerate structure that originated in South Korea in the 1960s</a:t>
            </a:r>
          </a:p>
          <a:p>
            <a:r>
              <a:rPr lang="en-US" dirty="0" smtClean="0">
                <a:latin typeface="Times New Roman" pitchFamily="18" charset="0"/>
                <a:cs typeface="Times New Roman" pitchFamily="18" charset="0"/>
              </a:rPr>
              <a:t>Creating global multinationals with huge international operations</a:t>
            </a:r>
          </a:p>
          <a:p>
            <a:r>
              <a:rPr lang="en-US" dirty="0" smtClean="0">
                <a:latin typeface="Times New Roman" pitchFamily="18" charset="0"/>
                <a:cs typeface="Times New Roman" pitchFamily="18" charset="0"/>
              </a:rPr>
              <a:t>Can encompass a single large company or several groups of companies</a:t>
            </a:r>
          </a:p>
          <a:p>
            <a:r>
              <a:rPr lang="en-US" dirty="0" smtClean="0">
                <a:latin typeface="Times New Roman" pitchFamily="18" charset="0"/>
                <a:cs typeface="Times New Roman" pitchFamily="18" charset="0"/>
              </a:rPr>
              <a:t>Each </a:t>
            </a:r>
            <a:r>
              <a:rPr lang="en-US" dirty="0" err="1" smtClean="0">
                <a:latin typeface="Times New Roman" pitchFamily="18" charset="0"/>
                <a:cs typeface="Times New Roman" pitchFamily="18" charset="0"/>
              </a:rPr>
              <a:t>chaebol</a:t>
            </a:r>
            <a:r>
              <a:rPr lang="en-US" dirty="0" smtClean="0">
                <a:latin typeface="Times New Roman" pitchFamily="18" charset="0"/>
                <a:cs typeface="Times New Roman" pitchFamily="18" charset="0"/>
              </a:rPr>
              <a:t> is owned, controlled or managed by the same family dynasty. Samsung, Hyundai and LG Group are among the biggest and most prominent </a:t>
            </a:r>
            <a:r>
              <a:rPr lang="en-US" dirty="0" err="1" smtClean="0">
                <a:latin typeface="Times New Roman" pitchFamily="18" charset="0"/>
                <a:cs typeface="Times New Roman" pitchFamily="18" charset="0"/>
              </a:rPr>
              <a:t>chaebol</a:t>
            </a:r>
            <a:r>
              <a:rPr lang="en-US" dirty="0" smtClean="0">
                <a:latin typeface="Times New Roman" pitchFamily="18" charset="0"/>
                <a:cs typeface="Times New Roman" pitchFamily="18" charset="0"/>
              </a:rPr>
              <a:t>.</a:t>
            </a:r>
          </a:p>
          <a:p>
            <a:endParaRPr lang="th-TH" dirty="0"/>
          </a:p>
        </p:txBody>
      </p:sp>
      <p:pic>
        <p:nvPicPr>
          <p:cNvPr id="7174" name="Picture 6" descr="http://cdn.static-economist.com/sites/default/files/images/articles/migrated/201014ldd002.jpg"/>
          <p:cNvPicPr>
            <a:picLocks noChangeAspect="1" noChangeArrowheads="1"/>
          </p:cNvPicPr>
          <p:nvPr/>
        </p:nvPicPr>
        <p:blipFill>
          <a:blip r:embed="rId2" cstate="print"/>
          <a:srcRect/>
          <a:stretch>
            <a:fillRect/>
          </a:stretch>
        </p:blipFill>
        <p:spPr bwMode="auto">
          <a:xfrm>
            <a:off x="142844" y="1643056"/>
            <a:ext cx="3714744" cy="233236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72"/>
            <a:ext cx="8229600" cy="857250"/>
          </a:xfrm>
        </p:spPr>
        <p:txBody>
          <a:bodyPr/>
          <a:lstStyle/>
          <a:p>
            <a:r>
              <a:rPr lang="en-US" u="sng" dirty="0" smtClean="0">
                <a:latin typeface="Impact" pitchFamily="34" charset="0"/>
              </a:rPr>
              <a:t>History</a:t>
            </a:r>
            <a:endParaRPr lang="th-TH" u="sng" dirty="0">
              <a:latin typeface="Impact" pitchFamily="34" charset="0"/>
            </a:endParaRPr>
          </a:p>
        </p:txBody>
      </p:sp>
      <p:cxnSp>
        <p:nvCxnSpPr>
          <p:cNvPr id="6" name="Straight Connector 5"/>
          <p:cNvCxnSpPr/>
          <p:nvPr/>
        </p:nvCxnSpPr>
        <p:spPr>
          <a:xfrm rot="5400000">
            <a:off x="2393141" y="3536163"/>
            <a:ext cx="4071966" cy="0"/>
          </a:xfrm>
          <a:prstGeom prst="line">
            <a:avLst/>
          </a:prstGeom>
          <a:ln w="101600">
            <a:solidFill>
              <a:srgbClr val="002060"/>
            </a:solidFill>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4286248" y="1357304"/>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Title 1"/>
          <p:cNvSpPr txBox="1">
            <a:spLocks/>
          </p:cNvSpPr>
          <p:nvPr/>
        </p:nvSpPr>
        <p:spPr>
          <a:xfrm>
            <a:off x="4357686" y="1785932"/>
            <a:ext cx="2705120" cy="857250"/>
          </a:xfrm>
          <a:prstGeom prst="rect">
            <a:avLst/>
          </a:prstGeom>
        </p:spPr>
        <p:txBody>
          <a:bodyPr vert="horz" lIns="81635" tIns="40817" rIns="81635" bIns="40817" rtlCol="0" anchor="ctr">
            <a:normAutofit/>
          </a:bodyPr>
          <a:lstStyle/>
          <a:p>
            <a:pPr marL="0" marR="0" lvl="0" indent="0" algn="ctr" defTabSz="816351"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smtClean="0">
                <a:ln>
                  <a:noFill/>
                </a:ln>
                <a:solidFill>
                  <a:srgbClr val="FFC000"/>
                </a:solidFill>
                <a:effectLst/>
                <a:uLnTx/>
                <a:uFillTx/>
                <a:latin typeface="Impact" pitchFamily="34" charset="0"/>
                <a:ea typeface="+mj-ea"/>
                <a:cs typeface="+mj-cs"/>
              </a:rPr>
              <a:t>CHAEBOL</a:t>
            </a:r>
            <a:endParaRPr kumimoji="0" lang="th-TH" sz="4000" b="0" i="0" u="none" strike="noStrike" kern="1200" cap="none" spc="0" normalizeH="0" baseline="0" noProof="0" dirty="0" smtClean="0">
              <a:ln>
                <a:noFill/>
              </a:ln>
              <a:solidFill>
                <a:srgbClr val="FFC000"/>
              </a:solidFill>
              <a:effectLst/>
              <a:uLnTx/>
              <a:uFillTx/>
              <a:latin typeface="Impact" pitchFamily="34" charset="0"/>
              <a:ea typeface="+mj-ea"/>
              <a:cs typeface="+mj-cs"/>
            </a:endParaRPr>
          </a:p>
        </p:txBody>
      </p:sp>
      <p:sp>
        <p:nvSpPr>
          <p:cNvPr id="9" name="Title 1"/>
          <p:cNvSpPr txBox="1">
            <a:spLocks/>
          </p:cNvSpPr>
          <p:nvPr/>
        </p:nvSpPr>
        <p:spPr>
          <a:xfrm>
            <a:off x="2019280" y="3857634"/>
            <a:ext cx="2124092" cy="857250"/>
          </a:xfrm>
          <a:prstGeom prst="rect">
            <a:avLst/>
          </a:prstGeom>
        </p:spPr>
        <p:txBody>
          <a:bodyPr vert="horz" lIns="81635" tIns="40817" rIns="81635" bIns="40817" rtlCol="0" anchor="ctr">
            <a:normAutofit fontScale="92500"/>
          </a:bodyPr>
          <a:lstStyle/>
          <a:p>
            <a:pPr marL="0" marR="0" lvl="0" indent="0" algn="ctr" defTabSz="816351"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smtClean="0">
                <a:ln>
                  <a:noFill/>
                </a:ln>
                <a:solidFill>
                  <a:srgbClr val="C00000"/>
                </a:solidFill>
                <a:effectLst/>
                <a:uLnTx/>
                <a:uFillTx/>
                <a:latin typeface="Impact" pitchFamily="34" charset="0"/>
                <a:ea typeface="+mj-ea"/>
                <a:cs typeface="+mj-cs"/>
              </a:rPr>
              <a:t>SAMSUNG</a:t>
            </a:r>
            <a:endParaRPr kumimoji="0" lang="th-TH" sz="4000" b="0" i="0" u="none" strike="noStrike" kern="1200" cap="none" spc="0" normalizeH="0" baseline="0" noProof="0" dirty="0" smtClean="0">
              <a:ln>
                <a:noFill/>
              </a:ln>
              <a:solidFill>
                <a:srgbClr val="C00000"/>
              </a:solidFill>
              <a:effectLst/>
              <a:uLnTx/>
              <a:uFillTx/>
              <a:latin typeface="Impact" pitchFamily="34" charset="0"/>
              <a:ea typeface="+mj-ea"/>
              <a:cs typeface="+mj-cs"/>
            </a:endParaRPr>
          </a:p>
        </p:txBody>
      </p:sp>
      <p:sp>
        <p:nvSpPr>
          <p:cNvPr id="10" name="TextBox 9"/>
          <p:cNvSpPr txBox="1"/>
          <p:nvPr/>
        </p:nvSpPr>
        <p:spPr>
          <a:xfrm>
            <a:off x="4000496" y="2000246"/>
            <a:ext cx="1214446" cy="477054"/>
          </a:xfrm>
          <a:prstGeom prst="rect">
            <a:avLst/>
          </a:prstGeom>
          <a:noFill/>
        </p:spPr>
        <p:txBody>
          <a:bodyPr wrap="square" rtlCol="0">
            <a:spAutoFit/>
          </a:bodyPr>
          <a:lstStyle/>
          <a:p>
            <a:r>
              <a:rPr lang="en-US" sz="2400" dirty="0" smtClean="0">
                <a:solidFill>
                  <a:schemeClr val="bg1"/>
                </a:solidFill>
                <a:latin typeface="Impact" pitchFamily="34" charset="0"/>
              </a:rPr>
              <a:t>1920</a:t>
            </a:r>
            <a:endParaRPr lang="th-TH" sz="2400" dirty="0">
              <a:solidFill>
                <a:schemeClr val="bg1"/>
              </a:solidFill>
              <a:latin typeface="Impact" pitchFamily="34" charset="0"/>
            </a:endParaRPr>
          </a:p>
        </p:txBody>
      </p:sp>
      <p:sp>
        <p:nvSpPr>
          <p:cNvPr id="11" name="TextBox 10"/>
          <p:cNvSpPr txBox="1"/>
          <p:nvPr/>
        </p:nvSpPr>
        <p:spPr>
          <a:xfrm>
            <a:off x="4000496" y="4094960"/>
            <a:ext cx="1214446" cy="477054"/>
          </a:xfrm>
          <a:prstGeom prst="rect">
            <a:avLst/>
          </a:prstGeom>
          <a:noFill/>
        </p:spPr>
        <p:txBody>
          <a:bodyPr wrap="square" rtlCol="0">
            <a:spAutoFit/>
          </a:bodyPr>
          <a:lstStyle/>
          <a:p>
            <a:r>
              <a:rPr lang="en-US" sz="2400" dirty="0" smtClean="0">
                <a:solidFill>
                  <a:schemeClr val="bg1"/>
                </a:solidFill>
                <a:latin typeface="Impact" pitchFamily="34" charset="0"/>
              </a:rPr>
              <a:t>1938</a:t>
            </a:r>
            <a:endParaRPr lang="th-TH" sz="2400" dirty="0">
              <a:solidFill>
                <a:schemeClr val="bg1"/>
              </a:solidFill>
              <a:latin typeface="Impact" pitchFamily="34" charset="0"/>
            </a:endParaRPr>
          </a:p>
        </p:txBody>
      </p:sp>
      <p:sp>
        <p:nvSpPr>
          <p:cNvPr id="12" name="Rounded Rectangular Callout 11"/>
          <p:cNvSpPr/>
          <p:nvPr/>
        </p:nvSpPr>
        <p:spPr>
          <a:xfrm>
            <a:off x="285720" y="785800"/>
            <a:ext cx="3571900" cy="3000396"/>
          </a:xfrm>
          <a:prstGeom prst="wedgeRoundRectCallout">
            <a:avLst>
              <a:gd name="adj1" fmla="val -1387"/>
              <a:gd name="adj2" fmla="val 66757"/>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3" name="TextBox 12"/>
          <p:cNvSpPr txBox="1"/>
          <p:nvPr/>
        </p:nvSpPr>
        <p:spPr>
          <a:xfrm>
            <a:off x="571472" y="928676"/>
            <a:ext cx="3071834" cy="923330"/>
          </a:xfrm>
          <a:prstGeom prst="rect">
            <a:avLst/>
          </a:prstGeom>
          <a:noFill/>
        </p:spPr>
        <p:txBody>
          <a:bodyPr wrap="square" rtlCol="0">
            <a:spAutoFit/>
          </a:bodyPr>
          <a:lstStyle/>
          <a:p>
            <a:pPr>
              <a:buFont typeface="Arial" pitchFamily="34" charset="0"/>
              <a:buChar char="•"/>
            </a:pPr>
            <a:r>
              <a:rPr lang="en-US" sz="1800" dirty="0" smtClean="0">
                <a:latin typeface="Times New Roman" pitchFamily="18" charset="0"/>
                <a:cs typeface="Times New Roman" pitchFamily="18" charset="0"/>
              </a:rPr>
              <a:t> Lee </a:t>
            </a:r>
            <a:r>
              <a:rPr lang="en-US" sz="1800" dirty="0" err="1" smtClean="0">
                <a:latin typeface="Times New Roman" pitchFamily="18" charset="0"/>
                <a:cs typeface="Times New Roman" pitchFamily="18" charset="0"/>
              </a:rPr>
              <a:t>Byung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chull</a:t>
            </a:r>
            <a:endParaRPr lang="en-US" sz="1800" dirty="0" smtClean="0">
              <a:latin typeface="Times New Roman" pitchFamily="18" charset="0"/>
              <a:cs typeface="Times New Roman" pitchFamily="18" charset="0"/>
            </a:endParaRPr>
          </a:p>
          <a:p>
            <a:pPr>
              <a:buFont typeface="Arial" pitchFamily="34" charset="0"/>
              <a:buChar char="•"/>
            </a:pPr>
            <a:r>
              <a:rPr lang="en-US" sz="1800" dirty="0" smtClean="0">
                <a:latin typeface="Times New Roman" pitchFamily="18" charset="0"/>
                <a:cs typeface="Times New Roman" pitchFamily="18" charset="0"/>
              </a:rPr>
              <a:t> Dealt in locally-grown groceries and made noodles</a:t>
            </a:r>
            <a:endParaRPr lang="th-TH" sz="1800" dirty="0">
              <a:latin typeface="Times New Roman" pitchFamily="18" charset="0"/>
            </a:endParaRPr>
          </a:p>
        </p:txBody>
      </p:sp>
      <p:pic>
        <p:nvPicPr>
          <p:cNvPr id="10242" name="Picture 2" descr="https://upload.wikimedia.org/wikipedia/commons/1/15/%EC%82%BC%EC%84%B1%EC%83%81%ED%9A%8C.jpg"/>
          <p:cNvPicPr>
            <a:picLocks noChangeAspect="1" noChangeArrowheads="1"/>
          </p:cNvPicPr>
          <p:nvPr/>
        </p:nvPicPr>
        <p:blipFill>
          <a:blip r:embed="rId2" cstate="print"/>
          <a:srcRect/>
          <a:stretch>
            <a:fillRect/>
          </a:stretch>
        </p:blipFill>
        <p:spPr bwMode="auto">
          <a:xfrm>
            <a:off x="928662" y="1928808"/>
            <a:ext cx="2428892" cy="1600680"/>
          </a:xfrm>
          <a:prstGeom prst="rect">
            <a:avLst/>
          </a:prstGeom>
          <a:noFill/>
        </p:spPr>
      </p:pic>
      <p:sp>
        <p:nvSpPr>
          <p:cNvPr id="16" name="Rounded Rectangular Callout 15"/>
          <p:cNvSpPr/>
          <p:nvPr/>
        </p:nvSpPr>
        <p:spPr>
          <a:xfrm>
            <a:off x="5357818" y="2643188"/>
            <a:ext cx="3357586" cy="2214578"/>
          </a:xfrm>
          <a:prstGeom prst="wedgeRoundRectCallout">
            <a:avLst>
              <a:gd name="adj1" fmla="val -75159"/>
              <a:gd name="adj2" fmla="val 49323"/>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800" dirty="0">
                <a:solidFill>
                  <a:schemeClr val="tx1"/>
                </a:solidFill>
                <a:latin typeface="Times New Roman" pitchFamily="18" charset="0"/>
                <a:cs typeface="Times New Roman" pitchFamily="18" charset="0"/>
              </a:rPr>
              <a:t>started a </a:t>
            </a:r>
            <a:r>
              <a:rPr lang="en-US" sz="1800" dirty="0" smtClean="0">
                <a:solidFill>
                  <a:schemeClr val="tx1"/>
                </a:solidFill>
                <a:latin typeface="Times New Roman" pitchFamily="18" charset="0"/>
                <a:cs typeface="Times New Roman" pitchFamily="18" charset="0"/>
              </a:rPr>
              <a:t>sugar refinery</a:t>
            </a:r>
            <a:r>
              <a:rPr lang="en-US" sz="1800" dirty="0">
                <a:solidFill>
                  <a:schemeClr val="tx1"/>
                </a:solidFill>
                <a:latin typeface="Times New Roman" pitchFamily="18" charset="0"/>
                <a:cs typeface="Times New Roman" pitchFamily="18" charset="0"/>
              </a:rPr>
              <a:t> in </a:t>
            </a:r>
            <a:r>
              <a:rPr lang="en-US" sz="1800" dirty="0" err="1">
                <a:solidFill>
                  <a:schemeClr val="tx1"/>
                </a:solidFill>
                <a:latin typeface="Times New Roman" pitchFamily="18" charset="0"/>
                <a:cs typeface="Times New Roman" pitchFamily="18" charset="0"/>
              </a:rPr>
              <a:t>Busan</a:t>
            </a:r>
            <a:r>
              <a:rPr lang="en-US" sz="1800" dirty="0">
                <a:solidFill>
                  <a:schemeClr val="tx1"/>
                </a:solidFill>
                <a:latin typeface="Times New Roman" pitchFamily="18" charset="0"/>
                <a:cs typeface="Times New Roman" pitchFamily="18" charset="0"/>
              </a:rPr>
              <a:t> named </a:t>
            </a:r>
            <a:r>
              <a:rPr lang="en-US" sz="1800" dirty="0" err="1">
                <a:solidFill>
                  <a:schemeClr val="tx1"/>
                </a:solidFill>
                <a:latin typeface="Times New Roman" pitchFamily="18" charset="0"/>
                <a:cs typeface="Times New Roman" pitchFamily="18" charset="0"/>
              </a:rPr>
              <a:t>Cheil</a:t>
            </a:r>
            <a:r>
              <a:rPr lang="en-US" sz="1800" dirty="0">
                <a:solidFill>
                  <a:schemeClr val="tx1"/>
                </a:solidFill>
                <a:latin typeface="Times New Roman" pitchFamily="18" charset="0"/>
                <a:cs typeface="Times New Roman" pitchFamily="18" charset="0"/>
              </a:rPr>
              <a:t> </a:t>
            </a:r>
            <a:r>
              <a:rPr lang="en-US" sz="1800" dirty="0" err="1">
                <a:solidFill>
                  <a:schemeClr val="tx1"/>
                </a:solidFill>
                <a:latin typeface="Times New Roman" pitchFamily="18" charset="0"/>
                <a:cs typeface="Times New Roman" pitchFamily="18" charset="0"/>
              </a:rPr>
              <a:t>Jedang</a:t>
            </a:r>
            <a:r>
              <a:rPr lang="en-US" sz="1800" dirty="0" smtClean="0">
                <a:solidFill>
                  <a:schemeClr val="tx1"/>
                </a:solidFill>
                <a:latin typeface="Times New Roman" pitchFamily="18" charset="0"/>
                <a:cs typeface="Times New Roman" pitchFamily="18" charset="0"/>
              </a:rPr>
              <a:t>.</a:t>
            </a:r>
          </a:p>
          <a:p>
            <a:pPr>
              <a:buFont typeface="Arial" pitchFamily="34" charset="0"/>
              <a:buChar char="•"/>
            </a:pPr>
            <a:r>
              <a:rPr lang="en-US" sz="1800" dirty="0">
                <a:solidFill>
                  <a:schemeClr val="tx1"/>
                </a:solidFill>
                <a:latin typeface="Times New Roman" pitchFamily="18" charset="0"/>
                <a:cs typeface="Times New Roman" pitchFamily="18" charset="0"/>
              </a:rPr>
              <a:t>built the plant in </a:t>
            </a:r>
            <a:r>
              <a:rPr lang="en-US" sz="1800" dirty="0" err="1">
                <a:solidFill>
                  <a:schemeClr val="tx1"/>
                </a:solidFill>
                <a:latin typeface="Times New Roman" pitchFamily="18" charset="0"/>
                <a:cs typeface="Times New Roman" pitchFamily="18" charset="0"/>
              </a:rPr>
              <a:t>Chimsan</a:t>
            </a:r>
            <a:r>
              <a:rPr lang="en-US" sz="1800" dirty="0">
                <a:solidFill>
                  <a:schemeClr val="tx1"/>
                </a:solidFill>
                <a:latin typeface="Times New Roman" pitchFamily="18" charset="0"/>
                <a:cs typeface="Times New Roman" pitchFamily="18" charset="0"/>
              </a:rPr>
              <a:t>-dong, </a:t>
            </a:r>
            <a:r>
              <a:rPr lang="en-US" sz="1800" dirty="0" err="1">
                <a:solidFill>
                  <a:schemeClr val="tx1"/>
                </a:solidFill>
                <a:latin typeface="Times New Roman" pitchFamily="18" charset="0"/>
                <a:cs typeface="Times New Roman" pitchFamily="18" charset="0"/>
              </a:rPr>
              <a:t>Daegu</a:t>
            </a:r>
            <a:r>
              <a:rPr lang="en-US" sz="1800" dirty="0">
                <a:solidFill>
                  <a:schemeClr val="tx1"/>
                </a:solidFill>
                <a:latin typeface="Times New Roman" pitchFamily="18" charset="0"/>
                <a:cs typeface="Times New Roman" pitchFamily="18" charset="0"/>
              </a:rPr>
              <a:t>. It was the largest </a:t>
            </a:r>
            <a:r>
              <a:rPr lang="en-US" sz="1800" dirty="0" err="1">
                <a:solidFill>
                  <a:schemeClr val="tx1"/>
                </a:solidFill>
                <a:latin typeface="Times New Roman" pitchFamily="18" charset="0"/>
                <a:cs typeface="Times New Roman" pitchFamily="18" charset="0"/>
              </a:rPr>
              <a:t>woollen</a:t>
            </a:r>
            <a:r>
              <a:rPr lang="en-US" sz="1800" dirty="0">
                <a:solidFill>
                  <a:schemeClr val="tx1"/>
                </a:solidFill>
                <a:latin typeface="Times New Roman" pitchFamily="18" charset="0"/>
                <a:cs typeface="Times New Roman" pitchFamily="18" charset="0"/>
              </a:rPr>
              <a:t> mill ever in the </a:t>
            </a:r>
            <a:r>
              <a:rPr lang="en-US" sz="1800" dirty="0" smtClean="0">
                <a:solidFill>
                  <a:schemeClr val="tx1"/>
                </a:solidFill>
                <a:latin typeface="Times New Roman" pitchFamily="18" charset="0"/>
                <a:cs typeface="Times New Roman" pitchFamily="18" charset="0"/>
              </a:rPr>
              <a:t>country</a:t>
            </a:r>
            <a:endParaRPr lang="th-TH" sz="1800" dirty="0">
              <a:solidFill>
                <a:schemeClr val="tx1"/>
              </a:solidFill>
              <a:latin typeface="Times New Roman" pitchFamily="18" charset="0"/>
            </a:endParaRPr>
          </a:p>
        </p:txBody>
      </p:sp>
    </p:spTree>
  </p:cSld>
  <p:clrMapOvr>
    <a:masterClrMapping/>
  </p:clrMapOvr>
  <p:transition>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cxnSp>
        <p:nvCxnSpPr>
          <p:cNvPr id="4" name="Straight Connector 3"/>
          <p:cNvCxnSpPr/>
          <p:nvPr/>
        </p:nvCxnSpPr>
        <p:spPr>
          <a:xfrm rot="5400000">
            <a:off x="1643051" y="2786073"/>
            <a:ext cx="5572146" cy="0"/>
          </a:xfrm>
          <a:prstGeom prst="line">
            <a:avLst/>
          </a:prstGeom>
          <a:ln w="101600">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000496" y="571486"/>
            <a:ext cx="1214446" cy="477054"/>
          </a:xfrm>
          <a:prstGeom prst="rect">
            <a:avLst/>
          </a:prstGeom>
          <a:noFill/>
        </p:spPr>
        <p:txBody>
          <a:bodyPr wrap="square" rtlCol="0">
            <a:spAutoFit/>
          </a:bodyPr>
          <a:lstStyle/>
          <a:p>
            <a:r>
              <a:rPr lang="en-US" sz="2400" dirty="0" smtClean="0">
                <a:solidFill>
                  <a:schemeClr val="bg1"/>
                </a:solidFill>
                <a:latin typeface="Impact" pitchFamily="34" charset="0"/>
              </a:rPr>
              <a:t>1970</a:t>
            </a:r>
            <a:endParaRPr lang="th-TH" sz="2400" dirty="0">
              <a:solidFill>
                <a:schemeClr val="bg1"/>
              </a:solidFill>
              <a:latin typeface="Impact" pitchFamily="34" charset="0"/>
            </a:endParaRPr>
          </a:p>
        </p:txBody>
      </p:sp>
      <p:sp>
        <p:nvSpPr>
          <p:cNvPr id="7" name="TextBox 6"/>
          <p:cNvSpPr txBox="1"/>
          <p:nvPr/>
        </p:nvSpPr>
        <p:spPr>
          <a:xfrm>
            <a:off x="4000496" y="2523324"/>
            <a:ext cx="1214446" cy="477054"/>
          </a:xfrm>
          <a:prstGeom prst="rect">
            <a:avLst/>
          </a:prstGeom>
          <a:noFill/>
        </p:spPr>
        <p:txBody>
          <a:bodyPr wrap="square" rtlCol="0">
            <a:spAutoFit/>
          </a:bodyPr>
          <a:lstStyle/>
          <a:p>
            <a:r>
              <a:rPr lang="en-US" sz="2400" dirty="0" smtClean="0">
                <a:solidFill>
                  <a:schemeClr val="bg1"/>
                </a:solidFill>
                <a:latin typeface="Impact" pitchFamily="34" charset="0"/>
              </a:rPr>
              <a:t>1990</a:t>
            </a:r>
            <a:endParaRPr lang="th-TH" sz="2400" dirty="0">
              <a:solidFill>
                <a:schemeClr val="bg1"/>
              </a:solidFill>
              <a:latin typeface="Impact" pitchFamily="34" charset="0"/>
            </a:endParaRPr>
          </a:p>
        </p:txBody>
      </p:sp>
      <p:sp>
        <p:nvSpPr>
          <p:cNvPr id="8" name="TextBox 7"/>
          <p:cNvSpPr txBox="1"/>
          <p:nvPr/>
        </p:nvSpPr>
        <p:spPr>
          <a:xfrm>
            <a:off x="4000496" y="4380712"/>
            <a:ext cx="1214446" cy="477054"/>
          </a:xfrm>
          <a:prstGeom prst="rect">
            <a:avLst/>
          </a:prstGeom>
          <a:noFill/>
        </p:spPr>
        <p:txBody>
          <a:bodyPr wrap="square" rtlCol="0">
            <a:spAutoFit/>
          </a:bodyPr>
          <a:lstStyle/>
          <a:p>
            <a:r>
              <a:rPr lang="en-US" sz="2400" dirty="0" smtClean="0">
                <a:solidFill>
                  <a:srgbClr val="FFFF00"/>
                </a:solidFill>
                <a:latin typeface="Impact" pitchFamily="34" charset="0"/>
              </a:rPr>
              <a:t>1997</a:t>
            </a:r>
            <a:endParaRPr lang="th-TH" sz="2400" dirty="0">
              <a:solidFill>
                <a:srgbClr val="FFFF00"/>
              </a:solidFill>
              <a:latin typeface="Impact" pitchFamily="34" charset="0"/>
            </a:endParaRPr>
          </a:p>
        </p:txBody>
      </p:sp>
      <p:sp>
        <p:nvSpPr>
          <p:cNvPr id="9" name="TextBox 8"/>
          <p:cNvSpPr txBox="1"/>
          <p:nvPr/>
        </p:nvSpPr>
        <p:spPr>
          <a:xfrm>
            <a:off x="3071802" y="4666446"/>
            <a:ext cx="3286148" cy="477054"/>
          </a:xfrm>
          <a:prstGeom prst="rect">
            <a:avLst/>
          </a:prstGeom>
          <a:noFill/>
        </p:spPr>
        <p:txBody>
          <a:bodyPr wrap="square" rtlCol="0">
            <a:spAutoFit/>
          </a:bodyPr>
          <a:lstStyle/>
          <a:p>
            <a:r>
              <a:rPr lang="en-US" dirty="0" smtClean="0">
                <a:solidFill>
                  <a:srgbClr val="FFFF00"/>
                </a:solidFill>
                <a:latin typeface="Impact" pitchFamily="34" charset="0"/>
              </a:rPr>
              <a:t>Asian Financial Crisis</a:t>
            </a:r>
            <a:endParaRPr lang="th-TH" dirty="0">
              <a:solidFill>
                <a:srgbClr val="FFFF00"/>
              </a:solidFill>
              <a:latin typeface="Impact" pitchFamily="34" charset="0"/>
            </a:endParaRPr>
          </a:p>
        </p:txBody>
      </p:sp>
      <p:sp>
        <p:nvSpPr>
          <p:cNvPr id="12" name="Rounded Rectangular Callout 11"/>
          <p:cNvSpPr/>
          <p:nvPr/>
        </p:nvSpPr>
        <p:spPr>
          <a:xfrm rot="10800000" flipV="1">
            <a:off x="285720" y="428610"/>
            <a:ext cx="3571900" cy="1785950"/>
          </a:xfrm>
          <a:prstGeom prst="wedgeRoundRectCallout">
            <a:avLst>
              <a:gd name="adj1" fmla="val -58918"/>
              <a:gd name="adj2" fmla="val -66748"/>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600" dirty="0" smtClean="0">
                <a:solidFill>
                  <a:schemeClr val="tx1"/>
                </a:solidFill>
                <a:cs typeface="+mj-cs"/>
              </a:rPr>
              <a:t> </a:t>
            </a:r>
            <a:r>
              <a:rPr lang="en-US" sz="1600" dirty="0" smtClean="0">
                <a:solidFill>
                  <a:schemeClr val="tx1"/>
                </a:solidFill>
                <a:latin typeface="Times New Roman" pitchFamily="18" charset="0"/>
                <a:cs typeface="Times New Roman" pitchFamily="18" charset="0"/>
              </a:rPr>
              <a:t>Samsung </a:t>
            </a:r>
            <a:r>
              <a:rPr lang="en-US" sz="1600" dirty="0">
                <a:solidFill>
                  <a:schemeClr val="tx1"/>
                </a:solidFill>
                <a:latin typeface="Times New Roman" pitchFamily="18" charset="0"/>
                <a:cs typeface="Times New Roman" pitchFamily="18" charset="0"/>
              </a:rPr>
              <a:t>moved into lines of business such as insurance, securities and </a:t>
            </a:r>
            <a:r>
              <a:rPr lang="en-US" sz="1600" dirty="0" smtClean="0">
                <a:solidFill>
                  <a:schemeClr val="tx1"/>
                </a:solidFill>
                <a:latin typeface="Times New Roman" pitchFamily="18" charset="0"/>
                <a:cs typeface="Times New Roman" pitchFamily="18" charset="0"/>
              </a:rPr>
              <a:t>retail.</a:t>
            </a:r>
          </a:p>
          <a:p>
            <a:pPr>
              <a:buFont typeface="Arial" pitchFamily="34" charset="0"/>
              <a:buChar char="•"/>
            </a:pPr>
            <a:r>
              <a:rPr lang="en-US" sz="1600" dirty="0" smtClean="0">
                <a:solidFill>
                  <a:schemeClr val="tx1"/>
                </a:solidFill>
                <a:latin typeface="Times New Roman" pitchFamily="18" charset="0"/>
                <a:cs typeface="Times New Roman" pitchFamily="18" charset="0"/>
              </a:rPr>
              <a:t> In </a:t>
            </a:r>
            <a:r>
              <a:rPr lang="en-US" sz="1600" dirty="0">
                <a:solidFill>
                  <a:schemeClr val="tx1"/>
                </a:solidFill>
                <a:latin typeface="Times New Roman" pitchFamily="18" charset="0"/>
                <a:cs typeface="Times New Roman" pitchFamily="18" charset="0"/>
              </a:rPr>
              <a:t>the late 1960s, Samsung Group entered the electronics </a:t>
            </a:r>
            <a:r>
              <a:rPr lang="en-US" sz="1600" dirty="0" smtClean="0">
                <a:solidFill>
                  <a:schemeClr val="tx1"/>
                </a:solidFill>
                <a:latin typeface="Times New Roman" pitchFamily="18" charset="0"/>
                <a:cs typeface="Times New Roman" pitchFamily="18" charset="0"/>
              </a:rPr>
              <a:t>industry</a:t>
            </a:r>
            <a:endParaRPr lang="th-TH" sz="1600" dirty="0">
              <a:solidFill>
                <a:schemeClr val="tx1"/>
              </a:solidFill>
              <a:cs typeface="+mj-cs"/>
            </a:endParaRPr>
          </a:p>
        </p:txBody>
      </p:sp>
      <p:sp>
        <p:nvSpPr>
          <p:cNvPr id="13" name="Rounded Rectangular Callout 12"/>
          <p:cNvSpPr/>
          <p:nvPr/>
        </p:nvSpPr>
        <p:spPr>
          <a:xfrm rot="10800000" flipV="1">
            <a:off x="5357818" y="714362"/>
            <a:ext cx="3571900" cy="3500462"/>
          </a:xfrm>
          <a:prstGeom prst="wedgeRoundRectCallout">
            <a:avLst>
              <a:gd name="adj1" fmla="val 72384"/>
              <a:gd name="adj2" fmla="val -42984"/>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800" dirty="0" smtClean="0">
                <a:solidFill>
                  <a:schemeClr val="tx1"/>
                </a:solidFill>
              </a:rPr>
              <a:t> </a:t>
            </a:r>
            <a:r>
              <a:rPr lang="en-US" sz="1800" dirty="0" smtClean="0">
                <a:solidFill>
                  <a:schemeClr val="tx1"/>
                </a:solidFill>
                <a:latin typeface="Times New Roman" pitchFamily="18" charset="0"/>
                <a:cs typeface="Times New Roman" pitchFamily="18" charset="0"/>
              </a:rPr>
              <a:t>In 1980s</a:t>
            </a:r>
            <a:r>
              <a:rPr lang="en-US" sz="1800" dirty="0" smtClean="0">
                <a:solidFill>
                  <a:schemeClr val="tx1"/>
                </a:solidFill>
              </a:rPr>
              <a:t>, </a:t>
            </a:r>
            <a:r>
              <a:rPr lang="en-US" sz="1800" dirty="0" smtClean="0">
                <a:solidFill>
                  <a:schemeClr val="tx1"/>
                </a:solidFill>
                <a:latin typeface="Times New Roman" pitchFamily="18" charset="0"/>
                <a:cs typeface="Times New Roman" pitchFamily="18" charset="0"/>
              </a:rPr>
              <a:t>Samsung entered </a:t>
            </a:r>
            <a:r>
              <a:rPr lang="en-US" sz="1800" dirty="0">
                <a:solidFill>
                  <a:schemeClr val="tx1"/>
                </a:solidFill>
                <a:latin typeface="Times New Roman" pitchFamily="18" charset="0"/>
                <a:cs typeface="Times New Roman" pitchFamily="18" charset="0"/>
              </a:rPr>
              <a:t>telecommunications </a:t>
            </a:r>
            <a:r>
              <a:rPr lang="en-US" sz="1800" dirty="0" smtClean="0">
                <a:solidFill>
                  <a:schemeClr val="tx1"/>
                </a:solidFill>
                <a:latin typeface="Times New Roman" pitchFamily="18" charset="0"/>
                <a:cs typeface="Times New Roman" pitchFamily="18" charset="0"/>
              </a:rPr>
              <a:t>hardware</a:t>
            </a:r>
          </a:p>
          <a:p>
            <a:pPr>
              <a:buFont typeface="Arial" pitchFamily="34" charset="0"/>
              <a:buChar char="•"/>
            </a:pPr>
            <a:r>
              <a:rPr lang="en-US" sz="1800" dirty="0">
                <a:solidFill>
                  <a:schemeClr val="tx1"/>
                </a:solidFill>
                <a:latin typeface="Times New Roman" pitchFamily="18" charset="0"/>
                <a:cs typeface="Times New Roman" pitchFamily="18" charset="0"/>
              </a:rPr>
              <a:t> </a:t>
            </a:r>
            <a:r>
              <a:rPr lang="en-US" sz="1800" dirty="0" smtClean="0">
                <a:solidFill>
                  <a:schemeClr val="tx1"/>
                </a:solidFill>
                <a:latin typeface="Times New Roman" pitchFamily="18" charset="0"/>
                <a:cs typeface="Times New Roman" pitchFamily="18" charset="0"/>
              </a:rPr>
              <a:t>Became </a:t>
            </a:r>
            <a:r>
              <a:rPr lang="en-US" sz="1800" dirty="0">
                <a:solidFill>
                  <a:schemeClr val="tx1"/>
                </a:solidFill>
                <a:latin typeface="Times New Roman" pitchFamily="18" charset="0"/>
                <a:cs typeface="Times New Roman" pitchFamily="18" charset="0"/>
              </a:rPr>
              <a:t>the center of Samsung's mobile phone </a:t>
            </a:r>
            <a:r>
              <a:rPr lang="en-US" sz="1800" dirty="0" smtClean="0">
                <a:solidFill>
                  <a:schemeClr val="tx1"/>
                </a:solidFill>
                <a:latin typeface="Times New Roman" pitchFamily="18" charset="0"/>
                <a:cs typeface="Times New Roman" pitchFamily="18" charset="0"/>
              </a:rPr>
              <a:t>manufacturing</a:t>
            </a:r>
          </a:p>
          <a:p>
            <a:pPr>
              <a:buFont typeface="Arial" pitchFamily="34" charset="0"/>
              <a:buChar char="•"/>
            </a:pPr>
            <a:r>
              <a:rPr lang="en-US" sz="1800" dirty="0">
                <a:solidFill>
                  <a:schemeClr val="tx1"/>
                </a:solidFill>
                <a:latin typeface="Times New Roman" pitchFamily="18" charset="0"/>
                <a:cs typeface="Times New Roman" pitchFamily="18" charset="0"/>
              </a:rPr>
              <a:t> </a:t>
            </a:r>
            <a:r>
              <a:rPr lang="en-US" sz="1800" dirty="0" smtClean="0">
                <a:solidFill>
                  <a:schemeClr val="tx1"/>
                </a:solidFill>
                <a:latin typeface="Times New Roman" pitchFamily="18" charset="0"/>
                <a:cs typeface="Times New Roman" pitchFamily="18" charset="0"/>
              </a:rPr>
              <a:t>Invest heavily in research and development</a:t>
            </a:r>
          </a:p>
          <a:p>
            <a:pPr>
              <a:buFont typeface="Arial" pitchFamily="34" charset="0"/>
              <a:buChar char="•"/>
            </a:pPr>
            <a:r>
              <a:rPr lang="en-US" sz="1800" dirty="0" smtClean="0">
                <a:solidFill>
                  <a:schemeClr val="tx1"/>
                </a:solidFill>
                <a:latin typeface="Times New Roman" pitchFamily="18" charset="0"/>
                <a:cs typeface="Times New Roman" pitchFamily="18" charset="0"/>
              </a:rPr>
              <a:t>In 1987, Samsung </a:t>
            </a:r>
            <a:r>
              <a:rPr lang="en-US" sz="1800" dirty="0">
                <a:solidFill>
                  <a:schemeClr val="tx1"/>
                </a:solidFill>
                <a:latin typeface="Times New Roman" pitchFamily="18" charset="0"/>
                <a:cs typeface="Times New Roman" pitchFamily="18" charset="0"/>
              </a:rPr>
              <a:t>Group was separated into four business </a:t>
            </a:r>
            <a:r>
              <a:rPr lang="en-US" sz="1800" dirty="0" err="1" smtClean="0">
                <a:solidFill>
                  <a:schemeClr val="tx1"/>
                </a:solidFill>
                <a:latin typeface="Times New Roman" pitchFamily="18" charset="0"/>
                <a:cs typeface="Times New Roman" pitchFamily="18" charset="0"/>
              </a:rPr>
              <a:t>groups:Samsung</a:t>
            </a:r>
            <a:r>
              <a:rPr lang="en-US" sz="1800" dirty="0" smtClean="0">
                <a:solidFill>
                  <a:schemeClr val="tx1"/>
                </a:solidFill>
                <a:latin typeface="Times New Roman" pitchFamily="18" charset="0"/>
                <a:cs typeface="Times New Roman" pitchFamily="18" charset="0"/>
              </a:rPr>
              <a:t> </a:t>
            </a:r>
            <a:r>
              <a:rPr lang="en-US" sz="1800" dirty="0">
                <a:solidFill>
                  <a:schemeClr val="tx1"/>
                </a:solidFill>
                <a:latin typeface="Times New Roman" pitchFamily="18" charset="0"/>
                <a:cs typeface="Times New Roman" pitchFamily="18" charset="0"/>
              </a:rPr>
              <a:t>Group, </a:t>
            </a:r>
            <a:r>
              <a:rPr lang="en-US" sz="1800" dirty="0" err="1" smtClean="0">
                <a:solidFill>
                  <a:schemeClr val="tx1"/>
                </a:solidFill>
                <a:latin typeface="Times New Roman" pitchFamily="18" charset="0"/>
                <a:cs typeface="Times New Roman" pitchFamily="18" charset="0"/>
              </a:rPr>
              <a:t>Shinsegae</a:t>
            </a:r>
            <a:r>
              <a:rPr lang="en-US" sz="1800" dirty="0" smtClean="0">
                <a:solidFill>
                  <a:schemeClr val="tx1"/>
                </a:solidFill>
                <a:latin typeface="Times New Roman" pitchFamily="18" charset="0"/>
                <a:cs typeface="Times New Roman" pitchFamily="18" charset="0"/>
              </a:rPr>
              <a:t> Group</a:t>
            </a:r>
            <a:r>
              <a:rPr lang="en-US" sz="1800" dirty="0">
                <a:solidFill>
                  <a:schemeClr val="tx1"/>
                </a:solidFill>
                <a:latin typeface="Times New Roman" pitchFamily="18" charset="0"/>
                <a:cs typeface="Times New Roman" pitchFamily="18" charset="0"/>
              </a:rPr>
              <a:t>, CJ Group and the </a:t>
            </a:r>
            <a:r>
              <a:rPr lang="en-US" sz="1800" dirty="0" err="1">
                <a:solidFill>
                  <a:schemeClr val="tx1"/>
                </a:solidFill>
                <a:latin typeface="Times New Roman" pitchFamily="18" charset="0"/>
                <a:cs typeface="Times New Roman" pitchFamily="18" charset="0"/>
              </a:rPr>
              <a:t>Hansol</a:t>
            </a:r>
            <a:r>
              <a:rPr lang="en-US" sz="1800" dirty="0">
                <a:solidFill>
                  <a:schemeClr val="tx1"/>
                </a:solidFill>
                <a:latin typeface="Times New Roman" pitchFamily="18" charset="0"/>
                <a:cs typeface="Times New Roman" pitchFamily="18" charset="0"/>
              </a:rPr>
              <a:t> </a:t>
            </a:r>
            <a:r>
              <a:rPr lang="en-US" sz="1800" dirty="0" smtClean="0">
                <a:solidFill>
                  <a:schemeClr val="tx1"/>
                </a:solidFill>
                <a:latin typeface="Times New Roman" pitchFamily="18" charset="0"/>
                <a:cs typeface="Times New Roman" pitchFamily="18" charset="0"/>
              </a:rPr>
              <a:t>Group</a:t>
            </a:r>
            <a:endParaRPr lang="th-TH" sz="1800" dirty="0">
              <a:solidFill>
                <a:schemeClr val="tx1"/>
              </a:solidFill>
              <a:latin typeface="Times New Roman" pitchFamily="18" charset="0"/>
              <a:cs typeface="+mj-cs"/>
            </a:endParaRPr>
          </a:p>
        </p:txBody>
      </p:sp>
      <p:sp>
        <p:nvSpPr>
          <p:cNvPr id="14" name="Rounded Rectangular Callout 13"/>
          <p:cNvSpPr/>
          <p:nvPr/>
        </p:nvSpPr>
        <p:spPr>
          <a:xfrm rot="10800000" flipV="1">
            <a:off x="214282" y="2357436"/>
            <a:ext cx="3786214" cy="2000264"/>
          </a:xfrm>
          <a:prstGeom prst="wedgeRoundRectCallout">
            <a:avLst>
              <a:gd name="adj1" fmla="val -56976"/>
              <a:gd name="adj2" fmla="val 5948"/>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600" dirty="0" smtClean="0">
                <a:solidFill>
                  <a:schemeClr val="tx1"/>
                </a:solidFill>
                <a:latin typeface="Times New Roman" pitchFamily="18" charset="0"/>
                <a:cs typeface="Times New Roman" pitchFamily="18" charset="0"/>
              </a:rPr>
              <a:t> Started </a:t>
            </a:r>
            <a:r>
              <a:rPr lang="en-US" sz="1600" dirty="0">
                <a:solidFill>
                  <a:schemeClr val="tx1"/>
                </a:solidFill>
                <a:latin typeface="Times New Roman" pitchFamily="18" charset="0"/>
                <a:cs typeface="Times New Roman" pitchFamily="18" charset="0"/>
              </a:rPr>
              <a:t>to rise as an international corporation in the </a:t>
            </a:r>
            <a:r>
              <a:rPr lang="en-US" sz="1600" dirty="0" smtClean="0">
                <a:solidFill>
                  <a:schemeClr val="tx1"/>
                </a:solidFill>
                <a:latin typeface="Times New Roman" pitchFamily="18" charset="0"/>
                <a:cs typeface="Times New Roman" pitchFamily="18" charset="0"/>
              </a:rPr>
              <a:t>1990s</a:t>
            </a:r>
          </a:p>
          <a:p>
            <a:pPr>
              <a:buFont typeface="Arial" pitchFamily="34" charset="0"/>
              <a:buChar char="•"/>
            </a:pPr>
            <a:r>
              <a:rPr lang="en-US" sz="1600" dirty="0">
                <a:solidFill>
                  <a:schemeClr val="tx1"/>
                </a:solidFill>
                <a:latin typeface="Times New Roman" pitchFamily="18" charset="0"/>
                <a:cs typeface="Times New Roman" pitchFamily="18" charset="0"/>
              </a:rPr>
              <a:t>In 1993, Lee Kun-</a:t>
            </a:r>
            <a:r>
              <a:rPr lang="en-US" sz="1600" dirty="0" err="1">
                <a:solidFill>
                  <a:schemeClr val="tx1"/>
                </a:solidFill>
                <a:latin typeface="Times New Roman" pitchFamily="18" charset="0"/>
                <a:cs typeface="Times New Roman" pitchFamily="18" charset="0"/>
              </a:rPr>
              <a:t>hee</a:t>
            </a:r>
            <a:r>
              <a:rPr lang="en-US" sz="1600" dirty="0">
                <a:solidFill>
                  <a:schemeClr val="tx1"/>
                </a:solidFill>
                <a:latin typeface="Times New Roman" pitchFamily="18" charset="0"/>
                <a:cs typeface="Times New Roman" pitchFamily="18" charset="0"/>
              </a:rPr>
              <a:t> sold off ten of Samsung Group's subsidiaries, downsized the company, and merged other operations to concentrate on three industries: electronics, engineering and chemicals.</a:t>
            </a:r>
            <a:endParaRPr lang="th-TH" sz="1600" dirty="0">
              <a:solidFill>
                <a:schemeClr val="tx1"/>
              </a:solidFill>
              <a:latin typeface="Times New Roman" pitchFamily="18" charset="0"/>
              <a:cs typeface="+mj-cs"/>
            </a:endParaRPr>
          </a:p>
        </p:txBody>
      </p:sp>
      <p:sp>
        <p:nvSpPr>
          <p:cNvPr id="15" name="Action Button: Return 14">
            <a:hlinkClick r:id="rId2" action="ppaction://hlinksldjump" highlightClick="1"/>
          </p:cNvPr>
          <p:cNvSpPr/>
          <p:nvPr/>
        </p:nvSpPr>
        <p:spPr>
          <a:xfrm>
            <a:off x="8858280" y="4857766"/>
            <a:ext cx="142876" cy="14287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endParaRPr lang="th-TH" dirty="0"/>
          </a:p>
        </p:txBody>
      </p:sp>
      <p:cxnSp>
        <p:nvCxnSpPr>
          <p:cNvPr id="4" name="Straight Connector 3"/>
          <p:cNvCxnSpPr/>
          <p:nvPr/>
        </p:nvCxnSpPr>
        <p:spPr>
          <a:xfrm rot="5400000">
            <a:off x="2750331" y="1607337"/>
            <a:ext cx="3357586" cy="0"/>
          </a:xfrm>
          <a:prstGeom prst="line">
            <a:avLst/>
          </a:prstGeom>
          <a:ln w="1016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000496" y="808812"/>
            <a:ext cx="1214446" cy="477054"/>
          </a:xfrm>
          <a:prstGeom prst="rect">
            <a:avLst/>
          </a:prstGeom>
          <a:noFill/>
        </p:spPr>
        <p:txBody>
          <a:bodyPr wrap="square" rtlCol="0">
            <a:spAutoFit/>
          </a:bodyPr>
          <a:lstStyle/>
          <a:p>
            <a:r>
              <a:rPr lang="en-US" sz="2400" dirty="0" smtClean="0">
                <a:solidFill>
                  <a:schemeClr val="bg1"/>
                </a:solidFill>
                <a:latin typeface="Impact" pitchFamily="34" charset="0"/>
              </a:rPr>
              <a:t>2000</a:t>
            </a:r>
            <a:endParaRPr lang="th-TH" sz="2400" dirty="0">
              <a:solidFill>
                <a:schemeClr val="bg1"/>
              </a:solidFill>
              <a:latin typeface="Impact" pitchFamily="34" charset="0"/>
            </a:endParaRPr>
          </a:p>
        </p:txBody>
      </p:sp>
      <p:sp>
        <p:nvSpPr>
          <p:cNvPr id="10" name="Oval 9"/>
          <p:cNvSpPr/>
          <p:nvPr/>
        </p:nvSpPr>
        <p:spPr>
          <a:xfrm>
            <a:off x="4286248" y="3214692"/>
            <a:ext cx="285752" cy="2857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TextBox 8"/>
          <p:cNvSpPr txBox="1"/>
          <p:nvPr/>
        </p:nvSpPr>
        <p:spPr>
          <a:xfrm>
            <a:off x="4000496" y="3286130"/>
            <a:ext cx="1214446" cy="584775"/>
          </a:xfrm>
          <a:prstGeom prst="rect">
            <a:avLst/>
          </a:prstGeom>
          <a:noFill/>
        </p:spPr>
        <p:txBody>
          <a:bodyPr wrap="square" rtlCol="0">
            <a:spAutoFit/>
          </a:bodyPr>
          <a:lstStyle/>
          <a:p>
            <a:r>
              <a:rPr lang="en-US" sz="3200" dirty="0" smtClean="0">
                <a:solidFill>
                  <a:schemeClr val="bg1"/>
                </a:solidFill>
                <a:latin typeface="Impact" pitchFamily="34" charset="0"/>
              </a:rPr>
              <a:t>NOW</a:t>
            </a:r>
            <a:endParaRPr lang="th-TH" sz="3200" dirty="0">
              <a:solidFill>
                <a:schemeClr val="bg1"/>
              </a:solidFill>
              <a:latin typeface="Impact" pitchFamily="34" charset="0"/>
            </a:endParaRPr>
          </a:p>
        </p:txBody>
      </p:sp>
      <p:sp>
        <p:nvSpPr>
          <p:cNvPr id="11" name="Rounded Rectangular Callout 10"/>
          <p:cNvSpPr/>
          <p:nvPr/>
        </p:nvSpPr>
        <p:spPr>
          <a:xfrm rot="10800000" flipV="1">
            <a:off x="214282" y="1214428"/>
            <a:ext cx="3786214" cy="2000264"/>
          </a:xfrm>
          <a:prstGeom prst="wedgeRoundRectCallout">
            <a:avLst>
              <a:gd name="adj1" fmla="val -56976"/>
              <a:gd name="adj2" fmla="val 5948"/>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600" dirty="0" smtClean="0">
                <a:solidFill>
                  <a:schemeClr val="tx1"/>
                </a:solidFill>
                <a:latin typeface="Times New Roman" pitchFamily="18" charset="0"/>
                <a:cs typeface="Times New Roman" pitchFamily="18" charset="0"/>
              </a:rPr>
              <a:t> In 2012, Samsung </a:t>
            </a:r>
            <a:r>
              <a:rPr lang="en-US" sz="1600" dirty="0">
                <a:solidFill>
                  <a:schemeClr val="tx1"/>
                </a:solidFill>
                <a:latin typeface="Times New Roman" pitchFamily="18" charset="0"/>
                <a:cs typeface="Times New Roman" pitchFamily="18" charset="0"/>
              </a:rPr>
              <a:t>Electronics became the world's largest mobile phone maker by unit </a:t>
            </a:r>
            <a:r>
              <a:rPr lang="en-US" sz="1600" dirty="0" smtClean="0">
                <a:solidFill>
                  <a:schemeClr val="tx1"/>
                </a:solidFill>
                <a:latin typeface="Times New Roman" pitchFamily="18" charset="0"/>
                <a:cs typeface="Times New Roman" pitchFamily="18" charset="0"/>
              </a:rPr>
              <a:t>sales.</a:t>
            </a:r>
          </a:p>
          <a:p>
            <a:pPr>
              <a:buFont typeface="Arial" pitchFamily="34" charset="0"/>
              <a:buChar char="•"/>
            </a:pPr>
            <a:r>
              <a:rPr lang="en-US" sz="1600" dirty="0">
                <a:solidFill>
                  <a:schemeClr val="tx1"/>
                </a:solidFill>
                <a:latin typeface="Times New Roman" pitchFamily="18" charset="0"/>
                <a:cs typeface="Times New Roman" pitchFamily="18" charset="0"/>
              </a:rPr>
              <a:t> </a:t>
            </a:r>
            <a:r>
              <a:rPr lang="en-US" sz="1600" dirty="0" smtClean="0">
                <a:solidFill>
                  <a:schemeClr val="tx1"/>
                </a:solidFill>
                <a:latin typeface="Times New Roman" pitchFamily="18" charset="0"/>
                <a:cs typeface="Times New Roman" pitchFamily="18" charset="0"/>
              </a:rPr>
              <a:t>In 2015, </a:t>
            </a:r>
            <a:r>
              <a:rPr lang="en-US" sz="1600" dirty="0">
                <a:solidFill>
                  <a:schemeClr val="tx1"/>
                </a:solidFill>
                <a:latin typeface="Times New Roman" pitchFamily="18" charset="0"/>
                <a:cs typeface="Times New Roman" pitchFamily="18" charset="0"/>
              </a:rPr>
              <a:t>Samsung has been granted more U.S. patents than any other company - including IBM, Google, Sony, Microsoft and </a:t>
            </a:r>
            <a:r>
              <a:rPr lang="en-US" sz="1600" dirty="0" smtClean="0">
                <a:solidFill>
                  <a:schemeClr val="tx1"/>
                </a:solidFill>
                <a:latin typeface="Times New Roman" pitchFamily="18" charset="0"/>
                <a:cs typeface="Times New Roman" pitchFamily="18" charset="0"/>
              </a:rPr>
              <a:t>Apple.</a:t>
            </a:r>
            <a:endParaRPr lang="th-TH" sz="1600" dirty="0">
              <a:solidFill>
                <a:schemeClr val="tx1"/>
              </a:solidFill>
              <a:latin typeface="Times New Roman" pitchFamily="18" charset="0"/>
              <a:cs typeface="+mj-cs"/>
            </a:endParaRPr>
          </a:p>
        </p:txBody>
      </p:sp>
      <p:sp>
        <p:nvSpPr>
          <p:cNvPr id="12" name="Rounded Rectangular Callout 11"/>
          <p:cNvSpPr/>
          <p:nvPr/>
        </p:nvSpPr>
        <p:spPr>
          <a:xfrm rot="10800000" flipV="1">
            <a:off x="5072066" y="2214560"/>
            <a:ext cx="3786214" cy="785818"/>
          </a:xfrm>
          <a:prstGeom prst="wedgeRoundRectCallout">
            <a:avLst>
              <a:gd name="adj1" fmla="val 53391"/>
              <a:gd name="adj2" fmla="val 110290"/>
              <a:gd name="adj3" fmla="val 16667"/>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1600" dirty="0" smtClean="0">
                <a:solidFill>
                  <a:schemeClr val="tx1"/>
                </a:solidFill>
                <a:latin typeface="Times New Roman" pitchFamily="18" charset="0"/>
                <a:cs typeface="Times New Roman" pitchFamily="18" charset="0"/>
              </a:rPr>
              <a:t> Many Subsidiaries and affiliates</a:t>
            </a:r>
          </a:p>
          <a:p>
            <a:endParaRPr lang="th-TH" sz="1600" dirty="0">
              <a:solidFill>
                <a:schemeClr val="tx1"/>
              </a:solidFill>
              <a:latin typeface="Times New Roman" pitchFamily="18" charset="0"/>
              <a:cs typeface="+mj-cs"/>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latin typeface="Impact" pitchFamily="34" charset="0"/>
              </a:rPr>
              <a:t>1950-1970</a:t>
            </a:r>
            <a:endParaRPr lang="th-TH" u="sng" dirty="0">
              <a:latin typeface="Impact" pitchFamily="34" charset="0"/>
            </a:endParaRPr>
          </a:p>
        </p:txBody>
      </p:sp>
      <p:sp>
        <p:nvSpPr>
          <p:cNvPr id="3" name="Content Placeholder 2"/>
          <p:cNvSpPr>
            <a:spLocks noGrp="1"/>
          </p:cNvSpPr>
          <p:nvPr>
            <p:ph idx="1"/>
          </p:nvPr>
        </p:nvSpPr>
        <p:spPr/>
        <p:txBody>
          <a:bodyPr>
            <a:normAutofit fontScale="70000" lnSpcReduction="20000"/>
          </a:bodyPr>
          <a:lstStyle/>
          <a:p>
            <a:r>
              <a:rPr lang="en-US" b="1" smtClean="0">
                <a:latin typeface="Times New Roman" pitchFamily="18" charset="0"/>
                <a:cs typeface="Times New Roman" pitchFamily="18" charset="0"/>
              </a:rPr>
              <a:t>Benefited </a:t>
            </a:r>
            <a:r>
              <a:rPr lang="en-US" b="1" dirty="0" smtClean="0">
                <a:latin typeface="Times New Roman" pitchFamily="18" charset="0"/>
                <a:cs typeface="Times New Roman" pitchFamily="18" charset="0"/>
              </a:rPr>
              <a:t>from the import-substitution policy  and also acquired control of several commercial banks and insurance companies.</a:t>
            </a:r>
          </a:p>
          <a:p>
            <a:r>
              <a:rPr lang="en-US" b="1" dirty="0" smtClean="0">
                <a:latin typeface="Times New Roman" pitchFamily="18" charset="0"/>
                <a:cs typeface="Times New Roman" pitchFamily="18" charset="0"/>
              </a:rPr>
              <a:t>Samsung would be allowed to remain in business but it would have to be the vehicle for carrying out the development projects that Park wanted. </a:t>
            </a:r>
          </a:p>
          <a:p>
            <a:r>
              <a:rPr lang="en-US" b="1" dirty="0" smtClean="0">
                <a:latin typeface="Times New Roman" pitchFamily="18" charset="0"/>
                <a:cs typeface="Times New Roman" pitchFamily="18" charset="0"/>
              </a:rPr>
              <a:t>When American government officials thought that the Communists had taken control of South Korea. </a:t>
            </a:r>
          </a:p>
          <a:p>
            <a:r>
              <a:rPr lang="en-US" b="1" dirty="0" smtClean="0">
                <a:latin typeface="Times New Roman" pitchFamily="18" charset="0"/>
                <a:cs typeface="Times New Roman" pitchFamily="18" charset="0"/>
              </a:rPr>
              <a:t>Park had a fondness for collectivist-type slogans such as "Enrich the Nation and Strengthen the Army!" and "Steel is National Power."</a:t>
            </a:r>
          </a:p>
          <a:p>
            <a:r>
              <a:rPr lang="en-US" b="1" dirty="0" smtClean="0">
                <a:latin typeface="Times New Roman" pitchFamily="18" charset="0"/>
                <a:cs typeface="Times New Roman" pitchFamily="18" charset="0"/>
              </a:rPr>
              <a:t>Lee offered to donate most of his wealth to the government and accept expropriation of his bank shares. Also he agreed to gain the cooperation of other businessmen in promoting Park's development projects.</a:t>
            </a:r>
            <a:endParaRPr lang="th-TH" dirty="0">
              <a:latin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solidFill>
                  <a:srgbClr val="FFFF00"/>
                </a:solidFill>
                <a:latin typeface="Impact" pitchFamily="34" charset="0"/>
                <a:ea typeface="Adobe Gothic Std B" pitchFamily="34" charset="-128"/>
              </a:rPr>
              <a:t>The </a:t>
            </a:r>
            <a:r>
              <a:rPr lang="en-US" b="1" u="sng" dirty="0">
                <a:solidFill>
                  <a:srgbClr val="FFFF00"/>
                </a:solidFill>
                <a:latin typeface="Impact" pitchFamily="34" charset="0"/>
                <a:ea typeface="Adobe Gothic Std B" pitchFamily="34" charset="-128"/>
              </a:rPr>
              <a:t>Asian financial crisis</a:t>
            </a:r>
            <a:endParaRPr lang="th-TH" u="sng" dirty="0">
              <a:solidFill>
                <a:srgbClr val="FFFF00"/>
              </a:solidFill>
              <a:latin typeface="Impact" pitchFamily="34" charset="0"/>
              <a:ea typeface="Adobe Gothic Std B" pitchFamily="34" charset="-128"/>
            </a:endParaRPr>
          </a:p>
        </p:txBody>
      </p:sp>
      <p:sp>
        <p:nvSpPr>
          <p:cNvPr id="3" name="Content Placeholder 2"/>
          <p:cNvSpPr>
            <a:spLocks noGrp="1"/>
          </p:cNvSpPr>
          <p:nvPr>
            <p:ph idx="1"/>
          </p:nvPr>
        </p:nvSpPr>
        <p:spPr>
          <a:xfrm>
            <a:off x="4429124" y="1285866"/>
            <a:ext cx="4429156" cy="3394472"/>
          </a:xfrm>
        </p:spPr>
        <p:txBody>
          <a:bodyPr>
            <a:normAutofit/>
          </a:bodyPr>
          <a:lstStyle/>
          <a:p>
            <a:r>
              <a:rPr lang="en-US" sz="2100" dirty="0">
                <a:latin typeface="Adobe Caslon Pro Bold" pitchFamily="18" charset="0"/>
                <a:ea typeface="Adobe Gothic Std B" pitchFamily="34" charset="-128"/>
              </a:rPr>
              <a:t>A period of financial crisis that gripped much of East Asia beginning in July 1997 and raised fears of a worldwide economic meltdown due to financial </a:t>
            </a:r>
            <a:r>
              <a:rPr lang="en-US" sz="2100" dirty="0" smtClean="0">
                <a:latin typeface="Adobe Caslon Pro Bold" pitchFamily="18" charset="0"/>
                <a:ea typeface="Adobe Gothic Std B" pitchFamily="34" charset="-128"/>
              </a:rPr>
              <a:t>contagion</a:t>
            </a:r>
          </a:p>
        </p:txBody>
      </p:sp>
      <p:pic>
        <p:nvPicPr>
          <p:cNvPr id="8194" name="Picture 2" descr="https://upload.wikimedia.org/wikipedia/commons/d/d2/Asian_Financial_Crisis_EN-2009-05-05.png"/>
          <p:cNvPicPr>
            <a:picLocks noChangeAspect="1" noChangeArrowheads="1"/>
          </p:cNvPicPr>
          <p:nvPr/>
        </p:nvPicPr>
        <p:blipFill>
          <a:blip r:embed="rId2" cstate="print"/>
          <a:srcRect/>
          <a:stretch>
            <a:fillRect/>
          </a:stretch>
        </p:blipFill>
        <p:spPr bwMode="auto">
          <a:xfrm>
            <a:off x="785786" y="1142990"/>
            <a:ext cx="3307365" cy="3476614"/>
          </a:xfrm>
          <a:prstGeom prst="rect">
            <a:avLst/>
          </a:prstGeom>
          <a:noFill/>
        </p:spPr>
      </p:pic>
      <p:sp>
        <p:nvSpPr>
          <p:cNvPr id="5" name="Action Button: Return 4">
            <a:hlinkClick r:id="rId3" action="ppaction://hlinksldjump" highlightClick="1"/>
          </p:cNvPr>
          <p:cNvSpPr/>
          <p:nvPr/>
        </p:nvSpPr>
        <p:spPr>
          <a:xfrm>
            <a:off x="8643966" y="4714890"/>
            <a:ext cx="142876" cy="142876"/>
          </a:xfrm>
          <a:prstGeom prst="actionButtonRetur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chemeClr val="accent6">
                    <a:lumMod val="75000"/>
                  </a:schemeClr>
                </a:solidFill>
                <a:latin typeface="Impact" pitchFamily="34" charset="0"/>
                <a:ea typeface="Adobe Gothic Std B" pitchFamily="34" charset="-128"/>
              </a:rPr>
              <a:t>The </a:t>
            </a:r>
            <a:r>
              <a:rPr lang="en-US" b="1" dirty="0" smtClean="0">
                <a:solidFill>
                  <a:schemeClr val="accent6">
                    <a:lumMod val="75000"/>
                  </a:schemeClr>
                </a:solidFill>
                <a:latin typeface="Impact" pitchFamily="34" charset="0"/>
                <a:ea typeface="Adobe Gothic Std B" pitchFamily="34" charset="-128"/>
              </a:rPr>
              <a:t>Asian financial crisis </a:t>
            </a:r>
            <a:r>
              <a:rPr lang="en-US" b="1" dirty="0" smtClean="0">
                <a:solidFill>
                  <a:srgbClr val="C00000"/>
                </a:solidFill>
                <a:latin typeface="Impact" pitchFamily="34" charset="0"/>
                <a:ea typeface="Adobe Gothic Std B" pitchFamily="34" charset="-128"/>
              </a:rPr>
              <a:t>VS</a:t>
            </a:r>
            <a:r>
              <a:rPr lang="en-US" b="1" dirty="0" smtClean="0">
                <a:solidFill>
                  <a:srgbClr val="FFFF00"/>
                </a:solidFill>
                <a:latin typeface="Impact" pitchFamily="34" charset="0"/>
                <a:ea typeface="Adobe Gothic Std B" pitchFamily="34" charset="-128"/>
              </a:rPr>
              <a:t> </a:t>
            </a:r>
            <a:r>
              <a:rPr lang="en-US" b="1" dirty="0" smtClean="0">
                <a:latin typeface="Impact" pitchFamily="34" charset="0"/>
                <a:ea typeface="Adobe Gothic Std B" pitchFamily="34" charset="-128"/>
              </a:rPr>
              <a:t>Samsung</a:t>
            </a:r>
            <a:endParaRPr lang="th-TH" dirty="0"/>
          </a:p>
        </p:txBody>
      </p:sp>
      <p:sp>
        <p:nvSpPr>
          <p:cNvPr id="3" name="Content Placeholder 2"/>
          <p:cNvSpPr>
            <a:spLocks noGrp="1"/>
          </p:cNvSpPr>
          <p:nvPr>
            <p:ph idx="1"/>
          </p:nvPr>
        </p:nvSpPr>
        <p:spPr>
          <a:xfrm>
            <a:off x="428596" y="1285866"/>
            <a:ext cx="2857520" cy="3394472"/>
          </a:xfrm>
          <a:noFill/>
        </p:spPr>
        <p:txBody>
          <a:bodyPr/>
          <a:lstStyle/>
          <a:p>
            <a:r>
              <a:rPr lang="en-US" sz="3200" dirty="0" smtClean="0">
                <a:latin typeface="Times New Roman" pitchFamily="18" charset="0"/>
                <a:ea typeface="Adobe Gothic Std B" pitchFamily="34" charset="-128"/>
                <a:cs typeface="Times New Roman" pitchFamily="18" charset="0"/>
              </a:rPr>
              <a:t>11 of the 30 largest </a:t>
            </a:r>
            <a:r>
              <a:rPr lang="en-US" sz="3200" dirty="0" err="1" smtClean="0">
                <a:latin typeface="Times New Roman" pitchFamily="18" charset="0"/>
                <a:ea typeface="Adobe Gothic Std B" pitchFamily="34" charset="-128"/>
                <a:cs typeface="Times New Roman" pitchFamily="18" charset="0"/>
              </a:rPr>
              <a:t>chaebol</a:t>
            </a:r>
            <a:r>
              <a:rPr lang="en-US" sz="3200" dirty="0" smtClean="0">
                <a:latin typeface="Times New Roman" pitchFamily="18" charset="0"/>
                <a:ea typeface="Adobe Gothic Std B" pitchFamily="34" charset="-128"/>
                <a:cs typeface="Times New Roman" pitchFamily="18" charset="0"/>
              </a:rPr>
              <a:t> collapsed but Samsung survived </a:t>
            </a:r>
          </a:p>
          <a:p>
            <a:pPr>
              <a:buNone/>
            </a:pPr>
            <a:endParaRPr lang="th-TH" sz="3200" dirty="0" smtClean="0">
              <a:latin typeface="Times New Roman" pitchFamily="18" charset="0"/>
              <a:ea typeface="Adobe Gothic Std B" pitchFamily="34" charset="-128"/>
            </a:endParaRPr>
          </a:p>
          <a:p>
            <a:endParaRPr lang="th-TH" dirty="0"/>
          </a:p>
        </p:txBody>
      </p:sp>
      <p:pic>
        <p:nvPicPr>
          <p:cNvPr id="25602" name="Picture 2" descr="http://www.photos-public-domain.com/wp-content/uploads/2012/04/why-how.jpg"/>
          <p:cNvPicPr>
            <a:picLocks noChangeAspect="1" noChangeArrowheads="1"/>
          </p:cNvPicPr>
          <p:nvPr/>
        </p:nvPicPr>
        <p:blipFill>
          <a:blip r:embed="rId2" cstate="print"/>
          <a:srcRect/>
          <a:stretch>
            <a:fillRect/>
          </a:stretch>
        </p:blipFill>
        <p:spPr bwMode="auto">
          <a:xfrm>
            <a:off x="3286116" y="1214428"/>
            <a:ext cx="5215186" cy="347670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05980"/>
            <a:ext cx="8401080" cy="857250"/>
          </a:xfrm>
        </p:spPr>
        <p:txBody>
          <a:bodyPr>
            <a:normAutofit/>
          </a:bodyPr>
          <a:lstStyle/>
          <a:p>
            <a:pPr algn="r"/>
            <a:r>
              <a:rPr lang="en-US" u="sng" dirty="0" smtClean="0">
                <a:latin typeface="Impact" pitchFamily="34" charset="0"/>
                <a:ea typeface="Adobe Gothic Std B" pitchFamily="34" charset="-128"/>
                <a:cs typeface="Times New Roman" pitchFamily="18" charset="0"/>
              </a:rPr>
              <a:t>How Samsung survive?</a:t>
            </a:r>
            <a:endParaRPr lang="th-TH" u="sng" dirty="0">
              <a:latin typeface="Impact" pitchFamily="34" charset="0"/>
              <a:ea typeface="Adobe Gothic Std B" pitchFamily="34" charset="-128"/>
            </a:endParaRPr>
          </a:p>
        </p:txBody>
      </p:sp>
      <p:sp>
        <p:nvSpPr>
          <p:cNvPr id="3" name="Content Placeholder 2"/>
          <p:cNvSpPr>
            <a:spLocks noGrp="1"/>
          </p:cNvSpPr>
          <p:nvPr>
            <p:ph idx="1"/>
          </p:nvPr>
        </p:nvSpPr>
        <p:spPr>
          <a:xfrm>
            <a:off x="5286380" y="1200152"/>
            <a:ext cx="3400420" cy="3394472"/>
          </a:xfrm>
        </p:spPr>
        <p:txBody>
          <a:bodyPr>
            <a:normAutofit fontScale="92500" lnSpcReduction="10000"/>
          </a:bodyPr>
          <a:lstStyle/>
          <a:p>
            <a:r>
              <a:rPr lang="en-US" dirty="0" smtClean="0">
                <a:latin typeface="Times New Roman" pitchFamily="18" charset="0"/>
                <a:cs typeface="Times New Roman" pitchFamily="18" charset="0"/>
              </a:rPr>
              <a:t>Engaging the business of North American and western European markets</a:t>
            </a:r>
          </a:p>
          <a:p>
            <a:r>
              <a:rPr lang="en-US" dirty="0" smtClean="0">
                <a:latin typeface="Times New Roman" pitchFamily="18" charset="0"/>
                <a:cs typeface="Times New Roman" pitchFamily="18" charset="0"/>
              </a:rPr>
              <a:t>Reduce its work force</a:t>
            </a:r>
          </a:p>
          <a:p>
            <a:r>
              <a:rPr lang="en-US" dirty="0" smtClean="0">
                <a:latin typeface="Times New Roman" pitchFamily="18" charset="0"/>
                <a:cs typeface="Times New Roman" pitchFamily="18" charset="0"/>
              </a:rPr>
              <a:t>Government support</a:t>
            </a:r>
            <a:endParaRPr lang="th-TH" dirty="0">
              <a:latin typeface="Times New Roman" pitchFamily="18" charset="0"/>
            </a:endParaRPr>
          </a:p>
        </p:txBody>
      </p:sp>
      <p:pic>
        <p:nvPicPr>
          <p:cNvPr id="1026" name="Picture 2"/>
          <p:cNvPicPr>
            <a:picLocks noChangeAspect="1" noChangeArrowheads="1"/>
          </p:cNvPicPr>
          <p:nvPr/>
        </p:nvPicPr>
        <p:blipFill>
          <a:blip r:embed="rId2" cstate="print"/>
          <a:srcRect/>
          <a:stretch>
            <a:fillRect/>
          </a:stretch>
        </p:blipFill>
        <p:spPr bwMode="auto">
          <a:xfrm>
            <a:off x="428596" y="1000114"/>
            <a:ext cx="3970347" cy="397034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latin typeface="Impact" pitchFamily="34" charset="0"/>
              </a:rPr>
              <a:t>The </a:t>
            </a:r>
            <a:r>
              <a:rPr lang="en-US" u="sng" dirty="0" err="1" smtClean="0">
                <a:latin typeface="Impact" pitchFamily="34" charset="0"/>
              </a:rPr>
              <a:t>Chaebol</a:t>
            </a:r>
            <a:r>
              <a:rPr lang="en-US" u="sng" dirty="0" smtClean="0">
                <a:latin typeface="Impact" pitchFamily="34" charset="0"/>
              </a:rPr>
              <a:t> reform</a:t>
            </a:r>
            <a:endParaRPr lang="th-TH" u="sng" dirty="0">
              <a:latin typeface="Impact" pitchFamily="34" charset="0"/>
            </a:endParaRPr>
          </a:p>
        </p:txBody>
      </p:sp>
      <p:sp>
        <p:nvSpPr>
          <p:cNvPr id="3" name="Content Placeholder 2"/>
          <p:cNvSpPr>
            <a:spLocks noGrp="1"/>
          </p:cNvSpPr>
          <p:nvPr>
            <p:ph idx="1"/>
          </p:nvPr>
        </p:nvSpPr>
        <p:spPr>
          <a:xfrm>
            <a:off x="4314820" y="1071552"/>
            <a:ext cx="4829180" cy="3071834"/>
          </a:xfrm>
        </p:spPr>
        <p:txBody>
          <a:bodyPr>
            <a:normAutofit fontScale="92500" lnSpcReduction="20000"/>
          </a:bodyPr>
          <a:lstStyle/>
          <a:p>
            <a:pPr>
              <a:buNone/>
            </a:pPr>
            <a:r>
              <a:rPr lang="en-US" dirty="0" smtClean="0"/>
              <a:t>	</a:t>
            </a:r>
            <a:r>
              <a:rPr lang="en-US" sz="2300" dirty="0" smtClean="0">
                <a:latin typeface="Times New Roman" pitchFamily="18" charset="0"/>
                <a:cs typeface="Times New Roman" pitchFamily="18" charset="0"/>
              </a:rPr>
              <a:t>Corporate restructuring consisted of the following measures to be implemented:</a:t>
            </a:r>
          </a:p>
          <a:p>
            <a:r>
              <a:rPr lang="en-US" sz="2300" dirty="0" smtClean="0">
                <a:latin typeface="Times New Roman" pitchFamily="18" charset="0"/>
                <a:cs typeface="Times New Roman" pitchFamily="18" charset="0"/>
              </a:rPr>
              <a:t>Drastic reduction of corporate debt</a:t>
            </a:r>
          </a:p>
          <a:p>
            <a:r>
              <a:rPr lang="en-US" sz="2300" dirty="0" smtClean="0">
                <a:latin typeface="Times New Roman" pitchFamily="18" charset="0"/>
                <a:cs typeface="Times New Roman" pitchFamily="18" charset="0"/>
              </a:rPr>
              <a:t>Improvement in transparency</a:t>
            </a:r>
          </a:p>
          <a:p>
            <a:r>
              <a:rPr lang="en-US" sz="2300" dirty="0" smtClean="0">
                <a:latin typeface="Times New Roman" pitchFamily="18" charset="0"/>
                <a:cs typeface="Times New Roman" pitchFamily="18" charset="0"/>
              </a:rPr>
              <a:t>End of cross-debt guarantees by conglomerates</a:t>
            </a:r>
          </a:p>
          <a:p>
            <a:r>
              <a:rPr lang="en-US" sz="2300" dirty="0" err="1" smtClean="0">
                <a:latin typeface="Times New Roman" pitchFamily="18" charset="0"/>
                <a:cs typeface="Times New Roman" pitchFamily="18" charset="0"/>
              </a:rPr>
              <a:t>Chaebols</a:t>
            </a:r>
            <a:r>
              <a:rPr lang="en-US" sz="2300" dirty="0" smtClean="0">
                <a:latin typeface="Times New Roman" pitchFamily="18" charset="0"/>
                <a:cs typeface="Times New Roman" pitchFamily="18" charset="0"/>
              </a:rPr>
              <a:t> to concentrate on core businesses</a:t>
            </a:r>
          </a:p>
          <a:p>
            <a:r>
              <a:rPr lang="en-US" sz="2300" dirty="0" smtClean="0">
                <a:latin typeface="Times New Roman" pitchFamily="18" charset="0"/>
                <a:cs typeface="Times New Roman" pitchFamily="18" charset="0"/>
              </a:rPr>
              <a:t>Greater managerial accountability to shareholders</a:t>
            </a:r>
            <a:endParaRPr lang="th-TH" sz="2300" dirty="0">
              <a:latin typeface="Times New Roman" pitchFamily="18" charset="0"/>
            </a:endParaRPr>
          </a:p>
        </p:txBody>
      </p:sp>
      <p:pic>
        <p:nvPicPr>
          <p:cNvPr id="2050" name="Picture 2"/>
          <p:cNvPicPr>
            <a:picLocks noChangeAspect="1" noChangeArrowheads="1"/>
          </p:cNvPicPr>
          <p:nvPr/>
        </p:nvPicPr>
        <p:blipFill>
          <a:blip r:embed="rId2" cstate="print"/>
          <a:srcRect/>
          <a:stretch>
            <a:fillRect/>
          </a:stretch>
        </p:blipFill>
        <p:spPr bwMode="auto">
          <a:xfrm>
            <a:off x="142844" y="1428742"/>
            <a:ext cx="4214810" cy="263772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smtClean="0">
                <a:latin typeface="Impact" pitchFamily="34" charset="0"/>
              </a:rPr>
              <a:t>References</a:t>
            </a:r>
            <a:endParaRPr lang="th-TH" u="sng" dirty="0">
              <a:latin typeface="Impact" pitchFamily="34" charset="0"/>
            </a:endParaRPr>
          </a:p>
        </p:txBody>
      </p:sp>
      <p:sp>
        <p:nvSpPr>
          <p:cNvPr id="3" name="Content Placeholder 2"/>
          <p:cNvSpPr>
            <a:spLocks noGrp="1"/>
          </p:cNvSpPr>
          <p:nvPr>
            <p:ph idx="1"/>
          </p:nvPr>
        </p:nvSpPr>
        <p:spPr/>
        <p:txBody>
          <a:bodyPr>
            <a:normAutofit lnSpcReduction="10000"/>
          </a:bodyPr>
          <a:lstStyle/>
          <a:p>
            <a:r>
              <a:rPr lang="en-US" dirty="0" smtClean="0">
                <a:hlinkClick r:id="rId3"/>
              </a:rPr>
              <a:t>https://en.wikipedia.org/wiki/Samsung</a:t>
            </a:r>
            <a:endParaRPr lang="en-US" dirty="0" smtClean="0"/>
          </a:p>
          <a:p>
            <a:r>
              <a:rPr lang="en-US" dirty="0" smtClean="0">
                <a:hlinkClick r:id="rId4"/>
              </a:rPr>
              <a:t>http://www.antiessays.com/free-essays/Samsung-s-Survival-Of-The-Asian-Financial-522093.html</a:t>
            </a:r>
            <a:endParaRPr lang="en-US" dirty="0" smtClean="0"/>
          </a:p>
          <a:p>
            <a:r>
              <a:rPr lang="en-US" dirty="0" smtClean="0">
                <a:hlinkClick r:id="rId5"/>
              </a:rPr>
              <a:t>http://www.sjsu.edu/faculty/watkins/chaebol.htm#45</a:t>
            </a:r>
            <a:endParaRPr lang="en-US" dirty="0" smtClean="0"/>
          </a:p>
          <a:p>
            <a:r>
              <a:rPr lang="en-US" dirty="0" smtClean="0">
                <a:hlinkClick r:id="rId6"/>
              </a:rPr>
              <a:t>https://en.wikipedia.org/wiki/1997_Asian_financial_crisis</a:t>
            </a:r>
            <a:endParaRPr lang="en-US" dirty="0" smtClean="0"/>
          </a:p>
          <a:p>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howardsykes.mycouncillor.org.uk/files/2016/05/thank-you-note.jpg"/>
          <p:cNvPicPr>
            <a:picLocks noChangeAspect="1" noChangeArrowheads="1"/>
          </p:cNvPicPr>
          <p:nvPr/>
        </p:nvPicPr>
        <p:blipFill>
          <a:blip r:embed="rId2" cstate="print"/>
          <a:srcRect/>
          <a:stretch>
            <a:fillRect/>
          </a:stretch>
        </p:blipFill>
        <p:spPr bwMode="auto">
          <a:xfrm>
            <a:off x="-1357354" y="-1000150"/>
            <a:ext cx="12050682" cy="6778509"/>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310</TotalTime>
  <Words>357</Words>
  <Application>Microsoft Office PowerPoint</Application>
  <PresentationFormat>On-screen Show (16:9)</PresentationFormat>
  <Paragraphs>63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SAMSUNG</vt:lpstr>
      <vt:lpstr>CHAEBOL</vt:lpstr>
      <vt:lpstr>History</vt:lpstr>
      <vt:lpstr>PowerPoint Presentation</vt:lpstr>
      <vt:lpstr> </vt:lpstr>
      <vt:lpstr>1950-1970</vt:lpstr>
      <vt:lpstr>The Asian financial crisis</vt:lpstr>
      <vt:lpstr>The Asian financial crisis VS Samsung</vt:lpstr>
      <vt:lpstr>How Samsung survive?</vt:lpstr>
      <vt:lpstr>The Chaebol reform</vt:lpstr>
      <vt:lpstr>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Windows7</dc:creator>
  <cp:lastModifiedBy>Busser, R.B.P.M.</cp:lastModifiedBy>
  <cp:revision>12</cp:revision>
  <dcterms:created xsi:type="dcterms:W3CDTF">2016-07-13T10:01:51Z</dcterms:created>
  <dcterms:modified xsi:type="dcterms:W3CDTF">2016-07-13T15:44:38Z</dcterms:modified>
</cp:coreProperties>
</file>