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4"/>
  </p:notesMasterIdLst>
  <p:sldIdLst>
    <p:sldId id="256" r:id="rId2"/>
    <p:sldId id="258" r:id="rId3"/>
    <p:sldId id="257" r:id="rId4"/>
    <p:sldId id="260" r:id="rId5"/>
    <p:sldId id="261" r:id="rId6"/>
    <p:sldId id="274" r:id="rId7"/>
    <p:sldId id="280" r:id="rId8"/>
    <p:sldId id="275" r:id="rId9"/>
    <p:sldId id="262" r:id="rId10"/>
    <p:sldId id="279" r:id="rId11"/>
    <p:sldId id="276" r:id="rId12"/>
    <p:sldId id="281" r:id="rId13"/>
    <p:sldId id="277" r:id="rId14"/>
    <p:sldId id="263" r:id="rId15"/>
    <p:sldId id="264" r:id="rId16"/>
    <p:sldId id="265" r:id="rId17"/>
    <p:sldId id="278" r:id="rId18"/>
    <p:sldId id="269" r:id="rId19"/>
    <p:sldId id="270" r:id="rId20"/>
    <p:sldId id="271" r:id="rId21"/>
    <p:sldId id="272" r:id="rId22"/>
    <p:sldId id="273" r:id="rId23"/>
  </p:sldIdLst>
  <p:sldSz cx="9144000" cy="6858000" type="screen4x3"/>
  <p:notesSz cx="6858000" cy="9144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D604"/>
    <a:srgbClr val="D41A06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Relationship Id="rId4" Type="http://schemas.openxmlformats.org/officeDocument/2006/relationships/image" Target="../media/image17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04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Click to edit Master text styles</a:t>
            </a:r>
          </a:p>
          <a:p>
            <a:pPr lvl="1"/>
            <a:r>
              <a:rPr lang="th-TH" noProof="0" smtClean="0"/>
              <a:t>Second level</a:t>
            </a:r>
          </a:p>
          <a:p>
            <a:pPr lvl="2"/>
            <a:r>
              <a:rPr lang="th-TH" noProof="0" smtClean="0"/>
              <a:t>Third level</a:t>
            </a:r>
          </a:p>
          <a:p>
            <a:pPr lvl="3"/>
            <a:r>
              <a:rPr lang="th-TH" noProof="0" smtClean="0"/>
              <a:t>Fourth level</a:t>
            </a:r>
          </a:p>
          <a:p>
            <a:pPr lvl="4"/>
            <a:r>
              <a:rPr lang="th-TH" noProof="0" smtClean="0"/>
              <a:t>Fifth level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fld id="{42D49721-F928-4176-8A55-EF54C0E85C2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846986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AE21DE1-ADF7-4CA9-BE55-8FC4ACF32F0F}" type="slidenum">
              <a:rPr lang="en-US">
                <a:latin typeface="Arial" charset="0"/>
              </a:rPr>
              <a:pPr/>
              <a:t>1</a:t>
            </a:fld>
            <a:endParaRPr lang="th-TH">
              <a:latin typeface="Arial" charset="0"/>
            </a:endParaRPr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F0F6E0-97A4-4357-9C13-BC05DD994755}" type="slidenum">
              <a:rPr lang="en-US">
                <a:latin typeface="Arial" charset="0"/>
              </a:rPr>
              <a:pPr/>
              <a:t>2</a:t>
            </a:fld>
            <a:endParaRPr lang="th-TH">
              <a:latin typeface="Arial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9E03568-B4A6-4256-8633-4648C37C46CF}" type="slidenum">
              <a:rPr lang="en-US">
                <a:latin typeface="Arial" charset="0"/>
              </a:rPr>
              <a:pPr/>
              <a:t>3</a:t>
            </a:fld>
            <a:endParaRPr lang="th-TH">
              <a:latin typeface="Arial" charset="0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45676F5-C15A-43E0-A73F-F5BEBBBB1AA2}" type="slidenum">
              <a:rPr lang="en-US">
                <a:latin typeface="Arial" charset="0"/>
              </a:rPr>
              <a:pPr/>
              <a:t>4</a:t>
            </a:fld>
            <a:endParaRPr lang="th-TH">
              <a:latin typeface="Arial" charset="0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DB0D840-9D86-4FC6-BE34-B5B82460634A}" type="slidenum">
              <a:rPr lang="en-US">
                <a:latin typeface="Arial" charset="0"/>
              </a:rPr>
              <a:pPr/>
              <a:t>5</a:t>
            </a:fld>
            <a:endParaRPr lang="th-TH">
              <a:latin typeface="Arial" charset="0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8AEB3BB-2CDA-458A-B860-B8E23889F020}" type="slidenum">
              <a:rPr lang="en-US">
                <a:latin typeface="Arial" charset="0"/>
              </a:rPr>
              <a:pPr/>
              <a:t>9</a:t>
            </a:fld>
            <a:endParaRPr lang="th-TH">
              <a:latin typeface="Arial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8AEB3BB-2CDA-458A-B860-B8E23889F020}" type="slidenum">
              <a:rPr lang="en-US">
                <a:latin typeface="Arial" charset="0"/>
              </a:rPr>
              <a:pPr/>
              <a:t>11</a:t>
            </a:fld>
            <a:endParaRPr lang="th-TH">
              <a:latin typeface="Arial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0B5B72C-48BB-49C4-AFF3-DFCD5183FB3C}" type="slidenum">
              <a:rPr lang="en-US">
                <a:latin typeface="Arial" charset="0"/>
              </a:rPr>
              <a:pPr/>
              <a:t>14</a:t>
            </a:fld>
            <a:endParaRPr lang="th-TH">
              <a:latin typeface="Arial" charset="0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7B2EC59-BCA0-468E-A6AE-0CD339D82D2E}" type="slidenum">
              <a:rPr lang="en-US">
                <a:latin typeface="Arial" charset="0"/>
              </a:rPr>
              <a:pPr/>
              <a:t>15</a:t>
            </a:fld>
            <a:endParaRPr lang="th-TH">
              <a:latin typeface="Arial" charset="0"/>
            </a:endParaRPr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3946AEC-DE32-4D38-A9FA-09B1EB2DC12B}" type="slidenum">
              <a:rPr lang="en-US">
                <a:latin typeface="Arial" charset="0"/>
              </a:rPr>
              <a:pPr/>
              <a:t>16</a:t>
            </a:fld>
            <a:endParaRPr lang="th-TH">
              <a:latin typeface="Arial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60436E5-87E0-4F53-B9DD-C4C27A383B7C}" type="slidenum">
              <a:rPr lang="en-US">
                <a:latin typeface="Arial" charset="0"/>
              </a:rPr>
              <a:pPr/>
              <a:t>18</a:t>
            </a:fld>
            <a:endParaRPr lang="th-TH">
              <a:latin typeface="Arial" charset="0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A6EC4D4-1970-4F47-8608-F53D7C6780FE}" type="slidenum">
              <a:rPr lang="en-US">
                <a:latin typeface="Arial" charset="0"/>
              </a:rPr>
              <a:pPr/>
              <a:t>19</a:t>
            </a:fld>
            <a:endParaRPr lang="th-TH">
              <a:latin typeface="Arial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5BB4801-2842-4123-BFFB-741BBA027892}" type="slidenum">
              <a:rPr lang="en-US">
                <a:latin typeface="Arial" charset="0"/>
              </a:rPr>
              <a:pPr/>
              <a:t>20</a:t>
            </a:fld>
            <a:endParaRPr lang="th-TH">
              <a:latin typeface="Arial" charset="0"/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438D917-3493-4AA7-A8F9-80BE2AD02BC8}" type="slidenum">
              <a:rPr lang="en-US">
                <a:latin typeface="Arial" charset="0"/>
              </a:rPr>
              <a:pPr/>
              <a:t>21</a:t>
            </a:fld>
            <a:endParaRPr lang="th-TH">
              <a:latin typeface="Arial" charset="0"/>
            </a:endParaRPr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697B7D1-85A6-4A0D-A515-49C80A9B4787}" type="slidenum">
              <a:rPr lang="en-US">
                <a:latin typeface="Arial" charset="0"/>
              </a:rPr>
              <a:pPr/>
              <a:t>22</a:t>
            </a:fld>
            <a:endParaRPr lang="th-TH">
              <a:latin typeface="Arial" charset="0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1D6E680-7C0D-4C04-B23A-EB3985242D21}" type="datetime1">
              <a:rPr lang="en-US" smtClean="0"/>
              <a:pPr>
                <a:defRPr/>
              </a:pPr>
              <a:t>1/16/2019</a:t>
            </a:fld>
            <a:endParaRPr lang="th-TH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en-US" smtClean="0"/>
              <a:t>Arayah Preechametta</a:t>
            </a:r>
            <a:endParaRPr lang="th-TH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E65CF52-90E1-4E27-8654-54A776B14BDE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CEF295E-D20A-492D-AFE7-35C2674C1923}" type="datetime1">
              <a:rPr lang="en-US" smtClean="0"/>
              <a:pPr>
                <a:defRPr/>
              </a:pPr>
              <a:t>1/16/2019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en-US" smtClean="0"/>
              <a:t>Arayah Preechametta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D61E38E-1AD4-498C-A405-DFAF8FFF9CF9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E423119-A5AD-4B61-B3A4-4BC1388E7B76}" type="datetime1">
              <a:rPr lang="en-US" smtClean="0"/>
              <a:pPr>
                <a:defRPr/>
              </a:pPr>
              <a:t>1/16/2019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en-US" smtClean="0"/>
              <a:t>Arayah Preechametta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1A15A40-70DB-4FBD-A213-524078BB141B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DFD7F87-65FF-4376-B5DF-844C9C7FADA5}" type="datetime1">
              <a:rPr lang="en-US" smtClean="0"/>
              <a:pPr>
                <a:defRPr/>
              </a:pPr>
              <a:t>1/16/2019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en-US" smtClean="0"/>
              <a:t>Arayah Preechametta</a:t>
            </a: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21C2AD2-084B-45F2-83B5-72DCE0F9DA08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60D1D8D-4DAB-440C-9AD7-A4FB0A717278}" type="datetime1">
              <a:rPr lang="en-US" smtClean="0"/>
              <a:pPr>
                <a:defRPr/>
              </a:pPr>
              <a:t>1/16/2019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en-US" smtClean="0"/>
              <a:t>Arayah Preechametta</a:t>
            </a:r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41DF0DB-A289-493A-A245-33CD6E0AE4AE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1A7624D-41C6-4147-A5A5-5A33EC9992DC}" type="datetime1">
              <a:rPr lang="en-US" smtClean="0"/>
              <a:pPr>
                <a:defRPr/>
              </a:pPr>
              <a:t>1/16/2019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en-US" smtClean="0"/>
              <a:t>Arayah Preechametta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39F04EB-DC71-4567-86AC-FC143F18A67C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2A6CC3C-1A6C-422F-BA51-0225A4FA08F9}" type="datetime1">
              <a:rPr lang="en-US" smtClean="0"/>
              <a:pPr>
                <a:defRPr/>
              </a:pPr>
              <a:t>1/16/2019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en-US" smtClean="0"/>
              <a:t>Arayah Preechametta</a:t>
            </a: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F3AB69D-AC29-4FC6-817B-FCB49319B5B2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4738DBF-E3F6-499D-BF56-49CB17EA2C09}" type="datetime1">
              <a:rPr lang="en-US" smtClean="0"/>
              <a:pPr>
                <a:defRPr/>
              </a:pPr>
              <a:t>1/16/2019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en-US" smtClean="0"/>
              <a:t>Arayah Preechametta</a:t>
            </a: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E05780C-BE26-440E-AC17-93121C406CC7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pPr>
              <a:defRPr/>
            </a:pPr>
            <a:fld id="{6D68A253-7E49-46F8-A001-3C1B050BFDE9}" type="datetime1">
              <a:rPr lang="en-US" smtClean="0"/>
              <a:pPr>
                <a:defRPr/>
              </a:pPr>
              <a:t>1/16/2019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pPr>
              <a:defRPr/>
            </a:pPr>
            <a:r>
              <a:rPr lang="en-US" smtClean="0"/>
              <a:t>Arayah Preechametta</a:t>
            </a: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pPr>
              <a:defRPr/>
            </a:pPr>
            <a:fld id="{383F7495-AEE3-4C79-B3A1-E0BCA48AFF32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9AAA270-5FF8-41F5-BBCE-0D5B9E0B818B}" type="datetime1">
              <a:rPr lang="en-US" smtClean="0"/>
              <a:pPr>
                <a:defRPr/>
              </a:pPr>
              <a:t>1/16/2019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en-US" smtClean="0"/>
              <a:t>Arayah Preechametta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10EB2F3-7532-47BD-90FB-A239FB2D0BB8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E8F3E21-B376-4C1B-9440-B12087C23B8B}" type="datetime1">
              <a:rPr lang="en-US" smtClean="0"/>
              <a:pPr>
                <a:defRPr/>
              </a:pPr>
              <a:t>1/16/2019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en-US" smtClean="0"/>
              <a:t>Arayah Preechametta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B9D7EAA-7FDE-4DD5-A47F-0552CD610926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D75B30FD-0531-429E-BF81-9A3B9C870BE0}" type="datetime1">
              <a:rPr lang="en-US" smtClean="0"/>
              <a:pPr>
                <a:defRPr/>
              </a:pPr>
              <a:t>1/16/2019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r>
              <a:rPr lang="en-US" smtClean="0"/>
              <a:t>Arayah Preechametta</a:t>
            </a:r>
            <a:endParaRPr lang="th-TH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65B2FCEF-B435-4C0C-A26C-F6F0CA4CF43E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4.wmf"/><Relationship Id="rId4" Type="http://schemas.openxmlformats.org/officeDocument/2006/relationships/oleObject" Target="../embeddings/oleObject3.bin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5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image" Target="../media/image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6.wmf"/><Relationship Id="rId4" Type="http://schemas.openxmlformats.org/officeDocument/2006/relationships/oleObject" Target="../embeddings/oleObject5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7.bin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oleObject" Target="../embeddings/oleObject8.bin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0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9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7" Type="http://schemas.openxmlformats.org/officeDocument/2006/relationships/image" Target="../media/image1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12.wmf"/><Relationship Id="rId4" Type="http://schemas.openxmlformats.org/officeDocument/2006/relationships/oleObject" Target="../embeddings/oleObject11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1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4.bin"/><Relationship Id="rId11" Type="http://schemas.openxmlformats.org/officeDocument/2006/relationships/image" Target="../media/image17.wmf"/><Relationship Id="rId5" Type="http://schemas.openxmlformats.org/officeDocument/2006/relationships/image" Target="../media/image14.wmf"/><Relationship Id="rId10" Type="http://schemas.openxmlformats.org/officeDocument/2006/relationships/oleObject" Target="../embeddings/oleObject16.bin"/><Relationship Id="rId4" Type="http://schemas.openxmlformats.org/officeDocument/2006/relationships/oleObject" Target="../embeddings/oleObject13.bin"/><Relationship Id="rId9" Type="http://schemas.openxmlformats.org/officeDocument/2006/relationships/image" Target="../media/image16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18.wmf"/><Relationship Id="rId4" Type="http://schemas.openxmlformats.org/officeDocument/2006/relationships/oleObject" Target="../embeddings/oleObject17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19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19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.bin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22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21.bin"/><Relationship Id="rId5" Type="http://schemas.openxmlformats.org/officeDocument/2006/relationships/image" Target="../media/image21.wmf"/><Relationship Id="rId4" Type="http://schemas.openxmlformats.org/officeDocument/2006/relationships/oleObject" Target="../embeddings/oleObject20.bin"/><Relationship Id="rId9" Type="http://schemas.openxmlformats.org/officeDocument/2006/relationships/image" Target="../media/image23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2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24.bin"/><Relationship Id="rId5" Type="http://schemas.openxmlformats.org/officeDocument/2006/relationships/image" Target="../media/image24.wmf"/><Relationship Id="rId4" Type="http://schemas.openxmlformats.org/officeDocument/2006/relationships/oleObject" Target="../embeddings/oleObject23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26.wmf"/><Relationship Id="rId4" Type="http://schemas.openxmlformats.org/officeDocument/2006/relationships/oleObject" Target="../embeddings/oleObject25.bin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Grp="1" noChangeArrowheads="1"/>
          </p:cNvSpPr>
          <p:nvPr>
            <p:ph type="dt" sz="half" idx="10"/>
          </p:nvPr>
        </p:nvSpPr>
        <p:spPr>
          <a:noFill/>
        </p:spPr>
        <p:txBody>
          <a:bodyPr/>
          <a:lstStyle/>
          <a:p>
            <a:fld id="{61AC6FFA-903E-477A-A1DB-1C8C2048CAB3}" type="datetime1">
              <a:rPr lang="en-US">
                <a:latin typeface="Arial" charset="0"/>
              </a:rPr>
              <a:pPr/>
              <a:t>1/16/2019</a:t>
            </a:fld>
            <a:endParaRPr lang="th-TH">
              <a:latin typeface="Arial" charset="0"/>
            </a:endParaRPr>
          </a:p>
        </p:txBody>
      </p:sp>
      <p:sp>
        <p:nvSpPr>
          <p:cNvPr id="16387" name="Rectangle 5"/>
          <p:cNvSpPr>
            <a:spLocks noGrp="1" noChangeArrowheads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Arayah Preechametta</a:t>
            </a:r>
            <a:endParaRPr lang="th-TH">
              <a:latin typeface="Arial" charset="0"/>
            </a:endParaRPr>
          </a:p>
        </p:txBody>
      </p:sp>
      <p:sp>
        <p:nvSpPr>
          <p:cNvPr id="16388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7FDBAD3-6DC5-4FD1-9752-23DF94D38814}" type="slidenum">
              <a:rPr lang="en-US">
                <a:latin typeface="Arial" charset="0"/>
              </a:rPr>
              <a:pPr/>
              <a:t>1</a:t>
            </a:fld>
            <a:endParaRPr lang="th-TH">
              <a:latin typeface="Arial" charset="0"/>
            </a:endParaRPr>
          </a:p>
        </p:txBody>
      </p:sp>
      <p:sp>
        <p:nvSpPr>
          <p:cNvPr id="1638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D41A06"/>
                </a:solidFill>
              </a:rPr>
              <a:t>Macroeconomics</a:t>
            </a:r>
            <a:endParaRPr lang="th-TH" smtClean="0">
              <a:solidFill>
                <a:srgbClr val="D41A06"/>
              </a:solidFill>
            </a:endParaRPr>
          </a:p>
        </p:txBody>
      </p:sp>
      <p:sp>
        <p:nvSpPr>
          <p:cNvPr id="1639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Lecture 1</a:t>
            </a:r>
            <a:endParaRPr lang="th-TH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Date Placeholder 1"/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/>
          <a:p>
            <a:fld id="{8CEA6691-EC7F-484C-929E-34FC3C892551}" type="datetime1">
              <a:rPr lang="en-US">
                <a:latin typeface="Arial" charset="0"/>
              </a:rPr>
              <a:pPr/>
              <a:t>1/16/2019</a:t>
            </a:fld>
            <a:endParaRPr lang="th-TH">
              <a:latin typeface="Arial" charset="0"/>
            </a:endParaRPr>
          </a:p>
        </p:txBody>
      </p:sp>
      <p:sp>
        <p:nvSpPr>
          <p:cNvPr id="1029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Arayah Preechametta</a:t>
            </a:r>
            <a:endParaRPr lang="th-TH">
              <a:latin typeface="Arial" charset="0"/>
            </a:endParaRPr>
          </a:p>
        </p:txBody>
      </p:sp>
      <p:sp>
        <p:nvSpPr>
          <p:cNvPr id="103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B80703F-2EC7-44E3-9DDC-98D384E24D5C}" type="slidenum">
              <a:rPr lang="en-US">
                <a:latin typeface="Arial" charset="0"/>
              </a:rPr>
              <a:pPr/>
              <a:t>2</a:t>
            </a:fld>
            <a:endParaRPr lang="th-TH">
              <a:latin typeface="Arial" charset="0"/>
            </a:endParaRPr>
          </a:p>
        </p:txBody>
      </p:sp>
      <p:sp>
        <p:nvSpPr>
          <p:cNvPr id="1032" name="Rectangle 5"/>
          <p:cNvSpPr>
            <a:spLocks noChangeArrowheads="1"/>
          </p:cNvSpPr>
          <p:nvPr/>
        </p:nvSpPr>
        <p:spPr bwMode="auto">
          <a:xfrm>
            <a:off x="457200" y="1600200"/>
            <a:ext cx="84582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rgbClr val="FFFF00"/>
                </a:solidFill>
              </a:rPr>
              <a:t>Max</a:t>
            </a:r>
            <a:r>
              <a:rPr lang="th-TH" sz="2800" dirty="0">
                <a:solidFill>
                  <a:srgbClr val="FFFF00"/>
                </a:solidFill>
              </a:rPr>
              <a:t>                                              </a:t>
            </a:r>
            <a:r>
              <a:rPr lang="en-US" sz="2800" dirty="0">
                <a:solidFill>
                  <a:srgbClr val="FFFF00"/>
                </a:solidFill>
              </a:rPr>
              <a:t>                    (1.1)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rgbClr val="FFFF00"/>
                </a:solidFill>
              </a:rPr>
              <a:t>Subject  to    (</a:t>
            </a:r>
            <a:r>
              <a:rPr lang="en-US" sz="2800" dirty="0" err="1">
                <a:solidFill>
                  <a:srgbClr val="FFFF00"/>
                </a:solidFill>
              </a:rPr>
              <a:t>i</a:t>
            </a:r>
            <a:r>
              <a:rPr lang="en-US" sz="2800" dirty="0">
                <a:solidFill>
                  <a:srgbClr val="FFFF00"/>
                </a:solidFill>
              </a:rPr>
              <a:t>) x</a:t>
            </a:r>
            <a:r>
              <a:rPr lang="en-US" sz="2800" baseline="-25000" dirty="0">
                <a:solidFill>
                  <a:srgbClr val="FFFF00"/>
                </a:solidFill>
              </a:rPr>
              <a:t>0</a:t>
            </a:r>
            <a:r>
              <a:rPr lang="en-US" sz="2800" dirty="0">
                <a:solidFill>
                  <a:srgbClr val="FFFF00"/>
                </a:solidFill>
              </a:rPr>
              <a:t>  given, 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th-TH" sz="2800" dirty="0">
                <a:solidFill>
                  <a:srgbClr val="FFFF00"/>
                </a:solidFill>
              </a:rPr>
              <a:t> </a:t>
            </a:r>
            <a:r>
              <a:rPr lang="en-US" sz="2800" dirty="0">
                <a:solidFill>
                  <a:srgbClr val="FFFF00"/>
                </a:solidFill>
              </a:rPr>
              <a:t>and              (ii) the transition equations</a:t>
            </a:r>
            <a:endParaRPr lang="th-TH" sz="2800" dirty="0">
              <a:solidFill>
                <a:srgbClr val="FFFF00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th-TH" sz="2800" dirty="0">
              <a:solidFill>
                <a:srgbClr val="000099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th-TH" sz="2800" dirty="0">
              <a:solidFill>
                <a:srgbClr val="000099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th-TH" sz="2800" dirty="0">
                <a:solidFill>
                  <a:srgbClr val="000099"/>
                </a:solidFill>
              </a:rPr>
              <a:t>                                                </a:t>
            </a:r>
            <a:r>
              <a:rPr lang="en-US" sz="2800" dirty="0">
                <a:solidFill>
                  <a:srgbClr val="000099"/>
                </a:solidFill>
              </a:rPr>
              <a:t>        (1.2)</a:t>
            </a:r>
            <a:endParaRPr lang="th-TH" sz="2800" dirty="0">
              <a:solidFill>
                <a:srgbClr val="000099"/>
              </a:solidFill>
            </a:endParaRPr>
          </a:p>
        </p:txBody>
      </p:sp>
      <p:graphicFrame>
        <p:nvGraphicFramePr>
          <p:cNvPr id="1026" name="Object 6"/>
          <p:cNvGraphicFramePr>
            <a:graphicFrameLocks noChangeAspect="1"/>
          </p:cNvGraphicFramePr>
          <p:nvPr/>
        </p:nvGraphicFramePr>
        <p:xfrm>
          <a:off x="2279650" y="1600200"/>
          <a:ext cx="5040313" cy="527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Equation" r:id="rId4" imgW="2425680" imgH="253800" progId="Equation.DSMT4">
                  <p:embed/>
                </p:oleObj>
              </mc:Choice>
              <mc:Fallback>
                <p:oleObj name="Equation" r:id="rId4" imgW="2425680" imgH="25380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79650" y="1600200"/>
                        <a:ext cx="5040313" cy="527050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7"/>
          <p:cNvGraphicFramePr>
            <a:graphicFrameLocks noChangeAspect="1"/>
          </p:cNvGraphicFramePr>
          <p:nvPr/>
        </p:nvGraphicFramePr>
        <p:xfrm>
          <a:off x="2384425" y="3098800"/>
          <a:ext cx="3382963" cy="3246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Equation" r:id="rId6" imgW="1295280" imgH="1244520" progId="Equation.DSMT4">
                  <p:embed/>
                </p:oleObj>
              </mc:Choice>
              <mc:Fallback>
                <p:oleObj name="Equation" r:id="rId6" imgW="1295280" imgH="124452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4425" y="3098800"/>
                        <a:ext cx="3382963" cy="3246438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914400" y="533400"/>
            <a:ext cx="7772400" cy="89306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spc="-100" dirty="0" smtClean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rPr>
              <a:t>Dynamic Problem</a:t>
            </a:r>
            <a:endParaRPr kumimoji="0" lang="en-US" sz="4000" b="0" i="0" u="none" strike="noStrike" kern="1200" cap="none" spc="-100" normalizeH="0" baseline="0" noProof="0" dirty="0">
              <a:ln>
                <a:noFill/>
              </a:ln>
              <a:solidFill>
                <a:schemeClr val="tx2">
                  <a:satMod val="20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Date Placeholder 1"/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/>
          <a:p>
            <a:fld id="{5DC1A93A-F160-49E4-947C-A6BEA21294E6}" type="datetime1">
              <a:rPr lang="en-US">
                <a:latin typeface="Arial" charset="0"/>
              </a:rPr>
              <a:pPr/>
              <a:t>1/16/2019</a:t>
            </a:fld>
            <a:endParaRPr lang="th-TH">
              <a:latin typeface="Arial" charset="0"/>
            </a:endParaRPr>
          </a:p>
        </p:txBody>
      </p:sp>
      <p:sp>
        <p:nvSpPr>
          <p:cNvPr id="2053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Arayah Preechametta</a:t>
            </a:r>
            <a:endParaRPr lang="th-TH">
              <a:latin typeface="Arial" charset="0"/>
            </a:endParaRPr>
          </a:p>
        </p:txBody>
      </p:sp>
      <p:sp>
        <p:nvSpPr>
          <p:cNvPr id="205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BFF6C10-8C47-4CA3-BB83-3AC6CD89B76E}" type="slidenum">
              <a:rPr lang="en-US">
                <a:latin typeface="Arial" charset="0"/>
              </a:rPr>
              <a:pPr/>
              <a:t>3</a:t>
            </a:fld>
            <a:endParaRPr lang="th-TH">
              <a:latin typeface="Arial" charset="0"/>
            </a:endParaRPr>
          </a:p>
        </p:txBody>
      </p:sp>
      <p:sp>
        <p:nvSpPr>
          <p:cNvPr id="2056" name="Rectangle 5"/>
          <p:cNvSpPr>
            <a:spLocks noChangeArrowheads="1"/>
          </p:cNvSpPr>
          <p:nvPr/>
        </p:nvSpPr>
        <p:spPr bwMode="auto">
          <a:xfrm>
            <a:off x="1066800" y="1219200"/>
            <a:ext cx="7620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dirty="0">
                <a:solidFill>
                  <a:srgbClr val="FFFF00"/>
                </a:solidFill>
              </a:rPr>
              <a:t>Assume that: 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dirty="0">
                <a:solidFill>
                  <a:srgbClr val="FFFF00"/>
                </a:solidFill>
              </a:rPr>
              <a:t>(1) there is a time separable function, </a:t>
            </a:r>
            <a:r>
              <a:rPr lang="en-US" sz="3200" dirty="0" err="1" smtClean="0">
                <a:solidFill>
                  <a:srgbClr val="FFFF00"/>
                </a:solidFill>
              </a:rPr>
              <a:t>U</a:t>
            </a:r>
            <a:r>
              <a:rPr lang="en-US" sz="3200" baseline="-25000" dirty="0" err="1" smtClean="0">
                <a:solidFill>
                  <a:srgbClr val="FFFF00"/>
                </a:solidFill>
              </a:rPr>
              <a:t>t</a:t>
            </a:r>
            <a:r>
              <a:rPr lang="en-US" sz="3200" dirty="0" smtClean="0">
                <a:solidFill>
                  <a:srgbClr val="FFFF00"/>
                </a:solidFill>
              </a:rPr>
              <a:t>(</a:t>
            </a:r>
            <a:r>
              <a:rPr lang="en-US" sz="3200" dirty="0" err="1" smtClean="0">
                <a:solidFill>
                  <a:srgbClr val="FFFF00"/>
                </a:solidFill>
              </a:rPr>
              <a:t>x</a:t>
            </a:r>
            <a:r>
              <a:rPr lang="en-US" sz="3200" baseline="-25000" dirty="0" err="1" smtClean="0">
                <a:solidFill>
                  <a:srgbClr val="FFFF00"/>
                </a:solidFill>
              </a:rPr>
              <a:t>t</a:t>
            </a:r>
            <a:r>
              <a:rPr lang="en-US" sz="3200" dirty="0" err="1" smtClean="0">
                <a:solidFill>
                  <a:srgbClr val="FFFF00"/>
                </a:solidFill>
              </a:rPr>
              <a:t>,c</a:t>
            </a:r>
            <a:r>
              <a:rPr lang="en-US" sz="3200" baseline="-25000" dirty="0" err="1" smtClean="0">
                <a:solidFill>
                  <a:srgbClr val="FFFF00"/>
                </a:solidFill>
              </a:rPr>
              <a:t>t</a:t>
            </a:r>
            <a:r>
              <a:rPr lang="en-US" sz="3200" dirty="0">
                <a:solidFill>
                  <a:srgbClr val="FFFF00"/>
                </a:solidFill>
              </a:rPr>
              <a:t>), which is a concave function.</a:t>
            </a:r>
          </a:p>
          <a:p>
            <a:pPr marL="342900" indent="-342900">
              <a:spcBef>
                <a:spcPct val="20000"/>
              </a:spcBef>
            </a:pPr>
            <a:r>
              <a:rPr lang="en-US" sz="3200" dirty="0">
                <a:solidFill>
                  <a:srgbClr val="FFFF00"/>
                </a:solidFill>
              </a:rPr>
              <a:t>   Let </a:t>
            </a:r>
            <a:r>
              <a:rPr lang="en-US" sz="3200" dirty="0" err="1">
                <a:solidFill>
                  <a:srgbClr val="FFFF00"/>
                </a:solidFill>
              </a:rPr>
              <a:t>x</a:t>
            </a:r>
            <a:r>
              <a:rPr lang="en-US" sz="3200" baseline="-25000" dirty="0" err="1">
                <a:solidFill>
                  <a:srgbClr val="FFFF00"/>
                </a:solidFill>
              </a:rPr>
              <a:t>t</a:t>
            </a:r>
            <a:r>
              <a:rPr lang="en-US" sz="3200" dirty="0">
                <a:solidFill>
                  <a:srgbClr val="FFFF00"/>
                </a:solidFill>
              </a:rPr>
              <a:t> be </a:t>
            </a:r>
            <a:r>
              <a:rPr lang="en-US" sz="3200" dirty="0" smtClean="0">
                <a:solidFill>
                  <a:srgbClr val="FFFF00"/>
                </a:solidFill>
              </a:rPr>
              <a:t>a </a:t>
            </a:r>
            <a:r>
              <a:rPr lang="en-US" sz="3200" dirty="0">
                <a:solidFill>
                  <a:srgbClr val="FFFF00"/>
                </a:solidFill>
              </a:rPr>
              <a:t>state variable at time t, t=0,1,…,</a:t>
            </a:r>
            <a:r>
              <a:rPr lang="en-US" sz="3200" dirty="0" smtClean="0">
                <a:solidFill>
                  <a:srgbClr val="FFFF00"/>
                </a:solidFill>
              </a:rPr>
              <a:t>T.</a:t>
            </a:r>
            <a:endParaRPr lang="en-US" sz="3200" dirty="0">
              <a:solidFill>
                <a:srgbClr val="FFFF00"/>
              </a:solidFill>
            </a:endParaRPr>
          </a:p>
          <a:p>
            <a:pPr marL="342900" indent="-342900">
              <a:spcBef>
                <a:spcPct val="20000"/>
              </a:spcBef>
            </a:pPr>
            <a:r>
              <a:rPr lang="en-US" sz="3200" dirty="0">
                <a:solidFill>
                  <a:srgbClr val="FFFF00"/>
                </a:solidFill>
              </a:rPr>
              <a:t>   Let c</a:t>
            </a:r>
            <a:r>
              <a:rPr lang="en-US" sz="3200" baseline="-25000" dirty="0" smtClean="0">
                <a:solidFill>
                  <a:srgbClr val="FFFF00"/>
                </a:solidFill>
              </a:rPr>
              <a:t>t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>
                <a:solidFill>
                  <a:srgbClr val="FFFF00"/>
                </a:solidFill>
              </a:rPr>
              <a:t>be a </a:t>
            </a:r>
            <a:r>
              <a:rPr lang="en-US" sz="3200" dirty="0" smtClean="0">
                <a:solidFill>
                  <a:srgbClr val="FFFF00"/>
                </a:solidFill>
              </a:rPr>
              <a:t>control </a:t>
            </a:r>
            <a:r>
              <a:rPr lang="en-US" sz="3200" dirty="0">
                <a:solidFill>
                  <a:srgbClr val="FFFF00"/>
                </a:solidFill>
              </a:rPr>
              <a:t>variable at time t, t=0,1,…,T.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3200" dirty="0">
              <a:solidFill>
                <a:srgbClr val="000099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14400" y="381000"/>
            <a:ext cx="7772400" cy="89306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spc="-100" dirty="0" smtClean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rPr>
              <a:t>Dynamic Problem</a:t>
            </a:r>
            <a:endParaRPr kumimoji="0" lang="en-US" sz="4000" b="0" i="0" u="none" strike="noStrike" kern="1200" cap="none" spc="-100" normalizeH="0" baseline="0" noProof="0" dirty="0">
              <a:ln>
                <a:noFill/>
              </a:ln>
              <a:solidFill>
                <a:schemeClr val="tx2">
                  <a:satMod val="20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Date Placeholder 1"/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/>
          <a:p>
            <a:fld id="{92942A16-4B45-467A-8931-AEE3856FACFB}" type="datetime1">
              <a:rPr lang="en-US">
                <a:latin typeface="Arial" charset="0"/>
              </a:rPr>
              <a:pPr/>
              <a:t>1/16/2019</a:t>
            </a:fld>
            <a:endParaRPr lang="th-TH">
              <a:latin typeface="Arial" charset="0"/>
            </a:endParaRPr>
          </a:p>
        </p:txBody>
      </p:sp>
      <p:sp>
        <p:nvSpPr>
          <p:cNvPr id="17411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Arayah Preechametta</a:t>
            </a:r>
            <a:endParaRPr lang="th-TH">
              <a:latin typeface="Arial" charset="0"/>
            </a:endParaRPr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AAB653B-0E03-4828-807C-3299C1239194}" type="slidenum">
              <a:rPr lang="en-US">
                <a:latin typeface="Arial" charset="0"/>
              </a:rPr>
              <a:pPr/>
              <a:t>4</a:t>
            </a:fld>
            <a:endParaRPr lang="th-TH">
              <a:latin typeface="Arial" charset="0"/>
            </a:endParaRPr>
          </a:p>
        </p:txBody>
      </p:sp>
      <p:sp>
        <p:nvSpPr>
          <p:cNvPr id="17414" name="Rectangle 3"/>
          <p:cNvSpPr>
            <a:spLocks noChangeArrowheads="1"/>
          </p:cNvSpPr>
          <p:nvPr/>
        </p:nvSpPr>
        <p:spPr bwMode="auto">
          <a:xfrm>
            <a:off x="1066800" y="1219200"/>
            <a:ext cx="7620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dirty="0">
                <a:solidFill>
                  <a:srgbClr val="FFFF00"/>
                </a:solidFill>
              </a:rPr>
              <a:t>(2)  there is a transition function whose variables are defined by the set </a:t>
            </a:r>
            <a:endParaRPr lang="en-US" sz="3200" dirty="0" smtClean="0">
              <a:solidFill>
                <a:srgbClr val="FFFF00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dirty="0" smtClean="0">
                <a:solidFill>
                  <a:srgbClr val="FFFF00"/>
                </a:solidFill>
              </a:rPr>
              <a:t>{x</a:t>
            </a:r>
            <a:r>
              <a:rPr lang="en-US" sz="3200" baseline="-25000" dirty="0" smtClean="0">
                <a:solidFill>
                  <a:srgbClr val="FFFF00"/>
                </a:solidFill>
              </a:rPr>
              <a:t>t+1</a:t>
            </a:r>
            <a:r>
              <a:rPr lang="en-US" sz="3200" dirty="0" smtClean="0">
                <a:solidFill>
                  <a:srgbClr val="FFFF00"/>
                </a:solidFill>
              </a:rPr>
              <a:t>,x</a:t>
            </a:r>
            <a:r>
              <a:rPr lang="en-US" sz="3200" baseline="-25000" dirty="0" smtClean="0">
                <a:solidFill>
                  <a:srgbClr val="FFFF00"/>
                </a:solidFill>
              </a:rPr>
              <a:t>t</a:t>
            </a:r>
            <a:r>
              <a:rPr lang="en-US" sz="3200" dirty="0" smtClean="0">
                <a:solidFill>
                  <a:srgbClr val="FFFF00"/>
                </a:solidFill>
              </a:rPr>
              <a:t>,c</a:t>
            </a:r>
            <a:r>
              <a:rPr lang="en-US" sz="3200" baseline="-25000" dirty="0" smtClean="0">
                <a:solidFill>
                  <a:srgbClr val="FFFF00"/>
                </a:solidFill>
              </a:rPr>
              <a:t>t </a:t>
            </a:r>
            <a:r>
              <a:rPr lang="en-US" sz="3200" dirty="0" smtClean="0">
                <a:solidFill>
                  <a:srgbClr val="FFFF00"/>
                </a:solidFill>
              </a:rPr>
              <a:t> | x</a:t>
            </a:r>
            <a:r>
              <a:rPr lang="en-US" sz="3200" baseline="-25000" dirty="0" smtClean="0">
                <a:solidFill>
                  <a:srgbClr val="FFFF00"/>
                </a:solidFill>
              </a:rPr>
              <a:t>t+1 </a:t>
            </a:r>
            <a:r>
              <a:rPr lang="en-US" sz="3200" dirty="0" smtClean="0">
                <a:solidFill>
                  <a:srgbClr val="FFFF00"/>
                </a:solidFill>
                <a:sym typeface="Symbol" pitchFamily="18" charset="2"/>
              </a:rPr>
              <a:t> </a:t>
            </a:r>
            <a:r>
              <a:rPr lang="en-US" sz="3200" dirty="0" err="1" smtClean="0">
                <a:solidFill>
                  <a:srgbClr val="FFFF00"/>
                </a:solidFill>
                <a:sym typeface="Symbol" pitchFamily="18" charset="2"/>
              </a:rPr>
              <a:t>g</a:t>
            </a:r>
            <a:r>
              <a:rPr lang="en-US" sz="3200" baseline="-25000" dirty="0" err="1" smtClean="0">
                <a:solidFill>
                  <a:srgbClr val="FFFF00"/>
                </a:solidFill>
                <a:sym typeface="Symbol" pitchFamily="18" charset="2"/>
              </a:rPr>
              <a:t>t</a:t>
            </a:r>
            <a:r>
              <a:rPr lang="en-US" sz="3200" dirty="0" smtClean="0">
                <a:solidFill>
                  <a:srgbClr val="FFFF00"/>
                </a:solidFill>
                <a:sym typeface="Symbol" pitchFamily="18" charset="2"/>
              </a:rPr>
              <a:t>(</a:t>
            </a:r>
            <a:r>
              <a:rPr lang="en-US" sz="3200" dirty="0" err="1" smtClean="0">
                <a:solidFill>
                  <a:srgbClr val="FFFF00"/>
                </a:solidFill>
                <a:sym typeface="Symbol" pitchFamily="18" charset="2"/>
              </a:rPr>
              <a:t>x</a:t>
            </a:r>
            <a:r>
              <a:rPr lang="en-US" sz="3200" baseline="-25000" dirty="0" err="1" smtClean="0">
                <a:solidFill>
                  <a:srgbClr val="FFFF00"/>
                </a:solidFill>
                <a:sym typeface="Symbol" pitchFamily="18" charset="2"/>
              </a:rPr>
              <a:t>t</a:t>
            </a:r>
            <a:r>
              <a:rPr lang="en-US" sz="3200" dirty="0">
                <a:solidFill>
                  <a:srgbClr val="FFFF00"/>
                </a:solidFill>
                <a:sym typeface="Symbol" pitchFamily="18" charset="2"/>
              </a:rPr>
              <a:t>, c</a:t>
            </a:r>
            <a:r>
              <a:rPr lang="en-US" sz="3200" baseline="-25000" dirty="0" smtClean="0">
                <a:solidFill>
                  <a:srgbClr val="FFFF00"/>
                </a:solidFill>
                <a:sym typeface="Symbol" pitchFamily="18" charset="2"/>
              </a:rPr>
              <a:t>t</a:t>
            </a:r>
            <a:r>
              <a:rPr lang="en-US" sz="3200" dirty="0" smtClean="0">
                <a:solidFill>
                  <a:srgbClr val="FFFF00"/>
                </a:solidFill>
                <a:sym typeface="Symbol" pitchFamily="18" charset="2"/>
              </a:rPr>
              <a:t>), c</a:t>
            </a:r>
            <a:r>
              <a:rPr lang="en-US" sz="3200" baseline="-25000" dirty="0" smtClean="0">
                <a:solidFill>
                  <a:srgbClr val="FFFF00"/>
                </a:solidFill>
                <a:sym typeface="Symbol" pitchFamily="18" charset="2"/>
              </a:rPr>
              <a:t>t</a:t>
            </a:r>
            <a:r>
              <a:rPr lang="ru-RU" sz="3200" dirty="0">
                <a:solidFill>
                  <a:srgbClr val="FFFF00"/>
                </a:solidFill>
                <a:cs typeface="Times New Roman" pitchFamily="18" charset="0"/>
                <a:sym typeface="Symbol" pitchFamily="18" charset="2"/>
              </a:rPr>
              <a:t>Є</a:t>
            </a:r>
            <a:r>
              <a:rPr lang="en-US" sz="3200" dirty="0" smtClean="0">
                <a:solidFill>
                  <a:srgbClr val="FFFF00"/>
                </a:solidFill>
                <a:sym typeface="Symbol" pitchFamily="18" charset="2"/>
              </a:rPr>
              <a:t>R} 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3200" dirty="0" smtClean="0">
              <a:solidFill>
                <a:srgbClr val="FFFF00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dirty="0" smtClean="0">
                <a:solidFill>
                  <a:srgbClr val="FFFF00"/>
                </a:solidFill>
              </a:rPr>
              <a:t>which </a:t>
            </a:r>
            <a:r>
              <a:rPr lang="en-US" sz="3200" dirty="0">
                <a:solidFill>
                  <a:srgbClr val="FFFF00"/>
                </a:solidFill>
              </a:rPr>
              <a:t>is convex and compact set. (See definitions of these terms from </a:t>
            </a:r>
            <a:r>
              <a:rPr lang="en-US" sz="3200" dirty="0" err="1">
                <a:solidFill>
                  <a:srgbClr val="FFFF00"/>
                </a:solidFill>
              </a:rPr>
              <a:t>Takayama</a:t>
            </a:r>
            <a:r>
              <a:rPr lang="en-US" sz="3200" dirty="0">
                <a:solidFill>
                  <a:srgbClr val="FFFF00"/>
                </a:solidFill>
              </a:rPr>
              <a:t>, A </a:t>
            </a:r>
            <a:r>
              <a:rPr lang="th-TH" sz="3200" dirty="0">
                <a:solidFill>
                  <a:srgbClr val="FFFF00"/>
                </a:solidFill>
              </a:rPr>
              <a:t>. </a:t>
            </a:r>
            <a:r>
              <a:rPr lang="en-US" sz="3200" dirty="0">
                <a:solidFill>
                  <a:srgbClr val="FFFF00"/>
                </a:solidFill>
              </a:rPr>
              <a:t>“Mathematical Economics” (1985), p.20 and p.32). 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dirty="0">
                <a:solidFill>
                  <a:srgbClr val="FFFF00"/>
                </a:solidFill>
              </a:rPr>
              <a:t>Then</a:t>
            </a:r>
            <a:endParaRPr lang="th-TH" sz="3200" dirty="0">
              <a:solidFill>
                <a:srgbClr val="FFFF00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66800" y="381000"/>
            <a:ext cx="7772400" cy="89306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spc="-100" dirty="0" smtClean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rPr>
              <a:t>Dynamic Problem</a:t>
            </a:r>
            <a:endParaRPr kumimoji="0" lang="en-US" sz="4000" b="0" i="0" u="none" strike="noStrike" kern="1200" cap="none" spc="-100" normalizeH="0" baseline="0" noProof="0" dirty="0">
              <a:ln>
                <a:noFill/>
              </a:ln>
              <a:solidFill>
                <a:schemeClr val="tx2">
                  <a:satMod val="20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Date Placeholder 1"/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/>
          <a:p>
            <a:fld id="{75A137B4-A89B-4740-85EA-847FA7F5FF42}" type="datetime1">
              <a:rPr lang="en-US">
                <a:latin typeface="Arial" charset="0"/>
              </a:rPr>
              <a:pPr/>
              <a:t>1/16/2019</a:t>
            </a:fld>
            <a:endParaRPr lang="th-TH">
              <a:latin typeface="Arial" charset="0"/>
            </a:endParaRPr>
          </a:p>
        </p:txBody>
      </p:sp>
      <p:sp>
        <p:nvSpPr>
          <p:cNvPr id="3076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Arayah Preechametta</a:t>
            </a:r>
            <a:endParaRPr lang="th-TH">
              <a:latin typeface="Arial" charset="0"/>
            </a:endParaRPr>
          </a:p>
        </p:txBody>
      </p:sp>
      <p:sp>
        <p:nvSpPr>
          <p:cNvPr id="307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4754070-C163-4F25-9C53-A62A9D1B60AB}" type="slidenum">
              <a:rPr lang="en-US">
                <a:latin typeface="Arial" charset="0"/>
              </a:rPr>
              <a:pPr/>
              <a:t>5</a:t>
            </a:fld>
            <a:endParaRPr lang="th-TH">
              <a:latin typeface="Arial" charset="0"/>
            </a:endParaRPr>
          </a:p>
        </p:txBody>
      </p:sp>
      <p:sp>
        <p:nvSpPr>
          <p:cNvPr id="3079" name="Rectangle 5"/>
          <p:cNvSpPr>
            <a:spLocks noChangeArrowheads="1"/>
          </p:cNvSpPr>
          <p:nvPr/>
        </p:nvSpPr>
        <p:spPr bwMode="auto">
          <a:xfrm>
            <a:off x="685800" y="1600200"/>
            <a:ext cx="79248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rgbClr val="FFFF00"/>
                </a:solidFill>
              </a:rPr>
              <a:t>The values of  U</a:t>
            </a:r>
            <a:r>
              <a:rPr lang="en-US" sz="2800" baseline="-25000" dirty="0" smtClean="0">
                <a:solidFill>
                  <a:srgbClr val="FFFF00"/>
                </a:solidFill>
              </a:rPr>
              <a:t>s</a:t>
            </a:r>
            <a:r>
              <a:rPr lang="en-US" sz="2800" dirty="0" smtClean="0">
                <a:solidFill>
                  <a:srgbClr val="FFFF00"/>
                </a:solidFill>
              </a:rPr>
              <a:t>(</a:t>
            </a:r>
            <a:r>
              <a:rPr lang="en-US" sz="2800" dirty="0" err="1" smtClean="0">
                <a:solidFill>
                  <a:srgbClr val="FFFF00"/>
                </a:solidFill>
              </a:rPr>
              <a:t>x</a:t>
            </a:r>
            <a:r>
              <a:rPr lang="en-US" sz="2800" baseline="-25000" dirty="0" err="1" smtClean="0">
                <a:solidFill>
                  <a:srgbClr val="FFFF00"/>
                </a:solidFill>
              </a:rPr>
              <a:t>s</a:t>
            </a:r>
            <a:r>
              <a:rPr lang="en-US" sz="2800" dirty="0">
                <a:solidFill>
                  <a:srgbClr val="FFFF00"/>
                </a:solidFill>
              </a:rPr>
              <a:t>, </a:t>
            </a:r>
            <a:r>
              <a:rPr lang="en-US" sz="2800" dirty="0" err="1" smtClean="0">
                <a:solidFill>
                  <a:srgbClr val="FFFF00"/>
                </a:solidFill>
              </a:rPr>
              <a:t>c</a:t>
            </a:r>
            <a:r>
              <a:rPr lang="en-US" sz="2800" baseline="-25000" dirty="0" err="1" smtClean="0">
                <a:solidFill>
                  <a:srgbClr val="FFFF00"/>
                </a:solidFill>
              </a:rPr>
              <a:t>s</a:t>
            </a:r>
            <a:r>
              <a:rPr lang="en-US" sz="2800" dirty="0">
                <a:solidFill>
                  <a:srgbClr val="FFFF00"/>
                </a:solidFill>
              </a:rPr>
              <a:t>) for s </a:t>
            </a:r>
            <a:r>
              <a:rPr lang="en-US" sz="2800" dirty="0">
                <a:solidFill>
                  <a:srgbClr val="FFFF00"/>
                </a:solidFill>
                <a:sym typeface="Symbol" pitchFamily="18" charset="2"/>
              </a:rPr>
              <a:t></a:t>
            </a:r>
            <a:r>
              <a:rPr lang="en-US" sz="2800" dirty="0">
                <a:solidFill>
                  <a:srgbClr val="FFFF00"/>
                </a:solidFill>
              </a:rPr>
              <a:t> t</a:t>
            </a:r>
            <a:r>
              <a:rPr lang="th-TH" sz="2800" dirty="0">
                <a:solidFill>
                  <a:srgbClr val="FFFF00"/>
                </a:solidFill>
              </a:rPr>
              <a:t> </a:t>
            </a:r>
            <a:r>
              <a:rPr lang="en-US" sz="2800" dirty="0" smtClean="0">
                <a:solidFill>
                  <a:srgbClr val="FFFF00"/>
                </a:solidFill>
              </a:rPr>
              <a:t> are </a:t>
            </a:r>
            <a:r>
              <a:rPr lang="en-US" sz="2800" dirty="0">
                <a:solidFill>
                  <a:srgbClr val="FFFF00"/>
                </a:solidFill>
              </a:rPr>
              <a:t>independent to the past values of </a:t>
            </a:r>
            <a:r>
              <a:rPr lang="en-US" sz="2800" dirty="0" err="1">
                <a:solidFill>
                  <a:srgbClr val="FFFF00"/>
                </a:solidFill>
              </a:rPr>
              <a:t>c</a:t>
            </a:r>
            <a:r>
              <a:rPr lang="en-US" sz="2800" baseline="-25000" dirty="0" err="1" smtClean="0">
                <a:solidFill>
                  <a:srgbClr val="FFFF00"/>
                </a:solidFill>
              </a:rPr>
              <a:t>v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>
                <a:solidFill>
                  <a:srgbClr val="FFFF00"/>
                </a:solidFill>
              </a:rPr>
              <a:t>and x</a:t>
            </a:r>
            <a:r>
              <a:rPr lang="en-US" sz="2800" baseline="-25000" dirty="0">
                <a:solidFill>
                  <a:srgbClr val="FFFF00"/>
                </a:solidFill>
              </a:rPr>
              <a:t>v</a:t>
            </a:r>
            <a:r>
              <a:rPr lang="en-US" sz="2800" dirty="0">
                <a:solidFill>
                  <a:srgbClr val="FFFF00"/>
                </a:solidFill>
              </a:rPr>
              <a:t> for v &lt; t. This is the consequence of the time separable structure of (1.1) and (1.2) </a:t>
            </a:r>
            <a:endParaRPr lang="th-TH" sz="2800" dirty="0">
              <a:solidFill>
                <a:srgbClr val="FFFF00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rgbClr val="FFFF00"/>
                </a:solidFill>
              </a:rPr>
              <a:t>Forming the </a:t>
            </a:r>
            <a:r>
              <a:rPr lang="en-US" sz="2800" dirty="0" err="1" smtClean="0">
                <a:solidFill>
                  <a:srgbClr val="FFFF00"/>
                </a:solidFill>
              </a:rPr>
              <a:t>Lagrangian</a:t>
            </a:r>
            <a:endParaRPr lang="en-US" sz="2800" dirty="0">
              <a:solidFill>
                <a:srgbClr val="FFFF00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800" dirty="0">
                <a:solidFill>
                  <a:srgbClr val="FFFF00"/>
                </a:solidFill>
              </a:rPr>
              <a:t>                                             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rgbClr val="FFFF00"/>
                </a:solidFill>
              </a:rPr>
              <a:t>                                                            (1.3)  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2800" dirty="0" smtClean="0">
              <a:solidFill>
                <a:srgbClr val="FFFF00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2800" dirty="0" smtClean="0">
              <a:solidFill>
                <a:srgbClr val="FFFF00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dirty="0" smtClean="0">
                <a:solidFill>
                  <a:srgbClr val="FFFF00"/>
                </a:solidFill>
              </a:rPr>
              <a:t>where </a:t>
            </a:r>
            <a:r>
              <a:rPr lang="en-US" sz="2800" dirty="0">
                <a:solidFill>
                  <a:srgbClr val="FFFF00"/>
                </a:solidFill>
                <a:sym typeface="Symbol" pitchFamily="18" charset="2"/>
              </a:rPr>
              <a:t></a:t>
            </a:r>
            <a:r>
              <a:rPr lang="en-US" sz="2800" baseline="-25000" dirty="0">
                <a:solidFill>
                  <a:srgbClr val="FFFF00"/>
                </a:solidFill>
                <a:sym typeface="Symbol" pitchFamily="18" charset="2"/>
              </a:rPr>
              <a:t>t</a:t>
            </a:r>
            <a:r>
              <a:rPr lang="en-US" sz="2800" dirty="0">
                <a:solidFill>
                  <a:srgbClr val="FFFF00"/>
                </a:solidFill>
              </a:rPr>
              <a:t> is </a:t>
            </a:r>
            <a:r>
              <a:rPr lang="en-US" sz="2800" dirty="0" smtClean="0">
                <a:solidFill>
                  <a:srgbClr val="FFFF00"/>
                </a:solidFill>
              </a:rPr>
              <a:t>a </a:t>
            </a:r>
            <a:r>
              <a:rPr lang="en-US" sz="2800" dirty="0">
                <a:solidFill>
                  <a:srgbClr val="FFFF00"/>
                </a:solidFill>
              </a:rPr>
              <a:t>Lagrange multipliers for </a:t>
            </a:r>
            <a:r>
              <a:rPr lang="en-US" sz="2800" dirty="0" smtClean="0">
                <a:solidFill>
                  <a:srgbClr val="FFFF00"/>
                </a:solidFill>
              </a:rPr>
              <a:t>t </a:t>
            </a:r>
            <a:r>
              <a:rPr lang="en-US" sz="2800" dirty="0">
                <a:solidFill>
                  <a:srgbClr val="FFFF00"/>
                </a:solidFill>
              </a:rPr>
              <a:t>= 0,1,…,</a:t>
            </a:r>
            <a:r>
              <a:rPr lang="en-US" sz="2800" dirty="0" smtClean="0">
                <a:solidFill>
                  <a:srgbClr val="FFFF00"/>
                </a:solidFill>
              </a:rPr>
              <a:t>T.                        </a:t>
            </a:r>
            <a:endParaRPr lang="th-TH" sz="2800" dirty="0">
              <a:solidFill>
                <a:srgbClr val="FFFF00"/>
              </a:solidFill>
            </a:endParaRPr>
          </a:p>
        </p:txBody>
      </p:sp>
      <p:graphicFrame>
        <p:nvGraphicFramePr>
          <p:cNvPr id="3074" name="Object 6"/>
          <p:cNvGraphicFramePr>
            <a:graphicFrameLocks noChangeAspect="1"/>
          </p:cNvGraphicFramePr>
          <p:nvPr/>
        </p:nvGraphicFramePr>
        <p:xfrm>
          <a:off x="914400" y="3886200"/>
          <a:ext cx="4903788" cy="1360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Equation" r:id="rId4" imgW="2565360" imgH="660240" progId="Equation.DSMT4">
                  <p:embed/>
                </p:oleObj>
              </mc:Choice>
              <mc:Fallback>
                <p:oleObj name="Equation" r:id="rId4" imgW="2565360" imgH="66024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3886200"/>
                        <a:ext cx="4903788" cy="1360487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le 1"/>
          <p:cNvSpPr txBox="1">
            <a:spLocks/>
          </p:cNvSpPr>
          <p:nvPr/>
        </p:nvSpPr>
        <p:spPr>
          <a:xfrm>
            <a:off x="914400" y="533400"/>
            <a:ext cx="7772400" cy="89306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spc="-100" dirty="0" smtClean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rPr>
              <a:t>Dynamic Problem</a:t>
            </a:r>
            <a:endParaRPr kumimoji="0" lang="en-US" sz="4000" b="0" i="0" u="none" strike="noStrike" kern="1200" cap="none" spc="-100" normalizeH="0" baseline="0" noProof="0" dirty="0">
              <a:ln>
                <a:noFill/>
              </a:ln>
              <a:solidFill>
                <a:schemeClr val="tx2">
                  <a:satMod val="20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Two Methods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system of simultaneous equations,</a:t>
            </a:r>
          </a:p>
          <a:p>
            <a:r>
              <a:rPr lang="en-US" dirty="0" smtClean="0"/>
              <a:t>Backward Recursive method.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CEF295E-D20A-492D-AFE7-35C2674C1923}" type="datetime1">
              <a:rPr lang="en-US" smtClean="0"/>
              <a:pPr>
                <a:defRPr/>
              </a:pPr>
              <a:t>1/16/2019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Arayah Preechametta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61E38E-1AD4-498C-A405-DFAF8FFF9CF9}" type="slidenum">
              <a:rPr lang="en-US" smtClean="0"/>
              <a:pPr>
                <a:defRPr/>
              </a:pPr>
              <a:t>6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423119-A5AD-4B61-B3A4-4BC1388E7B76}" type="datetime1">
              <a:rPr lang="en-US" smtClean="0"/>
              <a:pPr>
                <a:defRPr/>
              </a:pPr>
              <a:t>1/16/2019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Arayah Preechametta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A15A40-70DB-4FBD-A213-524078BB141B}" type="slidenum">
              <a:rPr lang="en-US" smtClean="0"/>
              <a:pPr>
                <a:defRPr/>
              </a:pPr>
              <a:t>7</a:t>
            </a:fld>
            <a:endParaRPr lang="th-TH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685800" y="2286000"/>
            <a:ext cx="8156448" cy="777240"/>
          </a:xfrm>
        </p:spPr>
        <p:txBody>
          <a:bodyPr/>
          <a:lstStyle/>
          <a:p>
            <a:r>
              <a:rPr lang="en-US" sz="3600" dirty="0" smtClean="0"/>
              <a:t>A system of simultaneous equations</a:t>
            </a:r>
            <a:endParaRPr lang="en-US" sz="3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Simultaneous Equations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A7624D-41C6-4147-A5A5-5A33EC9992DC}" type="datetime1">
              <a:rPr lang="en-US" smtClean="0"/>
              <a:pPr>
                <a:defRPr/>
              </a:pPr>
              <a:t>1/16/2019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Arayah Preechametta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9F04EB-DC71-4567-86AC-FC143F18A67C}" type="slidenum">
              <a:rPr lang="en-US" smtClean="0"/>
              <a:pPr>
                <a:defRPr/>
              </a:pPr>
              <a:t>8</a:t>
            </a:fld>
            <a:endParaRPr lang="th-TH"/>
          </a:p>
        </p:txBody>
      </p:sp>
      <p:graphicFrame>
        <p:nvGraphicFramePr>
          <p:cNvPr id="46082" name="Object 6"/>
          <p:cNvGraphicFramePr>
            <a:graphicFrameLocks noChangeAspect="1"/>
          </p:cNvGraphicFramePr>
          <p:nvPr/>
        </p:nvGraphicFramePr>
        <p:xfrm>
          <a:off x="1143000" y="2514600"/>
          <a:ext cx="6581775" cy="1362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83" name="Equation" r:id="rId3" imgW="3441600" imgH="660240" progId="Equation.DSMT4">
                  <p:embed/>
                </p:oleObj>
              </mc:Choice>
              <mc:Fallback>
                <p:oleObj name="Equation" r:id="rId3" imgW="3441600" imgH="66024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2514600"/>
                        <a:ext cx="6581775" cy="1362075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2" name="Date Placeholder 1"/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/>
          <a:p>
            <a:fld id="{E1712DE3-53F6-4F37-8ADE-81D56AB0BF94}" type="datetime1">
              <a:rPr lang="en-US">
                <a:latin typeface="Arial" charset="0"/>
              </a:rPr>
              <a:pPr/>
              <a:t>1/16/2019</a:t>
            </a:fld>
            <a:endParaRPr lang="th-TH">
              <a:latin typeface="Arial" charset="0"/>
            </a:endParaRPr>
          </a:p>
        </p:txBody>
      </p:sp>
      <p:sp>
        <p:nvSpPr>
          <p:cNvPr id="4103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Arayah Preechametta</a:t>
            </a:r>
            <a:endParaRPr lang="th-TH">
              <a:latin typeface="Arial" charset="0"/>
            </a:endParaRPr>
          </a:p>
        </p:txBody>
      </p:sp>
      <p:sp>
        <p:nvSpPr>
          <p:cNvPr id="410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045B34F-4FEE-475C-A91E-75EDEA6763A0}" type="slidenum">
              <a:rPr lang="en-US">
                <a:latin typeface="Arial" charset="0"/>
              </a:rPr>
              <a:pPr/>
              <a:t>9</a:t>
            </a:fld>
            <a:endParaRPr lang="th-TH">
              <a:latin typeface="Arial" charset="0"/>
            </a:endParaRPr>
          </a:p>
        </p:txBody>
      </p:sp>
      <p:sp>
        <p:nvSpPr>
          <p:cNvPr id="4106" name="Rectangle 5"/>
          <p:cNvSpPr>
            <a:spLocks noChangeArrowheads="1"/>
          </p:cNvSpPr>
          <p:nvPr/>
        </p:nvSpPr>
        <p:spPr bwMode="auto">
          <a:xfrm>
            <a:off x="609600" y="1676400"/>
            <a:ext cx="8077200" cy="445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rgbClr val="FFFF00"/>
                </a:solidFill>
              </a:rPr>
              <a:t>The 1</a:t>
            </a:r>
            <a:r>
              <a:rPr lang="en-US" sz="2800" baseline="30000" dirty="0">
                <a:solidFill>
                  <a:srgbClr val="FFFF00"/>
                </a:solidFill>
              </a:rPr>
              <a:t>st</a:t>
            </a:r>
            <a:r>
              <a:rPr lang="en-US" sz="2800" dirty="0">
                <a:solidFill>
                  <a:srgbClr val="FFFF00"/>
                </a:solidFill>
              </a:rPr>
              <a:t>-order conditions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rgbClr val="FFFF00"/>
                </a:solidFill>
              </a:rPr>
              <a:t>                                                    </a:t>
            </a:r>
            <a:r>
              <a:rPr lang="en-US" sz="2800" dirty="0" smtClean="0">
                <a:solidFill>
                  <a:srgbClr val="FFFF00"/>
                </a:solidFill>
              </a:rPr>
              <a:t>              (</a:t>
            </a:r>
            <a:r>
              <a:rPr lang="en-US" sz="2800" dirty="0">
                <a:solidFill>
                  <a:srgbClr val="FFFF00"/>
                </a:solidFill>
              </a:rPr>
              <a:t>1.4a)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800" dirty="0">
              <a:solidFill>
                <a:srgbClr val="FFFF00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800" dirty="0">
              <a:solidFill>
                <a:srgbClr val="FFFF00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rgbClr val="FFFF00"/>
                </a:solidFill>
              </a:rPr>
              <a:t>                                                    </a:t>
            </a:r>
            <a:r>
              <a:rPr lang="en-US" sz="2800" dirty="0" smtClean="0">
                <a:solidFill>
                  <a:srgbClr val="FFFF00"/>
                </a:solidFill>
              </a:rPr>
              <a:t>             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dirty="0" smtClean="0">
                <a:solidFill>
                  <a:srgbClr val="FFFF00"/>
                </a:solidFill>
              </a:rPr>
              <a:t>                                                                  (1.4b)</a:t>
            </a:r>
            <a:endParaRPr lang="th-TH" sz="2800" dirty="0">
              <a:solidFill>
                <a:srgbClr val="FFFF00"/>
              </a:solidFill>
            </a:endParaRPr>
          </a:p>
        </p:txBody>
      </p:sp>
      <p:graphicFrame>
        <p:nvGraphicFramePr>
          <p:cNvPr id="4098" name="Object 6"/>
          <p:cNvGraphicFramePr>
            <a:graphicFrameLocks noChangeAspect="1"/>
          </p:cNvGraphicFramePr>
          <p:nvPr/>
        </p:nvGraphicFramePr>
        <p:xfrm>
          <a:off x="685800" y="1676400"/>
          <a:ext cx="6643688" cy="1762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2" name="Equation" r:id="rId4" imgW="3543120" imgH="939600" progId="Equation.DSMT4">
                  <p:embed/>
                </p:oleObj>
              </mc:Choice>
              <mc:Fallback>
                <p:oleObj name="Equation" r:id="rId4" imgW="3543120" imgH="93960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" y="1676400"/>
                        <a:ext cx="6643688" cy="1762125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1" name="Object 9"/>
          <p:cNvGraphicFramePr>
            <a:graphicFrameLocks noChangeAspect="1"/>
          </p:cNvGraphicFramePr>
          <p:nvPr/>
        </p:nvGraphicFramePr>
        <p:xfrm>
          <a:off x="685800" y="3886200"/>
          <a:ext cx="6457950" cy="1522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3" name="Equation" r:id="rId6" imgW="2869920" imgH="685800" progId="Equation.DSMT4">
                  <p:embed/>
                </p:oleObj>
              </mc:Choice>
              <mc:Fallback>
                <p:oleObj name="Equation" r:id="rId6" imgW="2869920" imgH="685800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" y="3886200"/>
                        <a:ext cx="6457950" cy="1522412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itle 1"/>
          <p:cNvSpPr txBox="1">
            <a:spLocks/>
          </p:cNvSpPr>
          <p:nvPr/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Simultaneous Equations</a:t>
            </a:r>
            <a:endParaRPr kumimoji="0" lang="en-US" sz="4000" b="0" i="0" u="none" strike="noStrike" kern="1200" cap="none" spc="-100" normalizeH="0" baseline="0" noProof="0" dirty="0">
              <a:ln>
                <a:noFill/>
              </a:ln>
              <a:solidFill>
                <a:schemeClr val="tx2">
                  <a:satMod val="20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 smtClean="0"/>
              <a:t>Simultaneous Equations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There are  2(T+1)  unknowns  (c</a:t>
            </a:r>
            <a:r>
              <a:rPr lang="en-US" baseline="-25000" dirty="0" smtClean="0"/>
              <a:t>t</a:t>
            </a:r>
            <a:r>
              <a:rPr lang="en-US" dirty="0" smtClean="0"/>
              <a:t> and </a:t>
            </a:r>
            <a:r>
              <a:rPr lang="en-US" dirty="0" smtClean="0">
                <a:sym typeface="Symbol"/>
              </a:rPr>
              <a:t></a:t>
            </a:r>
            <a:r>
              <a:rPr lang="en-US" baseline="-25000" dirty="0" smtClean="0">
                <a:sym typeface="Symbol"/>
              </a:rPr>
              <a:t>t</a:t>
            </a:r>
            <a:r>
              <a:rPr lang="en-US" dirty="0" smtClean="0">
                <a:sym typeface="Symbol"/>
              </a:rPr>
              <a:t>  for t=0,1,2,…,T)</a:t>
            </a:r>
          </a:p>
          <a:p>
            <a:r>
              <a:rPr lang="en-US" dirty="0" smtClean="0">
                <a:sym typeface="Symbol"/>
              </a:rPr>
              <a:t>There are   2(T+1)  equations.</a:t>
            </a:r>
          </a:p>
          <a:p>
            <a:r>
              <a:rPr lang="en-US" dirty="0" smtClean="0">
                <a:sym typeface="Symbol"/>
              </a:rPr>
              <a:t>Unique optimal solution exists for each unknown. 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CEF295E-D20A-492D-AFE7-35C2674C1923}" type="datetime1">
              <a:rPr lang="en-US" smtClean="0"/>
              <a:pPr>
                <a:defRPr/>
              </a:pPr>
              <a:t>1/16/2019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Arayah Preechametta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61E38E-1AD4-498C-A405-DFAF8FFF9CF9}" type="slidenum">
              <a:rPr lang="en-US" smtClean="0"/>
              <a:pPr>
                <a:defRPr/>
              </a:pPr>
              <a:t>10</a:t>
            </a:fld>
            <a:endParaRPr lang="th-TH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2" name="Date Placeholder 1"/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/>
          <a:p>
            <a:fld id="{E1712DE3-53F6-4F37-8ADE-81D56AB0BF94}" type="datetime1">
              <a:rPr lang="en-US">
                <a:latin typeface="Arial" charset="0"/>
              </a:rPr>
              <a:pPr/>
              <a:t>1/16/2019</a:t>
            </a:fld>
            <a:endParaRPr lang="th-TH">
              <a:latin typeface="Arial" charset="0"/>
            </a:endParaRPr>
          </a:p>
        </p:txBody>
      </p:sp>
      <p:sp>
        <p:nvSpPr>
          <p:cNvPr id="4103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Arayah Preechametta</a:t>
            </a:r>
            <a:endParaRPr lang="th-TH">
              <a:latin typeface="Arial" charset="0"/>
            </a:endParaRPr>
          </a:p>
        </p:txBody>
      </p:sp>
      <p:sp>
        <p:nvSpPr>
          <p:cNvPr id="410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045B34F-4FEE-475C-A91E-75EDEA6763A0}" type="slidenum">
              <a:rPr lang="en-US">
                <a:latin typeface="Arial" charset="0"/>
              </a:rPr>
              <a:pPr/>
              <a:t>11</a:t>
            </a:fld>
            <a:endParaRPr lang="th-TH">
              <a:latin typeface="Arial" charset="0"/>
            </a:endParaRPr>
          </a:p>
        </p:txBody>
      </p:sp>
      <p:sp>
        <p:nvSpPr>
          <p:cNvPr id="4106" name="Rectangle 5"/>
          <p:cNvSpPr>
            <a:spLocks noChangeArrowheads="1"/>
          </p:cNvSpPr>
          <p:nvPr/>
        </p:nvSpPr>
        <p:spPr bwMode="auto">
          <a:xfrm>
            <a:off x="457200" y="1676400"/>
            <a:ext cx="83058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dirty="0" smtClean="0">
                <a:solidFill>
                  <a:srgbClr val="FFFF00"/>
                </a:solidFill>
              </a:rPr>
              <a:t>Optimal policies</a:t>
            </a:r>
            <a:endParaRPr lang="en-US" sz="2800" dirty="0">
              <a:solidFill>
                <a:srgbClr val="FFFF00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rgbClr val="FFFF00"/>
                </a:solidFill>
              </a:rPr>
              <a:t>                                                    </a:t>
            </a:r>
            <a:r>
              <a:rPr lang="en-US" sz="2800" dirty="0" smtClean="0">
                <a:solidFill>
                  <a:srgbClr val="FFFF00"/>
                </a:solidFill>
              </a:rPr>
              <a:t>              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800" dirty="0" smtClean="0">
              <a:solidFill>
                <a:srgbClr val="FFFF00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800" dirty="0" smtClean="0">
              <a:solidFill>
                <a:srgbClr val="FFFF00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dirty="0" smtClean="0">
                <a:solidFill>
                  <a:srgbClr val="FFFF00"/>
                </a:solidFill>
              </a:rPr>
              <a:t>                                                                    (1.4c)</a:t>
            </a:r>
            <a:endParaRPr lang="en-US" sz="2800" dirty="0">
              <a:solidFill>
                <a:srgbClr val="FFFF00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800" dirty="0">
              <a:solidFill>
                <a:srgbClr val="FFFF00"/>
              </a:solidFill>
            </a:endParaRPr>
          </a:p>
        </p:txBody>
      </p:sp>
      <p:graphicFrame>
        <p:nvGraphicFramePr>
          <p:cNvPr id="4098" name="Object 6"/>
          <p:cNvGraphicFramePr>
            <a:graphicFrameLocks noChangeAspect="1"/>
          </p:cNvGraphicFramePr>
          <p:nvPr/>
        </p:nvGraphicFramePr>
        <p:xfrm>
          <a:off x="228600" y="2209800"/>
          <a:ext cx="7161213" cy="3990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07" name="Equation" r:id="rId4" imgW="3555720" imgH="1981080" progId="Equation.DSMT4">
                  <p:embed/>
                </p:oleObj>
              </mc:Choice>
              <mc:Fallback>
                <p:oleObj name="Equation" r:id="rId4" imgW="3555720" imgH="198108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" y="2209800"/>
                        <a:ext cx="7161213" cy="3990975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-100" normalizeH="0" baseline="0" noProof="0" smtClean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Simultaneous Equations</a:t>
            </a:r>
            <a:endParaRPr kumimoji="0" lang="en-US" sz="4000" b="0" i="0" u="none" strike="noStrike" kern="1200" cap="none" spc="-100" normalizeH="0" baseline="0" noProof="0" dirty="0">
              <a:ln>
                <a:noFill/>
              </a:ln>
              <a:solidFill>
                <a:schemeClr val="tx2">
                  <a:satMod val="20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423119-A5AD-4B61-B3A4-4BC1388E7B76}" type="datetime1">
              <a:rPr lang="en-US" smtClean="0"/>
              <a:pPr>
                <a:defRPr/>
              </a:pPr>
              <a:t>1/16/2019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Arayah Preechametta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A15A40-70DB-4FBD-A213-524078BB141B}" type="slidenum">
              <a:rPr lang="en-US" smtClean="0"/>
              <a:pPr>
                <a:defRPr/>
              </a:pPr>
              <a:t>12</a:t>
            </a:fld>
            <a:endParaRPr lang="th-TH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87552" y="2667000"/>
            <a:ext cx="6632448" cy="762000"/>
          </a:xfrm>
        </p:spPr>
        <p:txBody>
          <a:bodyPr/>
          <a:lstStyle/>
          <a:p>
            <a:r>
              <a:rPr lang="en-US" dirty="0" smtClean="0"/>
              <a:t>Backward recursive method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Recursive method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A7624D-41C6-4147-A5A5-5A33EC9992DC}" type="datetime1">
              <a:rPr lang="en-US" smtClean="0"/>
              <a:pPr>
                <a:defRPr/>
              </a:pPr>
              <a:t>1/16/2019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Arayah Preechametta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9F04EB-DC71-4567-86AC-FC143F18A67C}" type="slidenum">
              <a:rPr lang="en-US" smtClean="0"/>
              <a:pPr>
                <a:defRPr/>
              </a:pPr>
              <a:t>13</a:t>
            </a:fld>
            <a:endParaRPr lang="th-TH"/>
          </a:p>
        </p:txBody>
      </p:sp>
      <p:sp>
        <p:nvSpPr>
          <p:cNvPr id="6" name="Date Placeholder 1"/>
          <p:cNvSpPr txBox="1">
            <a:spLocks/>
          </p:cNvSpPr>
          <p:nvPr/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</p:spPr>
        <p:txBody>
          <a:bodyPr vert="horz" anchor="b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39E4E33-422C-47DD-8FEC-06E163238DC8}" type="datetime1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ngsana New" pitchFamily="18" charset="-34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1/16/2019</a:t>
            </a:fld>
            <a:endParaRPr kumimoji="0" lang="th-TH" sz="11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ngsana New" pitchFamily="18" charset="-34"/>
            </a:endParaRPr>
          </a:p>
        </p:txBody>
      </p:sp>
      <p:sp>
        <p:nvSpPr>
          <p:cNvPr id="7" name="Footer Placeholder 2"/>
          <p:cNvSpPr txBox="1">
            <a:spLocks/>
          </p:cNvSpPr>
          <p:nvPr/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</p:spPr>
        <p:txBody>
          <a:bodyPr vert="horz" anchor="b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ngsana New" pitchFamily="18" charset="-34"/>
              </a:rPr>
              <a:t>Arayah Preechametta</a:t>
            </a:r>
            <a:endParaRPr kumimoji="0" lang="th-TH" sz="11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ngsana New" pitchFamily="18" charset="-34"/>
            </a:endParaRPr>
          </a:p>
        </p:txBody>
      </p:sp>
      <p:sp>
        <p:nvSpPr>
          <p:cNvPr id="8" name="Slide Number Placeholder 3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</p:spPr>
        <p:txBody>
          <a:bodyPr vert="horz" anchor="b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64C17B7-8752-4A21-B559-FD9999EE69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charset="0"/>
                <a:ea typeface="+mn-ea"/>
                <a:cs typeface="Angsana New" pitchFamily="18" charset="-34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Angsana New" pitchFamily="18" charset="-34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914400" y="1600200"/>
            <a:ext cx="80010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rgbClr val="FFFF00"/>
                </a:solidFill>
              </a:rPr>
              <a:t>The 1</a:t>
            </a:r>
            <a:r>
              <a:rPr lang="en-US" sz="2800" baseline="30000" dirty="0">
                <a:solidFill>
                  <a:srgbClr val="FFFF00"/>
                </a:solidFill>
              </a:rPr>
              <a:t>st</a:t>
            </a:r>
            <a:r>
              <a:rPr lang="en-US" sz="2800" dirty="0">
                <a:solidFill>
                  <a:srgbClr val="FFFF00"/>
                </a:solidFill>
              </a:rPr>
              <a:t>-order conditions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rgbClr val="FFFF00"/>
                </a:solidFill>
              </a:rPr>
              <a:t>                                                    </a:t>
            </a:r>
            <a:r>
              <a:rPr lang="en-US" sz="2800" dirty="0" smtClean="0">
                <a:solidFill>
                  <a:srgbClr val="FFFF00"/>
                </a:solidFill>
              </a:rPr>
              <a:t>         (1.4d)</a:t>
            </a:r>
            <a:endParaRPr lang="en-US" sz="2800" dirty="0">
              <a:solidFill>
                <a:srgbClr val="FFFF00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800" dirty="0">
              <a:solidFill>
                <a:srgbClr val="FFFF00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800" dirty="0">
              <a:solidFill>
                <a:srgbClr val="FFFF00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rgbClr val="FFFF00"/>
                </a:solidFill>
              </a:rPr>
              <a:t>                                                   </a:t>
            </a:r>
            <a:r>
              <a:rPr lang="en-US" sz="2800" dirty="0" smtClean="0">
                <a:solidFill>
                  <a:srgbClr val="FFFF00"/>
                </a:solidFill>
              </a:rPr>
              <a:t>          (1.4e)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800" dirty="0" smtClean="0">
              <a:solidFill>
                <a:srgbClr val="FFFF00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dirty="0" smtClean="0">
                <a:solidFill>
                  <a:srgbClr val="FFFF00"/>
                </a:solidFill>
              </a:rPr>
              <a:t>                                                             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dirty="0" smtClean="0">
                <a:solidFill>
                  <a:srgbClr val="FFFF00"/>
                </a:solidFill>
              </a:rPr>
              <a:t>                                                             (1.4f)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800" dirty="0" smtClean="0">
              <a:solidFill>
                <a:srgbClr val="FFFF00"/>
              </a:solidFill>
            </a:endParaRPr>
          </a:p>
        </p:txBody>
      </p:sp>
      <p:graphicFrame>
        <p:nvGraphicFramePr>
          <p:cNvPr id="11" name="Object 6"/>
          <p:cNvGraphicFramePr>
            <a:graphicFrameLocks noChangeAspect="1"/>
          </p:cNvGraphicFramePr>
          <p:nvPr/>
        </p:nvGraphicFramePr>
        <p:xfrm>
          <a:off x="838200" y="1295400"/>
          <a:ext cx="5738813" cy="1762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30" name="Equation" r:id="rId3" imgW="3060360" imgH="939600" progId="Equation.DSMT4">
                  <p:embed/>
                </p:oleObj>
              </mc:Choice>
              <mc:Fallback>
                <p:oleObj name="Equation" r:id="rId3" imgW="3060360" imgH="93960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1295400"/>
                        <a:ext cx="5738813" cy="1762125"/>
                      </a:xfrm>
                      <a:prstGeom prst="rect">
                        <a:avLst/>
                      </a:prstGeom>
                      <a:solidFill>
                        <a:srgbClr val="00FF00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7"/>
          <p:cNvGraphicFramePr>
            <a:graphicFrameLocks noChangeAspect="1"/>
          </p:cNvGraphicFramePr>
          <p:nvPr/>
        </p:nvGraphicFramePr>
        <p:xfrm>
          <a:off x="762000" y="3200400"/>
          <a:ext cx="5861050" cy="162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31" name="Equation" r:id="rId5" imgW="3390840" imgH="939600" progId="Equation.DSMT4">
                  <p:embed/>
                </p:oleObj>
              </mc:Choice>
              <mc:Fallback>
                <p:oleObj name="Equation" r:id="rId5" imgW="3390840" imgH="93960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0" y="3200400"/>
                        <a:ext cx="5861050" cy="1625600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229" name="Object 7"/>
          <p:cNvGraphicFramePr>
            <a:graphicFrameLocks noChangeAspect="1"/>
          </p:cNvGraphicFramePr>
          <p:nvPr/>
        </p:nvGraphicFramePr>
        <p:xfrm>
          <a:off x="1066800" y="4953000"/>
          <a:ext cx="5384800" cy="1376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32" name="Equation" r:id="rId7" imgW="2679480" imgH="685800" progId="Equation.DSMT4">
                  <p:embed/>
                </p:oleObj>
              </mc:Choice>
              <mc:Fallback>
                <p:oleObj name="Equation" r:id="rId7" imgW="2679480" imgH="685800" progId="Equation.DSMT4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4953000"/>
                        <a:ext cx="5384800" cy="1376363"/>
                      </a:xfrm>
                      <a:prstGeom prst="rect">
                        <a:avLst/>
                      </a:prstGeom>
                      <a:solidFill>
                        <a:srgbClr val="00FF00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Date Placeholder 1"/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/>
          <a:p>
            <a:fld id="{FFDE9E18-8D44-4C2C-949A-C1644E7FD180}" type="datetime1">
              <a:rPr lang="en-US">
                <a:latin typeface="Arial" charset="0"/>
              </a:rPr>
              <a:pPr/>
              <a:t>1/16/2019</a:t>
            </a:fld>
            <a:endParaRPr lang="th-TH">
              <a:latin typeface="Arial" charset="0"/>
            </a:endParaRPr>
          </a:p>
        </p:txBody>
      </p:sp>
      <p:sp>
        <p:nvSpPr>
          <p:cNvPr id="5125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Arayah Preechametta</a:t>
            </a:r>
            <a:endParaRPr lang="th-TH">
              <a:latin typeface="Arial" charset="0"/>
            </a:endParaRPr>
          </a:p>
        </p:txBody>
      </p:sp>
      <p:sp>
        <p:nvSpPr>
          <p:cNvPr id="512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1CF8269-820B-4BC1-A025-396DD7E7A826}" type="slidenum">
              <a:rPr lang="en-US">
                <a:latin typeface="Arial" charset="0"/>
              </a:rPr>
              <a:pPr/>
              <a:t>14</a:t>
            </a:fld>
            <a:endParaRPr lang="th-TH">
              <a:latin typeface="Arial" charset="0"/>
            </a:endParaRPr>
          </a:p>
        </p:txBody>
      </p:sp>
      <p:sp>
        <p:nvSpPr>
          <p:cNvPr id="5128" name="Rectangle 5"/>
          <p:cNvSpPr>
            <a:spLocks noChangeArrowheads="1"/>
          </p:cNvSpPr>
          <p:nvPr/>
        </p:nvSpPr>
        <p:spPr bwMode="auto">
          <a:xfrm>
            <a:off x="533400" y="1676400"/>
            <a:ext cx="81534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400" dirty="0">
                <a:solidFill>
                  <a:srgbClr val="FFFF00"/>
                </a:solidFill>
              </a:rPr>
              <a:t>From (</a:t>
            </a:r>
            <a:r>
              <a:rPr lang="en-US" sz="2400" dirty="0" smtClean="0">
                <a:solidFill>
                  <a:srgbClr val="FFFF00"/>
                </a:solidFill>
              </a:rPr>
              <a:t>1.4e), </a:t>
            </a:r>
            <a:r>
              <a:rPr lang="en-US" sz="2400" dirty="0">
                <a:solidFill>
                  <a:srgbClr val="FFFF00"/>
                </a:solidFill>
              </a:rPr>
              <a:t>one can have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2400" dirty="0">
              <a:solidFill>
                <a:srgbClr val="FFFF00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2400" dirty="0">
              <a:solidFill>
                <a:srgbClr val="FFFF00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en-US" sz="2400" dirty="0">
              <a:solidFill>
                <a:srgbClr val="FFFF00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400" dirty="0">
                <a:solidFill>
                  <a:srgbClr val="FFFF00"/>
                </a:solidFill>
              </a:rPr>
              <a:t>Using this and (</a:t>
            </a:r>
            <a:r>
              <a:rPr lang="en-US" sz="2400" dirty="0" smtClean="0">
                <a:solidFill>
                  <a:srgbClr val="FFFF00"/>
                </a:solidFill>
              </a:rPr>
              <a:t>1.4d) </a:t>
            </a:r>
            <a:r>
              <a:rPr lang="en-US" sz="2400" dirty="0">
                <a:solidFill>
                  <a:srgbClr val="FFFF00"/>
                </a:solidFill>
              </a:rPr>
              <a:t>recursively to eliminate </a:t>
            </a:r>
            <a:r>
              <a:rPr lang="en-US" sz="2400" dirty="0">
                <a:solidFill>
                  <a:srgbClr val="FFFF00"/>
                </a:solidFill>
                <a:sym typeface="Symbol" pitchFamily="18" charset="2"/>
              </a:rPr>
              <a:t></a:t>
            </a:r>
            <a:r>
              <a:rPr lang="en-US" sz="2400" baseline="-25000" dirty="0">
                <a:solidFill>
                  <a:srgbClr val="FFFF00"/>
                </a:solidFill>
                <a:sym typeface="Symbol" pitchFamily="18" charset="2"/>
              </a:rPr>
              <a:t>t</a:t>
            </a:r>
            <a:r>
              <a:rPr lang="en-US" sz="2400" dirty="0">
                <a:solidFill>
                  <a:srgbClr val="FFFF00"/>
                </a:solidFill>
                <a:sym typeface="Symbol" pitchFamily="18" charset="2"/>
              </a:rPr>
              <a:t> , t=0,1,…,</a:t>
            </a:r>
            <a:r>
              <a:rPr lang="en-US" sz="2400" dirty="0" smtClean="0">
                <a:solidFill>
                  <a:srgbClr val="FFFF00"/>
                </a:solidFill>
                <a:sym typeface="Symbol" pitchFamily="18" charset="2"/>
              </a:rPr>
              <a:t>T-1.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400" dirty="0" smtClean="0">
                <a:solidFill>
                  <a:srgbClr val="FFFF00"/>
                </a:solidFill>
                <a:sym typeface="Symbol" pitchFamily="18" charset="2"/>
              </a:rPr>
              <a:t>From </a:t>
            </a:r>
            <a:r>
              <a:rPr lang="en-US" sz="2400" dirty="0">
                <a:solidFill>
                  <a:srgbClr val="FFFF00"/>
                </a:solidFill>
                <a:sym typeface="Symbol" pitchFamily="18" charset="2"/>
              </a:rPr>
              <a:t>(</a:t>
            </a:r>
            <a:r>
              <a:rPr lang="en-US" sz="2400" dirty="0" smtClean="0">
                <a:solidFill>
                  <a:srgbClr val="FFFF00"/>
                </a:solidFill>
                <a:sym typeface="Symbol" pitchFamily="18" charset="2"/>
              </a:rPr>
              <a:t>1.4d) and (1.4f), one has</a:t>
            </a:r>
            <a:endParaRPr lang="en-US" sz="2400" dirty="0">
              <a:solidFill>
                <a:srgbClr val="FFFF00"/>
              </a:solidFill>
              <a:sym typeface="Symbol" pitchFamily="18" charset="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2400" dirty="0">
              <a:solidFill>
                <a:srgbClr val="000099"/>
              </a:solidFill>
              <a:sym typeface="Symbol" pitchFamily="18" charset="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2400" dirty="0">
              <a:solidFill>
                <a:srgbClr val="000099"/>
              </a:solidFill>
              <a:sym typeface="Symbol" pitchFamily="18" charset="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2400" dirty="0">
              <a:solidFill>
                <a:srgbClr val="000099"/>
              </a:solidFill>
              <a:sym typeface="Symbol" pitchFamily="18" charset="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>
                <a:solidFill>
                  <a:srgbClr val="000099"/>
                </a:solidFill>
                <a:sym typeface="Symbol" pitchFamily="18" charset="2"/>
              </a:rPr>
              <a:t>                                                  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>
                <a:solidFill>
                  <a:srgbClr val="FFFF00"/>
                </a:solidFill>
                <a:sym typeface="Symbol" pitchFamily="18" charset="2"/>
              </a:rPr>
              <a:t>                                                        </a:t>
            </a:r>
            <a:r>
              <a:rPr lang="en-US" sz="2400" dirty="0" smtClean="0">
                <a:solidFill>
                  <a:srgbClr val="FFFF00"/>
                </a:solidFill>
                <a:sym typeface="Symbol" pitchFamily="18" charset="2"/>
              </a:rPr>
              <a:t>            </a:t>
            </a:r>
            <a:r>
              <a:rPr lang="en-US" sz="2400" dirty="0">
                <a:solidFill>
                  <a:srgbClr val="FFFF00"/>
                </a:solidFill>
                <a:sym typeface="Symbol" pitchFamily="18" charset="2"/>
              </a:rPr>
              <a:t>(</a:t>
            </a:r>
            <a:r>
              <a:rPr lang="en-US" sz="2400" dirty="0" smtClean="0">
                <a:solidFill>
                  <a:srgbClr val="FFFF00"/>
                </a:solidFill>
                <a:sym typeface="Symbol" pitchFamily="18" charset="2"/>
              </a:rPr>
              <a:t>1.5a)</a:t>
            </a:r>
            <a:endParaRPr lang="en-US" sz="2400" dirty="0">
              <a:solidFill>
                <a:srgbClr val="FFFF00"/>
              </a:solidFill>
              <a:sym typeface="Symbol" pitchFamily="18" charset="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th-TH" sz="2400" dirty="0">
              <a:solidFill>
                <a:srgbClr val="000099"/>
              </a:solidFill>
            </a:endParaRPr>
          </a:p>
        </p:txBody>
      </p:sp>
      <p:graphicFrame>
        <p:nvGraphicFramePr>
          <p:cNvPr id="5122" name="Object 6"/>
          <p:cNvGraphicFramePr>
            <a:graphicFrameLocks noChangeAspect="1"/>
          </p:cNvGraphicFramePr>
          <p:nvPr/>
        </p:nvGraphicFramePr>
        <p:xfrm>
          <a:off x="1809750" y="2209800"/>
          <a:ext cx="5526088" cy="917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4" name="Equation" r:id="rId4" imgW="2539800" imgH="457200" progId="Equation.DSMT4">
                  <p:embed/>
                </p:oleObj>
              </mc:Choice>
              <mc:Fallback>
                <p:oleObj name="Equation" r:id="rId4" imgW="2539800" imgH="45720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09750" y="2209800"/>
                        <a:ext cx="5526088" cy="917575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3" name="Object 7"/>
          <p:cNvGraphicFramePr>
            <a:graphicFrameLocks noChangeAspect="1"/>
          </p:cNvGraphicFramePr>
          <p:nvPr/>
        </p:nvGraphicFramePr>
        <p:xfrm>
          <a:off x="136525" y="4572000"/>
          <a:ext cx="8637588" cy="1160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5" name="Equation" r:id="rId6" imgW="6057720" imgH="812520" progId="Equation.DSMT4">
                  <p:embed/>
                </p:oleObj>
              </mc:Choice>
              <mc:Fallback>
                <p:oleObj name="Equation" r:id="rId6" imgW="6057720" imgH="81252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525" y="4572000"/>
                        <a:ext cx="8637588" cy="1160463"/>
                      </a:xfrm>
                      <a:prstGeom prst="rect">
                        <a:avLst/>
                      </a:prstGeom>
                      <a:solidFill>
                        <a:srgbClr val="00FF0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-100" normalizeH="0" baseline="0" noProof="0" smtClean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Recursive method</a:t>
            </a:r>
            <a:endParaRPr kumimoji="0" lang="en-US" sz="4000" b="0" i="0" u="none" strike="noStrike" kern="1200" cap="none" spc="-100" normalizeH="0" baseline="0" noProof="0" dirty="0">
              <a:ln>
                <a:noFill/>
              </a:ln>
              <a:solidFill>
                <a:schemeClr val="tx2">
                  <a:satMod val="20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0" name="Date Placeholder 1"/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/>
          <a:p>
            <a:fld id="{DDD1C825-56DA-40E9-892F-099157BE01C1}" type="datetime1">
              <a:rPr lang="en-US">
                <a:latin typeface="Arial" charset="0"/>
              </a:rPr>
              <a:pPr/>
              <a:t>1/16/2019</a:t>
            </a:fld>
            <a:endParaRPr lang="th-TH">
              <a:latin typeface="Arial" charset="0"/>
            </a:endParaRPr>
          </a:p>
        </p:txBody>
      </p:sp>
      <p:sp>
        <p:nvSpPr>
          <p:cNvPr id="6151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Arayah Preechametta</a:t>
            </a:r>
            <a:endParaRPr lang="th-TH">
              <a:latin typeface="Arial" charset="0"/>
            </a:endParaRPr>
          </a:p>
        </p:txBody>
      </p:sp>
      <p:sp>
        <p:nvSpPr>
          <p:cNvPr id="615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0E43EB8-ADB6-4424-ADE1-CD4114716C9A}" type="slidenum">
              <a:rPr lang="en-US">
                <a:latin typeface="Arial" charset="0"/>
              </a:rPr>
              <a:pPr/>
              <a:t>15</a:t>
            </a:fld>
            <a:endParaRPr lang="th-TH">
              <a:latin typeface="Arial" charset="0"/>
            </a:endParaRPr>
          </a:p>
        </p:txBody>
      </p:sp>
      <p:sp>
        <p:nvSpPr>
          <p:cNvPr id="6154" name="Rectangle 5"/>
          <p:cNvSpPr>
            <a:spLocks noChangeArrowheads="1"/>
          </p:cNvSpPr>
          <p:nvPr/>
        </p:nvSpPr>
        <p:spPr bwMode="auto">
          <a:xfrm>
            <a:off x="457200" y="1600200"/>
            <a:ext cx="80010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rgbClr val="FFFF00"/>
                </a:solidFill>
              </a:rPr>
              <a:t>                                                                (1.5b</a:t>
            </a:r>
            <a:r>
              <a:rPr lang="en-US" sz="2800" dirty="0" smtClean="0">
                <a:solidFill>
                  <a:srgbClr val="FFFF00"/>
                </a:solidFill>
              </a:rPr>
              <a:t>)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2800" dirty="0" smtClean="0">
              <a:solidFill>
                <a:srgbClr val="FFFF00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dirty="0" smtClean="0">
                <a:solidFill>
                  <a:srgbClr val="FFFF00"/>
                </a:solidFill>
              </a:rPr>
              <a:t>                                                               (1.5c)</a:t>
            </a:r>
            <a:endParaRPr lang="en-US" sz="2800" dirty="0">
              <a:solidFill>
                <a:srgbClr val="FFFF00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2800" dirty="0" smtClean="0">
              <a:solidFill>
                <a:srgbClr val="FFFF00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dirty="0" smtClean="0">
                <a:solidFill>
                  <a:srgbClr val="FFFF00"/>
                </a:solidFill>
              </a:rPr>
              <a:t>At </a:t>
            </a:r>
            <a:r>
              <a:rPr lang="en-US" sz="2800" dirty="0">
                <a:solidFill>
                  <a:srgbClr val="FFFF00"/>
                </a:solidFill>
              </a:rPr>
              <a:t>t =</a:t>
            </a:r>
            <a:r>
              <a:rPr lang="en-US" sz="2800" dirty="0" smtClean="0">
                <a:solidFill>
                  <a:srgbClr val="FFFF00"/>
                </a:solidFill>
              </a:rPr>
              <a:t>T, we have from  Eq. (1.4d),(1.5a), (1.5b), </a:t>
            </a:r>
            <a:r>
              <a:rPr lang="en-US" sz="2800" dirty="0">
                <a:solidFill>
                  <a:srgbClr val="FFFF00"/>
                </a:solidFill>
              </a:rPr>
              <a:t>(</a:t>
            </a:r>
            <a:r>
              <a:rPr lang="en-US" sz="2800" dirty="0" smtClean="0">
                <a:solidFill>
                  <a:srgbClr val="FFFF00"/>
                </a:solidFill>
              </a:rPr>
              <a:t>1.5c), that </a:t>
            </a:r>
            <a:endParaRPr lang="en-US" sz="2800" dirty="0">
              <a:solidFill>
                <a:srgbClr val="FFFF00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2800" dirty="0">
              <a:solidFill>
                <a:srgbClr val="FFFF00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rgbClr val="FFFF00"/>
                </a:solidFill>
              </a:rPr>
              <a:t>                                                          </a:t>
            </a:r>
            <a:r>
              <a:rPr lang="en-US" sz="2800" dirty="0" smtClean="0">
                <a:solidFill>
                  <a:srgbClr val="FFFF00"/>
                </a:solidFill>
              </a:rPr>
              <a:t>     </a:t>
            </a:r>
            <a:r>
              <a:rPr lang="en-US" sz="2800" dirty="0">
                <a:solidFill>
                  <a:srgbClr val="FFFF00"/>
                </a:solidFill>
              </a:rPr>
              <a:t>(</a:t>
            </a:r>
            <a:r>
              <a:rPr lang="en-US" sz="2800" dirty="0" smtClean="0">
                <a:solidFill>
                  <a:srgbClr val="FFFF00"/>
                </a:solidFill>
              </a:rPr>
              <a:t>1.5c)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dirty="0" smtClean="0">
                <a:solidFill>
                  <a:srgbClr val="FFFF00"/>
                </a:solidFill>
              </a:rPr>
              <a:t>                            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dirty="0" smtClean="0">
                <a:solidFill>
                  <a:srgbClr val="FFFF00"/>
                </a:solidFill>
              </a:rPr>
              <a:t>                                                                </a:t>
            </a:r>
            <a:r>
              <a:rPr lang="en-US" sz="2800" dirty="0">
                <a:solidFill>
                  <a:srgbClr val="FFFF00"/>
                </a:solidFill>
              </a:rPr>
              <a:t>(1.5d)</a:t>
            </a:r>
            <a:endParaRPr lang="th-TH" sz="2800" dirty="0">
              <a:solidFill>
                <a:srgbClr val="FFFF00"/>
              </a:solidFill>
            </a:endParaRPr>
          </a:p>
        </p:txBody>
      </p:sp>
      <p:graphicFrame>
        <p:nvGraphicFramePr>
          <p:cNvPr id="6147" name="Object 7"/>
          <p:cNvGraphicFramePr>
            <a:graphicFrameLocks noChangeAspect="1"/>
          </p:cNvGraphicFramePr>
          <p:nvPr/>
        </p:nvGraphicFramePr>
        <p:xfrm>
          <a:off x="914400" y="1524000"/>
          <a:ext cx="5538787" cy="658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1" name="Equation" r:id="rId4" imgW="2133360" imgH="253800" progId="Equation.DSMT4">
                  <p:embed/>
                </p:oleObj>
              </mc:Choice>
              <mc:Fallback>
                <p:oleObj name="Equation" r:id="rId4" imgW="2133360" imgH="25380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1524000"/>
                        <a:ext cx="5538787" cy="658813"/>
                      </a:xfrm>
                      <a:prstGeom prst="rect">
                        <a:avLst/>
                      </a:prstGeom>
                      <a:solidFill>
                        <a:srgbClr val="00FF00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8" name="Object 8"/>
          <p:cNvGraphicFramePr>
            <a:graphicFrameLocks noChangeAspect="1"/>
          </p:cNvGraphicFramePr>
          <p:nvPr/>
        </p:nvGraphicFramePr>
        <p:xfrm>
          <a:off x="2438400" y="4419600"/>
          <a:ext cx="1970087" cy="874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2" name="Equation" r:id="rId6" imgW="1028520" imgH="457200" progId="Equation.DSMT4">
                  <p:embed/>
                </p:oleObj>
              </mc:Choice>
              <mc:Fallback>
                <p:oleObj name="Equation" r:id="rId6" imgW="1028520" imgH="457200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4419600"/>
                        <a:ext cx="1970087" cy="874713"/>
                      </a:xfrm>
                      <a:prstGeom prst="rect">
                        <a:avLst/>
                      </a:prstGeom>
                      <a:solidFill>
                        <a:srgbClr val="00FF00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9" name="Object 9"/>
          <p:cNvGraphicFramePr>
            <a:graphicFrameLocks noChangeAspect="1"/>
          </p:cNvGraphicFramePr>
          <p:nvPr/>
        </p:nvGraphicFramePr>
        <p:xfrm>
          <a:off x="1371600" y="5486400"/>
          <a:ext cx="3381375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3" name="Equation" r:id="rId8" imgW="1295280" imgH="253800" progId="Equation.DSMT4">
                  <p:embed/>
                </p:oleObj>
              </mc:Choice>
              <mc:Fallback>
                <p:oleObj name="Equation" r:id="rId8" imgW="1295280" imgH="253800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1600" y="5486400"/>
                        <a:ext cx="3381375" cy="663575"/>
                      </a:xfrm>
                      <a:prstGeom prst="rect">
                        <a:avLst/>
                      </a:prstGeom>
                      <a:solidFill>
                        <a:srgbClr val="00FF0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itle 1"/>
          <p:cNvSpPr txBox="1">
            <a:spLocks/>
          </p:cNvSpPr>
          <p:nvPr/>
        </p:nvSpPr>
        <p:spPr>
          <a:xfrm>
            <a:off x="838200" y="457200"/>
            <a:ext cx="7772400" cy="9144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-100" normalizeH="0" baseline="0" noProof="0" smtClean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Recursive method</a:t>
            </a:r>
            <a:endParaRPr kumimoji="0" lang="en-US" sz="4000" b="0" i="0" u="none" strike="noStrike" kern="1200" cap="none" spc="-100" normalizeH="0" baseline="0" noProof="0" dirty="0">
              <a:ln>
                <a:noFill/>
              </a:ln>
              <a:solidFill>
                <a:schemeClr val="tx2">
                  <a:satMod val="20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2" name="Object 6"/>
          <p:cNvGraphicFramePr>
            <a:graphicFrameLocks noChangeAspect="1"/>
          </p:cNvGraphicFramePr>
          <p:nvPr/>
        </p:nvGraphicFramePr>
        <p:xfrm>
          <a:off x="990600" y="2438400"/>
          <a:ext cx="3465513" cy="658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4" name="Equation" r:id="rId10" imgW="1333440" imgH="253800" progId="Equation.DSMT4">
                  <p:embed/>
                </p:oleObj>
              </mc:Choice>
              <mc:Fallback>
                <p:oleObj name="Equation" r:id="rId10" imgW="1333440" imgH="253800" progId="Equation.DSMT4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2438400"/>
                        <a:ext cx="3465513" cy="658813"/>
                      </a:xfrm>
                      <a:prstGeom prst="rect">
                        <a:avLst/>
                      </a:prstGeom>
                      <a:solidFill>
                        <a:srgbClr val="00FF00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Date Placeholder 1"/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/>
          <a:p>
            <a:fld id="{BD500BA3-BC0C-4E5B-801A-B575B216EDE0}" type="datetime1">
              <a:rPr lang="en-US">
                <a:latin typeface="Arial" charset="0"/>
              </a:rPr>
              <a:pPr/>
              <a:t>1/16/2019</a:t>
            </a:fld>
            <a:endParaRPr lang="th-TH">
              <a:latin typeface="Arial" charset="0"/>
            </a:endParaRPr>
          </a:p>
        </p:txBody>
      </p:sp>
      <p:sp>
        <p:nvSpPr>
          <p:cNvPr id="7172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Arayah Preechametta</a:t>
            </a:r>
            <a:endParaRPr lang="th-TH">
              <a:latin typeface="Arial" charset="0"/>
            </a:endParaRPr>
          </a:p>
        </p:txBody>
      </p:sp>
      <p:sp>
        <p:nvSpPr>
          <p:cNvPr id="717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EAF40CB-0192-477E-982C-293EDC6C6B16}" type="slidenum">
              <a:rPr lang="en-US">
                <a:latin typeface="Arial" charset="0"/>
              </a:rPr>
              <a:pPr/>
              <a:t>16</a:t>
            </a:fld>
            <a:endParaRPr lang="th-TH">
              <a:latin typeface="Arial" charset="0"/>
            </a:endParaRPr>
          </a:p>
        </p:txBody>
      </p:sp>
      <p:sp>
        <p:nvSpPr>
          <p:cNvPr id="7175" name="Rectangle 5"/>
          <p:cNvSpPr>
            <a:spLocks noChangeArrowheads="1"/>
          </p:cNvSpPr>
          <p:nvPr/>
        </p:nvSpPr>
        <p:spPr bwMode="auto">
          <a:xfrm>
            <a:off x="457200" y="1600200"/>
            <a:ext cx="82296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rgbClr val="FFFF00"/>
                </a:solidFill>
              </a:rPr>
              <a:t>Now, consider the following optimization problem at T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800" dirty="0">
              <a:solidFill>
                <a:srgbClr val="FFFF00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800" dirty="0">
              <a:solidFill>
                <a:srgbClr val="FFFF00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800" dirty="0">
              <a:solidFill>
                <a:srgbClr val="FFFF00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800" dirty="0">
              <a:solidFill>
                <a:srgbClr val="FFFF00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800" dirty="0">
              <a:solidFill>
                <a:srgbClr val="FFFF00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rgbClr val="FFFF00"/>
                </a:solidFill>
              </a:rPr>
              <a:t> It should be pointed out that this problem is a sub-problem of problem (1.1) and (1.2)</a:t>
            </a:r>
            <a:endParaRPr lang="th-TH" sz="2800" dirty="0">
              <a:solidFill>
                <a:srgbClr val="FFFF00"/>
              </a:solidFill>
            </a:endParaRPr>
          </a:p>
        </p:txBody>
      </p:sp>
      <p:graphicFrame>
        <p:nvGraphicFramePr>
          <p:cNvPr id="7170" name="Object 6"/>
          <p:cNvGraphicFramePr>
            <a:graphicFrameLocks noChangeAspect="1"/>
          </p:cNvGraphicFramePr>
          <p:nvPr/>
        </p:nvGraphicFramePr>
        <p:xfrm>
          <a:off x="1447800" y="2743200"/>
          <a:ext cx="5491163" cy="1592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1" name="Equation" r:id="rId4" imgW="2539800" imgH="736560" progId="Equation.DSMT4">
                  <p:embed/>
                </p:oleObj>
              </mc:Choice>
              <mc:Fallback>
                <p:oleObj name="Equation" r:id="rId4" imgW="2539800" imgH="73656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7800" y="2743200"/>
                        <a:ext cx="5491163" cy="1592263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le 1"/>
          <p:cNvSpPr txBox="1">
            <a:spLocks/>
          </p:cNvSpPr>
          <p:nvPr/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Recursive method</a:t>
            </a:r>
            <a:endParaRPr kumimoji="0" lang="en-US" sz="4000" b="0" i="0" u="none" strike="noStrike" kern="1200" cap="none" spc="-100" normalizeH="0" baseline="0" noProof="0" dirty="0">
              <a:ln>
                <a:noFill/>
              </a:ln>
              <a:solidFill>
                <a:schemeClr val="tx2">
                  <a:satMod val="20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Lagrangian</a:t>
            </a:r>
            <a:r>
              <a:rPr lang="en-US" dirty="0" smtClean="0"/>
              <a:t> function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A7624D-41C6-4147-A5A5-5A33EC9992DC}" type="datetime1">
              <a:rPr lang="en-US" smtClean="0"/>
              <a:pPr>
                <a:defRPr/>
              </a:pPr>
              <a:t>1/16/2019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Arayah Preechametta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9F04EB-DC71-4567-86AC-FC143F18A67C}" type="slidenum">
              <a:rPr lang="en-US" smtClean="0"/>
              <a:pPr>
                <a:defRPr/>
              </a:pPr>
              <a:t>17</a:t>
            </a:fld>
            <a:endParaRPr lang="th-TH"/>
          </a:p>
        </p:txBody>
      </p:sp>
      <p:graphicFrame>
        <p:nvGraphicFramePr>
          <p:cNvPr id="73730" name="Object 6"/>
          <p:cNvGraphicFramePr>
            <a:graphicFrameLocks noChangeAspect="1"/>
          </p:cNvGraphicFramePr>
          <p:nvPr/>
        </p:nvGraphicFramePr>
        <p:xfrm>
          <a:off x="1952625" y="2357438"/>
          <a:ext cx="4778375" cy="2058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31" name="Equation" r:id="rId3" imgW="2209680" imgH="952200" progId="Equation.DSMT4">
                  <p:embed/>
                </p:oleObj>
              </mc:Choice>
              <mc:Fallback>
                <p:oleObj name="Equation" r:id="rId3" imgW="2209680" imgH="95220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52625" y="2357438"/>
                        <a:ext cx="4778375" cy="2058987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Date Placeholder 1"/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/>
          <a:p>
            <a:fld id="{F67D558F-4F27-45D1-A360-3A2F3A84DD30}" type="datetime1">
              <a:rPr lang="en-US">
                <a:latin typeface="Arial" charset="0"/>
              </a:rPr>
              <a:pPr/>
              <a:t>1/16/2019</a:t>
            </a:fld>
            <a:endParaRPr lang="th-TH">
              <a:latin typeface="Arial" charset="0"/>
            </a:endParaRPr>
          </a:p>
        </p:txBody>
      </p:sp>
      <p:sp>
        <p:nvSpPr>
          <p:cNvPr id="10244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Arayah Preechametta</a:t>
            </a:r>
            <a:endParaRPr lang="th-TH">
              <a:latin typeface="Arial" charset="0"/>
            </a:endParaRPr>
          </a:p>
        </p:txBody>
      </p:sp>
      <p:sp>
        <p:nvSpPr>
          <p:cNvPr id="1024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464BDB4-5D1B-440F-955C-C2DB3C9ACDC5}" type="slidenum">
              <a:rPr lang="en-US">
                <a:latin typeface="Arial" charset="0"/>
              </a:rPr>
              <a:pPr/>
              <a:t>18</a:t>
            </a:fld>
            <a:endParaRPr lang="th-TH">
              <a:latin typeface="Arial" charset="0"/>
            </a:endParaRPr>
          </a:p>
        </p:txBody>
      </p:sp>
      <p:sp>
        <p:nvSpPr>
          <p:cNvPr id="10247" name="Rectangle 5"/>
          <p:cNvSpPr>
            <a:spLocks noChangeArrowheads="1"/>
          </p:cNvSpPr>
          <p:nvPr/>
        </p:nvSpPr>
        <p:spPr bwMode="auto">
          <a:xfrm>
            <a:off x="457200" y="1600200"/>
            <a:ext cx="82296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dirty="0" smtClean="0">
                <a:solidFill>
                  <a:srgbClr val="FFFF00"/>
                </a:solidFill>
              </a:rPr>
              <a:t>For </a:t>
            </a:r>
            <a:r>
              <a:rPr lang="en-US" sz="2800" dirty="0">
                <a:solidFill>
                  <a:srgbClr val="FFFF00"/>
                </a:solidFill>
              </a:rPr>
              <a:t>t =T-1, the optimization problem at T-1 is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800" dirty="0">
              <a:solidFill>
                <a:srgbClr val="FFFF00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800" dirty="0">
              <a:solidFill>
                <a:srgbClr val="FFFF00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800" dirty="0">
              <a:solidFill>
                <a:srgbClr val="FFFF00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800" dirty="0">
              <a:solidFill>
                <a:srgbClr val="FFFF00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800" dirty="0">
              <a:solidFill>
                <a:srgbClr val="FFFF00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rgbClr val="FFFF00"/>
                </a:solidFill>
              </a:rPr>
              <a:t> This problem is, again, a sub-problem of problem (1.1) and (1.2)</a:t>
            </a:r>
            <a:endParaRPr lang="th-TH" sz="2800" dirty="0">
              <a:solidFill>
                <a:srgbClr val="FFFF00"/>
              </a:solidFill>
            </a:endParaRPr>
          </a:p>
        </p:txBody>
      </p:sp>
      <p:graphicFrame>
        <p:nvGraphicFramePr>
          <p:cNvPr id="10242" name="Object 6"/>
          <p:cNvGraphicFramePr>
            <a:graphicFrameLocks noChangeAspect="1"/>
          </p:cNvGraphicFramePr>
          <p:nvPr/>
        </p:nvGraphicFramePr>
        <p:xfrm>
          <a:off x="1101725" y="2286000"/>
          <a:ext cx="6610350" cy="1958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3" name="Equation" r:id="rId4" imgW="3340080" imgH="990360" progId="Equation.DSMT4">
                  <p:embed/>
                </p:oleObj>
              </mc:Choice>
              <mc:Fallback>
                <p:oleObj name="Equation" r:id="rId4" imgW="3340080" imgH="99036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01725" y="2286000"/>
                        <a:ext cx="6610350" cy="1958975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Recursive method</a:t>
            </a:r>
            <a:endParaRPr kumimoji="0" lang="en-US" sz="4000" b="0" i="0" u="none" strike="noStrike" kern="1200" cap="none" spc="-100" normalizeH="0" baseline="0" noProof="0" dirty="0">
              <a:ln>
                <a:noFill/>
              </a:ln>
              <a:solidFill>
                <a:schemeClr val="tx2">
                  <a:satMod val="20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0" name="Date Placeholder 1"/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/>
          <a:p>
            <a:fld id="{E2AFC112-48E0-490C-8BC9-9D3186E5468D}" type="datetime1">
              <a:rPr lang="en-US">
                <a:latin typeface="Arial" charset="0"/>
              </a:rPr>
              <a:pPr/>
              <a:t>1/16/2019</a:t>
            </a:fld>
            <a:endParaRPr lang="th-TH">
              <a:latin typeface="Arial" charset="0"/>
            </a:endParaRPr>
          </a:p>
        </p:txBody>
      </p:sp>
      <p:sp>
        <p:nvSpPr>
          <p:cNvPr id="11271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Arayah Preechametta</a:t>
            </a:r>
            <a:endParaRPr lang="th-TH">
              <a:latin typeface="Arial" charset="0"/>
            </a:endParaRPr>
          </a:p>
        </p:txBody>
      </p:sp>
      <p:sp>
        <p:nvSpPr>
          <p:cNvPr id="1127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7F48291-E3E4-40D7-B5F8-D6D5510F98F6}" type="slidenum">
              <a:rPr lang="en-US">
                <a:latin typeface="Arial" charset="0"/>
              </a:rPr>
              <a:pPr/>
              <a:t>19</a:t>
            </a:fld>
            <a:endParaRPr lang="th-TH">
              <a:latin typeface="Arial" charset="0"/>
            </a:endParaRPr>
          </a:p>
        </p:txBody>
      </p:sp>
      <p:sp>
        <p:nvSpPr>
          <p:cNvPr id="11274" name="Rectangle 5"/>
          <p:cNvSpPr>
            <a:spLocks noChangeArrowheads="1"/>
          </p:cNvSpPr>
          <p:nvPr/>
        </p:nvSpPr>
        <p:spPr bwMode="auto">
          <a:xfrm>
            <a:off x="304800" y="1219200"/>
            <a:ext cx="861060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rgbClr val="FFFF00"/>
                </a:solidFill>
              </a:rPr>
              <a:t>And the 1</a:t>
            </a:r>
            <a:r>
              <a:rPr lang="en-US" sz="2800" baseline="30000" dirty="0">
                <a:solidFill>
                  <a:srgbClr val="FFFF00"/>
                </a:solidFill>
              </a:rPr>
              <a:t>st</a:t>
            </a:r>
            <a:r>
              <a:rPr lang="en-US" sz="2800" dirty="0">
                <a:solidFill>
                  <a:srgbClr val="FFFF00"/>
                </a:solidFill>
              </a:rPr>
              <a:t>-order conditions are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rgbClr val="FFFF00"/>
                </a:solidFill>
              </a:rPr>
              <a:t>                                               </a:t>
            </a:r>
            <a:r>
              <a:rPr lang="en-US" sz="2800" dirty="0" smtClean="0">
                <a:solidFill>
                  <a:srgbClr val="FFFF00"/>
                </a:solidFill>
              </a:rPr>
              <a:t>              </a:t>
            </a:r>
            <a:r>
              <a:rPr lang="en-US" sz="2800" dirty="0">
                <a:solidFill>
                  <a:srgbClr val="FFFF00"/>
                </a:solidFill>
              </a:rPr>
              <a:t>(1.4aaa)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2800" dirty="0">
              <a:solidFill>
                <a:srgbClr val="FFFF00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2800" dirty="0">
              <a:solidFill>
                <a:srgbClr val="FFFF00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rgbClr val="FFFF00"/>
                </a:solidFill>
              </a:rPr>
              <a:t>                                                    </a:t>
            </a:r>
            <a:endParaRPr lang="en-US" sz="2800" dirty="0" smtClean="0">
              <a:solidFill>
                <a:srgbClr val="FFFF00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dirty="0" smtClean="0">
                <a:solidFill>
                  <a:srgbClr val="FFFF00"/>
                </a:solidFill>
              </a:rPr>
              <a:t>                                                                (</a:t>
            </a:r>
            <a:r>
              <a:rPr lang="en-US" sz="2800" dirty="0">
                <a:solidFill>
                  <a:srgbClr val="FFFF00"/>
                </a:solidFill>
              </a:rPr>
              <a:t>1.4bbb)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2800" dirty="0">
              <a:solidFill>
                <a:srgbClr val="FFFF00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rgbClr val="FFFF00"/>
                </a:solidFill>
              </a:rPr>
              <a:t>                                                   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rgbClr val="FFFF00"/>
                </a:solidFill>
              </a:rPr>
              <a:t>                                                 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rgbClr val="FFFF00"/>
                </a:solidFill>
              </a:rPr>
              <a:t>                                                </a:t>
            </a:r>
            <a:r>
              <a:rPr lang="en-US" sz="2800" dirty="0" smtClean="0">
                <a:solidFill>
                  <a:srgbClr val="FFFF00"/>
                </a:solidFill>
              </a:rPr>
              <a:t>                (</a:t>
            </a:r>
            <a:r>
              <a:rPr lang="en-US" sz="2800" dirty="0">
                <a:solidFill>
                  <a:srgbClr val="FFFF00"/>
                </a:solidFill>
              </a:rPr>
              <a:t>1.4ddd)</a:t>
            </a:r>
            <a:endParaRPr lang="th-TH" sz="2800" dirty="0">
              <a:solidFill>
                <a:srgbClr val="FFFF00"/>
              </a:solidFill>
            </a:endParaRPr>
          </a:p>
        </p:txBody>
      </p:sp>
      <p:graphicFrame>
        <p:nvGraphicFramePr>
          <p:cNvPr id="11266" name="Object 6"/>
          <p:cNvGraphicFramePr>
            <a:graphicFrameLocks noChangeAspect="1"/>
          </p:cNvGraphicFramePr>
          <p:nvPr/>
        </p:nvGraphicFramePr>
        <p:xfrm>
          <a:off x="377825" y="1752600"/>
          <a:ext cx="5969000" cy="1700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0" name="Equation" r:id="rId4" imgW="3301920" imgH="939600" progId="Equation.DSMT4">
                  <p:embed/>
                </p:oleObj>
              </mc:Choice>
              <mc:Fallback>
                <p:oleObj name="Equation" r:id="rId4" imgW="3301920" imgH="93960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825" y="1752600"/>
                        <a:ext cx="5969000" cy="1700213"/>
                      </a:xfrm>
                      <a:prstGeom prst="rect">
                        <a:avLst/>
                      </a:prstGeom>
                      <a:solidFill>
                        <a:srgbClr val="00FF00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7" name="Object 7"/>
          <p:cNvGraphicFramePr>
            <a:graphicFrameLocks noChangeAspect="1"/>
          </p:cNvGraphicFramePr>
          <p:nvPr/>
        </p:nvGraphicFramePr>
        <p:xfrm>
          <a:off x="457200" y="3505200"/>
          <a:ext cx="6232525" cy="1635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1" name="Equation" r:id="rId6" imgW="3581280" imgH="939600" progId="Equation.DSMT4">
                  <p:embed/>
                </p:oleObj>
              </mc:Choice>
              <mc:Fallback>
                <p:oleObj name="Equation" r:id="rId6" imgW="3581280" imgH="93960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3505200"/>
                        <a:ext cx="6232525" cy="1635125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9" name="Object 9"/>
          <p:cNvGraphicFramePr>
            <a:graphicFrameLocks noChangeAspect="1"/>
          </p:cNvGraphicFramePr>
          <p:nvPr/>
        </p:nvGraphicFramePr>
        <p:xfrm>
          <a:off x="1562100" y="5280025"/>
          <a:ext cx="3028950" cy="113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2" name="Equation" r:id="rId8" imgW="1346040" imgH="507960" progId="Equation.DSMT4">
                  <p:embed/>
                </p:oleObj>
              </mc:Choice>
              <mc:Fallback>
                <p:oleObj name="Equation" r:id="rId8" imgW="1346040" imgH="507960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62100" y="5280025"/>
                        <a:ext cx="3028950" cy="1130300"/>
                      </a:xfrm>
                      <a:prstGeom prst="rect">
                        <a:avLst/>
                      </a:prstGeom>
                      <a:solidFill>
                        <a:srgbClr val="00FF0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itle 1"/>
          <p:cNvSpPr txBox="1">
            <a:spLocks/>
          </p:cNvSpPr>
          <p:nvPr/>
        </p:nvSpPr>
        <p:spPr>
          <a:xfrm>
            <a:off x="838200" y="152400"/>
            <a:ext cx="7772400" cy="9144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Recursive method</a:t>
            </a:r>
            <a:endParaRPr kumimoji="0" lang="en-US" sz="4000" b="0" i="0" u="none" strike="noStrike" kern="1200" cap="none" spc="-100" normalizeH="0" baseline="0" noProof="0" dirty="0">
              <a:ln>
                <a:noFill/>
              </a:ln>
              <a:solidFill>
                <a:schemeClr val="tx2">
                  <a:satMod val="20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Date Placeholder 1"/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/>
          <a:p>
            <a:fld id="{6E251B89-CE28-4AC8-8077-88002E45A765}" type="datetime1">
              <a:rPr lang="en-US">
                <a:latin typeface="Arial" charset="0"/>
              </a:rPr>
              <a:pPr/>
              <a:t>1/16/2019</a:t>
            </a:fld>
            <a:endParaRPr lang="th-TH">
              <a:latin typeface="Arial" charset="0"/>
            </a:endParaRPr>
          </a:p>
        </p:txBody>
      </p:sp>
      <p:sp>
        <p:nvSpPr>
          <p:cNvPr id="12293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Arayah Preechametta</a:t>
            </a:r>
            <a:endParaRPr lang="th-TH">
              <a:latin typeface="Arial" charset="0"/>
            </a:endParaRPr>
          </a:p>
        </p:txBody>
      </p:sp>
      <p:sp>
        <p:nvSpPr>
          <p:cNvPr id="1229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E205E9C-7F59-44F3-A43C-5B8766C190B7}" type="slidenum">
              <a:rPr lang="en-US">
                <a:latin typeface="Arial" charset="0"/>
              </a:rPr>
              <a:pPr/>
              <a:t>20</a:t>
            </a:fld>
            <a:endParaRPr lang="th-TH">
              <a:latin typeface="Arial" charset="0"/>
            </a:endParaRPr>
          </a:p>
        </p:txBody>
      </p:sp>
      <p:sp>
        <p:nvSpPr>
          <p:cNvPr id="12296" name="Rectangle 5"/>
          <p:cNvSpPr>
            <a:spLocks noChangeArrowheads="1"/>
          </p:cNvSpPr>
          <p:nvPr/>
        </p:nvSpPr>
        <p:spPr bwMode="auto">
          <a:xfrm>
            <a:off x="457200" y="1600200"/>
            <a:ext cx="80772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400" dirty="0">
                <a:solidFill>
                  <a:srgbClr val="FFFF00"/>
                </a:solidFill>
              </a:rPr>
              <a:t>By using (1.4aaa),(1.4bbb) and (1.4c), we have, at </a:t>
            </a:r>
          </a:p>
          <a:p>
            <a:pPr marL="342900" indent="-342900">
              <a:spcBef>
                <a:spcPct val="20000"/>
              </a:spcBef>
            </a:pPr>
            <a:r>
              <a:rPr lang="en-US" sz="2400" dirty="0">
                <a:solidFill>
                  <a:srgbClr val="FFFF00"/>
                </a:solidFill>
              </a:rPr>
              <a:t> t=T-1, that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400" dirty="0">
              <a:solidFill>
                <a:srgbClr val="FFFF00"/>
              </a:solidFill>
            </a:endParaRPr>
          </a:p>
          <a:p>
            <a:pPr marL="342900" indent="-342900">
              <a:spcBef>
                <a:spcPct val="20000"/>
              </a:spcBef>
            </a:pPr>
            <a:r>
              <a:rPr lang="en-US" sz="2400" dirty="0">
                <a:solidFill>
                  <a:srgbClr val="FFFF00"/>
                </a:solidFill>
              </a:rPr>
              <a:t>                                               </a:t>
            </a:r>
            <a:r>
              <a:rPr lang="en-US" sz="2400" dirty="0" smtClean="0">
                <a:solidFill>
                  <a:srgbClr val="FFFF00"/>
                </a:solidFill>
              </a:rPr>
              <a:t>                             (</a:t>
            </a:r>
            <a:r>
              <a:rPr lang="en-US" sz="2400" dirty="0">
                <a:solidFill>
                  <a:srgbClr val="FFFF00"/>
                </a:solidFill>
              </a:rPr>
              <a:t>1.5ccc)</a:t>
            </a:r>
          </a:p>
          <a:p>
            <a:pPr marL="342900" indent="-342900">
              <a:spcBef>
                <a:spcPct val="20000"/>
              </a:spcBef>
            </a:pPr>
            <a:r>
              <a:rPr lang="en-US" sz="2400" dirty="0">
                <a:solidFill>
                  <a:srgbClr val="FFFF00"/>
                </a:solidFill>
              </a:rPr>
              <a:t> </a:t>
            </a:r>
            <a:endParaRPr lang="en-US" sz="2400" dirty="0" smtClean="0">
              <a:solidFill>
                <a:srgbClr val="FFFF00"/>
              </a:solidFill>
            </a:endParaRPr>
          </a:p>
          <a:p>
            <a:pPr marL="342900" indent="-342900">
              <a:spcBef>
                <a:spcPct val="20000"/>
              </a:spcBef>
            </a:pPr>
            <a:r>
              <a:rPr lang="en-US" sz="2400" dirty="0" smtClean="0">
                <a:solidFill>
                  <a:srgbClr val="FFFF00"/>
                </a:solidFill>
              </a:rPr>
              <a:t>Equation </a:t>
            </a:r>
            <a:r>
              <a:rPr lang="en-US" sz="2400" dirty="0">
                <a:solidFill>
                  <a:srgbClr val="FFFF00"/>
                </a:solidFill>
              </a:rPr>
              <a:t>(1.5ccc) can also be obtained from (1.5a), given that t=T-1.  Then recall (1.4ddd) </a:t>
            </a:r>
          </a:p>
          <a:p>
            <a:pPr marL="342900" indent="-342900">
              <a:spcBef>
                <a:spcPct val="20000"/>
              </a:spcBef>
            </a:pPr>
            <a:endParaRPr lang="en-US" sz="2400" dirty="0">
              <a:solidFill>
                <a:srgbClr val="FFFF00"/>
              </a:solidFill>
            </a:endParaRPr>
          </a:p>
          <a:p>
            <a:pPr marL="342900" indent="-342900">
              <a:spcBef>
                <a:spcPct val="20000"/>
              </a:spcBef>
            </a:pPr>
            <a:r>
              <a:rPr lang="en-US" sz="2400" dirty="0">
                <a:solidFill>
                  <a:srgbClr val="FFFF00"/>
                </a:solidFill>
              </a:rPr>
              <a:t>                                                            (1.5ddd)</a:t>
            </a:r>
            <a:endParaRPr lang="th-TH" sz="2400" dirty="0">
              <a:solidFill>
                <a:srgbClr val="FFFF00"/>
              </a:solidFill>
            </a:endParaRPr>
          </a:p>
        </p:txBody>
      </p:sp>
      <p:graphicFrame>
        <p:nvGraphicFramePr>
          <p:cNvPr id="12290" name="Object 6"/>
          <p:cNvGraphicFramePr>
            <a:graphicFrameLocks noChangeAspect="1"/>
          </p:cNvGraphicFramePr>
          <p:nvPr/>
        </p:nvGraphicFramePr>
        <p:xfrm>
          <a:off x="838200" y="2819400"/>
          <a:ext cx="5891213" cy="850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2" name="Equation" r:id="rId4" imgW="3340080" imgH="482400" progId="Equation.DSMT4">
                  <p:embed/>
                </p:oleObj>
              </mc:Choice>
              <mc:Fallback>
                <p:oleObj name="Equation" r:id="rId4" imgW="3340080" imgH="48240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2819400"/>
                        <a:ext cx="5891213" cy="850900"/>
                      </a:xfrm>
                      <a:prstGeom prst="rect">
                        <a:avLst/>
                      </a:prstGeom>
                      <a:solidFill>
                        <a:srgbClr val="00FF00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1" name="Object 7"/>
          <p:cNvGraphicFramePr>
            <a:graphicFrameLocks noChangeAspect="1"/>
          </p:cNvGraphicFramePr>
          <p:nvPr/>
        </p:nvGraphicFramePr>
        <p:xfrm>
          <a:off x="1981200" y="4724400"/>
          <a:ext cx="3101975" cy="1169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3" name="Equation" r:id="rId6" imgW="1346040" imgH="507960" progId="Equation.DSMT4">
                  <p:embed/>
                </p:oleObj>
              </mc:Choice>
              <mc:Fallback>
                <p:oleObj name="Equation" r:id="rId6" imgW="1346040" imgH="50796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1200" y="4724400"/>
                        <a:ext cx="3101975" cy="1169988"/>
                      </a:xfrm>
                      <a:prstGeom prst="rect">
                        <a:avLst/>
                      </a:prstGeom>
                      <a:solidFill>
                        <a:srgbClr val="00FF0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609600" y="304800"/>
            <a:ext cx="7772400" cy="9144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Recursive method</a:t>
            </a:r>
            <a:endParaRPr kumimoji="0" lang="en-US" sz="4000" b="0" i="0" u="none" strike="noStrike" kern="1200" cap="none" spc="-100" normalizeH="0" baseline="0" noProof="0" dirty="0">
              <a:ln>
                <a:noFill/>
              </a:ln>
              <a:solidFill>
                <a:schemeClr val="tx2">
                  <a:satMod val="20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Date Placeholder 1"/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/>
          <a:p>
            <a:fld id="{A7890BF6-41BF-4715-A69C-811F8C40EB6E}" type="datetime1">
              <a:rPr lang="en-US">
                <a:latin typeface="Arial" charset="0"/>
              </a:rPr>
              <a:pPr/>
              <a:t>1/16/2019</a:t>
            </a:fld>
            <a:endParaRPr lang="th-TH">
              <a:latin typeface="Arial" charset="0"/>
            </a:endParaRPr>
          </a:p>
        </p:txBody>
      </p:sp>
      <p:sp>
        <p:nvSpPr>
          <p:cNvPr id="13316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Arayah Preechametta</a:t>
            </a:r>
            <a:endParaRPr lang="th-TH">
              <a:latin typeface="Arial" charset="0"/>
            </a:endParaRPr>
          </a:p>
        </p:txBody>
      </p:sp>
      <p:sp>
        <p:nvSpPr>
          <p:cNvPr id="1331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9C04EA8-2F60-4AA2-9ABE-5DC073BCF2E5}" type="slidenum">
              <a:rPr lang="en-US">
                <a:latin typeface="Arial" charset="0"/>
              </a:rPr>
              <a:pPr/>
              <a:t>21</a:t>
            </a:fld>
            <a:endParaRPr lang="th-TH">
              <a:latin typeface="Arial" charset="0"/>
            </a:endParaRPr>
          </a:p>
        </p:txBody>
      </p:sp>
      <p:sp>
        <p:nvSpPr>
          <p:cNvPr id="13319" name="Rectangle 5"/>
          <p:cNvSpPr>
            <a:spLocks noChangeArrowheads="1"/>
          </p:cNvSpPr>
          <p:nvPr/>
        </p:nvSpPr>
        <p:spPr bwMode="auto">
          <a:xfrm>
            <a:off x="457200" y="1600200"/>
            <a:ext cx="8229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rgbClr val="FFFF00"/>
                </a:solidFill>
              </a:rPr>
              <a:t>Next, use </a:t>
            </a:r>
            <a:r>
              <a:rPr lang="en-US" sz="2800" dirty="0" err="1">
                <a:solidFill>
                  <a:srgbClr val="FFFF00"/>
                </a:solidFill>
              </a:rPr>
              <a:t>h</a:t>
            </a:r>
            <a:r>
              <a:rPr lang="en-US" sz="2800" baseline="-25000" dirty="0" err="1">
                <a:solidFill>
                  <a:srgbClr val="FFFF00"/>
                </a:solidFill>
              </a:rPr>
              <a:t>T</a:t>
            </a:r>
            <a:r>
              <a:rPr lang="en-US" sz="2800" dirty="0">
                <a:solidFill>
                  <a:srgbClr val="FFFF00"/>
                </a:solidFill>
              </a:rPr>
              <a:t>(</a:t>
            </a:r>
            <a:r>
              <a:rPr lang="en-US" sz="2800" dirty="0" err="1">
                <a:solidFill>
                  <a:srgbClr val="FFFF00"/>
                </a:solidFill>
              </a:rPr>
              <a:t>x</a:t>
            </a:r>
            <a:r>
              <a:rPr lang="en-US" sz="2800" baseline="-25000" dirty="0" err="1">
                <a:solidFill>
                  <a:srgbClr val="FFFF00"/>
                </a:solidFill>
              </a:rPr>
              <a:t>T</a:t>
            </a:r>
            <a:r>
              <a:rPr lang="en-US" sz="2800" dirty="0">
                <a:solidFill>
                  <a:srgbClr val="FFFF00"/>
                </a:solidFill>
              </a:rPr>
              <a:t>) and </a:t>
            </a:r>
            <a:r>
              <a:rPr lang="en-US" sz="2800" dirty="0" err="1">
                <a:solidFill>
                  <a:srgbClr val="FFFF00"/>
                </a:solidFill>
              </a:rPr>
              <a:t>g</a:t>
            </a:r>
            <a:r>
              <a:rPr lang="en-US" sz="2800" baseline="-25000" dirty="0" err="1">
                <a:solidFill>
                  <a:srgbClr val="FFFF00"/>
                </a:solidFill>
              </a:rPr>
              <a:t>T</a:t>
            </a:r>
            <a:r>
              <a:rPr lang="en-US" sz="2800" dirty="0">
                <a:solidFill>
                  <a:srgbClr val="FFFF00"/>
                </a:solidFill>
              </a:rPr>
              <a:t>(</a:t>
            </a:r>
            <a:r>
              <a:rPr lang="en-US" sz="2800" dirty="0" err="1">
                <a:solidFill>
                  <a:srgbClr val="FFFF00"/>
                </a:solidFill>
              </a:rPr>
              <a:t>x</a:t>
            </a:r>
            <a:r>
              <a:rPr lang="en-US" sz="2800" baseline="-25000" dirty="0" err="1">
                <a:solidFill>
                  <a:srgbClr val="FFFF00"/>
                </a:solidFill>
              </a:rPr>
              <a:t>T</a:t>
            </a:r>
            <a:r>
              <a:rPr lang="en-US" sz="2800" dirty="0" err="1">
                <a:solidFill>
                  <a:srgbClr val="FFFF00"/>
                </a:solidFill>
              </a:rPr>
              <a:t>,h</a:t>
            </a:r>
            <a:r>
              <a:rPr lang="en-US" sz="2800" baseline="-25000" dirty="0" err="1">
                <a:solidFill>
                  <a:srgbClr val="FFFF00"/>
                </a:solidFill>
              </a:rPr>
              <a:t>T</a:t>
            </a:r>
            <a:r>
              <a:rPr lang="en-US" sz="2800" dirty="0">
                <a:solidFill>
                  <a:srgbClr val="FFFF00"/>
                </a:solidFill>
              </a:rPr>
              <a:t>(</a:t>
            </a:r>
            <a:r>
              <a:rPr lang="en-US" sz="2800" dirty="0" err="1">
                <a:solidFill>
                  <a:srgbClr val="FFFF00"/>
                </a:solidFill>
              </a:rPr>
              <a:t>x</a:t>
            </a:r>
            <a:r>
              <a:rPr lang="en-US" sz="2800" baseline="-25000" dirty="0" err="1">
                <a:solidFill>
                  <a:srgbClr val="FFFF00"/>
                </a:solidFill>
              </a:rPr>
              <a:t>T</a:t>
            </a:r>
            <a:r>
              <a:rPr lang="en-US" sz="2800" dirty="0">
                <a:solidFill>
                  <a:srgbClr val="FFFF00"/>
                </a:solidFill>
              </a:rPr>
              <a:t>)) to replace </a:t>
            </a:r>
            <a:r>
              <a:rPr lang="en-US" sz="2800" dirty="0" err="1">
                <a:solidFill>
                  <a:srgbClr val="FFFF00"/>
                </a:solidFill>
              </a:rPr>
              <a:t>c</a:t>
            </a:r>
            <a:r>
              <a:rPr lang="en-US" sz="2800" baseline="-25000" dirty="0" err="1" smtClean="0">
                <a:solidFill>
                  <a:srgbClr val="FFFF00"/>
                </a:solidFill>
              </a:rPr>
              <a:t>T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>
                <a:solidFill>
                  <a:srgbClr val="FFFF00"/>
                </a:solidFill>
              </a:rPr>
              <a:t>and X</a:t>
            </a:r>
            <a:r>
              <a:rPr lang="en-US" sz="2800" baseline="-25000" dirty="0">
                <a:solidFill>
                  <a:srgbClr val="FFFF00"/>
                </a:solidFill>
              </a:rPr>
              <a:t>T+1</a:t>
            </a:r>
            <a:r>
              <a:rPr lang="en-US" sz="2800" dirty="0">
                <a:solidFill>
                  <a:srgbClr val="FFFF00"/>
                </a:solidFill>
              </a:rPr>
              <a:t> in (1.5ccc), we then have</a:t>
            </a:r>
            <a:endParaRPr lang="th-TH" sz="2800" dirty="0">
              <a:solidFill>
                <a:srgbClr val="FFFF00"/>
              </a:solidFill>
            </a:endParaRPr>
          </a:p>
        </p:txBody>
      </p:sp>
      <p:graphicFrame>
        <p:nvGraphicFramePr>
          <p:cNvPr id="13314" name="Object 6"/>
          <p:cNvGraphicFramePr>
            <a:graphicFrameLocks noChangeAspect="1"/>
          </p:cNvGraphicFramePr>
          <p:nvPr/>
        </p:nvGraphicFramePr>
        <p:xfrm>
          <a:off x="609600" y="3200400"/>
          <a:ext cx="7818953" cy="1382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5" name="Equation" r:id="rId4" imgW="4457520" imgH="787320" progId="Equation.DSMT4">
                  <p:embed/>
                </p:oleObj>
              </mc:Choice>
              <mc:Fallback>
                <p:oleObj name="Equation" r:id="rId4" imgW="4457520" imgH="78732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3200400"/>
                        <a:ext cx="7818953" cy="1382713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838200" y="685800"/>
            <a:ext cx="7772400" cy="9144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Recursive method</a:t>
            </a:r>
            <a:endParaRPr kumimoji="0" lang="en-US" sz="4000" b="0" i="0" u="none" strike="noStrike" kern="1200" cap="none" spc="-100" normalizeH="0" baseline="0" noProof="0" dirty="0">
              <a:ln>
                <a:noFill/>
              </a:ln>
              <a:solidFill>
                <a:schemeClr val="tx2">
                  <a:satMod val="20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Date Placeholder 1"/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/>
          <a:p>
            <a:fld id="{0883FBDA-68DF-4DDC-A9FD-6058CE3D1298}" type="datetime1">
              <a:rPr lang="en-US">
                <a:latin typeface="Arial" charset="0"/>
              </a:rPr>
              <a:pPr/>
              <a:t>1/16/2019</a:t>
            </a:fld>
            <a:endParaRPr lang="th-TH">
              <a:latin typeface="Arial" charset="0"/>
            </a:endParaRPr>
          </a:p>
        </p:txBody>
      </p:sp>
      <p:sp>
        <p:nvSpPr>
          <p:cNvPr id="19459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>
                <a:latin typeface="Arial" charset="0"/>
              </a:rPr>
              <a:t>Arayah Preechametta</a:t>
            </a:r>
            <a:endParaRPr lang="th-TH">
              <a:latin typeface="Arial" charset="0"/>
            </a:endParaRP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89DB4C6-3C87-4BAE-BD5E-653404FA44C6}" type="slidenum">
              <a:rPr lang="en-US">
                <a:latin typeface="Arial" charset="0"/>
              </a:rPr>
              <a:pPr/>
              <a:t>22</a:t>
            </a:fld>
            <a:endParaRPr lang="th-TH">
              <a:latin typeface="Arial" charset="0"/>
            </a:endParaRPr>
          </a:p>
        </p:txBody>
      </p:sp>
      <p:sp>
        <p:nvSpPr>
          <p:cNvPr id="19462" name="Rectangle 5"/>
          <p:cNvSpPr>
            <a:spLocks noChangeArrowheads="1"/>
          </p:cNvSpPr>
          <p:nvPr/>
        </p:nvSpPr>
        <p:spPr bwMode="auto">
          <a:xfrm>
            <a:off x="457200" y="1600200"/>
            <a:ext cx="82296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3200" dirty="0">
                <a:solidFill>
                  <a:srgbClr val="FFFF00"/>
                </a:solidFill>
              </a:rPr>
              <a:t>Given x</a:t>
            </a:r>
            <a:r>
              <a:rPr lang="en-US" sz="3200" baseline="-25000" dirty="0">
                <a:solidFill>
                  <a:srgbClr val="FFFF00"/>
                </a:solidFill>
              </a:rPr>
              <a:t>T-1 </a:t>
            </a:r>
            <a:r>
              <a:rPr lang="en-US" sz="3200" dirty="0">
                <a:solidFill>
                  <a:srgbClr val="FFFF00"/>
                </a:solidFill>
              </a:rPr>
              <a:t>, equations (1.5ccc*) and equations (1.5ddd*) form a system of </a:t>
            </a:r>
            <a:r>
              <a:rPr lang="en-US" sz="3200" dirty="0" smtClean="0">
                <a:solidFill>
                  <a:srgbClr val="FFFF00"/>
                </a:solidFill>
              </a:rPr>
              <a:t>2 </a:t>
            </a:r>
            <a:r>
              <a:rPr lang="en-US" sz="3200" dirty="0">
                <a:solidFill>
                  <a:srgbClr val="FFFF00"/>
                </a:solidFill>
              </a:rPr>
              <a:t>equations in (</a:t>
            </a:r>
            <a:r>
              <a:rPr lang="en-US" sz="3200" dirty="0" err="1">
                <a:solidFill>
                  <a:srgbClr val="FFFF00"/>
                </a:solidFill>
              </a:rPr>
              <a:t>x</a:t>
            </a:r>
            <a:r>
              <a:rPr lang="en-US" sz="3200" baseline="-25000" dirty="0" err="1">
                <a:solidFill>
                  <a:srgbClr val="FFFF00"/>
                </a:solidFill>
              </a:rPr>
              <a:t>T</a:t>
            </a:r>
            <a:r>
              <a:rPr lang="en-US" sz="3200" dirty="0">
                <a:solidFill>
                  <a:srgbClr val="FFFF00"/>
                </a:solidFill>
              </a:rPr>
              <a:t>, </a:t>
            </a:r>
            <a:r>
              <a:rPr lang="en-US" sz="3200" dirty="0" smtClean="0">
                <a:solidFill>
                  <a:srgbClr val="FFFF00"/>
                </a:solidFill>
              </a:rPr>
              <a:t>c</a:t>
            </a:r>
            <a:r>
              <a:rPr lang="en-US" sz="3200" baseline="-25000" dirty="0" smtClean="0">
                <a:solidFill>
                  <a:srgbClr val="FFFF00"/>
                </a:solidFill>
              </a:rPr>
              <a:t>T-1</a:t>
            </a:r>
            <a:r>
              <a:rPr lang="en-US" sz="3200" dirty="0">
                <a:solidFill>
                  <a:srgbClr val="FFFF00"/>
                </a:solidFill>
              </a:rPr>
              <a:t>).</a:t>
            </a:r>
            <a:r>
              <a:rPr lang="th-TH" sz="3200" dirty="0">
                <a:solidFill>
                  <a:srgbClr val="FFFF00"/>
                </a:solidFill>
              </a:rPr>
              <a:t> </a:t>
            </a:r>
            <a:endParaRPr lang="en-US" sz="3200" dirty="0">
              <a:solidFill>
                <a:srgbClr val="FFFF00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3200" dirty="0">
                <a:solidFill>
                  <a:srgbClr val="FFFF00"/>
                </a:solidFill>
              </a:rPr>
              <a:t>Solving these </a:t>
            </a:r>
            <a:r>
              <a:rPr lang="en-US" sz="3200" dirty="0" smtClean="0">
                <a:solidFill>
                  <a:srgbClr val="FFFF00"/>
                </a:solidFill>
              </a:rPr>
              <a:t>2 </a:t>
            </a:r>
            <a:r>
              <a:rPr lang="en-US" sz="3200" dirty="0">
                <a:solidFill>
                  <a:srgbClr val="FFFF00"/>
                </a:solidFill>
              </a:rPr>
              <a:t>equations for </a:t>
            </a:r>
            <a:r>
              <a:rPr lang="en-US" sz="3200" dirty="0" err="1">
                <a:solidFill>
                  <a:srgbClr val="FFFF00"/>
                </a:solidFill>
              </a:rPr>
              <a:t>x</a:t>
            </a:r>
            <a:r>
              <a:rPr lang="en-US" sz="3200" baseline="-25000" dirty="0" err="1">
                <a:solidFill>
                  <a:srgbClr val="FFFF00"/>
                </a:solidFill>
              </a:rPr>
              <a:t>T</a:t>
            </a:r>
            <a:r>
              <a:rPr lang="en-US" sz="3200" dirty="0">
                <a:solidFill>
                  <a:srgbClr val="FFFF00"/>
                </a:solidFill>
              </a:rPr>
              <a:t> and </a:t>
            </a:r>
            <a:r>
              <a:rPr lang="en-US" sz="3200" dirty="0" smtClean="0">
                <a:solidFill>
                  <a:srgbClr val="FFFF00"/>
                </a:solidFill>
              </a:rPr>
              <a:t>c</a:t>
            </a:r>
            <a:r>
              <a:rPr lang="en-US" sz="3200" baseline="-25000" dirty="0" smtClean="0">
                <a:solidFill>
                  <a:srgbClr val="FFFF00"/>
                </a:solidFill>
              </a:rPr>
              <a:t>T-1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>
                <a:solidFill>
                  <a:srgbClr val="FFFF00"/>
                </a:solidFill>
              </a:rPr>
              <a:t>as functions of x</a:t>
            </a:r>
            <a:r>
              <a:rPr lang="en-US" sz="3200" baseline="-25000" dirty="0">
                <a:solidFill>
                  <a:srgbClr val="FFFF00"/>
                </a:solidFill>
              </a:rPr>
              <a:t>T-1</a:t>
            </a:r>
            <a:r>
              <a:rPr lang="en-US" sz="3200" dirty="0">
                <a:solidFill>
                  <a:srgbClr val="FFFF00"/>
                </a:solidFill>
              </a:rPr>
              <a:t>: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3200" dirty="0">
              <a:solidFill>
                <a:srgbClr val="FFFF00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th-TH" sz="3200" dirty="0">
                <a:solidFill>
                  <a:srgbClr val="FFFF00"/>
                </a:solidFill>
              </a:rPr>
              <a:t> </a:t>
            </a:r>
            <a:r>
              <a:rPr lang="en-US" sz="3200" dirty="0">
                <a:solidFill>
                  <a:srgbClr val="FFFF00"/>
                </a:solidFill>
              </a:rPr>
              <a:t>         </a:t>
            </a:r>
            <a:r>
              <a:rPr lang="en-US" sz="3200" dirty="0" err="1">
                <a:solidFill>
                  <a:srgbClr val="FFFF00"/>
                </a:solidFill>
              </a:rPr>
              <a:t>x</a:t>
            </a:r>
            <a:r>
              <a:rPr lang="en-US" sz="3200" baseline="-25000" dirty="0" err="1">
                <a:solidFill>
                  <a:srgbClr val="FFFF00"/>
                </a:solidFill>
              </a:rPr>
              <a:t>T</a:t>
            </a:r>
            <a:r>
              <a:rPr lang="en-US" sz="3200" dirty="0">
                <a:solidFill>
                  <a:srgbClr val="FFFF00"/>
                </a:solidFill>
              </a:rPr>
              <a:t> = f</a:t>
            </a:r>
            <a:r>
              <a:rPr lang="en-US" sz="3200" baseline="-25000" dirty="0">
                <a:solidFill>
                  <a:srgbClr val="FFFF00"/>
                </a:solidFill>
              </a:rPr>
              <a:t>T-1</a:t>
            </a:r>
            <a:r>
              <a:rPr lang="en-US" sz="3200" dirty="0">
                <a:solidFill>
                  <a:srgbClr val="FFFF00"/>
                </a:solidFill>
              </a:rPr>
              <a:t>(x</a:t>
            </a:r>
            <a:r>
              <a:rPr lang="en-US" sz="3200" baseline="-25000" dirty="0">
                <a:solidFill>
                  <a:srgbClr val="FFFF00"/>
                </a:solidFill>
              </a:rPr>
              <a:t>T-1</a:t>
            </a:r>
            <a:r>
              <a:rPr lang="en-US" sz="3200" dirty="0">
                <a:solidFill>
                  <a:srgbClr val="FFFF00"/>
                </a:solidFill>
              </a:rPr>
              <a:t>),   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3200" dirty="0">
                <a:solidFill>
                  <a:srgbClr val="FFFF00"/>
                </a:solidFill>
              </a:rPr>
              <a:t>          </a:t>
            </a:r>
            <a:r>
              <a:rPr lang="en-US" sz="3200" dirty="0" smtClean="0">
                <a:solidFill>
                  <a:srgbClr val="FFFF00"/>
                </a:solidFill>
              </a:rPr>
              <a:t>c</a:t>
            </a:r>
            <a:r>
              <a:rPr lang="en-US" sz="3200" baseline="-25000" dirty="0" smtClean="0">
                <a:solidFill>
                  <a:srgbClr val="FFFF00"/>
                </a:solidFill>
              </a:rPr>
              <a:t>T-1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>
                <a:solidFill>
                  <a:srgbClr val="FFFF00"/>
                </a:solidFill>
              </a:rPr>
              <a:t>= h</a:t>
            </a:r>
            <a:r>
              <a:rPr lang="en-US" sz="3200" baseline="-25000" dirty="0">
                <a:solidFill>
                  <a:srgbClr val="FFFF00"/>
                </a:solidFill>
              </a:rPr>
              <a:t>T-1</a:t>
            </a:r>
            <a:r>
              <a:rPr lang="en-US" sz="3200" dirty="0">
                <a:solidFill>
                  <a:srgbClr val="FFFF00"/>
                </a:solidFill>
              </a:rPr>
              <a:t>(x</a:t>
            </a:r>
            <a:r>
              <a:rPr lang="en-US" sz="3200" baseline="-25000" dirty="0">
                <a:solidFill>
                  <a:srgbClr val="FFFF00"/>
                </a:solidFill>
              </a:rPr>
              <a:t>T-1</a:t>
            </a:r>
            <a:r>
              <a:rPr lang="en-US" sz="3200" dirty="0">
                <a:solidFill>
                  <a:srgbClr val="FFFF00"/>
                </a:solidFill>
              </a:rPr>
              <a:t>)</a:t>
            </a:r>
            <a:endParaRPr lang="th-TH" sz="3200" dirty="0">
              <a:solidFill>
                <a:srgbClr val="FFFF00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838200" y="685800"/>
            <a:ext cx="7772400" cy="9144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Recursive method</a:t>
            </a:r>
            <a:endParaRPr kumimoji="0" lang="en-US" sz="4000" b="0" i="0" u="none" strike="noStrike" kern="1200" cap="none" spc="-100" normalizeH="0" baseline="0" noProof="0" dirty="0">
              <a:ln>
                <a:noFill/>
              </a:ln>
              <a:solidFill>
                <a:schemeClr val="tx2">
                  <a:satMod val="20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754</TotalTime>
  <Words>700</Words>
  <Application>Microsoft Office PowerPoint</Application>
  <PresentationFormat>On-screen Show (4:3)</PresentationFormat>
  <Paragraphs>211</Paragraphs>
  <Slides>22</Slides>
  <Notes>15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4" baseType="lpstr">
      <vt:lpstr>Metro</vt:lpstr>
      <vt:lpstr>Equation</vt:lpstr>
      <vt:lpstr>Macroeconomics</vt:lpstr>
      <vt:lpstr>PowerPoint Presentation</vt:lpstr>
      <vt:lpstr>PowerPoint Presentation</vt:lpstr>
      <vt:lpstr>PowerPoint Presentation</vt:lpstr>
      <vt:lpstr>PowerPoint Presentation</vt:lpstr>
      <vt:lpstr>Two Methods</vt:lpstr>
      <vt:lpstr>A system of simultaneous equations</vt:lpstr>
      <vt:lpstr>Simultaneous Equations</vt:lpstr>
      <vt:lpstr>PowerPoint Presentation</vt:lpstr>
      <vt:lpstr>Simultaneous Equations </vt:lpstr>
      <vt:lpstr>PowerPoint Presentation</vt:lpstr>
      <vt:lpstr>Backward recursive method</vt:lpstr>
      <vt:lpstr>Recursive method</vt:lpstr>
      <vt:lpstr>PowerPoint Presentation</vt:lpstr>
      <vt:lpstr>PowerPoint Presentation</vt:lpstr>
      <vt:lpstr>PowerPoint Presentation</vt:lpstr>
      <vt:lpstr>Lagrangian function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Econ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Toshiba</cp:lastModifiedBy>
  <cp:revision>76</cp:revision>
  <cp:lastPrinted>1601-01-01T00:00:00Z</cp:lastPrinted>
  <dcterms:created xsi:type="dcterms:W3CDTF">2005-06-10T02:50:25Z</dcterms:created>
  <dcterms:modified xsi:type="dcterms:W3CDTF">2019-01-16T15:03:11Z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TC010731011033</vt:lpwstr>
  </property>
</Properties>
</file>