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</p:sldMasterIdLst>
  <p:notesMasterIdLst>
    <p:notesMasterId r:id="rId41"/>
  </p:notesMasterIdLst>
  <p:sldIdLst>
    <p:sldId id="257" r:id="rId2"/>
    <p:sldId id="451" r:id="rId3"/>
    <p:sldId id="452" r:id="rId4"/>
    <p:sldId id="473" r:id="rId5"/>
    <p:sldId id="474" r:id="rId6"/>
    <p:sldId id="485" r:id="rId7"/>
    <p:sldId id="478" r:id="rId8"/>
    <p:sldId id="475" r:id="rId9"/>
    <p:sldId id="476" r:id="rId10"/>
    <p:sldId id="521" r:id="rId11"/>
    <p:sldId id="477" r:id="rId12"/>
    <p:sldId id="479" r:id="rId13"/>
    <p:sldId id="533" r:id="rId14"/>
    <p:sldId id="534" r:id="rId15"/>
    <p:sldId id="481" r:id="rId16"/>
    <p:sldId id="482" r:id="rId17"/>
    <p:sldId id="483" r:id="rId18"/>
    <p:sldId id="529" r:id="rId19"/>
    <p:sldId id="486" r:id="rId20"/>
    <p:sldId id="487" r:id="rId21"/>
    <p:sldId id="488" r:id="rId22"/>
    <p:sldId id="489" r:id="rId23"/>
    <p:sldId id="524" r:id="rId24"/>
    <p:sldId id="490" r:id="rId25"/>
    <p:sldId id="491" r:id="rId26"/>
    <p:sldId id="492" r:id="rId27"/>
    <p:sldId id="493" r:id="rId28"/>
    <p:sldId id="494" r:id="rId29"/>
    <p:sldId id="496" r:id="rId30"/>
    <p:sldId id="497" r:id="rId31"/>
    <p:sldId id="498" r:id="rId32"/>
    <p:sldId id="500" r:id="rId33"/>
    <p:sldId id="525" r:id="rId34"/>
    <p:sldId id="499" r:id="rId35"/>
    <p:sldId id="530" r:id="rId36"/>
    <p:sldId id="501" r:id="rId37"/>
    <p:sldId id="503" r:id="rId38"/>
    <p:sldId id="502" r:id="rId39"/>
    <p:sldId id="472" r:id="rId4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336" y="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46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01E300-FBB7-4A27-833E-B38579780632}" type="datetimeFigureOut">
              <a:rPr lang="en-US" smtClean="0"/>
              <a:pPr/>
              <a:t>6/23/2016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0F6811-8E11-4279-816B-9CF3A056EA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65700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69991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07160360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906357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6386190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5585378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2357108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3582594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32249581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5966593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5613102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29320372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00053365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36953021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0008097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6907776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2898534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7358267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94095277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7124231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55377799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5686628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4309826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37787056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4147549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54305069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945886175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67845664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25926993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8288106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22662007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20992170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19983763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18058298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9597435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6/23/2016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6/23/2016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6/23/2016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6/23/2016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6/23/2016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6/23/2016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6/23/2016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6/23/2016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6/23/2016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6/23/2016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6/23/2016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6"/>
          <p:cNvSpPr/>
          <p:nvPr userDrawn="1"/>
        </p:nvSpPr>
        <p:spPr>
          <a:xfrm>
            <a:off x="2819400" y="6477000"/>
            <a:ext cx="3962400" cy="381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 userDrawn="1"/>
        </p:nvSpPr>
        <p:spPr>
          <a:xfrm>
            <a:off x="685800" y="6477000"/>
            <a:ext cx="8915400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en-US" sz="1600" b="1" dirty="0" smtClean="0"/>
              <a:t>Environment		</a:t>
            </a:r>
            <a:r>
              <a:rPr lang="en-US" sz="1600" b="1" baseline="0" dirty="0" smtClean="0"/>
              <a:t>        </a:t>
            </a:r>
            <a:r>
              <a:rPr lang="en-US" sz="1600" b="1" dirty="0" smtClean="0"/>
              <a:t>Competitive</a:t>
            </a:r>
            <a:r>
              <a:rPr lang="en-US" sz="1600" b="1" baseline="0" dirty="0" smtClean="0"/>
              <a:t> Landscape    		         </a:t>
            </a:r>
            <a:r>
              <a:rPr lang="en-US" sz="1600" b="1" dirty="0" smtClean="0"/>
              <a:t>Consumers  </a:t>
            </a:r>
            <a:endParaRPr lang="en-US" sz="1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6"/>
          <p:cNvSpPr/>
          <p:nvPr userDrawn="1"/>
        </p:nvSpPr>
        <p:spPr>
          <a:xfrm>
            <a:off x="2819400" y="6477000"/>
            <a:ext cx="3962400" cy="381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 userDrawn="1"/>
        </p:nvSpPr>
        <p:spPr>
          <a:xfrm>
            <a:off x="685800" y="6477000"/>
            <a:ext cx="8915400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en-US" sz="1600" b="1" dirty="0" smtClean="0"/>
              <a:t>Environment		</a:t>
            </a:r>
            <a:r>
              <a:rPr lang="en-US" sz="1600" b="1" baseline="0" dirty="0" smtClean="0"/>
              <a:t>        </a:t>
            </a:r>
            <a:r>
              <a:rPr lang="en-US" sz="1600" b="1" dirty="0" smtClean="0"/>
              <a:t>Competitive</a:t>
            </a:r>
            <a:r>
              <a:rPr lang="en-US" sz="1600" b="1" baseline="0" dirty="0" smtClean="0"/>
              <a:t> Landscape    		         </a:t>
            </a:r>
            <a:r>
              <a:rPr lang="en-US" sz="1600" b="1" dirty="0" smtClean="0"/>
              <a:t>Consumers  </a:t>
            </a:r>
            <a:endParaRPr lang="en-US" sz="1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67245237-72BC-4A61-8B55-E1F8A3621E0F}" type="datetimeFigureOut">
              <a:rPr lang="en-US" smtClean="0"/>
              <a:pPr/>
              <a:t>6/23/2016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  <p:sldLayoutId id="2147483676" r:id="rId13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85852" y="3571876"/>
            <a:ext cx="6400800" cy="657228"/>
          </a:xfrm>
        </p:spPr>
        <p:txBody>
          <a:bodyPr>
            <a:normAutofit/>
          </a:bodyPr>
          <a:lstStyle/>
          <a:p>
            <a:r>
              <a:rPr lang="en-US" sz="3600" dirty="0" smtClean="0"/>
              <a:t>By  </a:t>
            </a:r>
            <a:r>
              <a:rPr lang="en-US" sz="3600" dirty="0" err="1" smtClean="0"/>
              <a:t>Ajarn</a:t>
            </a:r>
            <a:r>
              <a:rPr lang="en-US" sz="3600" dirty="0" smtClean="0"/>
              <a:t>  </a:t>
            </a:r>
            <a:r>
              <a:rPr lang="en-US" sz="3600" dirty="0" err="1" smtClean="0"/>
              <a:t>Suwalya K.</a:t>
            </a:r>
            <a:endParaRPr lang="en-US" sz="3600" dirty="0" smtClean="0"/>
          </a:p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28596" y="1714488"/>
            <a:ext cx="8229600" cy="1470025"/>
          </a:xfrm>
        </p:spPr>
        <p:txBody>
          <a:bodyPr>
            <a:normAutofit/>
          </a:bodyPr>
          <a:lstStyle/>
          <a:p>
            <a:r>
              <a:rPr lang="en-US" sz="3200" b="1" dirty="0"/>
              <a:t>MK 322 Retail Management</a:t>
            </a:r>
          </a:p>
          <a:p>
            <a:r>
              <a:rPr lang="en-US" sz="3200" b="1" dirty="0"/>
              <a:t>Chapter 7: Retail Locations Part I</a:t>
            </a:r>
            <a:r>
              <a:rPr lang="en-US" sz="3200" b="1" dirty="0" smtClean="0"/>
              <a:t/>
            </a:r>
            <a:br>
              <a:rPr lang="en-US" sz="3200" b="1" dirty="0" smtClean="0"/>
            </a:br>
            <a:endParaRPr lang="en-US" sz="1800" b="1" dirty="0"/>
          </a:p>
        </p:txBody>
      </p:sp>
      <p:pic>
        <p:nvPicPr>
          <p:cNvPr id="5" name="Picture 4" descr="BE im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57620" y="142852"/>
            <a:ext cx="1071570" cy="107157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Types of Retail Locations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3342" y="2661979"/>
            <a:ext cx="6270341" cy="38637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3617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Types of Retail Locations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Many types of locations are available for retail stores, each type with its benefits and limitations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Two basic types of location are unplanned(free standing and urban sites) and planned (shopping centers)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Unplanned locations do not have centralized management that determines what stores will be in a development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In planned locations, the shopping developer and/or manager makes and enforces policies that govern store operations such as the hours that a store must be opened</a:t>
            </a:r>
          </a:p>
        </p:txBody>
      </p:sp>
    </p:spTree>
    <p:extLst>
      <p:ext uri="{BB962C8B-B14F-4D97-AF65-F5344CB8AC3E}">
        <p14:creationId xmlns:p14="http://schemas.microsoft.com/office/powerpoint/2010/main" val="1000720469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Types of Retail Locations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914400" y="1547019"/>
            <a:ext cx="7772400" cy="4572000"/>
          </a:xfrm>
        </p:spPr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The shopping center management also maintains the common facility such as parking area- an arrangement referred to as common area maintenance (CAM)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And responsible for providing security, parking lot lighting, outdoor signage for the center, advertising, special events to attract consumers and so on.</a:t>
            </a:r>
          </a:p>
        </p:txBody>
      </p:sp>
    </p:spTree>
    <p:extLst>
      <p:ext uri="{BB962C8B-B14F-4D97-AF65-F5344CB8AC3E}">
        <p14:creationId xmlns:p14="http://schemas.microsoft.com/office/powerpoint/2010/main" val="1405951935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Types of Retail Locations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741204" y="1553980"/>
            <a:ext cx="7661591" cy="4923020"/>
          </a:xfrm>
        </p:spPr>
      </p:pic>
    </p:spTree>
    <p:extLst>
      <p:ext uri="{BB962C8B-B14F-4D97-AF65-F5344CB8AC3E}">
        <p14:creationId xmlns:p14="http://schemas.microsoft.com/office/powerpoint/2010/main" val="628628708"/>
      </p:ext>
    </p:extLst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Unplanned Locations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2313" y="2926205"/>
            <a:ext cx="7556500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18583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585865" y="190500"/>
            <a:ext cx="8429469" cy="114300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Types of Unplanned Retail Locations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US" b="1">
              <a:solidFill>
                <a:srgbClr val="0070C0"/>
              </a:solidFill>
              <a:latin typeface="Arial" charset="0"/>
              <a:ea typeface="Arial" charset="0"/>
              <a:cs typeface="Arial" charset="0"/>
            </a:endParaRPr>
          </a:p>
          <a:p>
            <a:r>
              <a:rPr lang="en-US" b="1">
                <a:solidFill>
                  <a:srgbClr val="0070C0"/>
                </a:solidFill>
                <a:latin typeface="Arial" charset="0"/>
                <a:ea typeface="Arial" charset="0"/>
                <a:cs typeface="Arial" charset="0"/>
              </a:rPr>
              <a:t>The three types of unplanned retail locations are freestanding sites, urban locations, mainstreet locations</a:t>
            </a:r>
          </a:p>
        </p:txBody>
      </p:sp>
    </p:spTree>
    <p:extLst>
      <p:ext uri="{BB962C8B-B14F-4D97-AF65-F5344CB8AC3E}">
        <p14:creationId xmlns:p14="http://schemas.microsoft.com/office/powerpoint/2010/main" val="271186063"/>
      </p:ext>
    </p:extLst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14400" y="436418"/>
            <a:ext cx="8359487" cy="98122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Freestanding Sites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Freestanding sites are retail locations for an individual isolated store unconnected to other stores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Advantages are convenience for customers(easy access and parking); visibility to attract customers while driving; fewer restrictions on sign, and hours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Disadvantages are limited trade area; higher occupancy cost than shopping centers, do not share CAM costs;little pedestrian traffic</a:t>
            </a:r>
          </a:p>
        </p:txBody>
      </p:sp>
    </p:spTree>
    <p:extLst>
      <p:ext uri="{BB962C8B-B14F-4D97-AF65-F5344CB8AC3E}">
        <p14:creationId xmlns:p14="http://schemas.microsoft.com/office/powerpoint/2010/main" val="1836243431"/>
      </p:ext>
    </p:extLst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14400" y="436418"/>
            <a:ext cx="8359487" cy="98122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Freestanding Sites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Outparcels are freestanding stores that are not connected to other stores in the shopping area, but located on the premises of a shopping center typically in the shopping area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Advantages compared to other freestanding location is convenience of a drive through window, extensive parking and clear visibility from the street.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Popular for fastfoods restaurants and banks</a:t>
            </a:r>
          </a:p>
        </p:txBody>
      </p:sp>
    </p:spTree>
    <p:extLst>
      <p:ext uri="{BB962C8B-B14F-4D97-AF65-F5344CB8AC3E}">
        <p14:creationId xmlns:p14="http://schemas.microsoft.com/office/powerpoint/2010/main" val="1227274588"/>
      </p:ext>
    </p:extLst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784513" y="269648"/>
            <a:ext cx="8359487" cy="98122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Freestanding Sites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1129824" y="1537552"/>
            <a:ext cx="7075641" cy="4137480"/>
          </a:xfrm>
        </p:spPr>
      </p:pic>
      <p:sp>
        <p:nvSpPr>
          <p:cNvPr id="6" name="TextBox 5"/>
          <p:cNvSpPr txBox="1"/>
          <p:nvPr/>
        </p:nvSpPr>
        <p:spPr>
          <a:xfrm>
            <a:off x="1129824" y="5832316"/>
            <a:ext cx="694156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Drugstore chains use freestanding locations for their stores with drive-through windows to make it easy for customers to pick up prescriptiom pharmaceuticals</a:t>
            </a:r>
          </a:p>
        </p:txBody>
      </p:sp>
    </p:spTree>
    <p:extLst>
      <p:ext uri="{BB962C8B-B14F-4D97-AF65-F5344CB8AC3E}">
        <p14:creationId xmlns:p14="http://schemas.microsoft.com/office/powerpoint/2010/main" val="1350132116"/>
      </p:ext>
    </p:extLst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14400" y="436418"/>
            <a:ext cx="8359487" cy="98122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Urban Locations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b="1">
                <a:solidFill>
                  <a:srgbClr val="0070C0"/>
                </a:solidFill>
                <a:latin typeface="Arial" charset="0"/>
                <a:ea typeface="Arial" charset="0"/>
                <a:cs typeface="Arial" charset="0"/>
              </a:rPr>
              <a:t>Urban areas in large cities offer three types of locations: the central business district, inner city, and gentrified residential sites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29818" y="3122667"/>
            <a:ext cx="4684364" cy="31257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4633936"/>
      </p:ext>
    </p:extLst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14400" y="436418"/>
            <a:ext cx="8359487" cy="981220"/>
          </a:xfrm>
          <a:noFill/>
          <a:ln/>
        </p:spPr>
        <p:txBody>
          <a:bodyPr lIns="90488" tIns="44450" rIns="90488" bIns="44450">
            <a:normAutofit fontScale="90000"/>
          </a:bodyPr>
          <a:lstStyle/>
          <a:p>
            <a:r>
              <a:rPr lang="en-US" dirty="0">
                <a:solidFill>
                  <a:schemeClr val="hlink"/>
                </a:solidFill>
              </a:rPr>
              <a:t>Urban Locations - Central Business District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The central business district (CBD) is traditionally downtown financial and business area in a city or town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Due to its daily activities, it draws many people and employees in the area during business hours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High level of pedestrian traffic, but shopping flow on evenings and weekends is slow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Vehicle traffic is limited, parking problems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Evening and weekdays special events to attract pedestrian taffic</a:t>
            </a:r>
          </a:p>
        </p:txBody>
      </p:sp>
    </p:spTree>
    <p:extLst>
      <p:ext uri="{BB962C8B-B14F-4D97-AF65-F5344CB8AC3E}">
        <p14:creationId xmlns:p14="http://schemas.microsoft.com/office/powerpoint/2010/main" val="1307001243"/>
      </p:ext>
    </p:extLst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6535" y="393408"/>
            <a:ext cx="8779313" cy="1028817"/>
          </a:xfrm>
          <a:noFill/>
          <a:ln/>
        </p:spPr>
        <p:txBody>
          <a:bodyPr lIns="90488" tIns="44450" rIns="90488" bIns="44450">
            <a:normAutofit fontScale="90000"/>
          </a:bodyPr>
          <a:lstStyle/>
          <a:p>
            <a:r>
              <a:rPr lang="en-US" dirty="0">
                <a:solidFill>
                  <a:schemeClr val="hlink"/>
                </a:solidFill>
              </a:rPr>
              <a:t>Urban Locations - Central Business District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1045049" y="5578689"/>
            <a:ext cx="3694546" cy="898311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en-US"/>
              <a:t>Cleveland's East Fourth Street development attracts consumers to the CBD.</a:t>
            </a:r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905982" y="1698197"/>
            <a:ext cx="7160418" cy="4054791"/>
          </a:xfrm>
        </p:spPr>
      </p:pic>
    </p:spTree>
    <p:extLst>
      <p:ext uri="{BB962C8B-B14F-4D97-AF65-F5344CB8AC3E}">
        <p14:creationId xmlns:p14="http://schemas.microsoft.com/office/powerpoint/2010/main" val="802935882"/>
      </p:ext>
    </p:extLst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14400" y="332656"/>
            <a:ext cx="8359487" cy="981220"/>
          </a:xfrm>
          <a:noFill/>
          <a:ln/>
        </p:spPr>
        <p:txBody>
          <a:bodyPr lIns="90488" tIns="44450" rIns="90488" bIns="44450">
            <a:normAutofit fontScale="90000"/>
          </a:bodyPr>
          <a:lstStyle/>
          <a:p>
            <a:r>
              <a:rPr lang="en-US" dirty="0">
                <a:solidFill>
                  <a:schemeClr val="hlink"/>
                </a:solidFill>
              </a:rPr>
              <a:t>Urban Locations - Central Business District</a:t>
            </a:r>
            <a:endParaRPr lang="en-US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914401" y="1417638"/>
            <a:ext cx="6875430" cy="4449335"/>
          </a:xfrm>
        </p:spPr>
      </p:pic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914400" y="5807289"/>
            <a:ext cx="3694546" cy="898311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en-US"/>
              <a:t>Rodeo Drive is an CBD location that is one of the most highly regarded</a:t>
            </a:r>
          </a:p>
          <a:p>
            <a:r>
              <a:rPr lang="en-US"/>
              <a:t> locations by retailers of high-fashion merchandise.</a:t>
            </a:r>
          </a:p>
        </p:txBody>
      </p:sp>
    </p:spTree>
    <p:extLst>
      <p:ext uri="{BB962C8B-B14F-4D97-AF65-F5344CB8AC3E}">
        <p14:creationId xmlns:p14="http://schemas.microsoft.com/office/powerpoint/2010/main" val="1283302878"/>
      </p:ext>
    </p:extLst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14400" y="436418"/>
            <a:ext cx="8359487" cy="98122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Urban Locations – Inner City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547019"/>
            <a:ext cx="7772400" cy="4572000"/>
          </a:xfrm>
        </p:spPr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During 1970s and 1980s, many U.S. And some European cities experienced urban decay.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Urban decay is a process of a previously functioning city, or part of the city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The inner city is a low income residential area within a large city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Retailing can play an important role in inner-city development activities by providing needed services and jobs for the residents</a:t>
            </a:r>
          </a:p>
        </p:txBody>
      </p:sp>
    </p:spTree>
    <p:extLst>
      <p:ext uri="{BB962C8B-B14F-4D97-AF65-F5344CB8AC3E}">
        <p14:creationId xmlns:p14="http://schemas.microsoft.com/office/powerpoint/2010/main" val="1492765187"/>
      </p:ext>
    </p:extLst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14400" y="436418"/>
            <a:ext cx="8359487" cy="981220"/>
          </a:xfrm>
          <a:noFill/>
          <a:ln/>
        </p:spPr>
        <p:txBody>
          <a:bodyPr lIns="90488" tIns="44450" rIns="90488" bIns="44450">
            <a:normAutofit fontScale="90000"/>
          </a:bodyPr>
          <a:lstStyle/>
          <a:p>
            <a:r>
              <a:rPr lang="en-US" dirty="0">
                <a:solidFill>
                  <a:schemeClr val="hlink"/>
                </a:solidFill>
              </a:rPr>
              <a:t>Urban Locations – Gentrified Residential Areas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Many inner-city are going through a process of gentrification- the renewel and rebuilding of offices, housing, and retailers in deteriorating areas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Young professionals and retired empty noisers are moving into these areas to enjoy the convenience of shopping, restaurants, and entertainment near where they live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Big-box retailers like Target, Walmart, Office Depot, Home Depot and Costco are opening outlets in cities, typically with smaller stores</a:t>
            </a:r>
          </a:p>
        </p:txBody>
      </p:sp>
    </p:spTree>
    <p:extLst>
      <p:ext uri="{BB962C8B-B14F-4D97-AF65-F5344CB8AC3E}">
        <p14:creationId xmlns:p14="http://schemas.microsoft.com/office/powerpoint/2010/main" val="1446601529"/>
      </p:ext>
    </p:extLst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14400" y="436418"/>
            <a:ext cx="8359487" cy="98122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Main Street</a:t>
            </a: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Main Street refers to the traditional downtown shopping area in smaller towns and secondary shopping areas in large cities and their suburbs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To attract consumers and retailers, Main Street development efforts focus on providing better shopping experience than big box retailers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They develop pedestrian walkways, ie. Receive grants for new signage, attractive entrances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Town administration work to improve downtown aesthetics with landscaping, repaved sidewalks, updated street lights, etc.</a:t>
            </a:r>
          </a:p>
          <a:p>
            <a:endParaRPr lang="en-US">
              <a:latin typeface="Arial" charset="0"/>
              <a:ea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1963919"/>
      </p:ext>
    </p:extLst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14400" y="436418"/>
            <a:ext cx="8359487" cy="98122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Main Street</a:t>
            </a: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685800" y="1534003"/>
            <a:ext cx="8069379" cy="4874842"/>
          </a:xfrm>
        </p:spPr>
      </p:pic>
    </p:spTree>
    <p:extLst>
      <p:ext uri="{BB962C8B-B14F-4D97-AF65-F5344CB8AC3E}">
        <p14:creationId xmlns:p14="http://schemas.microsoft.com/office/powerpoint/2010/main" val="1390862651"/>
      </p:ext>
    </p:extLst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Shopping Centers and Planned Retail Locations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7395" y="3497142"/>
            <a:ext cx="3755722" cy="249892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08513" y="3497142"/>
            <a:ext cx="3755722" cy="24989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2716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14400" y="436418"/>
            <a:ext cx="8359487" cy="98122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Shopping Center</a:t>
            </a: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685800" y="1547019"/>
            <a:ext cx="7772400" cy="4572000"/>
          </a:xfrm>
        </p:spPr>
        <p:txBody>
          <a:bodyPr/>
          <a:lstStyle/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Shopping Center is a group of retail and other commercial establishments that are planned, developed, owned, and managed as a single property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Attract customers due to many stores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Shopping center management carefully select a set of retailers that are complementary to provide consumers with a comprehensive shopping experience at one, convenient location</a:t>
            </a:r>
          </a:p>
        </p:txBody>
      </p:sp>
    </p:spTree>
    <p:extLst>
      <p:ext uri="{BB962C8B-B14F-4D97-AF65-F5344CB8AC3E}">
        <p14:creationId xmlns:p14="http://schemas.microsoft.com/office/powerpoint/2010/main" val="1189465952"/>
      </p:ext>
    </p:extLst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14400" y="436418"/>
            <a:ext cx="8359487" cy="98122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Shopping Center</a:t>
            </a: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Lease agreements require retailers to pay for CAM, according to size of their store space and/or sales volume and a retail fee based on sales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399" y="2513226"/>
            <a:ext cx="7559219" cy="39637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6249838"/>
      </p:ext>
    </p:extLst>
  </p:cSld>
  <p:clrMapOvr>
    <a:masterClrMapping/>
  </p:clrMapOvr>
  <p:transition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14400" y="436418"/>
            <a:ext cx="8359487" cy="98122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Shopping Center</a:t>
            </a: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Most shopping centers have at least one or two major retailers, referred to as anchors such as Macy's, Walmart or Kroger</a:t>
            </a:r>
          </a:p>
          <a:p>
            <a:endParaRPr lang="en-US">
              <a:latin typeface="Arial" charset="0"/>
              <a:ea typeface="Arial" charset="0"/>
              <a:cs typeface="Arial" charset="0"/>
            </a:endParaRP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Managed by shopping center property management firm.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" y="4525409"/>
            <a:ext cx="7173079" cy="1494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5940169"/>
      </p:ext>
    </p:extLst>
  </p:cSld>
  <p:clrMapOvr>
    <a:masterClrMapping/>
  </p:clrMapOvr>
  <p:transition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14400" y="436418"/>
            <a:ext cx="8359487" cy="98122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Shopping Center</a:t>
            </a: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299803" y="1821755"/>
            <a:ext cx="8844197" cy="4022527"/>
          </a:xfrm>
        </p:spPr>
      </p:pic>
    </p:spTree>
    <p:extLst>
      <p:ext uri="{BB962C8B-B14F-4D97-AF65-F5344CB8AC3E}">
        <p14:creationId xmlns:p14="http://schemas.microsoft.com/office/powerpoint/2010/main" val="1844644801"/>
      </p:ext>
    </p:extLst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14400" y="436418"/>
            <a:ext cx="8359487" cy="98122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Convenience, Neighborhood, and Community Shopping Centers</a:t>
            </a: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7" name="Rectangle 4"/>
          <p:cNvSpPr>
            <a:spLocks noGrp="1" noRot="1" noChangeArrowheads="1"/>
          </p:cNvSpPr>
          <p:nvPr>
            <p:ph sz="quarter" idx="1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Convenience, Neighborhood, and Community Shopping Centers also called strip shopping centers are attached rows of open-air stores with onsite parking usually located in front of the stores</a:t>
            </a:r>
          </a:p>
          <a:p>
            <a:r>
              <a:rPr lang="en-US" dirty="0">
                <a:latin typeface="Arial" charset="0"/>
                <a:ea typeface="Arial" charset="0"/>
                <a:cs typeface="Arial" charset="0"/>
              </a:rPr>
              <a:t>Usually smaller centers are 10,000 to 60,000 sq.feet</a:t>
            </a:r>
          </a:p>
          <a:p>
            <a:r>
              <a:rPr lang="en-US" dirty="0">
                <a:latin typeface="Arial" charset="0"/>
                <a:ea typeface="Arial" charset="0"/>
                <a:cs typeface="Arial" charset="0"/>
              </a:rPr>
              <a:t>They offer customers convenient locations and easy parking</a:t>
            </a:r>
          </a:p>
          <a:p>
            <a:r>
              <a:rPr lang="en-US" dirty="0">
                <a:latin typeface="Arial" charset="0"/>
                <a:ea typeface="Arial" charset="0"/>
                <a:cs typeface="Arial" charset="0"/>
              </a:rPr>
              <a:t>They lack limited trade area, lack of entertainment and restaurants due to their size</a:t>
            </a:r>
          </a:p>
        </p:txBody>
      </p:sp>
    </p:spTree>
    <p:extLst>
      <p:ext uri="{BB962C8B-B14F-4D97-AF65-F5344CB8AC3E}">
        <p14:creationId xmlns:p14="http://schemas.microsoft.com/office/powerpoint/2010/main" val="1884618914"/>
      </p:ext>
    </p:extLst>
  </p:cSld>
  <p:clrMapOvr>
    <a:masterClrMapping/>
  </p:clrMapOvr>
  <p:transition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14400" y="436418"/>
            <a:ext cx="8359487" cy="98122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Power Centers</a:t>
            </a: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914400" y="1676400"/>
            <a:ext cx="7772400" cy="4572000"/>
          </a:xfrm>
        </p:spPr>
        <p:txBody>
          <a:bodyPr/>
          <a:lstStyle/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Power centers are shopping centers that consist primarily of collections of big box retailers, such as full-line discount stores (Target), off-line price stores (Marshalls), warehouse clubs(Costco), category specialist (Toys"R" Us)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Power center offers low occupany cost, modest levels of consumer convenience, and vehicular and pedestrian traffic</a:t>
            </a:r>
          </a:p>
        </p:txBody>
      </p:sp>
    </p:spTree>
    <p:extLst>
      <p:ext uri="{BB962C8B-B14F-4D97-AF65-F5344CB8AC3E}">
        <p14:creationId xmlns:p14="http://schemas.microsoft.com/office/powerpoint/2010/main" val="2145843829"/>
      </p:ext>
    </p:extLst>
  </p:cSld>
  <p:clrMapOvr>
    <a:masterClrMapping/>
  </p:clrMapOvr>
  <p:transition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14400" y="436418"/>
            <a:ext cx="8359487" cy="98122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Enclosed Shopping Malls</a:t>
            </a: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676400"/>
            <a:ext cx="7772400" cy="4572000"/>
          </a:xfrm>
        </p:spPr>
        <p:txBody>
          <a:bodyPr/>
          <a:lstStyle/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Shopping malls are enclosed, climate controlled, lighted shopping centers with retail stores on one or both sides of the enclosed walkway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Parking is provided within the perimeter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Shopping malls are classified as either regional malls( less than 800,000 sq.feet) or super-regional malls (more than 800,000 sq.feet)</a:t>
            </a:r>
          </a:p>
        </p:txBody>
      </p:sp>
    </p:spTree>
    <p:extLst>
      <p:ext uri="{BB962C8B-B14F-4D97-AF65-F5344CB8AC3E}">
        <p14:creationId xmlns:p14="http://schemas.microsoft.com/office/powerpoint/2010/main" val="508946895"/>
      </p:ext>
    </p:extLst>
  </p:cSld>
  <p:clrMapOvr>
    <a:masterClrMapping/>
  </p:clrMapOvr>
  <p:transition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14400" y="436418"/>
            <a:ext cx="8359487" cy="98122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Enclosed Shopping Malls</a:t>
            </a: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charset="2"/>
              <a:buChar char="Ø"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Advantage over several locations</a:t>
            </a:r>
          </a:p>
          <a:p>
            <a:pPr>
              <a:buFont typeface="Wingdings" charset="2"/>
              <a:buChar char="Ø"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Large trade area</a:t>
            </a:r>
          </a:p>
          <a:p>
            <a:pPr>
              <a:buFont typeface="Wingdings" charset="2"/>
              <a:buChar char="Ø"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In expensive form of Entertainment</a:t>
            </a:r>
          </a:p>
          <a:p>
            <a:pPr>
              <a:buFont typeface="Wingdings" charset="2"/>
              <a:buChar char="Ø"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Hang out with friends, older citizens exercise</a:t>
            </a:r>
          </a:p>
          <a:p>
            <a:pPr>
              <a:buFont typeface="Wingdings" charset="2"/>
              <a:buChar char="Ø"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Generate pedestrian traffic within mall</a:t>
            </a:r>
          </a:p>
          <a:p>
            <a:pPr>
              <a:buFont typeface="Wingdings" charset="2"/>
              <a:buChar char="Ø"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No need to worry about weather</a:t>
            </a:r>
          </a:p>
          <a:p>
            <a:pPr>
              <a:buFont typeface="Wingdings" charset="2"/>
              <a:buChar char="Ø"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Uniform open and closing hours</a:t>
            </a:r>
          </a:p>
          <a:p>
            <a:pPr>
              <a:buFont typeface="Wingdings" charset="2"/>
              <a:buChar char="Ø"/>
            </a:pPr>
            <a:endParaRPr lang="en-US">
              <a:latin typeface="Arial" charset="0"/>
              <a:ea typeface="Arial" charset="0"/>
              <a:cs typeface="Arial" charset="0"/>
            </a:endParaRPr>
          </a:p>
          <a:p>
            <a:pPr>
              <a:buFont typeface="Wingdings" charset="2"/>
              <a:buChar char="Ø"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Disadvantage: high occupancy costs, retailer selling similar merchandise, parking in front not feasible</a:t>
            </a:r>
          </a:p>
          <a:p>
            <a:pPr>
              <a:buFont typeface="Wingdings" charset="2"/>
              <a:buChar char="Ø"/>
            </a:pPr>
            <a:endParaRPr lang="en-US">
              <a:latin typeface="Arial" charset="0"/>
              <a:ea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878888"/>
      </p:ext>
    </p:extLst>
  </p:cSld>
  <p:clrMapOvr>
    <a:masterClrMapping/>
  </p:clrMapOvr>
  <p:transition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14400" y="436418"/>
            <a:ext cx="8359487" cy="98122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Enclosed Shopping Malls</a:t>
            </a: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167897"/>
            <a:ext cx="3671678" cy="53770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r>
              <a:rPr lang="en-US"/>
              <a:t>An increasing number of malls are using exciting stores like Forever 21 to</a:t>
            </a:r>
          </a:p>
          <a:p>
            <a:r>
              <a:rPr lang="en-US"/>
              <a:t> attract younger  customers</a:t>
            </a:r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804458" y="1547019"/>
            <a:ext cx="7561900" cy="4572000"/>
          </a:xfrm>
        </p:spPr>
      </p:pic>
    </p:spTree>
    <p:extLst>
      <p:ext uri="{BB962C8B-B14F-4D97-AF65-F5344CB8AC3E}">
        <p14:creationId xmlns:p14="http://schemas.microsoft.com/office/powerpoint/2010/main" val="1353714716"/>
      </p:ext>
    </p:extLst>
  </p:cSld>
  <p:clrMapOvr>
    <a:masterClrMapping/>
  </p:clrMapOvr>
  <p:transition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14400" y="436418"/>
            <a:ext cx="8359487" cy="98122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Lifestyle Centers</a:t>
            </a: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Lifestyle centers are shopping centers that have an open-air configuration of speciality stores, entertainment, restaurants, with design, ambience and amenities such as fountains and street furniture, ice cream carts, events, concerts</a:t>
            </a:r>
          </a:p>
          <a:p>
            <a:endParaRPr lang="en-US">
              <a:latin typeface="Arial" charset="0"/>
              <a:ea typeface="Arial" charset="0"/>
              <a:cs typeface="Arial" charset="0"/>
            </a:endParaRP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People enjoy the ambience, shops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Occupancy cost lower than enclosed mall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Ease of parking, very convenient for shoppers</a:t>
            </a:r>
          </a:p>
        </p:txBody>
      </p:sp>
    </p:spTree>
    <p:extLst>
      <p:ext uri="{BB962C8B-B14F-4D97-AF65-F5344CB8AC3E}">
        <p14:creationId xmlns:p14="http://schemas.microsoft.com/office/powerpoint/2010/main" val="597262621"/>
      </p:ext>
    </p:extLst>
  </p:cSld>
  <p:clrMapOvr>
    <a:masterClrMapping/>
  </p:clrMapOvr>
  <p:transition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14400" y="436418"/>
            <a:ext cx="8359487" cy="98122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Lifestyle Centers</a:t>
            </a: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US">
              <a:latin typeface="Arial" charset="0"/>
              <a:ea typeface="Arial" charset="0"/>
              <a:cs typeface="Arial" charset="0"/>
            </a:endParaRP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Located near high income areas, part of mixed-use development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Disadvantage: bad weather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16391" y="3552351"/>
            <a:ext cx="6511218" cy="26960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469807"/>
      </p:ext>
    </p:extLst>
  </p:cSld>
  <p:clrMapOvr>
    <a:masterClrMapping/>
  </p:clrMapOvr>
  <p:transition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14400" y="436418"/>
            <a:ext cx="8359487" cy="98122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Mixed-Use Developments</a:t>
            </a: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00659" y="1676400"/>
            <a:ext cx="7772400" cy="4572000"/>
          </a:xfrm>
        </p:spPr>
        <p:txBody>
          <a:bodyPr/>
          <a:lstStyle/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Mixed-use developments(MXDs) combine several different uses into one complex including retail, office,residential, hotel,recreation, or other function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They are pedestrian oriented and therefore facilitate live-work-play environment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They appeal to people who have enough of long commutes to work and looking for a lifestyle that gives them more time for things they enjoy</a:t>
            </a:r>
          </a:p>
        </p:txBody>
      </p:sp>
    </p:spTree>
    <p:extLst>
      <p:ext uri="{BB962C8B-B14F-4D97-AF65-F5344CB8AC3E}">
        <p14:creationId xmlns:p14="http://schemas.microsoft.com/office/powerpoint/2010/main" val="631361013"/>
      </p:ext>
    </p:extLst>
  </p:cSld>
  <p:clrMapOvr>
    <a:masterClrMapping/>
  </p:clrMapOvr>
  <p:transition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14400" y="436418"/>
            <a:ext cx="8359487" cy="98122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Mixed-Use Developments</a:t>
            </a: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823802"/>
            <a:ext cx="7772400" cy="4195997"/>
          </a:xfrm>
        </p:spPr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MXDs are popular with retailers since they attract additional shoppers to their stores</a:t>
            </a:r>
          </a:p>
          <a:p>
            <a:endParaRPr lang="en-US">
              <a:latin typeface="Arial" charset="0"/>
              <a:ea typeface="Arial" charset="0"/>
              <a:cs typeface="Arial" charset="0"/>
            </a:endParaRP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And popular with urban planners, developers and environmentalists because they provide a pleasant, pedestrian environment and efficient use of space</a:t>
            </a:r>
          </a:p>
        </p:txBody>
      </p:sp>
    </p:spTree>
    <p:extLst>
      <p:ext uri="{BB962C8B-B14F-4D97-AF65-F5344CB8AC3E}">
        <p14:creationId xmlns:p14="http://schemas.microsoft.com/office/powerpoint/2010/main" val="745709555"/>
      </p:ext>
    </p:extLst>
  </p:cSld>
  <p:clrMapOvr>
    <a:masterClrMapping/>
  </p:clrMapOvr>
  <p:transition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478375" y="554818"/>
            <a:ext cx="3657600" cy="892982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Mixed-Use Developments</a:t>
            </a: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4286905" y="554818"/>
            <a:ext cx="4382407" cy="5828494"/>
          </a:xfrm>
        </p:spPr>
      </p:pic>
      <p:sp>
        <p:nvSpPr>
          <p:cNvPr id="2" name="TextBox 1"/>
          <p:cNvSpPr txBox="1"/>
          <p:nvPr/>
        </p:nvSpPr>
        <p:spPr>
          <a:xfrm>
            <a:off x="478375" y="2133600"/>
            <a:ext cx="317500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Mizner Park in Boca Raton, Florida, combines retail, residential, and entertainment offerings in one location with unique boutiques, eateries, music, movies, and art galleries conveniently located close to ocean-front apartments and condos</a:t>
            </a:r>
          </a:p>
        </p:txBody>
      </p:sp>
    </p:spTree>
    <p:extLst>
      <p:ext uri="{BB962C8B-B14F-4D97-AF65-F5344CB8AC3E}">
        <p14:creationId xmlns:p14="http://schemas.microsoft.com/office/powerpoint/2010/main" val="1918008289"/>
      </p:ext>
    </p:extLst>
  </p:cSld>
  <p:clrMapOvr>
    <a:masterClrMapping/>
  </p:clrMapOvr>
  <p:transition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14400" y="436418"/>
            <a:ext cx="8359487" cy="98122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Outlet Centers</a:t>
            </a: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Outlet centers are shopping centers that contain mostly manufacturers' and retailers'outlet stores.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Some outlet centers have a strong entertainment component, including movie theaters and restaurants to keep customers on the premises longer.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Typically outlet centers are in remote locations. These remote locations offer lower costs and reduce competition between outlet stores and department and speciality stores offering branded merchandise at full price.</a:t>
            </a:r>
          </a:p>
          <a:p>
            <a:endParaRPr lang="en-US">
              <a:latin typeface="Arial" charset="0"/>
              <a:ea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9758959"/>
      </p:ext>
    </p:extLst>
  </p:cSld>
  <p:clrMapOvr>
    <a:masterClrMapping/>
  </p:clrMapOvr>
  <p:transition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14400" y="436418"/>
            <a:ext cx="8359487" cy="98122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Outlet Centers</a:t>
            </a: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1156342" y="1547019"/>
            <a:ext cx="6831315" cy="4572000"/>
          </a:xfrm>
        </p:spPr>
      </p:pic>
    </p:spTree>
    <p:extLst>
      <p:ext uri="{BB962C8B-B14F-4D97-AF65-F5344CB8AC3E}">
        <p14:creationId xmlns:p14="http://schemas.microsoft.com/office/powerpoint/2010/main" val="150919211"/>
      </p:ext>
    </p:extLst>
  </p:cSld>
  <p:clrMapOvr>
    <a:masterClrMapping/>
  </p:clrMapOvr>
  <p:transition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14400" y="436418"/>
            <a:ext cx="8359487" cy="98122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Themes/Festival Centers</a:t>
            </a: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In theme/festival centers, a unifying theme is generally reflected in each individual store, both in their architecture and merchandise they sell,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6150" y="3513602"/>
            <a:ext cx="3289300" cy="264755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32969" y="3513602"/>
            <a:ext cx="3705459" cy="26475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588971"/>
      </p:ext>
    </p:extLst>
  </p:cSld>
  <p:clrMapOvr>
    <a:masterClrMapping/>
  </p:clrMapOvr>
  <p:transition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14400" y="436418"/>
            <a:ext cx="8359487" cy="98122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Themes/Festival Centers</a:t>
            </a: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879918" y="1417638"/>
            <a:ext cx="7384163" cy="5122889"/>
          </a:xfrm>
        </p:spPr>
      </p:pic>
    </p:spTree>
    <p:extLst>
      <p:ext uri="{BB962C8B-B14F-4D97-AF65-F5344CB8AC3E}">
        <p14:creationId xmlns:p14="http://schemas.microsoft.com/office/powerpoint/2010/main" val="185064222"/>
      </p:ext>
    </p:extLst>
  </p:cSld>
  <p:clrMapOvr>
    <a:masterClrMapping/>
  </p:clrMapOvr>
  <p:transition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14400" y="436418"/>
            <a:ext cx="8359487" cy="98122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Larger, Multiformat Developments-Omnicenters</a:t>
            </a: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914400" y="1547019"/>
            <a:ext cx="7772400" cy="4572000"/>
          </a:xfrm>
        </p:spPr>
        <p:txBody>
          <a:bodyPr/>
          <a:lstStyle/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Omnicenters are new shopping center developments are combining enclosed malls, lifestyle centers, and power centers.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They reflect the growing tendency of consumers to cross-shop, which is a pattern of buying both premium and low-priced merchandise.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63659" y="4205943"/>
            <a:ext cx="5416681" cy="22710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439896"/>
      </p:ext>
    </p:extLst>
  </p:cSld>
  <p:clrMapOvr>
    <a:masterClrMapping/>
  </p:clrMapOvr>
  <p:transition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4500" y="1104900"/>
            <a:ext cx="8255000" cy="4648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498484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1612</TotalTime>
  <Words>1474</Words>
  <Application>Microsoft Office PowerPoint</Application>
  <PresentationFormat>On-screen Show (4:3)</PresentationFormat>
  <Paragraphs>157</Paragraphs>
  <Slides>39</Slides>
  <Notes>34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0" baseType="lpstr">
      <vt:lpstr>Equity</vt:lpstr>
      <vt:lpstr>MK 322 Retail Management Chapter 7: Retail Locations Part I </vt:lpstr>
      <vt:lpstr>Types of Retail Locations</vt:lpstr>
      <vt:lpstr>Types of Retail Locations</vt:lpstr>
      <vt:lpstr>Types of Retail Locations</vt:lpstr>
      <vt:lpstr>Types of Retail Locations</vt:lpstr>
      <vt:lpstr>Unplanned Locations</vt:lpstr>
      <vt:lpstr>Types of Unplanned Retail Locations</vt:lpstr>
      <vt:lpstr>Freestanding Sites</vt:lpstr>
      <vt:lpstr>Freestanding Sites</vt:lpstr>
      <vt:lpstr>Freestanding Sites</vt:lpstr>
      <vt:lpstr>Urban Locations</vt:lpstr>
      <vt:lpstr>Urban Locations - Central Business District</vt:lpstr>
      <vt:lpstr>Urban Locations - Central Business District</vt:lpstr>
      <vt:lpstr>Urban Locations - Central Business District</vt:lpstr>
      <vt:lpstr>Urban Locations – Inner City</vt:lpstr>
      <vt:lpstr>Urban Locations – Gentrified Residential Areas</vt:lpstr>
      <vt:lpstr>Main Street</vt:lpstr>
      <vt:lpstr>Main Street</vt:lpstr>
      <vt:lpstr>Shopping Centers and Planned Retail Locations</vt:lpstr>
      <vt:lpstr>Shopping Center</vt:lpstr>
      <vt:lpstr>Shopping Center</vt:lpstr>
      <vt:lpstr>Shopping Center</vt:lpstr>
      <vt:lpstr>Shopping Center</vt:lpstr>
      <vt:lpstr>Convenience, Neighborhood, and Community Shopping Centers</vt:lpstr>
      <vt:lpstr>Power Centers</vt:lpstr>
      <vt:lpstr>Enclosed Shopping Malls</vt:lpstr>
      <vt:lpstr>Enclosed Shopping Malls</vt:lpstr>
      <vt:lpstr>Enclosed Shopping Malls</vt:lpstr>
      <vt:lpstr>Lifestyle Centers</vt:lpstr>
      <vt:lpstr>Lifestyle Centers</vt:lpstr>
      <vt:lpstr>Mixed-Use Developments</vt:lpstr>
      <vt:lpstr>Mixed-Use Developments</vt:lpstr>
      <vt:lpstr>Mixed-Use Developments</vt:lpstr>
      <vt:lpstr>Outlet Centers</vt:lpstr>
      <vt:lpstr>Outlet Centers</vt:lpstr>
      <vt:lpstr>Themes/Festival Centers</vt:lpstr>
      <vt:lpstr>Themes/Festival Centers</vt:lpstr>
      <vt:lpstr>Larger, Multiformat Developments-Omnicenters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asus</dc:creator>
  <cp:lastModifiedBy>lecturer</cp:lastModifiedBy>
  <cp:revision>917</cp:revision>
  <dcterms:created xsi:type="dcterms:W3CDTF">2015-02-03T09:41:51Z</dcterms:created>
  <dcterms:modified xsi:type="dcterms:W3CDTF">2016-06-23T07:52:47Z</dcterms:modified>
</cp:coreProperties>
</file>