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6"/>
  </p:handoutMasterIdLst>
  <p:sldIdLst>
    <p:sldId id="256" r:id="rId2"/>
    <p:sldId id="258" r:id="rId3"/>
    <p:sldId id="261" r:id="rId4"/>
    <p:sldId id="264" r:id="rId5"/>
    <p:sldId id="281" r:id="rId6"/>
    <p:sldId id="282" r:id="rId7"/>
    <p:sldId id="259" r:id="rId8"/>
    <p:sldId id="266" r:id="rId9"/>
    <p:sldId id="267" r:id="rId10"/>
    <p:sldId id="268" r:id="rId11"/>
    <p:sldId id="269" r:id="rId12"/>
    <p:sldId id="270" r:id="rId13"/>
    <p:sldId id="277" r:id="rId14"/>
    <p:sldId id="271" r:id="rId15"/>
    <p:sldId id="278" r:id="rId16"/>
    <p:sldId id="279" r:id="rId17"/>
    <p:sldId id="272" r:id="rId18"/>
    <p:sldId id="283" r:id="rId19"/>
    <p:sldId id="280" r:id="rId20"/>
    <p:sldId id="274" r:id="rId21"/>
    <p:sldId id="275" r:id="rId22"/>
    <p:sldId id="276" r:id="rId23"/>
    <p:sldId id="273" r:id="rId24"/>
    <p:sldId id="284" r:id="rId25"/>
  </p:sldIdLst>
  <p:sldSz cx="9144000" cy="6858000" type="screen4x3"/>
  <p:notesSz cx="9947275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C8C5C7A3-354A-43C6-B1CB-2662C5D4D561}" type="datetimeFigureOut">
              <a:rPr lang="th-TH" smtClean="0"/>
              <a:pPr/>
              <a:t>22/08/57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9AC33067-E6FD-420C-8612-20BFC454743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2C8BE-BB67-443E-B91D-8FE392F16C00}" type="datetimeFigureOut">
              <a:rPr lang="en-US" smtClean="0"/>
              <a:pPr/>
              <a:t>8/22/2014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An Introduction (1)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1/2557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Week 1: Economic activity in context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1.1 What is macroeconomics?</a:t>
            </a:r>
          </a:p>
          <a:p>
            <a:pPr>
              <a:buNone/>
            </a:pPr>
            <a:r>
              <a:rPr lang="en-US" dirty="0" smtClean="0"/>
              <a:t>1.2 What are the goals of macroeconomics?</a:t>
            </a:r>
          </a:p>
          <a:p>
            <a:pPr>
              <a:buNone/>
            </a:pPr>
            <a:r>
              <a:rPr lang="en-US" dirty="0" smtClean="0"/>
              <a:t>1.3 The brief history of macroeconomics?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distinction b/w micro and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Microeconomics:</a:t>
            </a:r>
            <a:r>
              <a:rPr lang="en-US" dirty="0" smtClean="0"/>
              <a:t> </a:t>
            </a:r>
            <a:r>
              <a:rPr lang="en-US" dirty="0"/>
              <a:t>the study of the economic activities and interactions of individuals, households, businesses, and other groups at the sub-national </a:t>
            </a:r>
            <a:r>
              <a:rPr lang="en-US" dirty="0" smtClean="0"/>
              <a:t>level</a:t>
            </a:r>
            <a:endParaRPr lang="en-US" dirty="0"/>
          </a:p>
          <a:p>
            <a:r>
              <a:rPr lang="en-US" b="1" dirty="0" smtClean="0"/>
              <a:t>Macroeconomics</a:t>
            </a:r>
            <a:r>
              <a:rPr lang="en-US" b="1" dirty="0"/>
              <a:t>:</a:t>
            </a:r>
            <a:r>
              <a:rPr lang="en-US" dirty="0" smtClean="0"/>
              <a:t> </a:t>
            </a:r>
            <a:r>
              <a:rPr lang="en-US" dirty="0"/>
              <a:t>the study of how economic activities at all levels create a national (and global) economic environment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r>
              <a:rPr lang="en-US" b="1" dirty="0" smtClean="0"/>
              <a:t>Links between macro and micro: </a:t>
            </a:r>
            <a:r>
              <a:rPr lang="en-US" dirty="0" smtClean="0"/>
              <a:t>economic </a:t>
            </a:r>
            <a:r>
              <a:rPr lang="en-US" dirty="0"/>
              <a:t>conditions at the aggregate level, such as rates of unemployment and inflation, create the environment in which individual economic actors make their decisions.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more definitions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Macroeconomy</a:t>
            </a:r>
            <a:r>
              <a:rPr lang="en-US" dirty="0" smtClean="0"/>
              <a:t>: </a:t>
            </a:r>
            <a:r>
              <a:rPr lang="en-US" dirty="0"/>
              <a:t>an economic system whose boundaries are normally understood to be the boundaries of a nation</a:t>
            </a:r>
          </a:p>
          <a:p>
            <a:endParaRPr lang="en-US" dirty="0"/>
          </a:p>
          <a:p>
            <a:r>
              <a:rPr lang="en-US" b="1" dirty="0" smtClean="0"/>
              <a:t>Global-economy</a:t>
            </a:r>
            <a:r>
              <a:rPr lang="en-US" dirty="0" smtClean="0"/>
              <a:t>: the </a:t>
            </a:r>
            <a:r>
              <a:rPr lang="en-US" dirty="0"/>
              <a:t>system of economic rules, norms, and interactions by which economic actors and actions in different parts of the world are connected to </a:t>
            </a:r>
            <a:r>
              <a:rPr lang="en-US" dirty="0" smtClean="0"/>
              <a:t>one another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74725"/>
            <a:ext cx="8786873" cy="5383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214414" y="285728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0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" y="447675"/>
            <a:ext cx="8724900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do you want in life?</a:t>
            </a:r>
          </a:p>
          <a:p>
            <a:r>
              <a:rPr lang="en-US" dirty="0"/>
              <a:t>How do you think </a:t>
            </a:r>
            <a:r>
              <a:rPr lang="en-US" dirty="0" smtClean="0"/>
              <a:t>macroeconomic matters </a:t>
            </a:r>
            <a:r>
              <a:rPr lang="en-US" dirty="0"/>
              <a:t>to what you want?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General goals</a:t>
            </a:r>
          </a:p>
          <a:p>
            <a:pPr lvl="1"/>
            <a:r>
              <a:rPr lang="en-US" dirty="0" smtClean="0"/>
              <a:t>Giving </a:t>
            </a:r>
            <a:r>
              <a:rPr lang="en-US" dirty="0"/>
              <a:t>good life to </a:t>
            </a:r>
            <a:r>
              <a:rPr lang="en-US" dirty="0" smtClean="0"/>
              <a:t>everyone</a:t>
            </a:r>
          </a:p>
          <a:p>
            <a:r>
              <a:rPr lang="en-US" dirty="0" smtClean="0"/>
              <a:t>Three major macroeconomic goals</a:t>
            </a:r>
          </a:p>
          <a:p>
            <a:pPr lvl="1"/>
            <a:r>
              <a:rPr lang="en-US" dirty="0" smtClean="0"/>
              <a:t>Raising living standards</a:t>
            </a:r>
          </a:p>
          <a:p>
            <a:pPr lvl="1"/>
            <a:r>
              <a:rPr lang="en-US" dirty="0" smtClean="0"/>
              <a:t>Creating stability</a:t>
            </a:r>
          </a:p>
          <a:p>
            <a:pPr lvl="1"/>
            <a:r>
              <a:rPr lang="en-US" dirty="0" smtClean="0"/>
              <a:t>Ensuring sustainability</a:t>
            </a:r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382000" cy="5105400"/>
          </a:xfrm>
        </p:spPr>
        <p:txBody>
          <a:bodyPr>
            <a:normAutofit/>
          </a:bodyPr>
          <a:lstStyle/>
          <a:p>
            <a:r>
              <a:rPr lang="en-US" b="1" dirty="0" smtClean="0"/>
              <a:t>Raising living standards</a:t>
            </a:r>
          </a:p>
          <a:p>
            <a:pPr lvl="1"/>
            <a:r>
              <a:rPr lang="en-US" dirty="0" smtClean="0"/>
              <a:t>Improving what are important to life</a:t>
            </a:r>
          </a:p>
          <a:p>
            <a:pPr lvl="2"/>
            <a:r>
              <a:rPr lang="en-US" dirty="0" smtClean="0"/>
              <a:t>Consumptions, housing, health, education, entertainment, etc. </a:t>
            </a:r>
          </a:p>
          <a:p>
            <a:pPr lvl="1"/>
            <a:r>
              <a:rPr lang="en-US" dirty="0" smtClean="0"/>
              <a:t>The crucial means to achieve this objective is “economic growth” (i.e. growth in GDP per capita).</a:t>
            </a:r>
          </a:p>
          <a:p>
            <a:pPr lvl="1"/>
            <a:r>
              <a:rPr lang="en-US" dirty="0" smtClean="0"/>
              <a:t>But in the context of developing countries, concerns are also with “economic development” issues such as poverty and inequality</a:t>
            </a:r>
          </a:p>
          <a:p>
            <a:pPr lvl="1">
              <a:buNone/>
            </a:pPr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r>
              <a:rPr lang="en-US" b="1" dirty="0" smtClean="0"/>
              <a:t>Creating stability</a:t>
            </a:r>
          </a:p>
          <a:p>
            <a:pPr lvl="1"/>
            <a:r>
              <a:rPr lang="en-US" dirty="0" smtClean="0"/>
              <a:t>Yet, the unpredictability of economic conditions can be very harmful to your life.</a:t>
            </a:r>
          </a:p>
          <a:p>
            <a:pPr lvl="1"/>
            <a:r>
              <a:rPr lang="en-US" dirty="0" smtClean="0"/>
              <a:t>Another major macroeconomic goal, therefore, is to deal with economic fluctuations </a:t>
            </a:r>
          </a:p>
          <a:p>
            <a:pPr lvl="1"/>
            <a:r>
              <a:rPr lang="en-US" dirty="0" smtClean="0"/>
              <a:t>Stability enables </a:t>
            </a:r>
            <a:r>
              <a:rPr lang="en-US" dirty="0"/>
              <a:t>individuals and families to enjoy economic security and to be able to make reasonable predictions about their future. </a:t>
            </a:r>
          </a:p>
          <a:p>
            <a:pPr lvl="1"/>
            <a:endParaRPr lang="en-US" dirty="0"/>
          </a:p>
          <a:p>
            <a:pPr lvl="2">
              <a:buNone/>
            </a:pPr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US" b="1" dirty="0" smtClean="0"/>
              <a:t>Ensuring sustainability</a:t>
            </a:r>
          </a:p>
          <a:p>
            <a:pPr lvl="1"/>
            <a:r>
              <a:rPr lang="en-US" dirty="0" smtClean="0"/>
              <a:t>How about  the future generations? </a:t>
            </a:r>
          </a:p>
          <a:p>
            <a:pPr lvl="1"/>
            <a:r>
              <a:rPr lang="en-US" dirty="0" smtClean="0"/>
              <a:t>Economic sustainability can be made in the following ways</a:t>
            </a:r>
          </a:p>
          <a:p>
            <a:pPr lvl="2"/>
            <a:r>
              <a:rPr lang="en-US" dirty="0" smtClean="0"/>
              <a:t>Financial sustainability</a:t>
            </a:r>
            <a:endParaRPr lang="en-US" dirty="0"/>
          </a:p>
          <a:p>
            <a:pPr lvl="2"/>
            <a:r>
              <a:rPr lang="en-US" dirty="0" smtClean="0"/>
              <a:t>Ecological sustainability</a:t>
            </a:r>
          </a:p>
          <a:p>
            <a:pPr lvl="2"/>
            <a:r>
              <a:rPr lang="en-US" dirty="0" smtClean="0"/>
              <a:t>Socially sustainable</a:t>
            </a:r>
          </a:p>
          <a:p>
            <a:r>
              <a:rPr lang="en-US" dirty="0" smtClean="0"/>
              <a:t>Do you think there are other goals?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Different historical periods brought about different concerns that underpinned development in macroeconomic ideas</a:t>
            </a:r>
          </a:p>
          <a:p>
            <a:r>
              <a:rPr lang="en-US" dirty="0" smtClean="0"/>
              <a:t>From classical to Keynesian (through Marx)</a:t>
            </a:r>
          </a:p>
          <a:p>
            <a:r>
              <a:rPr lang="en-US" dirty="0" smtClean="0"/>
              <a:t>And from Keynesian to monetarism, and finally to neo-classical economics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1026" name="AutoShape 2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0" name="AutoShape 6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2" name="AutoShape 8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1181100"/>
            <a:ext cx="202882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1525" y="1219200"/>
            <a:ext cx="2047875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3886200"/>
            <a:ext cx="1905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3886200"/>
            <a:ext cx="1922951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3810000"/>
            <a:ext cx="1720129" cy="2424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2895600" y="35052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1723-1790</a:t>
            </a:r>
            <a:endParaRPr lang="th-TH" dirty="0"/>
          </a:p>
        </p:txBody>
      </p:sp>
      <p:sp>
        <p:nvSpPr>
          <p:cNvPr id="13" name="TextBox 12"/>
          <p:cNvSpPr txBox="1"/>
          <p:nvPr/>
        </p:nvSpPr>
        <p:spPr>
          <a:xfrm>
            <a:off x="4876800" y="35052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1818-1883</a:t>
            </a:r>
            <a:endParaRPr lang="th-TH" dirty="0"/>
          </a:p>
        </p:txBody>
      </p:sp>
      <p:sp>
        <p:nvSpPr>
          <p:cNvPr id="14" name="TextBox 13"/>
          <p:cNvSpPr txBox="1"/>
          <p:nvPr/>
        </p:nvSpPr>
        <p:spPr>
          <a:xfrm>
            <a:off x="1752600" y="63246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1842-1924</a:t>
            </a:r>
            <a:endParaRPr lang="th-TH" dirty="0"/>
          </a:p>
        </p:txBody>
      </p:sp>
      <p:sp>
        <p:nvSpPr>
          <p:cNvPr id="15" name="TextBox 14"/>
          <p:cNvSpPr txBox="1"/>
          <p:nvPr/>
        </p:nvSpPr>
        <p:spPr>
          <a:xfrm>
            <a:off x="4038600" y="62484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1883-1946</a:t>
            </a:r>
            <a:endParaRPr lang="th-TH" dirty="0"/>
          </a:p>
        </p:txBody>
      </p:sp>
      <p:sp>
        <p:nvSpPr>
          <p:cNvPr id="16" name="TextBox 15"/>
          <p:cNvSpPr txBox="1"/>
          <p:nvPr/>
        </p:nvSpPr>
        <p:spPr>
          <a:xfrm>
            <a:off x="6400800" y="62484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1912-2006</a:t>
            </a:r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340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Classical period</a:t>
            </a:r>
          </a:p>
          <a:p>
            <a:pPr lvl="1"/>
            <a:r>
              <a:rPr lang="en-US" dirty="0" smtClean="0"/>
              <a:t>Adam Smith and </a:t>
            </a:r>
            <a:r>
              <a:rPr lang="en-US" dirty="0"/>
              <a:t>"An Inquiry into the Nature and Causes of the Wealth of </a:t>
            </a:r>
            <a:r>
              <a:rPr lang="en-US" dirty="0" smtClean="0"/>
              <a:t>Nations“</a:t>
            </a:r>
          </a:p>
          <a:p>
            <a:pPr lvl="1"/>
            <a:r>
              <a:rPr lang="en-US" dirty="0" smtClean="0"/>
              <a:t>In the context of the beginning of </a:t>
            </a:r>
            <a:r>
              <a:rPr lang="en-US" dirty="0" err="1" smtClean="0"/>
              <a:t>industrialisation</a:t>
            </a:r>
            <a:endParaRPr lang="en-US" dirty="0" smtClean="0"/>
          </a:p>
          <a:p>
            <a:pPr lvl="2"/>
            <a:r>
              <a:rPr lang="en-US" dirty="0" smtClean="0"/>
              <a:t>Division of </a:t>
            </a:r>
            <a:r>
              <a:rPr lang="en-US" dirty="0" err="1" smtClean="0"/>
              <a:t>labour</a:t>
            </a:r>
            <a:r>
              <a:rPr lang="en-US" dirty="0" smtClean="0"/>
              <a:t> (</a:t>
            </a:r>
            <a:r>
              <a:rPr lang="en-US" dirty="0" err="1" smtClean="0"/>
              <a:t>specialisation</a:t>
            </a:r>
            <a:r>
              <a:rPr lang="en-US" dirty="0" smtClean="0"/>
              <a:t>) is crucial to raising production</a:t>
            </a:r>
          </a:p>
          <a:p>
            <a:pPr lvl="2"/>
            <a:r>
              <a:rPr lang="en-US" dirty="0" smtClean="0"/>
              <a:t>Market can help coordinate self-interested actions of individuals so that they would ultimately serve the social good.</a:t>
            </a:r>
          </a:p>
          <a:p>
            <a:pPr lvl="1"/>
            <a:r>
              <a:rPr lang="en-US" dirty="0" smtClean="0"/>
              <a:t>Through the market system, “the invisible hand” bring the benefits to everyone. </a:t>
            </a:r>
          </a:p>
          <a:p>
            <a:pPr lvl="2"/>
            <a:r>
              <a:rPr lang="en-US" dirty="0" smtClean="0"/>
              <a:t>Have to remember that Smith was a reaction to the prior “</a:t>
            </a:r>
            <a:r>
              <a:rPr lang="en-US" dirty="0" err="1" smtClean="0"/>
              <a:t>mercentilism</a:t>
            </a:r>
            <a:r>
              <a:rPr lang="en-US" dirty="0" smtClean="0"/>
              <a:t>” (controlled economy).</a:t>
            </a: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400"/>
          </a:xfrm>
        </p:spPr>
        <p:txBody>
          <a:bodyPr>
            <a:norm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b="1" dirty="0" smtClean="0"/>
              <a:t>Marxist Economics</a:t>
            </a:r>
          </a:p>
          <a:p>
            <a:pPr marL="742950" lvl="2" indent="-342900"/>
            <a:r>
              <a:rPr lang="en-US" sz="2800" dirty="0" smtClean="0"/>
              <a:t>In contrast to the pro-market view, Karl Marx raised a crucial observation on the (unfair) distributions of benefits from </a:t>
            </a:r>
            <a:r>
              <a:rPr lang="en-US" sz="2800" dirty="0" err="1" smtClean="0"/>
              <a:t>industrialisation</a:t>
            </a:r>
            <a:endParaRPr lang="en-US" sz="2800" dirty="0" smtClean="0"/>
          </a:p>
          <a:p>
            <a:pPr lvl="1"/>
            <a:r>
              <a:rPr lang="en-US" dirty="0" smtClean="0"/>
              <a:t>The concern for Marx on the exploitation that occurred from “capitalism”</a:t>
            </a:r>
          </a:p>
          <a:p>
            <a:pPr lvl="1"/>
            <a:r>
              <a:rPr lang="en-US" dirty="0" smtClean="0"/>
              <a:t>And the way Marx sees the world is not just bounded to the working of the markets. He sees the whole society as proceeding through the systematic plot of history.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2514600"/>
          </a:xfrm>
        </p:spPr>
        <p:txBody>
          <a:bodyPr>
            <a:normAutofit fontScale="92500" lnSpcReduction="10000"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b="1" dirty="0" smtClean="0"/>
              <a:t>Marxist Economics</a:t>
            </a:r>
          </a:p>
          <a:p>
            <a:pPr lvl="1"/>
            <a:r>
              <a:rPr lang="en-US" dirty="0" smtClean="0"/>
              <a:t>History is the history of “class struggle”, i.e. conflicts between ownership class that controls means of production, and </a:t>
            </a:r>
            <a:r>
              <a:rPr lang="en-US" dirty="0" err="1" smtClean="0"/>
              <a:t>labour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In the modern context, this conflict arises between the capitalists and the working class. </a:t>
            </a:r>
          </a:p>
          <a:p>
            <a:pPr lvl="1"/>
            <a:endParaRPr lang="th-TH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3790950"/>
            <a:ext cx="2762250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153400" cy="49530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Neo-classical economists</a:t>
            </a:r>
          </a:p>
          <a:p>
            <a:pPr lvl="1"/>
            <a:r>
              <a:rPr lang="en-US" dirty="0" smtClean="0"/>
              <a:t>The revived belief in “markets” 	</a:t>
            </a:r>
          </a:p>
          <a:p>
            <a:pPr lvl="2"/>
            <a:r>
              <a:rPr lang="en-US" dirty="0" smtClean="0"/>
              <a:t>Market as the most efficient, and also self-regulating</a:t>
            </a:r>
            <a:endParaRPr lang="en-US" dirty="0"/>
          </a:p>
          <a:p>
            <a:pPr lvl="1"/>
            <a:r>
              <a:rPr lang="en-US" dirty="0" smtClean="0"/>
              <a:t>Alfred Marshall</a:t>
            </a:r>
          </a:p>
          <a:p>
            <a:pPr lvl="2"/>
            <a:r>
              <a:rPr lang="en-US" dirty="0" smtClean="0"/>
              <a:t>The “father” of modern economics</a:t>
            </a:r>
          </a:p>
          <a:p>
            <a:pPr lvl="2"/>
            <a:r>
              <a:rPr lang="en-US" dirty="0" smtClean="0"/>
              <a:t>Founded theories explaining “demand”, which underpins the modern microeconomic understanding of “markets”</a:t>
            </a:r>
          </a:p>
          <a:p>
            <a:pPr lvl="2"/>
            <a:r>
              <a:rPr lang="en-US" dirty="0" smtClean="0"/>
              <a:t>More importantly, Marshall also introduced the concept of “homo-</a:t>
            </a:r>
            <a:r>
              <a:rPr lang="en-US" dirty="0" err="1" smtClean="0"/>
              <a:t>economicus</a:t>
            </a:r>
            <a:r>
              <a:rPr lang="en-US" dirty="0" smtClean="0"/>
              <a:t>”, posing the understanding of economic agents as individuals seeking to fulfill “self-interests”.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Markets</a:t>
            </a:r>
            <a:r>
              <a:rPr lang="en-US" sz="4000" b="1" dirty="0"/>
              <a:t>: the core of neo-classical economics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Neo-classical economists tend to see the market system as the most efficient in allocating resources. </a:t>
            </a:r>
          </a:p>
          <a:p>
            <a:pPr lvl="1"/>
            <a:r>
              <a:rPr lang="en-US" dirty="0" smtClean="0"/>
              <a:t>Even most economists accept the advantages of the market, there are still different views on the degree of regulations needed for markets to work, </a:t>
            </a:r>
          </a:p>
          <a:p>
            <a:pPr lvl="1"/>
            <a:r>
              <a:rPr lang="en-US" dirty="0" smtClean="0"/>
              <a:t>In addition, we may also place different values to other economics-related objectives </a:t>
            </a:r>
          </a:p>
          <a:p>
            <a:pPr lvl="2"/>
            <a:r>
              <a:rPr lang="en-US" dirty="0" smtClean="0"/>
              <a:t>Growth, stability, and even inequality. </a:t>
            </a:r>
            <a:endParaRPr lang="en-US" dirty="0"/>
          </a:p>
          <a:p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Keynesian economics</a:t>
            </a:r>
          </a:p>
          <a:p>
            <a:pPr lvl="1"/>
            <a:r>
              <a:rPr lang="en-US" dirty="0" smtClean="0"/>
              <a:t>In the context of “the great depression”</a:t>
            </a:r>
          </a:p>
          <a:p>
            <a:pPr lvl="1"/>
            <a:r>
              <a:rPr lang="en-US" dirty="0" err="1" smtClean="0"/>
              <a:t>Recognise</a:t>
            </a:r>
            <a:r>
              <a:rPr lang="en-US" dirty="0" smtClean="0"/>
              <a:t> that classical economics, which sees the market as self-regulating, is not adequate in dealing with economic fluctuations</a:t>
            </a:r>
          </a:p>
          <a:p>
            <a:pPr lvl="1"/>
            <a:r>
              <a:rPr lang="en-US" dirty="0" smtClean="0"/>
              <a:t>Keynes offer solutions: boosting aggregate demand</a:t>
            </a:r>
          </a:p>
          <a:p>
            <a:pPr lvl="2"/>
            <a:r>
              <a:rPr lang="en-US" dirty="0" smtClean="0"/>
              <a:t>Through encouraging domestic consumptions, raising government </a:t>
            </a:r>
            <a:r>
              <a:rPr lang="en-US" dirty="0" err="1" smtClean="0"/>
              <a:t>spendings</a:t>
            </a:r>
            <a:r>
              <a:rPr lang="en-US" dirty="0" smtClean="0"/>
              <a:t>, and lowering interest rates</a:t>
            </a:r>
          </a:p>
          <a:p>
            <a:pPr lvl="2"/>
            <a:r>
              <a:rPr lang="en-US" dirty="0" smtClean="0"/>
              <a:t>Particularly through government investment </a:t>
            </a:r>
          </a:p>
          <a:p>
            <a:pPr lvl="2"/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816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monetarists</a:t>
            </a:r>
          </a:p>
          <a:p>
            <a:pPr lvl="1"/>
            <a:r>
              <a:rPr lang="en-US" dirty="0" smtClean="0"/>
              <a:t>Led by Milton Friedman	</a:t>
            </a:r>
          </a:p>
          <a:p>
            <a:pPr lvl="2"/>
            <a:r>
              <a:rPr lang="en-US" dirty="0" smtClean="0"/>
              <a:t>Put the emphasis on the roles of bad monetary policies as the major factor behind economic crisis</a:t>
            </a:r>
          </a:p>
          <a:p>
            <a:pPr lvl="2"/>
            <a:r>
              <a:rPr lang="en-US" dirty="0" err="1" smtClean="0"/>
              <a:t>Sugges</a:t>
            </a:r>
            <a:r>
              <a:rPr lang="en-US" dirty="0" smtClean="0"/>
              <a:t> that the </a:t>
            </a:r>
            <a:r>
              <a:rPr lang="en-US" dirty="0" err="1" smtClean="0"/>
              <a:t>gov’t</a:t>
            </a:r>
            <a:r>
              <a:rPr lang="en-US" dirty="0" smtClean="0"/>
              <a:t> should leave the goods market alone, acting rather through controlling the money supply</a:t>
            </a:r>
          </a:p>
          <a:p>
            <a:r>
              <a:rPr lang="en-US" dirty="0" smtClean="0"/>
              <a:t>Neo-liberalism (following Friedman)</a:t>
            </a:r>
          </a:p>
          <a:p>
            <a:pPr lvl="1"/>
            <a:r>
              <a:rPr lang="en-US" dirty="0" smtClean="0"/>
              <a:t>Keeping the trend of </a:t>
            </a:r>
            <a:r>
              <a:rPr lang="en-US" dirty="0" err="1" smtClean="0"/>
              <a:t>the“neo</a:t>
            </a:r>
            <a:r>
              <a:rPr lang="en-US" dirty="0" smtClean="0"/>
              <a:t>-classics”</a:t>
            </a:r>
          </a:p>
          <a:p>
            <a:pPr lvl="1"/>
            <a:r>
              <a:rPr lang="en-US" dirty="0" smtClean="0"/>
              <a:t>Arguing for reducing the government roles and </a:t>
            </a:r>
            <a:r>
              <a:rPr lang="en-US" dirty="0" err="1" smtClean="0"/>
              <a:t>privatising</a:t>
            </a:r>
            <a:r>
              <a:rPr lang="en-US" dirty="0" smtClean="0"/>
              <a:t> public services</a:t>
            </a:r>
          </a:p>
          <a:p>
            <a:pPr lvl="1"/>
            <a:r>
              <a:rPr lang="en-US" dirty="0" smtClean="0"/>
              <a:t>Pro “free-trade”</a:t>
            </a:r>
          </a:p>
          <a:p>
            <a:pPr lvl="1">
              <a:buNone/>
            </a:pPr>
            <a:endParaRPr lang="en-US" dirty="0" smtClean="0"/>
          </a:p>
          <a:p>
            <a:pPr lvl="2"/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0292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Classical and Keynesian perspectives</a:t>
            </a:r>
          </a:p>
          <a:p>
            <a:pPr lvl="1"/>
            <a:r>
              <a:rPr lang="en-US" b="1" dirty="0" smtClean="0"/>
              <a:t>Classical view: </a:t>
            </a:r>
            <a:r>
              <a:rPr lang="en-US" dirty="0" smtClean="0"/>
              <a:t>economics will naturally settle at full-employment, as wages and price manage to adjust to changes in money supply or unemployment</a:t>
            </a:r>
          </a:p>
          <a:p>
            <a:pPr lvl="1"/>
            <a:r>
              <a:rPr lang="en-US" b="1" dirty="0" smtClean="0"/>
              <a:t>Keynesian view: </a:t>
            </a:r>
            <a:r>
              <a:rPr lang="en-US" dirty="0" smtClean="0"/>
              <a:t>unemployment arises from failure of the </a:t>
            </a:r>
            <a:r>
              <a:rPr lang="en-US" dirty="0" err="1" smtClean="0"/>
              <a:t>labour</a:t>
            </a:r>
            <a:r>
              <a:rPr lang="en-US" dirty="0" smtClean="0"/>
              <a:t> market to adjust fast enough, leaving room for fiscal and monetary policies to be effective means in coping with fluctuations</a:t>
            </a:r>
          </a:p>
          <a:p>
            <a:pPr lvl="1"/>
            <a:r>
              <a:rPr lang="en-US" dirty="0" smtClean="0"/>
              <a:t>Classical is often seen as “long-run” perspective, while Keynesian is seen as the “short run”.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Debates remain:</a:t>
            </a:r>
          </a:p>
          <a:p>
            <a:pPr lvl="1"/>
            <a:r>
              <a:rPr lang="en-US" dirty="0" smtClean="0"/>
              <a:t>Classical and neo-classical macroeconomists tend </a:t>
            </a:r>
            <a:r>
              <a:rPr lang="en-US" dirty="0"/>
              <a:t>to emphasize market efficiency and argue for the small role of the </a:t>
            </a:r>
            <a:r>
              <a:rPr lang="en-US" dirty="0" smtClean="0"/>
              <a:t>government.</a:t>
            </a:r>
            <a:endParaRPr lang="en-US" dirty="0"/>
          </a:p>
          <a:p>
            <a:pPr lvl="1"/>
            <a:r>
              <a:rPr lang="en-US" dirty="0" smtClean="0"/>
              <a:t>While Keynesian macroeconomists </a:t>
            </a:r>
            <a:r>
              <a:rPr lang="en-US" dirty="0" err="1" smtClean="0"/>
              <a:t>emphasise</a:t>
            </a:r>
            <a:r>
              <a:rPr lang="en-US" dirty="0" smtClean="0"/>
              <a:t> persistent effects of unemployment, and </a:t>
            </a:r>
            <a:r>
              <a:rPr lang="en-US" dirty="0"/>
              <a:t>argue </a:t>
            </a:r>
            <a:r>
              <a:rPr lang="en-US" dirty="0" smtClean="0"/>
              <a:t>for </a:t>
            </a:r>
            <a:r>
              <a:rPr lang="en-US" dirty="0"/>
              <a:t>a more active role of the </a:t>
            </a:r>
            <a:r>
              <a:rPr lang="en-US" dirty="0" err="1"/>
              <a:t>gov't</a:t>
            </a:r>
            <a:r>
              <a:rPr lang="en-US" dirty="0"/>
              <a:t>. </a:t>
            </a:r>
            <a:endParaRPr lang="en-US" dirty="0" smtClean="0"/>
          </a:p>
          <a:p>
            <a:pPr lvl="2"/>
            <a:r>
              <a:rPr lang="en-US" sz="2800" dirty="0" smtClean="0"/>
              <a:t>Famous Keynes’s quote: “in </a:t>
            </a:r>
            <a:r>
              <a:rPr lang="en-US" sz="2800" dirty="0"/>
              <a:t>the LR we are all dead</a:t>
            </a:r>
            <a:r>
              <a:rPr lang="en-US" sz="2800" dirty="0" smtClean="0"/>
              <a:t>.”</a:t>
            </a:r>
            <a:endParaRPr lang="en-US" sz="2800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05400"/>
          </a:xfrm>
        </p:spPr>
        <p:txBody>
          <a:bodyPr>
            <a:normAutofit/>
          </a:bodyPr>
          <a:lstStyle/>
          <a:p>
            <a:r>
              <a:rPr lang="en-US" dirty="0"/>
              <a:t>The integration between national economy and the creation of "globalised economy</a:t>
            </a:r>
            <a:r>
              <a:rPr lang="en-US" dirty="0" smtClean="0"/>
              <a:t>"</a:t>
            </a:r>
            <a:endParaRPr lang="en-US" dirty="0"/>
          </a:p>
          <a:p>
            <a:r>
              <a:rPr lang="en-US" dirty="0"/>
              <a:t>The fuel-based economy is reaching </a:t>
            </a:r>
            <a:r>
              <a:rPr lang="en-US" dirty="0" smtClean="0"/>
              <a:t>the end. </a:t>
            </a:r>
            <a:r>
              <a:rPr lang="en-US" dirty="0"/>
              <a:t>Climate change has </a:t>
            </a:r>
            <a:r>
              <a:rPr lang="en-US" dirty="0" smtClean="0"/>
              <a:t>got </a:t>
            </a:r>
            <a:r>
              <a:rPr lang="en-US" dirty="0"/>
              <a:t>nearer. </a:t>
            </a:r>
          </a:p>
          <a:p>
            <a:r>
              <a:rPr lang="en-US" dirty="0"/>
              <a:t>The persistency of global poverty and </a:t>
            </a:r>
            <a:r>
              <a:rPr lang="en-US" dirty="0" smtClean="0"/>
              <a:t>inequality. Is a </a:t>
            </a:r>
            <a:r>
              <a:rPr lang="en-US" dirty="0"/>
              <a:t>more inclusive </a:t>
            </a:r>
            <a:r>
              <a:rPr lang="en-US" dirty="0" smtClean="0"/>
              <a:t>growth possible?</a:t>
            </a:r>
          </a:p>
          <a:p>
            <a:r>
              <a:rPr lang="en-US" b="1" dirty="0" smtClean="0"/>
              <a:t>What about Thailand? What do you think is our current challenges?</a:t>
            </a:r>
            <a:endParaRPr lang="en-US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 economists in history</a:t>
            </a:r>
            <a:endParaRPr lang="th-TH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752600"/>
            <a:ext cx="2078716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1238550"/>
            <a:ext cx="2434095" cy="234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6" name="AutoShape 2" descr="data:image/jpeg;base64,/9j/4AAQSkZJRgABAQAAAQABAAD/2wCEAAkGBxMTEhQUEhMVFhQWGRgYGBgYGBwYGBwbGBgZGhgaGRoaHCggGhslHRwYIjEiJSkrLi4uGh8zODMsNygtLisBCgoKDQwODw8MDjcZFBk3KyssNysrNysrKysrKywrKysrKyssKysrKysrKysrKysrKysrKysrKysrKysrKysrK//AABEIAPQAoAMBIgACEQEDEQH/xAAcAAABBAMBAAAAAAAAAAAAAAADAgQFBgABBwj/xABBEAABAgQDBQYGAQIEBAcBAAABAhEAAyExBEFRBRJhcfAGIoGRocEHEzKx0eHxI0IUUoKSJDM0chU1Q1NistII/8QAFgEBAQEAAAAAAAAAAAAAAAAAAAEC/8QAFhEBAQEAAAAAAAAAAAAAAAAAAAER/9oADAMBAAIRAxEAPwCWmhkluuMMJswnMjxeHM1b0Bz9H9Iapu/8RANZOp8z+YGuYRma8TBDWBzktxiBSFqOZ0uYKiYRr5mGoEOgKQDhGNVqfOHKcWojN4iFPaHEhCt29/WAeKxpBufOBTNoNZRrasR205gllph3XSVFhvEACh3U1YkNTjEHP2zMIUZY3bbgCAtSiVEAJJf+0aXYCKLOraVfqPmRrxjc3Fvn6/uKpgsXMAKVzFhad1t5LhIH/M3gPqIDAB7vrB8Ni1N3ykEOWIIerKscu6wz5VgJefOp9VWrWn3iJxU2tCfM/mkPJ8hvpLkON2m93bkAO4qNLxGT5YOZ/iIBpmmneL8zWNKnFtTzgYlnONmUetIAS5xL1Pq/DOAfOIIIUaWL3txgkySxd4YYmT++FoIJMnEi5pxP56aE/MOpBqPqNdbc/SAJQb+v39IO1BTgPDWCOm4nunrWGKyK+kSW0Jb184jZpEVpgUM+tYUJudIb7pJgiUtyEQLSnjaCDyhIW0bE0UeKDJAfl1pDfaO0/kFBRulRJubbockUNRSFoNb+sR+OwxnT8NKBI31lL3uUV8KmAgNqY/fJ36kuopObsMs2p5RFrxrElDkMGKqMQVKoOJKTHe9q9h8D8kpTJSDusFVdwKK4ke8cuxXYuUf/AFClsgAfu9ogpUnFF6EgUfdIAKaAu9HZzG1qmKqAVJTvAFJfds/IMkU4R1rYHw8wjArBVa6jXwtF8wnZzCoTupkoCWbdCb84o8yy8YtJBBqKAu9A5FchW0T2z8X82XvlnFFAZH2cQXt7sNOHxS0oB3HO5luizP5Nq0MdgV+aM95J0FjlED3dOcHCC1fxBEywGrClls/55wEdiBXh5XBhnPOVv3lEliEEuRfPrziMmi9vfzGcALdHX2hxKmDLgKnO2cNwLP8Af1HnC8OkO3Hw4160gy6fPmvf9RGzBVhBZz1/cBK259UitFIDXhwZZbrq0N0qgxm01iAc1ENpisoPNmvDRanMBsTiBnEn2VkFeKlqP9gNtVEN9ogpswB+FYsXw/xMtWMEpKJiZiUFSphIUlTp/tAA3bhg5JZWkBfO0XaPC4cbs6ehK2+l+9ThkKxQZk6RMdaVuCasaAZRC9speJTiECdLwiN6iUAJmqShyAZpPeUo3owekb7EdnjNM+ZMR/RAZqhKlbpcJJqoANyoIC8bJ7S4JLJViZQIy3uuEXKRMSuXvIIIOY6pHnvF4DE4fEGWj5YfvSypAZQelVAgML3Mdb7Gqx4/6lMhSe6UzJPcd/qC5Z8CFBs6RRU+12zyqcrfDlxccSaah2tFJ2fL3DNdn32pqBHZfiHgyqWlaDutRS2fdGpGbAlucc42lgJaEH5cueyQVCapSNxZSsJWFICQUmqSCFG5BApARRmwNS+MDNevCEKlhm61vEC/nUHF7+cN5xt08ZNLs1evKBKD0rwaAE7cND620hUhTF6xqbLc29/UWjYNHAq2mt+jrBF6nzB6/eGyprl41iZjW5jKGqVueekFO5cyHiVP7RHSzb0h4gwCpiqCGE6ZnSHyqw1nJv8Am0AwUrjwizfD+StU9MxDNIC/muWJTMSyCB/dUEPk3GK3MFTry/EJwuIVKmJmIJASpJYFnCVBTHUUtAdC7YYyQghc4JnTSKI+lPB1aekTaO0GBJTKE6QJYlkumYn5YdnZb7rcY5N2jxCDjymfMaSQHVSiGcEPmcsoTPxuzP8AEA4dISkBlMhRQaKB3QssVVSSWD1a0UXzauOknECUopUFAKlLSQpKgSA4Io9ot+zJ4TLDFxwjk02dgp0lMvDqlBUs78sJ7ikqNS6CHDi/6ix9ltqKKWUWdrsPSKLpj5fz5E6XuJXvoKd1Z7h3h/dwjkO3pZwmGlYNf/NSpUxRuySzAAWCix47vGOibd2oqThcRMQrdUmWdw0cKNEs9DeOHY/HKWpa5iitRJKln6lHUnO2VolDv5wueHXKGs+ecmc+/txgHzSL0frkDb1gMw73C3Kv3iB1KnHM6ZQuVMuCc8/eI0JZ824U5uP5pB0TtKZjpshwEA5mTKFqjm3C4rWFSyPbjfl9oblY4+XE6VeES5tiDqWpaCLpiVg3r+eENpSY3iZleduLdCAGY3l08FSMkjrhDqTEZLg6JrZ59VgHi2aBKU8CM/7Q1ViOMA4mpAhnOUHMaXPcV4D7w3XNfg58WgMxOD/xBRvVKAEqGakD6anO48oj8djwZyd3DS0JQGCPlJWDfUPnm9XiZ2JIUvESkgEBS0hRFO6T3r8Hhp2m2PPw60qWsbkwAoUTu5AlJeyhpR7iKJDCSBNSHl1Zwpg4N6MwHIRK9nULSovUBQYAOSTkAKk8Ir2xJmKnzBJkhKlkEndIKQl2KlqBICR6sWjssjCSNl4WbOWSsoSVzFkDfUqwSgf2gmgHmTAC23s+WnZ+JOJV8sLlFIe6VEd1tVlW7QRwbaEgpVS1Gq/Nusol+0XbPEY2YFTmShJO7LS+4hzmT9amuo3yAtEFOxwIZTNxuSQx5AcdYAS10r9uhA1EvdtfG1+UNlY1RUSGNLEULdZQT5lv7f8Audn5/lmgCUyvn+uMb3eIP28OUDJawpnWv5aEFQa5ZjanlEDlM2nv+9TGS10rz/mAoTSj++vpTzjUo+PEaVsIqLlMTqeP59oDNpcRipjMTU1ZrZe/2gK5x0iKX86gan4hQxOfDrlDSYvp/SAqXkaaeX79ICQVjL1gMydk9qwy+YNW9XhGOnboAcd534ePV4DFY0lZ726gVaxPB8/3BsRjwlQTugruwo1KD3aIzBzSd6YouBWuuQAz/iC7El76ypVbEk6k6/iA6D2BS2KkqmgqJUQEpG9UpULaanJo6xtrs5hsSjcny94XDEgg2BBBoRFJ+FWA350yaod2SkITxXMcq8kgf7+EdPUIsFX7J9k5WCllCDvKWQVzCACWokECgCRQC1Sc45h8TviMMQibg5clSd2aUrWtQcmVMNEpS7pJTmX4R3QXjyh2qSTjcWAH/wCIxJ0oJy3c9ZRRG4dW8p12ZyDyMZPLE1zozZU6HCBS3rd+ORv1WEvmLa2OcAuSmqXIp5VOvGHZnMwejgavyp08MZarPo7ef3/MED71aGlTYXNPKJRIScOlpqSKyy6SKf5goNbJ/wAQ3mBgMg97c+EGwmIJWve/ygHx3ibRK9gNtIwuJHz0pXh1MmaFjeAFt8A5pqXFw/CArqlFn0qbA+IggTXlcC7+37iy/EPYKMHjZkqWkplKAWh6gpNwmlQC+ecVRTvxzz1iot85dTpp45+mcNJh8dIXOVd7W1tAguw1zH7jKt75N4SovnXq8KWqnAAdD9wKWgle6m/vmbQCHKUlRHBL2JOo4Q2mtuBSid9QYBtbl9LWg+15jkS0MAjujNyWEMtoEFdLJDD7XgNkESUhvqUVPagp1yie2FhdyWkm6u8XFGyFrxAqTvGWgvlrmcq5j2i37MwSsQtEkE/1lpRS4ST3jzCXPhAdk+HGCMrBSyqippM069/6X/0gRZiYTKlBLJTRIAAGgAYDyEY3t/EWDGqPCPKfaQn/ABeMCUuf8TPHh85dOtI9VgV660jy52hlf8XjVGgOLxABypNWT5PeKIESKNnU5co18ksxDCz5D9QZZbm7ZUZmg2IJSkJpZ1Pd/tYQRHKFc+N7G5jaU1LtXX9Qs5t/q48fvAVggDprQU8wTsTZy/6EbQP6iwqrkqbIuM2o1TCUKAAGbFvK3WkaUurmgsWvb8xBfe0f/HbKw2KCiqdgz/hZwNylW78pZan+U/6laRRJqHDjLoB4d7P2nMlScRJDbs9KErrusZat5Cg2YdQPAwylLAFnBehpXP1aKixzwanxf9fiGi1t6+33gq5pBuDU8qfaGs1RL0bjo38xkjSJ5cZseHgIcSZgSlaxf6RTMuT4ZQznzWDC7U/XWkIxndCUPQByc3J9MoKRhy60k1ufIcecCnLz66aMlzGd9PF/KBTLcebu8BIYaq0OzhOWrCOpfCLZ3zMWuYR3cOgf75pUB4hKVHxEcskljT6gGGnB49AfCLZ3ytnpWfrnqVNNXo+6i+W6n1gLuoxoi/hGlrbwhAna3JjQXLivbd7G4PFAfNk94OykKUgjeLqNCxc1qDFgE0M73gSJhLsQ7hwcqQHLNsfBpBIOFxBSzlpqN651Q32imbT+Fu05dfkidm8qYlQBcXSvcUfAGPRImP01IUpeeUB47mSSklKgQoKKVA3BTQg8i/lGcuIds7xP9vv/ADPFhKnabQlgfpS4fNrRAzJwKnFACwz6ygmkyyKZ+Z5+0LQkju1Ns+dY1I+oMc/29+UHmTTRhYkPwsPOIrNnSDNnSpb7gmTJcsquE76wjerdneJnth2Vm7PnCTMWle8nfCkpIerNUXpUvEHLWU94d0pUFAtYpPkGNY7N8fcI8rDTgPomTZRyP9QJIzqHQfPKKjmOJFSbVoBoaMwhqFEgUJhxOJremVfJj94OiaJaQ6XUavlGSGKNnEl1Gun8w0xb7zeXKH87EglqgVzoeTQyxYqlzqCdehBTJjGZCkbUjrq0D6/mAmtj4FeJnysPKLKmrCATkDUq8ACpuEep8FhUypaJUsMhCQlI0SkACOE/Bqbhxj3nrSlfymk7xYKWosoPZwkUHEtHfUrucsuUUYvOsBnBIFWcO1c42/sfWNzRR36Jiitdqe0EvA4ZWIUFLqhCU5qJJa5AoAongIgNlfFfALU6pipbh2UlQS+jm55RXv8A+gdoEDCyAQEnfmq1dDoR/wDdccdSRlS/5gPXOG21h5gBRMSQprKBerXB1pAdsbREnDzZrg7qVKDm7BwDHk+Ti1oIKFqSpO6QUkpIINKjS8SmP7V4yfL+XMxC1SqdxgkU13QCYCLxGLVNmrmLLrmFSlE5qVUtpCR6Z9HOBJDddNCzxgg8osQcnfyhzid0uzk55PyGX6hhuW0he8wIdtffrjECsSuhHA38wWa/2jtPxu2jLm7Pwq0KBK54UGINBKWFepAMcSclz4nrzhRxJUkJUVFIfdBJID3YGgiiwTEvmANePF66wIEihO8DSlqc/bSNzkZEmlvHQwX/AMKnbm+EKKRV2YM+vhGRGrYjP8RozaAFmFRq2cZMcUPmPFoCs/xAaUrI9HwygbgPWvV4WC2Yrx8PCEP/ABFUaYsE6hh0W4xLbP7WYzDUkYqegXA33Tb/ACzHT6cIhisUNqVZx4cYSFOWuPz194qLxgfi7tOUGmLlTXr/AFJQCmezyygV1IMTSfjpOzwcphX/AJq//wAxyOYTazU/UTvZbYCsZiZWHlkDePfUX7qEsVqqKsLDVtYAvbntTM2jPTNmICAhAQhCSSAkHeJKiAS5fKK2D+I77P8Ag3gFISETZ4UAxVvhRJzJSQ1eDRXdp/BKan/p8ShXCalSfNSN5v8AaIK5I2nWkbFT108XDa3w22lJqZAmAC8taVtR/pofTziprBSWIYg1DVHMexgElVoJLNQcx6CBK4+NIKlNC13HlXwghQIJvRgPKlQ1ITNO6NbUZoTutmWN/wBVrGTkFy5duLjzHVIDS5meTfbKOgL+EmJGDViBiJJWlJUZQCrJTvH+ow7zPQjxihTBQjrxz/iPRPYjHHFYKYVUUtNeBMsh+NYK5FhEj5lWAGVLvRqWEXhGJ+dhFAEggOWLenV4o5lGpqHrXIVhxNxk5A/pBaUgM+6KnM1jIr+NSyiL1oeENVnq5/cSG0J++yiACfqag/VYY3LW9oA2GwgICleAFIcKwcu5DUyJfzNMocIAegcNbOmukJmrdyK2FfY5jjARM6WUFnoK5Wo1IbiaalqF+VL/AHguLmgrc1S7DkIbzFBqPaz00L+DRqAaef5pHZvgTsndk4jFzAHURJlvklI3phBNwSUD/QRHFRSJ7YXa3FYVG5KmncCt4IUXlgm53ePBoD01h1Auc3cnV+vSFOpgN40NxfkdY4tsf4tL7icRKAoypiCS5yJRpcZxe8L29wKrYiWLOHuToTAWmfMUEqetDwqBRjxjzb27mleOnKJdykg0q6QRb3js2P7UYZUpShMcMQTTKtGNbGOB47E/NnTFswWpSmzD5PADQkCpDk1SNecKycvcetjTWFfM8D+OPCBTCBq3Ct+NoI2Uu1PM7pjbAN79UEIKwzB3N+PKEOKs+T8TAKclnq7PmY6B2G7eowctSJnzFBggICXP9xdyQGqAXLxz9Og6940gX1gLltJdSwyA8BygWOxilpD0IsoFi2hyNxW8KCDNmbiWDn6j/wBzOw5uORi57A2RIQ/9NMxRNFLQlZpTugghOtIyrm8xLmpBJd2Lg+AtYwCTLKa1f82947JjcBIWUomSJat8kfQHsouCACLRzrtFsoYbEFKFFSGChvXqT3TqxFD7wEZuUyoGbjyBqecNcbPLc7AFmD6cfzBp08DIP9vTj6QxW978fJuUA1Kbk14/qBhPt4w6U+vnAyiuRyjQblBA9+eka3GA5159feDzCS3n+OuECMulaV4/aASWe0YTw6b9wVMkimlvv7QkhvamTPR4DalqAZyGfM+NjYwmUmvNrCsKw6Co7qbnLl9vtEpidmoCEhC+/wD3IIbkUH2POAYghvqZrDPKp9Y3NOTB3YNfx1gaU7rhmFeFsvOFkBlU8BZjw5wAwgk266yjJps2QGt4UhRr1nlAlPrz0gNs+tq6mMd35/nrnGBXC/AQs+WbcuvSCLns5kKVNNSKAeTnXQV4xKo2tSWUgoBIFDUKaleNYgFhiTkPqrca60esOMOruql0O8xS+oLj1cGMi+YGaZmJkpC3JkzSKt3t6WknmBzNTFE7ezz/AIxSTdCUpuNSXDeHnGsZiPnoCQ8udKJMsklCnN0uLGgrFfnEuorffBY713q59BBQVksXgKVqcgP17QsqJ8OvaAqXzfrrxgFpD6NG1KBy/L+PF/OBOa9CEh+XjGh1n4L9jcPi5c+di5YmoQsSpaFPughO8tbOxJCkjwMdJx/w22XNd8LLlk5ynleQQQPSID4HzQNnAOCTNmKP+5q+UdMSoG0BzTHfBXAqP9OdiJfAKSv1WkmKR2u+ExwkpU1WOkCWmgC5akKrUJQElW8rl6CO57Y2rLw8tUyY7DIfUo5JTqTHnrtXtzEYqaV4rc3AVfKlbwCZYJqzFyog1Ub8oCkSsYUDujddt5jpVnuBy9YbzJ5JzFOcTU/ZaVJUpG7L3KsVOlSauxNiNM3iGKSaW58YA0s7wY1pQk28r8oxmsQQRkT4P4ZQKUj8tewpwgm5mX8NLCsAIPe5YadZiENwp+YczAGegHC184Eu3LTXlpxiDaTSh89eOovBH8vI5/b3hCU2Hny/iDS5ZavgevCKidxyiD/BoC1TDYYtTCpDW1qz18BDjEtvqo9SLmtPtDTd4hoyB4icpSiVEkm5zPppA3dyS5LZvG908tPCNKYi/XCCgq/cABhwU8YC0UDekYoxpSaRK9n9gqxSyApKEJbeWoOEvkB/co6OOcUSHZDtVOwfclpKgpTsHJJLCif7mawOcd52bt2YZO+pBEwh0pmHdNnAXcorwMULYmBk4ZIGHl7oA705YAmLOgIrXNmApeHkvaiTmw45xNHPO2u1MZOxCji95MxNpddyWlX/ALdWILfXXeIqcoqk9ySTQ3/h/Dyjse39jIxkoBXdWlyhdXS5Dil0k3HiKxyTaeDmSZipc1LLF8wRcEHMGrGKGiUt7CChBAuX04RpBrBi7brAtUg1pq/CASpLWoKe9DGJW+vGMUlwAGrT96VjSZZJqNOUE0shqZfasKTLDmjfZjw0LQr5YFz71yjAhvDX9WiKbBzy6/UFlEt/DV6EbmFiK3FI2EcTWhy4At+OMVFixSA9rP8AcZNzzhhMQw8fPhD+cS/n4D2vxhgtTjn4xlDZVHG7w4QHTKCqD0s0bSnyt+YKCR6UccIStLwUpa8JUgvy87xQ2TIKlbqQ5NALVy64RedlTESZEs7oKQe4g1WSphvKDfUo2Sxbu50ip4aSneJWop3Ukgs7qH0jlEt/iFSRLmrUkqmIJSd5yizki2+p6aDnAXGbjJbETyreq6H3QB/8jmeHCGeB2uJ6iMPJAQi6gAEClBzzijS1rxMwBczdBuSTTRhmo1A84mdo7Y+WgyJDpSkM+fIak6mGKs03aqpYdahW3p6RVu1u2JM5KUgby0uArQZgvd4htpo+kEzFK3ElallJqQ7ICSRuhxcuTcJtEYVA0/jkNIBdtHf93gkqWS4e/tA0EXY0g6EPYCuT/aKhapZuwIq+djDhDC4qz+I1HVoapJfiXDvwvGJq2lQL+n4MEHWpIcgKBfgzfcdXgQY0ZhTlwMZ8lrMQ324QVCDk7ZgUsz+NoAC0GjFqENz8c9I0RT2uRnBp8le8AaEgOLv7Qj5dKnhrYBxnqICw4tIvmX9oZzEZ6E+0ZGRkCGZjEpqR1cRkZAIBq3L1gaw5EZGQCSgMOsgfeEt3m1J+7xkZGgpOPWmUuSCAgqSo0DuCwrekBlByeRjIyAGhPdT4+0Amfav3jIyCtS/z6CHEtAbrSMjIAyqBwBfTRvzGgHS/FvJm+5jIyCF0CTQZDwdvtDiUp0sWpwrW/OMjIyC/ICiHdt9Qa1HIytSlIBgQCV0HdSG8Sok83AjIyNK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3844290"/>
            <a:ext cx="1676400" cy="2556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2057400"/>
            <a:ext cx="256583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967</Words>
  <Application>Microsoft Office PowerPoint</Application>
  <PresentationFormat>On-screen Show (4:3)</PresentationFormat>
  <Paragraphs>129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Macroeconomics: An Introduction (1) </vt:lpstr>
      <vt:lpstr>Week 1: Economic activity in context</vt:lpstr>
      <vt:lpstr>The distinction b/w micro and macroeconomics</vt:lpstr>
      <vt:lpstr>Some more definitions</vt:lpstr>
      <vt:lpstr>Slide 5</vt:lpstr>
      <vt:lpstr>Slide 6</vt:lpstr>
      <vt:lpstr>Questions</vt:lpstr>
      <vt:lpstr>Macroeconomic Goals</vt:lpstr>
      <vt:lpstr>Macroeconomic Goals</vt:lpstr>
      <vt:lpstr>Macroeconomic Goals</vt:lpstr>
      <vt:lpstr>Macroeconomic Goals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Markets: the core of neo-classical economics</vt:lpstr>
      <vt:lpstr>The history of macroeconomics</vt:lpstr>
      <vt:lpstr>The history of macroeconomics</vt:lpstr>
      <vt:lpstr>The history of macroeconomics</vt:lpstr>
      <vt:lpstr>The history of macroeconomics</vt:lpstr>
      <vt:lpstr>Present challenges</vt:lpstr>
      <vt:lpstr>Thai economists in history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An Introduction</dc:title>
  <dc:creator>Thorn7</dc:creator>
  <cp:lastModifiedBy>DELL</cp:lastModifiedBy>
  <cp:revision>53</cp:revision>
  <dcterms:created xsi:type="dcterms:W3CDTF">2013-11-03T03:49:27Z</dcterms:created>
  <dcterms:modified xsi:type="dcterms:W3CDTF">2014-08-22T05:18:27Z</dcterms:modified>
</cp:coreProperties>
</file>