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81" r:id="rId7"/>
    <p:sldId id="262" r:id="rId8"/>
    <p:sldId id="263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80" r:id="rId17"/>
    <p:sldId id="275" r:id="rId18"/>
    <p:sldId id="279" r:id="rId19"/>
    <p:sldId id="276" r:id="rId20"/>
    <p:sldId id="277" r:id="rId21"/>
    <p:sldId id="282" r:id="rId22"/>
    <p:sldId id="283" r:id="rId23"/>
    <p:sldId id="284" r:id="rId24"/>
    <p:sldId id="285" r:id="rId25"/>
    <p:sldId id="286" r:id="rId2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FC7EA-766C-48BA-A6C0-62414F6D882D}" type="datetimeFigureOut">
              <a:rPr lang="th-TH" smtClean="0"/>
              <a:pPr/>
              <a:t>19/10/60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A9B57-5636-41A9-9399-F96817855AB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Post 1932 Urban Economy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Phibun's</a:t>
            </a:r>
            <a:r>
              <a:rPr lang="en-US" dirty="0" smtClean="0"/>
              <a:t> </a:t>
            </a:r>
            <a:r>
              <a:rPr lang="en-US" dirty="0"/>
              <a:t>economic nationalism</a:t>
            </a:r>
          </a:p>
          <a:p>
            <a:r>
              <a:rPr lang="en-US" dirty="0" err="1" smtClean="0"/>
              <a:t>Pridi</a:t>
            </a:r>
            <a:r>
              <a:rPr lang="en-US" dirty="0" smtClean="0"/>
              <a:t> and the </a:t>
            </a:r>
            <a:r>
              <a:rPr lang="en-US" dirty="0"/>
              <a:t>reorientation of government and </a:t>
            </a:r>
            <a:r>
              <a:rPr lang="en-US" dirty="0" smtClean="0"/>
              <a:t>business</a:t>
            </a:r>
          </a:p>
          <a:p>
            <a:r>
              <a:rPr lang="en-US" dirty="0"/>
              <a:t> The Effects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military faction in the People's </a:t>
            </a:r>
            <a:r>
              <a:rPr lang="en-US" dirty="0" smtClean="0"/>
              <a:t>Party had </a:t>
            </a:r>
            <a:r>
              <a:rPr lang="en-US" dirty="0"/>
              <a:t>anti-capitalist ideas. </a:t>
            </a:r>
          </a:p>
          <a:p>
            <a:pPr lvl="1"/>
            <a:r>
              <a:rPr lang="en-US" dirty="0"/>
              <a:t>Urban business seen as exploiting peasants</a:t>
            </a:r>
          </a:p>
          <a:p>
            <a:pPr lvl="1"/>
            <a:r>
              <a:rPr lang="en-US" dirty="0"/>
              <a:t>Chinese seen as </a:t>
            </a:r>
            <a:r>
              <a:rPr lang="en-US" dirty="0" smtClean="0"/>
              <a:t>foreign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r>
              <a:rPr lang="en-US" i="1" dirty="0" smtClean="0"/>
              <a:t>“We </a:t>
            </a:r>
            <a:r>
              <a:rPr lang="en-US" i="1" dirty="0"/>
              <a:t>now dominate the Chinese, who have to do whatever we want them </a:t>
            </a:r>
            <a:r>
              <a:rPr lang="en-US" i="1" dirty="0" smtClean="0"/>
              <a:t>to“</a:t>
            </a:r>
          </a:p>
          <a:p>
            <a:pPr marL="457200" lvl="1" indent="0">
              <a:buNone/>
            </a:pPr>
            <a:r>
              <a:rPr lang="en-US" i="1" dirty="0"/>
              <a:t>	</a:t>
            </a:r>
            <a:r>
              <a:rPr lang="en-US" i="1" dirty="0" smtClean="0"/>
              <a:t>				Phraya </a:t>
            </a:r>
            <a:r>
              <a:rPr lang="en-US" i="1" dirty="0" err="1" smtClean="0"/>
              <a:t>Songsuradej</a:t>
            </a:r>
            <a:endParaRPr lang="en-US" i="1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</a:t>
            </a:r>
            <a:r>
              <a:rPr lang="en-US" dirty="0" smtClean="0"/>
              <a:t>widening gap between </a:t>
            </a:r>
            <a:r>
              <a:rPr lang="en-US" dirty="0"/>
              <a:t>the </a:t>
            </a:r>
            <a:r>
              <a:rPr lang="en-US" dirty="0" err="1"/>
              <a:t>Khanarat's</a:t>
            </a:r>
            <a:r>
              <a:rPr lang="en-US" dirty="0"/>
              <a:t> military faction and the Chinese business community </a:t>
            </a:r>
            <a:endParaRPr lang="en-US" dirty="0" smtClean="0"/>
          </a:p>
          <a:p>
            <a:pPr lvl="1"/>
            <a:r>
              <a:rPr lang="en-US" dirty="0" smtClean="0"/>
              <a:t>Japan factor</a:t>
            </a:r>
            <a:endParaRPr lang="en-US" dirty="0"/>
          </a:p>
          <a:p>
            <a:pPr lvl="2"/>
            <a:r>
              <a:rPr lang="en-US" sz="2800" dirty="0" smtClean="0"/>
              <a:t>Chinese Business leaders VS </a:t>
            </a:r>
            <a:r>
              <a:rPr lang="en-US" sz="2800" dirty="0" err="1" smtClean="0"/>
              <a:t>Luangwichit</a:t>
            </a:r>
            <a:r>
              <a:rPr lang="en-US" sz="2800" dirty="0" smtClean="0"/>
              <a:t> </a:t>
            </a:r>
            <a:r>
              <a:rPr lang="en-US" sz="2800" dirty="0"/>
              <a:t>and </a:t>
            </a:r>
            <a:r>
              <a:rPr lang="en-US" sz="2800" dirty="0" err="1" smtClean="0"/>
              <a:t>Phibun’s</a:t>
            </a:r>
            <a:r>
              <a:rPr lang="en-US" sz="2800" dirty="0" smtClean="0"/>
              <a:t> Fascism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olicies </a:t>
            </a:r>
            <a:r>
              <a:rPr lang="en-US" dirty="0"/>
              <a:t>to free peasants from the domination of businesses. </a:t>
            </a:r>
            <a:endParaRPr lang="en-US" dirty="0" smtClean="0"/>
          </a:p>
          <a:p>
            <a:pPr lvl="2"/>
            <a:r>
              <a:rPr lang="en-US" dirty="0" smtClean="0"/>
              <a:t>Drive </a:t>
            </a:r>
            <a:r>
              <a:rPr lang="en-US" dirty="0"/>
              <a:t>out foreign (Western and Chinese) businesses by forming government's own </a:t>
            </a:r>
            <a:r>
              <a:rPr lang="en-US" dirty="0" smtClean="0"/>
              <a:t>enterprises and mew </a:t>
            </a:r>
            <a:r>
              <a:rPr lang="en-US" dirty="0"/>
              <a:t>industries </a:t>
            </a:r>
            <a:endParaRPr lang="en-US" dirty="0" smtClean="0"/>
          </a:p>
          <a:p>
            <a:pPr lvl="2"/>
            <a:r>
              <a:rPr lang="en-US" dirty="0" smtClean="0"/>
              <a:t>Gov't investment in cotton </a:t>
            </a:r>
            <a:r>
              <a:rPr lang="en-US" dirty="0"/>
              <a:t>and paper </a:t>
            </a:r>
            <a:r>
              <a:rPr lang="en-US" dirty="0" smtClean="0"/>
              <a:t>mills, slaughterhouse </a:t>
            </a:r>
            <a:r>
              <a:rPr lang="en-US" dirty="0"/>
              <a:t>and silk </a:t>
            </a:r>
            <a:r>
              <a:rPr lang="en-US" dirty="0" smtClean="0"/>
              <a:t>plant.</a:t>
            </a:r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campaign "a Thai economy for the Thai </a:t>
            </a:r>
            <a:r>
              <a:rPr lang="en-US" dirty="0" smtClean="0"/>
              <a:t>people“ (</a:t>
            </a:r>
            <a:r>
              <a:rPr lang="th-TH" dirty="0" smtClean="0"/>
              <a:t>เศรษฐกิจไทยเพื่อคนไทย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/>
              <a:t>Thai peasants selling rice to and buying manufactures from </a:t>
            </a:r>
            <a:r>
              <a:rPr lang="en-US" dirty="0" err="1"/>
              <a:t>organsiations</a:t>
            </a:r>
            <a:r>
              <a:rPr lang="en-US" dirty="0"/>
              <a:t> run by Thai </a:t>
            </a:r>
            <a:r>
              <a:rPr lang="en-US" dirty="0" err="1"/>
              <a:t>gov't</a:t>
            </a:r>
            <a:r>
              <a:rPr lang="en-US" dirty="0"/>
              <a:t> to exclude the Chinese)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Excluding the Chinese</a:t>
            </a:r>
            <a:endParaRPr lang="th-TH" dirty="0"/>
          </a:p>
        </p:txBody>
      </p:sp>
      <p:pic>
        <p:nvPicPr>
          <p:cNvPr id="38914" name="Picture 2" descr="http://www.manager.co.th/asp-bin/Image.aspx?ID=299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714488"/>
            <a:ext cx="2381250" cy="3571876"/>
          </a:xfrm>
          <a:prstGeom prst="rect">
            <a:avLst/>
          </a:prstGeom>
          <a:noFill/>
        </p:spPr>
      </p:pic>
      <p:pic>
        <p:nvPicPr>
          <p:cNvPr id="38916" name="Picture 4" descr="http://www.manager.co.th/asp-bin/Image.aspx?ID=2998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3116"/>
            <a:ext cx="3333750" cy="2219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 1937-9, </a:t>
            </a:r>
            <a:r>
              <a:rPr lang="en-US" dirty="0" smtClean="0"/>
              <a:t>more </a:t>
            </a:r>
            <a:r>
              <a:rPr lang="en-US" dirty="0"/>
              <a:t>measures to control the economic presence of Chinese immigrants</a:t>
            </a:r>
          </a:p>
          <a:p>
            <a:pPr lvl="1"/>
            <a:r>
              <a:rPr lang="en-US" dirty="0" smtClean="0"/>
              <a:t>Restriction of immigration </a:t>
            </a:r>
          </a:p>
          <a:p>
            <a:pPr lvl="1"/>
            <a:r>
              <a:rPr lang="en-US" dirty="0" smtClean="0"/>
              <a:t>Law </a:t>
            </a:r>
            <a:r>
              <a:rPr lang="en-US" dirty="0"/>
              <a:t>and regulations </a:t>
            </a:r>
            <a:r>
              <a:rPr lang="en-US" dirty="0" smtClean="0"/>
              <a:t>to </a:t>
            </a:r>
            <a:r>
              <a:rPr lang="en-US" dirty="0"/>
              <a:t>exclude Chinese from economic activities</a:t>
            </a:r>
          </a:p>
          <a:p>
            <a:pPr lvl="1"/>
            <a:r>
              <a:rPr lang="en-US" dirty="0" smtClean="0"/>
              <a:t>Government </a:t>
            </a:r>
            <a:r>
              <a:rPr lang="en-US" dirty="0" smtClean="0"/>
              <a:t>tried to</a:t>
            </a:r>
            <a:r>
              <a:rPr lang="en-US" dirty="0" smtClean="0"/>
              <a:t> control Chinese businesses</a:t>
            </a:r>
          </a:p>
          <a:p>
            <a:pPr lvl="2"/>
            <a:r>
              <a:rPr lang="en-US" dirty="0" smtClean="0"/>
              <a:t>Salt </a:t>
            </a:r>
            <a:r>
              <a:rPr lang="en-US" dirty="0"/>
              <a:t>and tobacco </a:t>
            </a:r>
            <a:r>
              <a:rPr lang="en-US" dirty="0" smtClean="0"/>
              <a:t>trade </a:t>
            </a:r>
            <a:r>
              <a:rPr lang="en-US" dirty="0"/>
              <a:t>placed under gov't monopoly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US" dirty="0" smtClean="0"/>
              <a:t>A </a:t>
            </a:r>
            <a:r>
              <a:rPr lang="en-US" dirty="0" smtClean="0"/>
              <a:t>plan </a:t>
            </a:r>
            <a:r>
              <a:rPr lang="en-US" dirty="0"/>
              <a:t>to </a:t>
            </a:r>
            <a:r>
              <a:rPr lang="en-US" dirty="0" smtClean="0"/>
              <a:t>control 1) </a:t>
            </a:r>
            <a:r>
              <a:rPr lang="en-US" dirty="0"/>
              <a:t>r</a:t>
            </a:r>
            <a:r>
              <a:rPr lang="en-US" dirty="0" smtClean="0"/>
              <a:t>ice trade; 2) </a:t>
            </a:r>
            <a:r>
              <a:rPr lang="en-US" dirty="0"/>
              <a:t>d</a:t>
            </a:r>
            <a:r>
              <a:rPr lang="en-US" dirty="0" smtClean="0"/>
              <a:t>istribution of goods; 3) investing </a:t>
            </a:r>
            <a:r>
              <a:rPr lang="en-US" dirty="0"/>
              <a:t>in import-substitution manufacturing </a:t>
            </a:r>
          </a:p>
          <a:p>
            <a:r>
              <a:rPr lang="en-US" dirty="0"/>
              <a:t>G</a:t>
            </a:r>
            <a:r>
              <a:rPr lang="en-US" dirty="0" smtClean="0"/>
              <a:t>ov't set </a:t>
            </a:r>
            <a:r>
              <a:rPr lang="en-US" dirty="0"/>
              <a:t>up or took a stake in a number of businesses. </a:t>
            </a:r>
            <a:endParaRPr lang="en-US" dirty="0" smtClean="0"/>
          </a:p>
          <a:p>
            <a:pPr lvl="1"/>
            <a:r>
              <a:rPr lang="en-US" dirty="0"/>
              <a:t>"Thai Rice Company" </a:t>
            </a:r>
            <a:endParaRPr lang="en-US" dirty="0" smtClean="0"/>
          </a:p>
          <a:p>
            <a:pPr lvl="1"/>
            <a:r>
              <a:rPr lang="en-US" dirty="0" smtClean="0"/>
              <a:t>“</a:t>
            </a:r>
            <a:r>
              <a:rPr lang="en-US" dirty="0"/>
              <a:t>Thai </a:t>
            </a:r>
            <a:r>
              <a:rPr lang="en-US" dirty="0" err="1"/>
              <a:t>Niyom</a:t>
            </a:r>
            <a:r>
              <a:rPr lang="en-US" dirty="0"/>
              <a:t> </a:t>
            </a:r>
            <a:r>
              <a:rPr lang="en-US" dirty="0" err="1" smtClean="0"/>
              <a:t>Phanit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 A </a:t>
            </a:r>
            <a:r>
              <a:rPr lang="en-US" dirty="0" smtClean="0"/>
              <a:t>stake in shipping, insurance, and banks businesses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From 1930s to 1940s, </a:t>
            </a:r>
            <a:r>
              <a:rPr lang="en-US" dirty="0" smtClean="0"/>
              <a:t>a </a:t>
            </a:r>
            <a:r>
              <a:rPr lang="en-US" dirty="0"/>
              <a:t>number of industrial enterprises under full or partial gov't ownership.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ublic </a:t>
            </a:r>
            <a:r>
              <a:rPr lang="en-US" dirty="0"/>
              <a:t>utilities such as railways, electricity, and water works. </a:t>
            </a:r>
          </a:p>
          <a:p>
            <a:pPr lvl="1"/>
            <a:r>
              <a:rPr lang="en-US" dirty="0" smtClean="0"/>
              <a:t>But</a:t>
            </a:r>
            <a:r>
              <a:rPr lang="en-US" dirty="0" smtClean="0"/>
              <a:t> </a:t>
            </a:r>
            <a:r>
              <a:rPr lang="en-US" dirty="0"/>
              <a:t>also </a:t>
            </a:r>
            <a:r>
              <a:rPr lang="en-US" dirty="0" err="1" smtClean="0"/>
              <a:t>productionof</a:t>
            </a:r>
            <a:r>
              <a:rPr lang="en-US" dirty="0" smtClean="0"/>
              <a:t> </a:t>
            </a:r>
            <a:r>
              <a:rPr lang="en-US" dirty="0"/>
              <a:t>consumer goods such as textiles, soaps, paper, cigarettes. </a:t>
            </a:r>
            <a:endParaRPr lang="en-US" dirty="0" smtClean="0"/>
          </a:p>
          <a:p>
            <a:pPr lvl="2"/>
            <a:r>
              <a:rPr lang="en-US" dirty="0" smtClean="0"/>
              <a:t>To r</a:t>
            </a:r>
            <a:r>
              <a:rPr lang="en-US" dirty="0" smtClean="0"/>
              <a:t>eplace </a:t>
            </a:r>
            <a:r>
              <a:rPr lang="en-US" dirty="0"/>
              <a:t>European </a:t>
            </a:r>
            <a:r>
              <a:rPr lang="en-US" dirty="0" smtClean="0"/>
              <a:t>imports</a:t>
            </a:r>
          </a:p>
          <a:p>
            <a:r>
              <a:rPr lang="en-US" dirty="0" smtClean="0"/>
              <a:t>World War II led to further increases in state enterprises </a:t>
            </a:r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Pridi</a:t>
            </a:r>
            <a:r>
              <a:rPr lang="en-US" dirty="0" smtClean="0"/>
              <a:t> and the </a:t>
            </a:r>
            <a:r>
              <a:rPr lang="en-US" dirty="0"/>
              <a:t>reorientation of government and </a:t>
            </a:r>
            <a:r>
              <a:rPr lang="en-US" dirty="0" smtClean="0"/>
              <a:t>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8363272" cy="45259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Despite “economic nationalism” Bangkok-based </a:t>
            </a:r>
            <a:r>
              <a:rPr lang="en-US" dirty="0" smtClean="0"/>
              <a:t>Chinese </a:t>
            </a:r>
            <a:r>
              <a:rPr lang="en-US" dirty="0"/>
              <a:t>businesses still grew </a:t>
            </a:r>
            <a:r>
              <a:rPr lang="en-US" dirty="0" smtClean="0"/>
              <a:t>in the 1940s, How?</a:t>
            </a:r>
            <a:endParaRPr lang="en-US" dirty="0"/>
          </a:p>
          <a:p>
            <a:r>
              <a:rPr lang="en-US" dirty="0"/>
              <a:t>The </a:t>
            </a:r>
            <a:r>
              <a:rPr lang="en-US" dirty="0" smtClean="0"/>
              <a:t>roles of civilian faction</a:t>
            </a:r>
          </a:p>
          <a:p>
            <a:pPr lvl="1"/>
            <a:r>
              <a:rPr lang="en-US" dirty="0" smtClean="0"/>
              <a:t>Protective </a:t>
            </a:r>
            <a:r>
              <a:rPr lang="en-US" dirty="0"/>
              <a:t>measures for domestic businesses, and </a:t>
            </a:r>
            <a:r>
              <a:rPr lang="en-US" dirty="0" smtClean="0"/>
              <a:t>uses of </a:t>
            </a:r>
            <a:r>
              <a:rPr lang="en-US" dirty="0"/>
              <a:t>gov't funds and power to help </a:t>
            </a:r>
            <a:r>
              <a:rPr lang="en-US" dirty="0" smtClean="0"/>
              <a:t>private businesses</a:t>
            </a:r>
          </a:p>
          <a:p>
            <a:r>
              <a:rPr lang="en-US" dirty="0" smtClean="0"/>
              <a:t>Retreat of colonial businesses</a:t>
            </a:r>
          </a:p>
          <a:p>
            <a:r>
              <a:rPr lang="en-US" dirty="0" smtClean="0"/>
              <a:t>Resulting in the reorientation </a:t>
            </a:r>
            <a:r>
              <a:rPr lang="en-US" dirty="0"/>
              <a:t>of the relationship between business and the gov't in 1950s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Khanarat’s</a:t>
            </a:r>
            <a:r>
              <a:rPr lang="en-US" dirty="0" smtClean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civilian leaders of </a:t>
            </a:r>
            <a:r>
              <a:rPr lang="en-US" dirty="0" err="1"/>
              <a:t>Khanarat</a:t>
            </a:r>
            <a:r>
              <a:rPr lang="en-US" dirty="0"/>
              <a:t> handled the implementation of economic nationalism differently from the </a:t>
            </a:r>
            <a:r>
              <a:rPr lang="en-US" dirty="0" smtClean="0"/>
              <a:t>military’s plan </a:t>
            </a:r>
          </a:p>
          <a:p>
            <a:pPr lvl="1"/>
            <a:r>
              <a:rPr lang="en-US" dirty="0" smtClean="0"/>
              <a:t>Promoting joint </a:t>
            </a:r>
            <a:r>
              <a:rPr lang="en-US" dirty="0"/>
              <a:t>ventures between the gov't and private businesses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acilitate </a:t>
            </a:r>
            <a:r>
              <a:rPr lang="en-US" dirty="0"/>
              <a:t>Chinese businesses </a:t>
            </a:r>
            <a:endParaRPr lang="en-US" dirty="0" smtClean="0"/>
          </a:p>
          <a:p>
            <a:pPr lvl="2"/>
            <a:r>
              <a:rPr lang="en-US" dirty="0" smtClean="0"/>
              <a:t>Capital </a:t>
            </a:r>
            <a:r>
              <a:rPr lang="en-US" dirty="0"/>
              <a:t>injection, political protection, and sometimes monopolistic privilege</a:t>
            </a:r>
          </a:p>
          <a:p>
            <a:pPr lvl="1"/>
            <a:r>
              <a:rPr lang="en-US" dirty="0"/>
              <a:t>Politicians get share of the revenue in return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Khanarat’s</a:t>
            </a:r>
            <a:r>
              <a:rPr lang="en-US" dirty="0" smtClean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/>
              <a:t>revised </a:t>
            </a:r>
            <a:r>
              <a:rPr lang="en-US" dirty="0" smtClean="0"/>
              <a:t>vision </a:t>
            </a:r>
            <a:r>
              <a:rPr lang="en-US" dirty="0"/>
              <a:t>of economics </a:t>
            </a:r>
            <a:r>
              <a:rPr lang="en-US" dirty="0" smtClean="0"/>
              <a:t>management</a:t>
            </a:r>
            <a:endParaRPr lang="en-US" dirty="0"/>
          </a:p>
          <a:p>
            <a:pPr lvl="1"/>
            <a:r>
              <a:rPr lang="en-US" dirty="0" smtClean="0"/>
              <a:t>Returning to proposals </a:t>
            </a:r>
            <a:r>
              <a:rPr lang="en-US" dirty="0"/>
              <a:t>made by his earlier urban entrepreneurs allies. </a:t>
            </a:r>
          </a:p>
          <a:p>
            <a:pPr lvl="1"/>
            <a:r>
              <a:rPr lang="en-US" dirty="0" smtClean="0"/>
              <a:t>Renegotiated </a:t>
            </a:r>
            <a:r>
              <a:rPr lang="en-US" dirty="0"/>
              <a:t>the trade deals to enabled the import tariffs to be raised. 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instrumental role in founding the central bank.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Khanarat’s</a:t>
            </a:r>
            <a:r>
              <a:rPr lang="en-US" dirty="0" smtClean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contrast to the </a:t>
            </a:r>
            <a:r>
              <a:rPr lang="en-US" dirty="0" smtClean="0"/>
              <a:t>military’s </a:t>
            </a:r>
            <a:r>
              <a:rPr lang="en-US" dirty="0"/>
              <a:t>attempt to </a:t>
            </a:r>
            <a:r>
              <a:rPr lang="en-US" dirty="0" smtClean="0"/>
              <a:t>extend state control over industries, </a:t>
            </a:r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/>
              <a:t>group brought state's </a:t>
            </a:r>
            <a:r>
              <a:rPr lang="en-US" dirty="0" smtClean="0"/>
              <a:t>capitals </a:t>
            </a:r>
            <a:r>
              <a:rPr lang="en-US" dirty="0"/>
              <a:t>to join with private </a:t>
            </a:r>
            <a:r>
              <a:rPr lang="en-US" dirty="0" smtClean="0"/>
              <a:t>businesses</a:t>
            </a:r>
            <a:endParaRPr lang="en-US" dirty="0"/>
          </a:p>
          <a:p>
            <a:pPr lvl="1"/>
            <a:r>
              <a:rPr lang="en-US" dirty="0" smtClean="0"/>
              <a:t>Private </a:t>
            </a:r>
            <a:r>
              <a:rPr lang="en-US" dirty="0"/>
              <a:t>businesses as partners to state's companies </a:t>
            </a:r>
            <a:endParaRPr lang="en-US" dirty="0" smtClean="0"/>
          </a:p>
          <a:p>
            <a:pPr lvl="2"/>
            <a:r>
              <a:rPr lang="en-US" dirty="0" smtClean="0"/>
              <a:t>Big </a:t>
            </a:r>
            <a:r>
              <a:rPr lang="en-US" dirty="0"/>
              <a:t>five families (such as </a:t>
            </a:r>
            <a:r>
              <a:rPr lang="en-US" dirty="0" err="1"/>
              <a:t>Wanglee</a:t>
            </a:r>
            <a:r>
              <a:rPr lang="en-US" dirty="0"/>
              <a:t>, </a:t>
            </a:r>
            <a:r>
              <a:rPr lang="en-US" dirty="0" err="1"/>
              <a:t>Lumsum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) cooperated as partners and sub-contractors. </a:t>
            </a:r>
          </a:p>
          <a:p>
            <a:pPr lvl="1"/>
            <a:r>
              <a:rPr lang="en-US" dirty="0" smtClean="0"/>
              <a:t>State’s funds to set up banks such as Bank </a:t>
            </a:r>
            <a:r>
              <a:rPr lang="en-US" dirty="0"/>
              <a:t>of </a:t>
            </a:r>
            <a:r>
              <a:rPr lang="en-US" dirty="0" smtClean="0"/>
              <a:t>Asia. </a:t>
            </a:r>
            <a:r>
              <a:rPr lang="en-US" dirty="0" err="1" smtClean="0"/>
              <a:t>Pridi’s</a:t>
            </a:r>
            <a:r>
              <a:rPr lang="en-US" dirty="0" smtClean="0"/>
              <a:t> group also founded Bank of </a:t>
            </a:r>
            <a:r>
              <a:rPr lang="en-US" dirty="0" err="1" smtClean="0"/>
              <a:t>Ayudhaya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State-private business partnership led to the "reciprocal </a:t>
            </a:r>
            <a:r>
              <a:rPr lang="en-US" dirty="0"/>
              <a:t>relationship" </a:t>
            </a:r>
            <a:endParaRPr lang="en-US" dirty="0" smtClean="0"/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/>
              <a:t>supporters and his business partners occupied position of board of directors in gov't enterprises</a:t>
            </a:r>
          </a:p>
          <a:p>
            <a:pPr lvl="1"/>
            <a:r>
              <a:rPr lang="en-US" dirty="0"/>
              <a:t>In return, members of </a:t>
            </a:r>
            <a:r>
              <a:rPr lang="en-US" dirty="0" err="1"/>
              <a:t>Pridi's</a:t>
            </a:r>
            <a:r>
              <a:rPr lang="en-US" dirty="0"/>
              <a:t> group were invited onto boards of the private companies </a:t>
            </a:r>
            <a:endParaRPr lang="en-US" dirty="0"/>
          </a:p>
          <a:p>
            <a:pPr lvl="1"/>
            <a:r>
              <a:rPr lang="en-US" dirty="0" smtClean="0"/>
              <a:t>Through </a:t>
            </a:r>
            <a:r>
              <a:rPr lang="en-US" dirty="0"/>
              <a:t>such a relations, </a:t>
            </a:r>
            <a:r>
              <a:rPr lang="en-US" dirty="0" err="1"/>
              <a:t>Pridi's</a:t>
            </a:r>
            <a:r>
              <a:rPr lang="en-US" dirty="0"/>
              <a:t> group was able to </a:t>
            </a:r>
            <a:r>
              <a:rPr lang="en-US" dirty="0" smtClean="0"/>
              <a:t>gain affluence and support for their political power.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836327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At the same time, the change in </a:t>
            </a:r>
            <a:r>
              <a:rPr lang="en-US" dirty="0"/>
              <a:t>context </a:t>
            </a:r>
            <a:r>
              <a:rPr lang="en-US" dirty="0" smtClean="0"/>
              <a:t>also gave </a:t>
            </a:r>
            <a:r>
              <a:rPr lang="en-US" dirty="0"/>
              <a:t>Thailand's domestic capitals </a:t>
            </a:r>
            <a:r>
              <a:rPr lang="en-US" dirty="0" smtClean="0"/>
              <a:t>opportunities </a:t>
            </a:r>
          </a:p>
          <a:p>
            <a:pPr lvl="1"/>
            <a:r>
              <a:rPr lang="en-US" dirty="0" smtClean="0"/>
              <a:t>W</a:t>
            </a:r>
            <a:r>
              <a:rPr lang="en-US" dirty="0" smtClean="0"/>
              <a:t>ar </a:t>
            </a:r>
            <a:r>
              <a:rPr lang="en-US" dirty="0"/>
              <a:t>and Japanese invasion </a:t>
            </a:r>
            <a:r>
              <a:rPr lang="en-US" dirty="0" smtClean="0"/>
              <a:t>caused decline of </a:t>
            </a:r>
            <a:r>
              <a:rPr lang="en-US" dirty="0" smtClean="0"/>
              <a:t>Western </a:t>
            </a:r>
            <a:r>
              <a:rPr lang="en-US" dirty="0"/>
              <a:t>businesses and European trade </a:t>
            </a:r>
            <a:endParaRPr lang="en-US" dirty="0" smtClean="0"/>
          </a:p>
          <a:p>
            <a:pPr lvl="1"/>
            <a:r>
              <a:rPr lang="en-US" dirty="0" smtClean="0"/>
              <a:t>The c</a:t>
            </a:r>
            <a:r>
              <a:rPr lang="en-US" dirty="0" smtClean="0"/>
              <a:t>hance </a:t>
            </a:r>
            <a:r>
              <a:rPr lang="en-US" dirty="0"/>
              <a:t>to produce </a:t>
            </a:r>
            <a:r>
              <a:rPr lang="en-US" dirty="0" smtClean="0"/>
              <a:t>products to substitute </a:t>
            </a:r>
            <a:r>
              <a:rPr lang="en-US" dirty="0"/>
              <a:t>for the declined import goods. </a:t>
            </a:r>
          </a:p>
          <a:p>
            <a:pPr lvl="2"/>
            <a:r>
              <a:rPr lang="en-US" dirty="0" smtClean="0"/>
              <a:t>Domestic businesses such as ice </a:t>
            </a:r>
            <a:r>
              <a:rPr lang="en-US" dirty="0"/>
              <a:t>factories, water plants, oil </a:t>
            </a:r>
            <a:r>
              <a:rPr lang="en-US" dirty="0" smtClean="0"/>
              <a:t>factories </a:t>
            </a:r>
            <a:r>
              <a:rPr lang="en-US" dirty="0"/>
              <a:t>expanded.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Emerging Businesses </a:t>
            </a:r>
            <a:endParaRPr lang="th-TH" dirty="0"/>
          </a:p>
        </p:txBody>
      </p:sp>
      <p:sp>
        <p:nvSpPr>
          <p:cNvPr id="1026" name="AutoShape 2" descr="Image result for เทียม โชควัฒน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blogpanya.com/wp-content/uploads/2012/09/%E0%B8%94%E0%B8%A3.%E0%B9%80%E0%B8%97%E0%B8%B5%E0%B8%A2%E0%B8%A1-%E0%B9%82%E0%B8%8A%E0%B8%84%E0%B8%A7%E0%B8%B1%E0%B8%92%E0%B8%99%E0%B8%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192" y="2693115"/>
            <a:ext cx="2619393" cy="3929090"/>
          </a:xfrm>
          <a:prstGeom prst="rect">
            <a:avLst/>
          </a:prstGeom>
          <a:noFill/>
        </p:spPr>
      </p:pic>
      <p:pic>
        <p:nvPicPr>
          <p:cNvPr id="1030" name="Picture 6" descr="http://www.daodeshantang.org/media/image/fqr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1361" y="2780928"/>
            <a:ext cx="2962275" cy="3819526"/>
          </a:xfrm>
          <a:prstGeom prst="rect">
            <a:avLst/>
          </a:prstGeom>
          <a:noFill/>
        </p:spPr>
      </p:pic>
      <p:sp>
        <p:nvSpPr>
          <p:cNvPr id="1032" name="AutoShape 8" descr="Image result for อุเทน เตชะไพบูลย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4" name="Picture 10" descr="http://library.nhrc.or.th/ULIB/_fulltext/cover/494/20130207124338_27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752" y="2780928"/>
            <a:ext cx="2571768" cy="381941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23528" y="1435744"/>
            <a:ext cx="85960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Many trading and retailing businesses of the second generation Chinese began </a:t>
            </a:r>
            <a:r>
              <a:rPr lang="en-US" dirty="0" smtClean="0"/>
              <a:t>their rise in this period.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domestic </a:t>
            </a:r>
            <a:r>
              <a:rPr lang="en-US" dirty="0"/>
              <a:t>banks </a:t>
            </a:r>
            <a:r>
              <a:rPr lang="en-US" dirty="0" smtClean="0"/>
              <a:t>founded </a:t>
            </a:r>
            <a:r>
              <a:rPr lang="en-US" dirty="0"/>
              <a:t>through the </a:t>
            </a:r>
            <a:r>
              <a:rPr lang="en-US" dirty="0" smtClean="0"/>
              <a:t>emerging network </a:t>
            </a:r>
            <a:r>
              <a:rPr lang="en-US" dirty="0"/>
              <a:t>of </a:t>
            </a:r>
            <a:r>
              <a:rPr lang="en-US" dirty="0" smtClean="0"/>
              <a:t>Chinese </a:t>
            </a:r>
            <a:r>
              <a:rPr lang="en-US" dirty="0"/>
              <a:t>businesses and their pool of assets. </a:t>
            </a:r>
            <a:endParaRPr lang="en-US" dirty="0" smtClean="0"/>
          </a:p>
          <a:p>
            <a:pPr lvl="1"/>
            <a:r>
              <a:rPr lang="en-US" dirty="0" smtClean="0"/>
              <a:t>Providing</a:t>
            </a:r>
            <a:r>
              <a:rPr lang="en-US" dirty="0" smtClean="0"/>
              <a:t> services beyond </a:t>
            </a:r>
            <a:r>
              <a:rPr lang="en-US" dirty="0"/>
              <a:t>the earlier banks </a:t>
            </a:r>
            <a:r>
              <a:rPr lang="en-US" dirty="0" smtClean="0"/>
              <a:t>owned by rice  barons.</a:t>
            </a:r>
            <a:endParaRPr lang="en-US" dirty="0"/>
          </a:p>
          <a:p>
            <a:pPr lvl="1"/>
            <a:r>
              <a:rPr lang="en-US" dirty="0"/>
              <a:t>Bangkok Bank provided the key example. </a:t>
            </a:r>
            <a:r>
              <a:rPr lang="en-US" dirty="0" smtClean="0"/>
              <a:t> </a:t>
            </a:r>
            <a:endParaRPr lang="en-US" dirty="0"/>
          </a:p>
          <a:p>
            <a:r>
              <a:rPr lang="en-US" dirty="0"/>
              <a:t>B</a:t>
            </a:r>
            <a:r>
              <a:rPr lang="en-US" dirty="0" smtClean="0"/>
              <a:t>anks founded </a:t>
            </a:r>
            <a:r>
              <a:rPr lang="en-US" dirty="0"/>
              <a:t>from new group of businesses. </a:t>
            </a:r>
            <a:r>
              <a:rPr lang="en-US" dirty="0" smtClean="0"/>
              <a:t>For example, </a:t>
            </a:r>
            <a:r>
              <a:rPr lang="en-US" dirty="0" err="1" smtClean="0"/>
              <a:t>Srinakorn</a:t>
            </a:r>
            <a:r>
              <a:rPr lang="en-US" dirty="0" smtClean="0"/>
              <a:t> </a:t>
            </a:r>
            <a:r>
              <a:rPr lang="en-US" dirty="0"/>
              <a:t>Bank, </a:t>
            </a:r>
            <a:r>
              <a:rPr lang="en-US" dirty="0" err="1"/>
              <a:t>Saha-Thanakarn</a:t>
            </a:r>
            <a:r>
              <a:rPr lang="en-US" dirty="0"/>
              <a:t> Bank.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Bangkok Bank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Founded by </a:t>
            </a:r>
            <a:r>
              <a:rPr lang="en-US" dirty="0" err="1" smtClean="0"/>
              <a:t>Taechew</a:t>
            </a:r>
            <a:r>
              <a:rPr lang="en-US" dirty="0" smtClean="0"/>
              <a:t> </a:t>
            </a:r>
            <a:r>
              <a:rPr lang="en-US" dirty="0" err="1" smtClean="0"/>
              <a:t>familities</a:t>
            </a:r>
            <a:r>
              <a:rPr lang="en-US" dirty="0" smtClean="0"/>
              <a:t> and led by Chin </a:t>
            </a:r>
            <a:r>
              <a:rPr lang="en-US" dirty="0" err="1" smtClean="0"/>
              <a:t>Sophonpanich</a:t>
            </a:r>
            <a:endParaRPr lang="en-US" dirty="0" smtClean="0"/>
          </a:p>
          <a:p>
            <a:r>
              <a:rPr lang="en-US" dirty="0" smtClean="0"/>
              <a:t>Bangkok Bank first </a:t>
            </a:r>
            <a:r>
              <a:rPr lang="en-US" dirty="0" err="1" smtClean="0"/>
              <a:t>specialised</a:t>
            </a:r>
            <a:r>
              <a:rPr lang="en-US" dirty="0" smtClean="0"/>
              <a:t> in </a:t>
            </a:r>
            <a:r>
              <a:rPr lang="en-US" dirty="0" err="1" smtClean="0"/>
              <a:t>trasferring</a:t>
            </a:r>
            <a:r>
              <a:rPr lang="en-US" dirty="0" smtClean="0"/>
              <a:t> remittance back to China and facilitating import-export trade</a:t>
            </a:r>
            <a:endParaRPr lang="th-TH" dirty="0"/>
          </a:p>
        </p:txBody>
      </p:sp>
      <p:pic>
        <p:nvPicPr>
          <p:cNvPr id="4" name="Picture 2" descr="http://upload.wikimedia.org/wikipedia/th/5/5b/Chin_Sophonpan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643050"/>
            <a:ext cx="2910652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new military group </a:t>
            </a:r>
            <a:r>
              <a:rPr lang="en-US" dirty="0" smtClean="0"/>
              <a:t>after 1947 followed </a:t>
            </a:r>
            <a:r>
              <a:rPr lang="en-US" dirty="0" err="1" smtClean="0"/>
              <a:t>Pridi</a:t>
            </a:r>
            <a:r>
              <a:rPr lang="en-US" dirty="0" err="1" smtClean="0"/>
              <a:t>’s</a:t>
            </a:r>
            <a:r>
              <a:rPr lang="en-US" dirty="0" smtClean="0"/>
              <a:t> path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Ratchakru</a:t>
            </a:r>
            <a:r>
              <a:rPr lang="en-US" dirty="0" smtClean="0"/>
              <a:t> </a:t>
            </a:r>
            <a:r>
              <a:rPr lang="en-US" dirty="0" smtClean="0"/>
              <a:t>group replacing </a:t>
            </a:r>
            <a:r>
              <a:rPr lang="en-US" dirty="0" err="1" smtClean="0"/>
              <a:t>Pridi’s</a:t>
            </a:r>
            <a:r>
              <a:rPr lang="en-US" dirty="0" smtClean="0"/>
              <a:t> group</a:t>
            </a:r>
          </a:p>
          <a:p>
            <a:pPr lvl="1"/>
            <a:r>
              <a:rPr lang="en-US" dirty="0" err="1" smtClean="0"/>
              <a:t>Ratchakru’s</a:t>
            </a:r>
            <a:r>
              <a:rPr lang="en-US" dirty="0" smtClean="0"/>
              <a:t> relationship </a:t>
            </a:r>
            <a:r>
              <a:rPr lang="en-US" dirty="0"/>
              <a:t>with </a:t>
            </a:r>
            <a:r>
              <a:rPr lang="en-US" dirty="0" smtClean="0"/>
              <a:t>Bangkok </a:t>
            </a:r>
            <a:r>
              <a:rPr lang="en-US" dirty="0"/>
              <a:t>Bank.</a:t>
            </a:r>
          </a:p>
          <a:p>
            <a:pPr lvl="2"/>
            <a:r>
              <a:rPr lang="en-US" dirty="0"/>
              <a:t>Bangkok Bank made into the largest local bank.</a:t>
            </a:r>
          </a:p>
          <a:p>
            <a:pPr lvl="2"/>
            <a:r>
              <a:rPr lang="en-US" dirty="0"/>
              <a:t>Members of military group invited to sit on the banks' </a:t>
            </a:r>
            <a:r>
              <a:rPr lang="en-US" dirty="0" smtClean="0"/>
              <a:t>board</a:t>
            </a:r>
          </a:p>
          <a:p>
            <a:r>
              <a:rPr lang="en-US" dirty="0" err="1"/>
              <a:t>Ratchakru</a:t>
            </a:r>
            <a:r>
              <a:rPr lang="en-US" dirty="0"/>
              <a:t> group extended their power over a number </a:t>
            </a:r>
            <a:r>
              <a:rPr lang="en-US" dirty="0" smtClean="0"/>
              <a:t>of state </a:t>
            </a:r>
            <a:r>
              <a:rPr lang="en-US" dirty="0"/>
              <a:t>enterprises. </a:t>
            </a:r>
          </a:p>
          <a:p>
            <a:pPr lvl="1"/>
            <a:r>
              <a:rPr lang="en-US" dirty="0"/>
              <a:t>Military leaders </a:t>
            </a:r>
            <a:r>
              <a:rPr lang="en-US" dirty="0" smtClean="0"/>
              <a:t>skimmed </a:t>
            </a:r>
            <a:r>
              <a:rPr lang="en-US" dirty="0"/>
              <a:t>revenue of enterprises </a:t>
            </a:r>
          </a:p>
          <a:p>
            <a:pPr lvl="1"/>
            <a:r>
              <a:rPr lang="en-US" dirty="0"/>
              <a:t>Founded companies through foreign aids, and formed industries to provide supply to gov't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</a:t>
            </a:r>
            <a:r>
              <a:rPr lang="en-US" dirty="0"/>
              <a:t>new era of </a:t>
            </a:r>
            <a:r>
              <a:rPr lang="en-US" dirty="0" smtClean="0"/>
              <a:t>military-business relations began after 1947</a:t>
            </a:r>
          </a:p>
          <a:p>
            <a:pPr lvl="1"/>
            <a:r>
              <a:rPr lang="en-US" dirty="0" smtClean="0"/>
              <a:t>Military-politicians </a:t>
            </a:r>
            <a:r>
              <a:rPr lang="en-US" dirty="0"/>
              <a:t>extending their power to gain business </a:t>
            </a:r>
            <a:r>
              <a:rPr lang="en-US" dirty="0" smtClean="0"/>
              <a:t>opportunities. Entrepreneurs </a:t>
            </a:r>
            <a:r>
              <a:rPr lang="en-US" dirty="0"/>
              <a:t>responded by inviting military politicians to act as advisors or board of directors</a:t>
            </a:r>
          </a:p>
          <a:p>
            <a:pPr lvl="1"/>
            <a:r>
              <a:rPr lang="en-US" dirty="0"/>
              <a:t>The tradition of "special shares" set aside for "benefactors"</a:t>
            </a:r>
          </a:p>
          <a:p>
            <a:r>
              <a:rPr lang="en-US" dirty="0" smtClean="0"/>
              <a:t>Major </a:t>
            </a:r>
            <a:r>
              <a:rPr lang="en-US" dirty="0"/>
              <a:t>businesses and banks had forged alliances with key figures in 1947 Coup. </a:t>
            </a:r>
          </a:p>
          <a:p>
            <a:endParaRPr lang="en-US" dirty="0" smtClean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Result of Economic Nationalism (</a:t>
            </a:r>
            <a:r>
              <a:rPr lang="en-US" dirty="0" err="1" smtClean="0"/>
              <a:t>A.Suehiro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Who were the "Thais" that benefited the most from "Thai Economy for Thai People"?</a:t>
            </a:r>
          </a:p>
          <a:p>
            <a:pPr lvl="1"/>
            <a:r>
              <a:rPr lang="en-US" dirty="0" smtClean="0"/>
              <a:t>The policies led to the emergence of the new group of  "bureaucratic capitalist"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benefits </a:t>
            </a:r>
            <a:r>
              <a:rPr lang="en-US" dirty="0" smtClean="0"/>
              <a:t>actually fell </a:t>
            </a:r>
            <a:r>
              <a:rPr lang="en-US" dirty="0" smtClean="0"/>
              <a:t>to bureaucrats and political groups.</a:t>
            </a:r>
          </a:p>
          <a:p>
            <a:pPr lvl="1"/>
            <a:r>
              <a:rPr lang="en-US" dirty="0" smtClean="0"/>
              <a:t>All s</a:t>
            </a:r>
            <a:r>
              <a:rPr lang="en-US" dirty="0" smtClean="0"/>
              <a:t>ignified the </a:t>
            </a:r>
            <a:r>
              <a:rPr lang="en-US" dirty="0" smtClean="0"/>
              <a:t>realignment of the military and bureaucrats role in </a:t>
            </a:r>
            <a:r>
              <a:rPr lang="en-US" dirty="0" smtClean="0"/>
              <a:t>Thailand’s capitalism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71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Result of Economic Nationalism (</a:t>
            </a:r>
            <a:r>
              <a:rPr lang="en-US" dirty="0" err="1" smtClean="0"/>
              <a:t>A.Suehiro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far did  the "Thai Economy for Thai People" policies negatively affected the Chinese?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tate </a:t>
            </a:r>
            <a:r>
              <a:rPr lang="en-US" dirty="0" smtClean="0"/>
              <a:t>enterprises </a:t>
            </a:r>
            <a:r>
              <a:rPr lang="en-US" dirty="0" smtClean="0"/>
              <a:t>still required </a:t>
            </a:r>
            <a:r>
              <a:rPr lang="en-US" dirty="0" smtClean="0"/>
              <a:t>cooperation from the Chinese big </a:t>
            </a:r>
            <a:r>
              <a:rPr lang="en-US" dirty="0" smtClean="0"/>
              <a:t>players</a:t>
            </a:r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policies forced the realignment of the Chinese, rather  than excluding them.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Chinese who are willing to be assimilated as Thais became the new </a:t>
            </a:r>
            <a:r>
              <a:rPr lang="en-US" dirty="0" smtClean="0"/>
              <a:t>partners of bureaucrats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581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Bureaucratic Capitalist Development (1947-1957) (</a:t>
            </a:r>
            <a:r>
              <a:rPr lang="en-US" sz="3600" dirty="0" err="1" smtClean="0"/>
              <a:t>A.Suehiro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interval b/w </a:t>
            </a:r>
            <a:r>
              <a:rPr lang="en-US" dirty="0" err="1" smtClean="0"/>
              <a:t>Phibun</a:t>
            </a:r>
            <a:r>
              <a:rPr lang="en-US" dirty="0" smtClean="0"/>
              <a:t> second return and </a:t>
            </a:r>
            <a:r>
              <a:rPr lang="en-US" dirty="0" err="1" smtClean="0"/>
              <a:t>Sarit</a:t>
            </a:r>
            <a:r>
              <a:rPr lang="en-US" dirty="0" smtClean="0"/>
              <a:t> rise (1947-1957) saw the continuation of economic nationalism, with:</a:t>
            </a:r>
          </a:p>
          <a:p>
            <a:pPr lvl="1"/>
            <a:r>
              <a:rPr lang="en-US" dirty="0" smtClean="0"/>
              <a:t>An even faster rise in the number of state owned  enterprises with military leaders </a:t>
            </a:r>
            <a:r>
              <a:rPr lang="en-US" dirty="0" smtClean="0"/>
              <a:t>sitting </a:t>
            </a:r>
            <a:r>
              <a:rPr lang="en-US" dirty="0" smtClean="0"/>
              <a:t>in the  board. </a:t>
            </a:r>
          </a:p>
          <a:p>
            <a:pPr lvl="1"/>
            <a:r>
              <a:rPr lang="en-US" dirty="0" smtClean="0"/>
              <a:t>The newly emerged group of Chinese "bankers</a:t>
            </a:r>
            <a:r>
              <a:rPr lang="en-US" dirty="0" smtClean="0"/>
              <a:t>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19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Bureaucratic Capitalist Development (1947-1957) (</a:t>
            </a:r>
            <a:r>
              <a:rPr lang="en-US" sz="3600" dirty="0" err="1" smtClean="0"/>
              <a:t>A.Suehiro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implications of the  aforementioned development during 1947-1957:</a:t>
            </a:r>
          </a:p>
          <a:p>
            <a:pPr lvl="1"/>
            <a:r>
              <a:rPr lang="en-US" dirty="0" smtClean="0"/>
              <a:t>The continuation of bureaucratic capitalism led </a:t>
            </a:r>
            <a:r>
              <a:rPr lang="en-US" dirty="0" smtClean="0"/>
              <a:t>to </a:t>
            </a:r>
            <a:r>
              <a:rPr lang="en-US" dirty="0" smtClean="0"/>
              <a:t>the under-development of Thai industrial sector.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sector was dominated by </a:t>
            </a:r>
            <a:r>
              <a:rPr lang="en-US" dirty="0" smtClean="0"/>
              <a:t>inefficient </a:t>
            </a:r>
            <a:r>
              <a:rPr lang="en-US" dirty="0" smtClean="0"/>
              <a:t>state </a:t>
            </a:r>
            <a:r>
              <a:rPr lang="en-US" dirty="0" smtClean="0"/>
              <a:t>enterprises</a:t>
            </a:r>
          </a:p>
          <a:p>
            <a:pPr lvl="1"/>
            <a:r>
              <a:rPr lang="en-US" dirty="0" smtClean="0"/>
              <a:t>The new </a:t>
            </a:r>
            <a:r>
              <a:rPr lang="en-US" dirty="0" smtClean="0"/>
              <a:t>Chinese bankers' were founded still on families' and personal </a:t>
            </a:r>
            <a:r>
              <a:rPr lang="en-US" dirty="0" smtClean="0"/>
              <a:t>network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80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Bureaucratic Capitalist Development (1947-1957) (</a:t>
            </a:r>
            <a:r>
              <a:rPr lang="en-US" sz="3600" dirty="0" err="1" smtClean="0"/>
              <a:t>A.Suehiro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European businesses eventually </a:t>
            </a:r>
            <a:r>
              <a:rPr lang="en-US" dirty="0" smtClean="0"/>
              <a:t>return</a:t>
            </a:r>
          </a:p>
          <a:p>
            <a:pPr lvl="1"/>
            <a:r>
              <a:rPr lang="en-US" dirty="0" smtClean="0"/>
              <a:t>Their banking </a:t>
            </a:r>
            <a:r>
              <a:rPr lang="en-US" dirty="0" smtClean="0"/>
              <a:t>and insurance business </a:t>
            </a:r>
            <a:r>
              <a:rPr lang="en-US" dirty="0" smtClean="0"/>
              <a:t>were already</a:t>
            </a:r>
            <a:r>
              <a:rPr lang="en-US" dirty="0" smtClean="0"/>
              <a:t> </a:t>
            </a:r>
            <a:r>
              <a:rPr lang="en-US" dirty="0" smtClean="0"/>
              <a:t>taken over by the Chinese.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ivert </a:t>
            </a:r>
            <a:r>
              <a:rPr lang="en-US" dirty="0" smtClean="0"/>
              <a:t>their business to import of consumer products, </a:t>
            </a:r>
            <a:r>
              <a:rPr lang="en-US" dirty="0" smtClean="0"/>
              <a:t>and </a:t>
            </a:r>
            <a:r>
              <a:rPr lang="en-US" dirty="0" smtClean="0"/>
              <a:t>started to manufacture toiletries, sanitation, and pharmaceutical products.  </a:t>
            </a:r>
          </a:p>
          <a:p>
            <a:r>
              <a:rPr lang="en-US" dirty="0" smtClean="0"/>
              <a:t>The “pioneer</a:t>
            </a:r>
            <a:r>
              <a:rPr lang="en-US" dirty="0" smtClean="0"/>
              <a:t>” in Thailand’s </a:t>
            </a:r>
            <a:r>
              <a:rPr lang="en-US" dirty="0" smtClean="0"/>
              <a:t>industrialization</a:t>
            </a:r>
            <a:r>
              <a:rPr lang="en-US" dirty="0"/>
              <a:t>?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80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1227</Words>
  <Application>Microsoft Office PowerPoint</Application>
  <PresentationFormat>On-screen Show (4:3)</PresentationFormat>
  <Paragraphs>127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Angsana New</vt:lpstr>
      <vt:lpstr>Arial</vt:lpstr>
      <vt:lpstr>Calibri</vt:lpstr>
      <vt:lpstr>Cordia New</vt:lpstr>
      <vt:lpstr>Office Theme</vt:lpstr>
      <vt:lpstr>Post 1932 Urban Economy</vt:lpstr>
      <vt:lpstr>Topics</vt:lpstr>
      <vt:lpstr>Phibun’s Economic Nationalism</vt:lpstr>
      <vt:lpstr>Phibun’s Economic Nationalism</vt:lpstr>
      <vt:lpstr>Excluding the Chinese</vt:lpstr>
      <vt:lpstr>Excluding the Chinese</vt:lpstr>
      <vt:lpstr>Excluding the Chinese</vt:lpstr>
      <vt:lpstr>State's control of urban economy </vt:lpstr>
      <vt:lpstr>State's control of urban economy </vt:lpstr>
      <vt:lpstr>Pridi and the reorientation of government and business</vt:lpstr>
      <vt:lpstr>Khanarat’s Civilian Faction Approach</vt:lpstr>
      <vt:lpstr>Khanarat’s Civilian Faction Approach</vt:lpstr>
      <vt:lpstr>Khanarat’s Civilian Faction Approach</vt:lpstr>
      <vt:lpstr>New State-Business Relationship</vt:lpstr>
      <vt:lpstr>New State-Business Relationship</vt:lpstr>
      <vt:lpstr>Emerging Businesses </vt:lpstr>
      <vt:lpstr>New State-Business Relationship</vt:lpstr>
      <vt:lpstr>Bangkok Bank</vt:lpstr>
      <vt:lpstr>Military-Business Relations</vt:lpstr>
      <vt:lpstr>Military-Business Relations</vt:lpstr>
      <vt:lpstr>The Result of Economic Nationalism (A.Suehiro)</vt:lpstr>
      <vt:lpstr>The Result of Economic Nationalism (A.Suehiro)</vt:lpstr>
      <vt:lpstr>Bureaucratic Capitalist Development (1947-1957) (A.Suehiro)</vt:lpstr>
      <vt:lpstr>Bureaucratic Capitalist Development (1947-1957) (A.Suehiro)</vt:lpstr>
      <vt:lpstr>Bureaucratic Capitalist Development (1947-1957) (A.Suehiro)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Urban Economy</dc:title>
  <dc:creator>Thorn</dc:creator>
  <cp:lastModifiedBy>Thorn Pitidol</cp:lastModifiedBy>
  <cp:revision>40</cp:revision>
  <dcterms:created xsi:type="dcterms:W3CDTF">2015-10-22T03:07:18Z</dcterms:created>
  <dcterms:modified xsi:type="dcterms:W3CDTF">2017-10-19T07:51:56Z</dcterms:modified>
</cp:coreProperties>
</file>