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84" r:id="rId9"/>
    <p:sldId id="285" r:id="rId10"/>
    <p:sldId id="264" r:id="rId11"/>
    <p:sldId id="265" r:id="rId12"/>
    <p:sldId id="266" r:id="rId13"/>
    <p:sldId id="267" r:id="rId14"/>
    <p:sldId id="268" r:id="rId15"/>
    <p:sldId id="286" r:id="rId16"/>
    <p:sldId id="269" r:id="rId17"/>
    <p:sldId id="287" r:id="rId18"/>
    <p:sldId id="271" r:id="rId19"/>
    <p:sldId id="273" r:id="rId20"/>
    <p:sldId id="274" r:id="rId21"/>
    <p:sldId id="275" r:id="rId22"/>
    <p:sldId id="276" r:id="rId23"/>
    <p:sldId id="277" r:id="rId24"/>
    <p:sldId id="278" r:id="rId25"/>
    <p:sldId id="282" r:id="rId26"/>
    <p:sldId id="281" r:id="rId27"/>
    <p:sldId id="28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114" d="100"/>
          <a:sy n="114" d="100"/>
        </p:scale>
        <p:origin x="210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CA359E2-C169-41FC-891F-EA743ADA56CC}"/>
              </a:ext>
            </a:extLst>
          </p:cNvPr>
          <p:cNvSpPr>
            <a:spLocks noGrp="1"/>
          </p:cNvSpPr>
          <p:nvPr>
            <p:ph type="ctrTitle"/>
          </p:nvPr>
        </p:nvSpPr>
        <p:spPr>
          <a:xfrm>
            <a:off x="1524000" y="1122363"/>
            <a:ext cx="9144000" cy="2387600"/>
          </a:xfrm>
        </p:spPr>
        <p:txBody>
          <a:bodyPr anchor="b"/>
          <a:lstStyle>
            <a:lvl1pPr algn="ctr">
              <a:defRPr sz="6000"/>
            </a:lvl1pPr>
          </a:lstStyle>
          <a:p>
            <a:r>
              <a:rPr lang="th-TH"/>
              <a:t>คลิกเพื่อแก้ไขสไตล์ชื่อเรื่องต้นแบบ</a:t>
            </a:r>
            <a:endParaRPr lang="en-US"/>
          </a:p>
        </p:txBody>
      </p:sp>
      <p:sp>
        <p:nvSpPr>
          <p:cNvPr id="3" name="ชื่อเรื่องรอง 2">
            <a:extLst>
              <a:ext uri="{FF2B5EF4-FFF2-40B4-BE49-F238E27FC236}">
                <a16:creationId xmlns:a16="http://schemas.microsoft.com/office/drawing/2014/main" id="{CBEC7186-20F6-46B4-AA54-5CFE4498ED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h-TH"/>
              <a:t>คลิกเพื่อแก้ไขสไตล์ชื่อเรื่องรองต้นแบบ</a:t>
            </a:r>
            <a:endParaRPr lang="en-US"/>
          </a:p>
        </p:txBody>
      </p:sp>
      <p:sp>
        <p:nvSpPr>
          <p:cNvPr id="4" name="ตัวแทนวันที่ 3">
            <a:extLst>
              <a:ext uri="{FF2B5EF4-FFF2-40B4-BE49-F238E27FC236}">
                <a16:creationId xmlns:a16="http://schemas.microsoft.com/office/drawing/2014/main" id="{6AB6C1DB-FBD4-42B1-B3F0-A7DDEAB20AFF}"/>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5" name="ตัวแทนท้ายกระดาษ 4">
            <a:extLst>
              <a:ext uri="{FF2B5EF4-FFF2-40B4-BE49-F238E27FC236}">
                <a16:creationId xmlns:a16="http://schemas.microsoft.com/office/drawing/2014/main" id="{6DF05CB4-9508-49C6-B0E9-46F518E93562}"/>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C8005808-2074-4D06-81D0-8B40E1552364}"/>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418338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F78FB08-2FA5-4A0D-ADFA-FF5C9E3B66A4}"/>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15128434-444A-4C78-920E-7364151791C8}"/>
              </a:ext>
            </a:extLst>
          </p:cNvPr>
          <p:cNvSpPr>
            <a:spLocks noGrp="1"/>
          </p:cNvSpPr>
          <p:nvPr>
            <p:ph idx="1"/>
          </p:nvPr>
        </p:nvSpPr>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3694BF09-0964-46DC-B7E2-44C0FC165631}"/>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5" name="ตัวแทนท้ายกระดาษ 4">
            <a:extLst>
              <a:ext uri="{FF2B5EF4-FFF2-40B4-BE49-F238E27FC236}">
                <a16:creationId xmlns:a16="http://schemas.microsoft.com/office/drawing/2014/main" id="{84E73F34-FC8B-4700-879B-AA577E4217DD}"/>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3D917110-ABC1-47C2-8C0F-04A155F428EB}"/>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174119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3573A941-1CCF-42C5-BCA2-440758C6221B}"/>
              </a:ext>
            </a:extLst>
          </p:cNvPr>
          <p:cNvSpPr>
            <a:spLocks noGrp="1"/>
          </p:cNvSpPr>
          <p:nvPr>
            <p:ph type="title"/>
          </p:nvPr>
        </p:nvSpPr>
        <p:spPr>
          <a:xfrm>
            <a:off x="831850" y="1709738"/>
            <a:ext cx="10515600" cy="2852737"/>
          </a:xfrm>
        </p:spPr>
        <p:txBody>
          <a:bodyPr anchor="b"/>
          <a:lstStyle>
            <a:lvl1pPr>
              <a:defRPr sz="6000"/>
            </a:lvl1p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4E6B68AC-8C19-45DF-8844-252EBFFCB2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h-TH"/>
              <a:t>คลิกเพื่อแก้ไขสไตล์ของข้อความต้นแบบ</a:t>
            </a:r>
          </a:p>
        </p:txBody>
      </p:sp>
      <p:sp>
        <p:nvSpPr>
          <p:cNvPr id="4" name="ตัวแทนวันที่ 3">
            <a:extLst>
              <a:ext uri="{FF2B5EF4-FFF2-40B4-BE49-F238E27FC236}">
                <a16:creationId xmlns:a16="http://schemas.microsoft.com/office/drawing/2014/main" id="{FEF599FC-331F-4D1A-9463-3B005AD3BD3D}"/>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5" name="ตัวแทนท้ายกระดาษ 4">
            <a:extLst>
              <a:ext uri="{FF2B5EF4-FFF2-40B4-BE49-F238E27FC236}">
                <a16:creationId xmlns:a16="http://schemas.microsoft.com/office/drawing/2014/main" id="{85327A4C-C22B-49BF-B87D-176AA0F152F4}"/>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675BFF36-7F4C-4733-81E1-F37BA94433B7}"/>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3241593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75D367C-1496-4C0B-BD56-F4C5326747C1}"/>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568A86A3-C07E-4002-B1AD-FC3EA07C93A8}"/>
              </a:ext>
            </a:extLst>
          </p:cNvPr>
          <p:cNvSpPr>
            <a:spLocks noGrp="1"/>
          </p:cNvSpPr>
          <p:nvPr>
            <p:ph sz="half" idx="1"/>
          </p:nvPr>
        </p:nvSpPr>
        <p:spPr>
          <a:xfrm>
            <a:off x="838200" y="1825625"/>
            <a:ext cx="5181600" cy="435133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เนื้อหา 3">
            <a:extLst>
              <a:ext uri="{FF2B5EF4-FFF2-40B4-BE49-F238E27FC236}">
                <a16:creationId xmlns:a16="http://schemas.microsoft.com/office/drawing/2014/main" id="{BFA97330-3671-4166-987B-61ACE7E0706B}"/>
              </a:ext>
            </a:extLst>
          </p:cNvPr>
          <p:cNvSpPr>
            <a:spLocks noGrp="1"/>
          </p:cNvSpPr>
          <p:nvPr>
            <p:ph sz="half" idx="2"/>
          </p:nvPr>
        </p:nvSpPr>
        <p:spPr>
          <a:xfrm>
            <a:off x="6172200" y="1825625"/>
            <a:ext cx="5181600" cy="435133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วันที่ 4">
            <a:extLst>
              <a:ext uri="{FF2B5EF4-FFF2-40B4-BE49-F238E27FC236}">
                <a16:creationId xmlns:a16="http://schemas.microsoft.com/office/drawing/2014/main" id="{CFED4FC1-5E04-4F55-B0DF-2D596DE237F3}"/>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6" name="ตัวแทนท้ายกระดาษ 5">
            <a:extLst>
              <a:ext uri="{FF2B5EF4-FFF2-40B4-BE49-F238E27FC236}">
                <a16:creationId xmlns:a16="http://schemas.microsoft.com/office/drawing/2014/main" id="{5D524386-0163-462D-9F74-AE572460C5D6}"/>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B37A3E2C-AE18-4885-8681-B48B872078D7}"/>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1683137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7FF614B0-17C2-4E32-81E6-CC5774D7B63F}"/>
              </a:ext>
            </a:extLst>
          </p:cNvPr>
          <p:cNvSpPr>
            <a:spLocks noGrp="1"/>
          </p:cNvSpPr>
          <p:nvPr>
            <p:ph type="title"/>
          </p:nvPr>
        </p:nvSpPr>
        <p:spPr>
          <a:xfrm>
            <a:off x="839788" y="365125"/>
            <a:ext cx="10515600" cy="1325563"/>
          </a:xfrm>
        </p:spPr>
        <p:txBody>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38272469-C2B8-4AC7-AAB0-58E0C7BA72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คลิกเพื่อแก้ไขสไตล์ของข้อความต้นแบบ</a:t>
            </a:r>
          </a:p>
        </p:txBody>
      </p:sp>
      <p:sp>
        <p:nvSpPr>
          <p:cNvPr id="4" name="ตัวแทนเนื้อหา 3">
            <a:extLst>
              <a:ext uri="{FF2B5EF4-FFF2-40B4-BE49-F238E27FC236}">
                <a16:creationId xmlns:a16="http://schemas.microsoft.com/office/drawing/2014/main" id="{0BF33028-5F6A-466A-8F73-8382E594118E}"/>
              </a:ext>
            </a:extLst>
          </p:cNvPr>
          <p:cNvSpPr>
            <a:spLocks noGrp="1"/>
          </p:cNvSpPr>
          <p:nvPr>
            <p:ph sz="half" idx="2"/>
          </p:nvPr>
        </p:nvSpPr>
        <p:spPr>
          <a:xfrm>
            <a:off x="839788" y="2505075"/>
            <a:ext cx="5157787" cy="368458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ข้อความ 4">
            <a:extLst>
              <a:ext uri="{FF2B5EF4-FFF2-40B4-BE49-F238E27FC236}">
                <a16:creationId xmlns:a16="http://schemas.microsoft.com/office/drawing/2014/main" id="{B90C5D73-FF3D-4CF4-ABC3-0B875E8A1A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คลิกเพื่อแก้ไขสไตล์ของข้อความต้นแบบ</a:t>
            </a:r>
          </a:p>
        </p:txBody>
      </p:sp>
      <p:sp>
        <p:nvSpPr>
          <p:cNvPr id="6" name="ตัวแทนเนื้อหา 5">
            <a:extLst>
              <a:ext uri="{FF2B5EF4-FFF2-40B4-BE49-F238E27FC236}">
                <a16:creationId xmlns:a16="http://schemas.microsoft.com/office/drawing/2014/main" id="{1456322C-EAFA-4B5C-8B1A-FAB3F988B03F}"/>
              </a:ext>
            </a:extLst>
          </p:cNvPr>
          <p:cNvSpPr>
            <a:spLocks noGrp="1"/>
          </p:cNvSpPr>
          <p:nvPr>
            <p:ph sz="quarter" idx="4"/>
          </p:nvPr>
        </p:nvSpPr>
        <p:spPr>
          <a:xfrm>
            <a:off x="6172200" y="2505075"/>
            <a:ext cx="5183188" cy="368458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7" name="ตัวแทนวันที่ 6">
            <a:extLst>
              <a:ext uri="{FF2B5EF4-FFF2-40B4-BE49-F238E27FC236}">
                <a16:creationId xmlns:a16="http://schemas.microsoft.com/office/drawing/2014/main" id="{AD851E17-C63B-449A-BB60-0C6326A484B8}"/>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8" name="ตัวแทนท้ายกระดาษ 7">
            <a:extLst>
              <a:ext uri="{FF2B5EF4-FFF2-40B4-BE49-F238E27FC236}">
                <a16:creationId xmlns:a16="http://schemas.microsoft.com/office/drawing/2014/main" id="{9BA341D8-6CEF-40A6-97BE-DFA6BFB171E9}"/>
              </a:ext>
            </a:extLst>
          </p:cNvPr>
          <p:cNvSpPr>
            <a:spLocks noGrp="1"/>
          </p:cNvSpPr>
          <p:nvPr>
            <p:ph type="ftr" sz="quarter" idx="11"/>
          </p:nvPr>
        </p:nvSpPr>
        <p:spPr/>
        <p:txBody>
          <a:bodyPr/>
          <a:lstStyle/>
          <a:p>
            <a:endParaRPr lang="en-US"/>
          </a:p>
        </p:txBody>
      </p:sp>
      <p:sp>
        <p:nvSpPr>
          <p:cNvPr id="9" name="ตัวแทนหมายเลขสไลด์ 8">
            <a:extLst>
              <a:ext uri="{FF2B5EF4-FFF2-40B4-BE49-F238E27FC236}">
                <a16:creationId xmlns:a16="http://schemas.microsoft.com/office/drawing/2014/main" id="{02C7703B-FC00-4367-B477-873A6A52431C}"/>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3755186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B8A174A-7B78-431E-8CDF-417CE916D07B}"/>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วันที่ 2">
            <a:extLst>
              <a:ext uri="{FF2B5EF4-FFF2-40B4-BE49-F238E27FC236}">
                <a16:creationId xmlns:a16="http://schemas.microsoft.com/office/drawing/2014/main" id="{75F803CC-DABA-4566-A5F4-EDCDB727E03C}"/>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4" name="ตัวแทนท้ายกระดาษ 3">
            <a:extLst>
              <a:ext uri="{FF2B5EF4-FFF2-40B4-BE49-F238E27FC236}">
                <a16:creationId xmlns:a16="http://schemas.microsoft.com/office/drawing/2014/main" id="{4C1D3392-F241-484A-9632-234D237C8796}"/>
              </a:ext>
            </a:extLst>
          </p:cNvPr>
          <p:cNvSpPr>
            <a:spLocks noGrp="1"/>
          </p:cNvSpPr>
          <p:nvPr>
            <p:ph type="ftr" sz="quarter" idx="11"/>
          </p:nvPr>
        </p:nvSpPr>
        <p:spPr/>
        <p:txBody>
          <a:bodyPr/>
          <a:lstStyle/>
          <a:p>
            <a:endParaRPr lang="en-US"/>
          </a:p>
        </p:txBody>
      </p:sp>
      <p:sp>
        <p:nvSpPr>
          <p:cNvPr id="5" name="ตัวแทนหมายเลขสไลด์ 4">
            <a:extLst>
              <a:ext uri="{FF2B5EF4-FFF2-40B4-BE49-F238E27FC236}">
                <a16:creationId xmlns:a16="http://schemas.microsoft.com/office/drawing/2014/main" id="{95D7AEEB-13D8-4050-9D6C-57D796816F3C}"/>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467281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a:extLst>
              <a:ext uri="{FF2B5EF4-FFF2-40B4-BE49-F238E27FC236}">
                <a16:creationId xmlns:a16="http://schemas.microsoft.com/office/drawing/2014/main" id="{94EF132B-D4AD-4649-9F4F-9C9F2EA3CECE}"/>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3" name="ตัวแทนท้ายกระดาษ 2">
            <a:extLst>
              <a:ext uri="{FF2B5EF4-FFF2-40B4-BE49-F238E27FC236}">
                <a16:creationId xmlns:a16="http://schemas.microsoft.com/office/drawing/2014/main" id="{326F0495-7F1B-4C9C-A559-8717FF93168C}"/>
              </a:ext>
            </a:extLst>
          </p:cNvPr>
          <p:cNvSpPr>
            <a:spLocks noGrp="1"/>
          </p:cNvSpPr>
          <p:nvPr>
            <p:ph type="ftr" sz="quarter" idx="11"/>
          </p:nvPr>
        </p:nvSpPr>
        <p:spPr/>
        <p:txBody>
          <a:bodyPr/>
          <a:lstStyle/>
          <a:p>
            <a:endParaRPr lang="en-US"/>
          </a:p>
        </p:txBody>
      </p:sp>
      <p:sp>
        <p:nvSpPr>
          <p:cNvPr id="4" name="ตัวแทนหมายเลขสไลด์ 3">
            <a:extLst>
              <a:ext uri="{FF2B5EF4-FFF2-40B4-BE49-F238E27FC236}">
                <a16:creationId xmlns:a16="http://schemas.microsoft.com/office/drawing/2014/main" id="{1056850D-D602-4CF6-9979-FCCD4C716C8C}"/>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2447711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6D02F4D-41BE-41AE-90FA-D1EEDF7B125C}"/>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DE02A02C-298A-4FE4-BF37-CBB6736BE9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ข้อความ 3">
            <a:extLst>
              <a:ext uri="{FF2B5EF4-FFF2-40B4-BE49-F238E27FC236}">
                <a16:creationId xmlns:a16="http://schemas.microsoft.com/office/drawing/2014/main" id="{CCEBE7C9-D771-4B16-B7A0-5A3B2AAB23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คลิกเพื่อแก้ไขสไตล์ของข้อความต้นแบบ</a:t>
            </a:r>
          </a:p>
        </p:txBody>
      </p:sp>
      <p:sp>
        <p:nvSpPr>
          <p:cNvPr id="5" name="ตัวแทนวันที่ 4">
            <a:extLst>
              <a:ext uri="{FF2B5EF4-FFF2-40B4-BE49-F238E27FC236}">
                <a16:creationId xmlns:a16="http://schemas.microsoft.com/office/drawing/2014/main" id="{B55A5550-EA05-4B23-BD57-9F9935CA41F9}"/>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6" name="ตัวแทนท้ายกระดาษ 5">
            <a:extLst>
              <a:ext uri="{FF2B5EF4-FFF2-40B4-BE49-F238E27FC236}">
                <a16:creationId xmlns:a16="http://schemas.microsoft.com/office/drawing/2014/main" id="{F94B0F40-FCC0-4DF3-B4B6-931F7D8C1D2E}"/>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E07396A8-C516-44DC-850C-92B33B8C3257}"/>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2152873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5351047-23B4-452E-B059-58CF4094C262}"/>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รูปภาพ 2">
            <a:extLst>
              <a:ext uri="{FF2B5EF4-FFF2-40B4-BE49-F238E27FC236}">
                <a16:creationId xmlns:a16="http://schemas.microsoft.com/office/drawing/2014/main" id="{BE4E0253-FCF2-48B4-83A3-5C960F91E0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ตัวแทนข้อความ 3">
            <a:extLst>
              <a:ext uri="{FF2B5EF4-FFF2-40B4-BE49-F238E27FC236}">
                <a16:creationId xmlns:a16="http://schemas.microsoft.com/office/drawing/2014/main" id="{39310FC1-38D7-4A45-A3A6-19C85C067C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คลิกเพื่อแก้ไขสไตล์ของข้อความต้นแบบ</a:t>
            </a:r>
          </a:p>
        </p:txBody>
      </p:sp>
      <p:sp>
        <p:nvSpPr>
          <p:cNvPr id="5" name="ตัวแทนวันที่ 4">
            <a:extLst>
              <a:ext uri="{FF2B5EF4-FFF2-40B4-BE49-F238E27FC236}">
                <a16:creationId xmlns:a16="http://schemas.microsoft.com/office/drawing/2014/main" id="{3F5A0BBC-053E-4F93-9557-44EC413FE181}"/>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6" name="ตัวแทนท้ายกระดาษ 5">
            <a:extLst>
              <a:ext uri="{FF2B5EF4-FFF2-40B4-BE49-F238E27FC236}">
                <a16:creationId xmlns:a16="http://schemas.microsoft.com/office/drawing/2014/main" id="{5744F9CC-951F-45BC-AB66-39A168AC02D5}"/>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E6A6A851-B356-44AF-B086-E0E47BDDA515}"/>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3330068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1F80C8B-90C9-4F50-B63E-0D58ECF9BCF3}"/>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5583F02D-F7C2-4DC2-8D12-1BD4B0786E68}"/>
              </a:ext>
            </a:extLst>
          </p:cNvPr>
          <p:cNvSpPr>
            <a:spLocks noGrp="1"/>
          </p:cNvSpPr>
          <p:nvPr>
            <p:ph type="body" orient="vert" idx="1"/>
          </p:nvPr>
        </p:nvSpPr>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90C530F4-4E58-4847-807F-A52BA2CA1578}"/>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5" name="ตัวแทนท้ายกระดาษ 4">
            <a:extLst>
              <a:ext uri="{FF2B5EF4-FFF2-40B4-BE49-F238E27FC236}">
                <a16:creationId xmlns:a16="http://schemas.microsoft.com/office/drawing/2014/main" id="{D47FA288-0665-4708-A10F-C83F9C853F9D}"/>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1E74C826-5A57-4493-84CF-F27F90EDC3F8}"/>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2780840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a:extLst>
              <a:ext uri="{FF2B5EF4-FFF2-40B4-BE49-F238E27FC236}">
                <a16:creationId xmlns:a16="http://schemas.microsoft.com/office/drawing/2014/main" id="{AE3A9F3C-A509-480B-BB10-0460C1B25504}"/>
              </a:ext>
            </a:extLst>
          </p:cNvPr>
          <p:cNvSpPr>
            <a:spLocks noGrp="1"/>
          </p:cNvSpPr>
          <p:nvPr>
            <p:ph type="title" orient="vert"/>
          </p:nvPr>
        </p:nvSpPr>
        <p:spPr>
          <a:xfrm>
            <a:off x="8724900" y="365125"/>
            <a:ext cx="2628900" cy="5811838"/>
          </a:xfrm>
        </p:spPr>
        <p:txBody>
          <a:bodyPr vert="eaVert"/>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AB71C7D6-E368-4626-8CBC-31A0A6F17A01}"/>
              </a:ext>
            </a:extLst>
          </p:cNvPr>
          <p:cNvSpPr>
            <a:spLocks noGrp="1"/>
          </p:cNvSpPr>
          <p:nvPr>
            <p:ph type="body" orient="vert" idx="1"/>
          </p:nvPr>
        </p:nvSpPr>
        <p:spPr>
          <a:xfrm>
            <a:off x="838200" y="365125"/>
            <a:ext cx="7734300" cy="5811838"/>
          </a:xfrm>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5AAD03A5-111B-4720-B17F-9EEC8565080C}"/>
              </a:ext>
            </a:extLst>
          </p:cNvPr>
          <p:cNvSpPr>
            <a:spLocks noGrp="1"/>
          </p:cNvSpPr>
          <p:nvPr>
            <p:ph type="dt" sz="half" idx="10"/>
          </p:nvPr>
        </p:nvSpPr>
        <p:spPr/>
        <p:txBody>
          <a:bodyPr/>
          <a:lstStyle/>
          <a:p>
            <a:fld id="{8A65B987-55CF-448B-A272-CC5BE0F06285}" type="datetimeFigureOut">
              <a:rPr lang="en-US" smtClean="0"/>
              <a:t>10/29/2019</a:t>
            </a:fld>
            <a:endParaRPr lang="en-US"/>
          </a:p>
        </p:txBody>
      </p:sp>
      <p:sp>
        <p:nvSpPr>
          <p:cNvPr id="5" name="ตัวแทนท้ายกระดาษ 4">
            <a:extLst>
              <a:ext uri="{FF2B5EF4-FFF2-40B4-BE49-F238E27FC236}">
                <a16:creationId xmlns:a16="http://schemas.microsoft.com/office/drawing/2014/main" id="{51B4C66A-6035-47CD-BCBC-5AE254CECEA0}"/>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6A633181-BD8C-49E3-B441-78543A284BEE}"/>
              </a:ext>
            </a:extLst>
          </p:cNvPr>
          <p:cNvSpPr>
            <a:spLocks noGrp="1"/>
          </p:cNvSpPr>
          <p:nvPr>
            <p:ph type="sldNum" sz="quarter" idx="12"/>
          </p:nvPr>
        </p:nvSpPr>
        <p:spPr/>
        <p:txBody>
          <a:bodyPr/>
          <a:lstStyle/>
          <a:p>
            <a:fld id="{3F230CA4-08A3-49E5-A752-5B9D001B85AF}" type="slidenum">
              <a:rPr lang="en-US" smtClean="0"/>
              <a:t>‹#›</a:t>
            </a:fld>
            <a:endParaRPr lang="en-US"/>
          </a:p>
        </p:txBody>
      </p:sp>
    </p:spTree>
    <p:extLst>
      <p:ext uri="{BB962C8B-B14F-4D97-AF65-F5344CB8AC3E}">
        <p14:creationId xmlns:p14="http://schemas.microsoft.com/office/powerpoint/2010/main" val="2474020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a:extLst>
              <a:ext uri="{FF2B5EF4-FFF2-40B4-BE49-F238E27FC236}">
                <a16:creationId xmlns:a16="http://schemas.microsoft.com/office/drawing/2014/main" id="{186D9980-AFE1-4A90-868F-9C1AFE94A7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75445760-2EDC-4799-9B4E-7D460E6FE8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15F4D99F-9860-4B8F-B0BC-E7F8197CF1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5B987-55CF-448B-A272-CC5BE0F06285}" type="datetimeFigureOut">
              <a:rPr lang="en-US" smtClean="0"/>
              <a:t>10/29/2019</a:t>
            </a:fld>
            <a:endParaRPr lang="en-US"/>
          </a:p>
        </p:txBody>
      </p:sp>
      <p:sp>
        <p:nvSpPr>
          <p:cNvPr id="5" name="ตัวแทนท้ายกระดาษ 4">
            <a:extLst>
              <a:ext uri="{FF2B5EF4-FFF2-40B4-BE49-F238E27FC236}">
                <a16:creationId xmlns:a16="http://schemas.microsoft.com/office/drawing/2014/main" id="{FDD69674-7B3D-41B3-A298-C7DF5EF4D1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ตัวแทนหมายเลขสไลด์ 5">
            <a:extLst>
              <a:ext uri="{FF2B5EF4-FFF2-40B4-BE49-F238E27FC236}">
                <a16:creationId xmlns:a16="http://schemas.microsoft.com/office/drawing/2014/main" id="{025C98BC-719C-48E6-A5EF-A5FEBC3132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230CA4-08A3-49E5-A752-5B9D001B85AF}" type="slidenum">
              <a:rPr lang="en-US" smtClean="0"/>
              <a:t>‹#›</a:t>
            </a:fld>
            <a:endParaRPr lang="en-US"/>
          </a:p>
        </p:txBody>
      </p:sp>
    </p:spTree>
    <p:extLst>
      <p:ext uri="{BB962C8B-B14F-4D97-AF65-F5344CB8AC3E}">
        <p14:creationId xmlns:p14="http://schemas.microsoft.com/office/powerpoint/2010/main" val="3687616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mangomap.com/maps/user/bomb%20density%20map"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Politics of </a:t>
            </a:r>
            <a:r>
              <a:rPr lang="en-US" dirty="0" err="1"/>
              <a:t>Sarit’s</a:t>
            </a:r>
            <a:r>
              <a:rPr lang="en-US" dirty="0"/>
              <a:t> Era</a:t>
            </a:r>
            <a:endParaRPr lang="th-TH" dirty="0"/>
          </a:p>
        </p:txBody>
      </p:sp>
      <p:sp>
        <p:nvSpPr>
          <p:cNvPr id="3" name="Subtitle 2"/>
          <p:cNvSpPr>
            <a:spLocks noGrp="1"/>
          </p:cNvSpPr>
          <p:nvPr>
            <p:ph type="subTitle" idx="1"/>
          </p:nvPr>
        </p:nvSpPr>
        <p:spPr/>
        <p:txBody>
          <a:bodyPr/>
          <a:lstStyle/>
          <a:p>
            <a:r>
              <a:rPr lang="en-US" dirty="0"/>
              <a:t>EE/EC301</a:t>
            </a:r>
            <a:endParaRPr lang="th-TH" dirty="0"/>
          </a:p>
          <a:p>
            <a:r>
              <a:rPr lang="en-US" dirty="0"/>
              <a:t>Thai Economic History</a:t>
            </a:r>
          </a:p>
          <a:p>
            <a:r>
              <a:rPr lang="en-US" dirty="0"/>
              <a:t>Thorn Pitidol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Topics </a:t>
            </a:r>
            <a:endParaRPr lang="th-TH" dirty="0"/>
          </a:p>
        </p:txBody>
      </p:sp>
      <p:sp>
        <p:nvSpPr>
          <p:cNvPr id="3" name="Content Placeholder 2"/>
          <p:cNvSpPr>
            <a:spLocks noGrp="1"/>
          </p:cNvSpPr>
          <p:nvPr>
            <p:ph idx="1"/>
          </p:nvPr>
        </p:nvSpPr>
        <p:spPr/>
        <p:txBody>
          <a:bodyPr/>
          <a:lstStyle/>
          <a:p>
            <a:r>
              <a:rPr lang="en-US" dirty="0"/>
              <a:t>Thailand in the Cold War</a:t>
            </a:r>
          </a:p>
          <a:p>
            <a:r>
              <a:rPr lang="en-US" dirty="0"/>
              <a:t>Businessmen and generals</a:t>
            </a:r>
          </a:p>
          <a:p>
            <a:r>
              <a:rPr lang="en-US" dirty="0"/>
              <a:t>The restoration of the monarchy</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Cold War and SE Asia</a:t>
            </a:r>
            <a:endParaRPr lang="th-TH" dirty="0"/>
          </a:p>
        </p:txBody>
      </p:sp>
      <p:sp>
        <p:nvSpPr>
          <p:cNvPr id="3" name="Content Placeholder 2"/>
          <p:cNvSpPr>
            <a:spLocks noGrp="1"/>
          </p:cNvSpPr>
          <p:nvPr>
            <p:ph idx="1"/>
          </p:nvPr>
        </p:nvSpPr>
        <p:spPr/>
        <p:txBody>
          <a:bodyPr>
            <a:normAutofit/>
          </a:bodyPr>
          <a:lstStyle/>
          <a:p>
            <a:r>
              <a:rPr lang="en-US" dirty="0"/>
              <a:t>Between 1945 and 1950, South-East Asia emerged as one of the key arenas of the cold war. </a:t>
            </a:r>
          </a:p>
          <a:p>
            <a:pPr lvl="1"/>
            <a:r>
              <a:rPr lang="en-US" dirty="0"/>
              <a:t>March 1947, President Truman proclaimed US intention to block communism at all cost</a:t>
            </a:r>
          </a:p>
          <a:p>
            <a:pPr lvl="1"/>
            <a:r>
              <a:rPr lang="en-US" dirty="0"/>
              <a:t>The initial attempt by Thai military to press for aid was refused by the US. </a:t>
            </a:r>
          </a:p>
          <a:p>
            <a:pPr lvl="1"/>
            <a:r>
              <a:rPr lang="en-US" dirty="0"/>
              <a:t>But as communism won in China and gained strength in Vietnam and Malaysia, the US changed their strategy</a:t>
            </a:r>
          </a:p>
          <a:p>
            <a:pPr lvl="1"/>
            <a:endParaRPr lang="en-US" dirty="0"/>
          </a:p>
          <a:p>
            <a:pPr>
              <a:buNone/>
            </a:pPr>
            <a:endParaRPr lang="en-US" dirty="0"/>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Cold War and SE Asia</a:t>
            </a:r>
            <a:endParaRPr lang="th-TH" dirty="0"/>
          </a:p>
        </p:txBody>
      </p:sp>
      <p:sp>
        <p:nvSpPr>
          <p:cNvPr id="3" name="Content Placeholder 2"/>
          <p:cNvSpPr>
            <a:spLocks noGrp="1"/>
          </p:cNvSpPr>
          <p:nvPr>
            <p:ph idx="1"/>
          </p:nvPr>
        </p:nvSpPr>
        <p:spPr>
          <a:xfrm>
            <a:off x="1981200" y="1417639"/>
            <a:ext cx="8229600" cy="4708525"/>
          </a:xfrm>
        </p:spPr>
        <p:txBody>
          <a:bodyPr>
            <a:normAutofit/>
          </a:bodyPr>
          <a:lstStyle/>
          <a:p>
            <a:pPr marL="457200" lvl="1" indent="0">
              <a:buNone/>
            </a:pPr>
            <a:r>
              <a:rPr lang="en-US" dirty="0"/>
              <a:t>"Domino Theory" </a:t>
            </a:r>
          </a:p>
          <a:p>
            <a:pPr lvl="1"/>
            <a:endParaRPr lang="en-US" dirty="0"/>
          </a:p>
          <a:p>
            <a:pPr marL="457200" lvl="1" indent="0">
              <a:buNone/>
            </a:pPr>
            <a:endParaRPr lang="en-US" dirty="0"/>
          </a:p>
          <a:p>
            <a:pPr marL="457200" lvl="1" indent="0">
              <a:buNone/>
            </a:pPr>
            <a:endParaRPr lang="en-US" dirty="0"/>
          </a:p>
          <a:p>
            <a:pPr marL="457200" lvl="1" indent="0">
              <a:buNone/>
            </a:pPr>
            <a:endParaRPr lang="en-US" dirty="0"/>
          </a:p>
          <a:p>
            <a:pPr marL="457200" lvl="1" indent="0">
              <a:buNone/>
            </a:pPr>
            <a:endParaRPr lang="en-US" dirty="0"/>
          </a:p>
          <a:p>
            <a:pPr marL="457200" lvl="1" indent="0">
              <a:buNone/>
            </a:pPr>
            <a:endParaRPr lang="en-US" dirty="0"/>
          </a:p>
          <a:p>
            <a:pPr marL="457200" lvl="1" indent="0">
              <a:buNone/>
            </a:pPr>
            <a:endParaRPr lang="en-US" dirty="0"/>
          </a:p>
          <a:p>
            <a:pPr marL="457200" lvl="1" indent="0">
              <a:buNone/>
            </a:pPr>
            <a:endParaRPr lang="en-US" dirty="0"/>
          </a:p>
          <a:p>
            <a:pPr marL="457200" lvl="1" indent="0">
              <a:buNone/>
            </a:pPr>
            <a:endParaRPr lang="en-US" dirty="0"/>
          </a:p>
          <a:p>
            <a:pPr marL="457200" lvl="1" indent="0">
              <a:buNone/>
            </a:pPr>
            <a:r>
              <a:rPr lang="en-US" dirty="0"/>
              <a:t>Thailand became US's front-line state. </a:t>
            </a:r>
          </a:p>
          <a:p>
            <a:pPr>
              <a:buNone/>
            </a:pPr>
            <a:endParaRPr lang="en-US" dirty="0"/>
          </a:p>
          <a:p>
            <a:endParaRPr lang="th-TH" dirty="0"/>
          </a:p>
        </p:txBody>
      </p:sp>
      <p:pic>
        <p:nvPicPr>
          <p:cNvPr id="4" name="Picture 3"/>
          <p:cNvPicPr>
            <a:picLocks noChangeAspect="1"/>
          </p:cNvPicPr>
          <p:nvPr/>
        </p:nvPicPr>
        <p:blipFill>
          <a:blip r:embed="rId2"/>
          <a:stretch>
            <a:fillRect/>
          </a:stretch>
        </p:blipFill>
        <p:spPr>
          <a:xfrm>
            <a:off x="4007768" y="2060848"/>
            <a:ext cx="4536504" cy="324036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in the Cold War</a:t>
            </a:r>
            <a:endParaRPr lang="th-TH" dirty="0"/>
          </a:p>
        </p:txBody>
      </p:sp>
      <p:sp>
        <p:nvSpPr>
          <p:cNvPr id="3" name="Content Placeholder 2"/>
          <p:cNvSpPr>
            <a:spLocks noGrp="1"/>
          </p:cNvSpPr>
          <p:nvPr>
            <p:ph idx="1"/>
          </p:nvPr>
        </p:nvSpPr>
        <p:spPr/>
        <p:txBody>
          <a:bodyPr>
            <a:normAutofit/>
          </a:bodyPr>
          <a:lstStyle/>
          <a:p>
            <a:r>
              <a:rPr lang="en-US" dirty="0"/>
              <a:t>Korean War provided the opportunity for the Thai army</a:t>
            </a:r>
          </a:p>
          <a:p>
            <a:r>
              <a:rPr lang="en-US" dirty="0"/>
              <a:t>From 1950, US started supplying arms and equipment to the Thai army</a:t>
            </a:r>
          </a:p>
          <a:p>
            <a:pPr lvl="1"/>
            <a:r>
              <a:rPr lang="en-US" dirty="0"/>
              <a:t>US military advisory set up in Bangkok to provide training </a:t>
            </a:r>
          </a:p>
          <a:p>
            <a:pPr lvl="1"/>
            <a:r>
              <a:rPr lang="en-US" dirty="0"/>
              <a:t>US military aids rose to 2.5 times the Thai military budget</a:t>
            </a:r>
          </a:p>
          <a:p>
            <a:pPr>
              <a:buNone/>
            </a:pPr>
            <a:endParaRPr lang="en-US" dirty="0"/>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in the Cold War</a:t>
            </a:r>
            <a:endParaRPr lang="th-TH" dirty="0"/>
          </a:p>
        </p:txBody>
      </p:sp>
      <p:sp>
        <p:nvSpPr>
          <p:cNvPr id="3" name="Content Placeholder 2"/>
          <p:cNvSpPr>
            <a:spLocks noGrp="1"/>
          </p:cNvSpPr>
          <p:nvPr>
            <p:ph idx="1"/>
          </p:nvPr>
        </p:nvSpPr>
        <p:spPr>
          <a:xfrm>
            <a:off x="1981200" y="1600201"/>
            <a:ext cx="4258816" cy="4525963"/>
          </a:xfrm>
        </p:spPr>
        <p:txBody>
          <a:bodyPr>
            <a:normAutofit/>
          </a:bodyPr>
          <a:lstStyle/>
          <a:p>
            <a:r>
              <a:rPr lang="en-US" dirty="0"/>
              <a:t>The CIA also became the main supporter of the Thai police</a:t>
            </a:r>
          </a:p>
          <a:p>
            <a:pPr lvl="1"/>
            <a:r>
              <a:rPr lang="en-US" dirty="0"/>
              <a:t>Supplying arms and training</a:t>
            </a:r>
          </a:p>
          <a:p>
            <a:pPr lvl="1"/>
            <a:r>
              <a:rPr lang="en-US" dirty="0"/>
              <a:t>CIA also trained paramilitary unit and Border Patrol Police</a:t>
            </a:r>
          </a:p>
          <a:p>
            <a:endParaRPr lang="th-TH" dirty="0"/>
          </a:p>
        </p:txBody>
      </p:sp>
      <p:pic>
        <p:nvPicPr>
          <p:cNvPr id="4" name="Picture 3"/>
          <p:cNvPicPr>
            <a:picLocks noChangeAspect="1"/>
          </p:cNvPicPr>
          <p:nvPr/>
        </p:nvPicPr>
        <p:blipFill>
          <a:blip r:embed="rId2"/>
          <a:stretch>
            <a:fillRect/>
          </a:stretch>
        </p:blipFill>
        <p:spPr>
          <a:xfrm>
            <a:off x="6379469" y="1772816"/>
            <a:ext cx="3828600" cy="2637480"/>
          </a:xfrm>
          <a:prstGeom prst="rect">
            <a:avLst/>
          </a:prstGeom>
        </p:spPr>
      </p:pic>
      <p:sp>
        <p:nvSpPr>
          <p:cNvPr id="5" name="Rectangle 4"/>
          <p:cNvSpPr/>
          <p:nvPr/>
        </p:nvSpPr>
        <p:spPr>
          <a:xfrm>
            <a:off x="7464152" y="4503864"/>
            <a:ext cx="1380506" cy="369332"/>
          </a:xfrm>
          <a:prstGeom prst="rect">
            <a:avLst/>
          </a:prstGeom>
        </p:spPr>
        <p:txBody>
          <a:bodyPr wrap="none">
            <a:spAutoFit/>
          </a:bodyPr>
          <a:lstStyle/>
          <a:p>
            <a:r>
              <a:rPr lang="en-US" dirty="0"/>
              <a:t>KMT unit 93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in the Cold War</a:t>
            </a:r>
            <a:endParaRPr lang="th-TH" dirty="0"/>
          </a:p>
        </p:txBody>
      </p:sp>
      <p:sp>
        <p:nvSpPr>
          <p:cNvPr id="3" name="Content Placeholder 2"/>
          <p:cNvSpPr>
            <a:spLocks noGrp="1"/>
          </p:cNvSpPr>
          <p:nvPr>
            <p:ph idx="1"/>
          </p:nvPr>
        </p:nvSpPr>
        <p:spPr/>
        <p:txBody>
          <a:bodyPr>
            <a:normAutofit/>
          </a:bodyPr>
          <a:lstStyle/>
          <a:p>
            <a:r>
              <a:rPr lang="en-US" dirty="0"/>
              <a:t>US became even more involved in wars in Indo-China. Thailand grew as their base.</a:t>
            </a:r>
          </a:p>
          <a:p>
            <a:pPr lvl="1"/>
            <a:r>
              <a:rPr lang="en-US" dirty="0"/>
              <a:t>US increased their aids and supply of weapons, help building roads. </a:t>
            </a:r>
          </a:p>
          <a:p>
            <a:pPr lvl="1"/>
            <a:r>
              <a:rPr lang="en-US" dirty="0"/>
              <a:t>US stationing of their troops in Thailand. </a:t>
            </a:r>
          </a:p>
          <a:p>
            <a:pPr lvl="1"/>
            <a:r>
              <a:rPr lang="en-US" dirty="0"/>
              <a:t>Thailand became the base for US air-strikes</a:t>
            </a:r>
          </a:p>
          <a:p>
            <a:pPr lvl="1"/>
            <a:r>
              <a:rPr lang="en-US" dirty="0"/>
              <a:t>The number of US personnel and hardware in Thailand escalated from 1964. </a:t>
            </a:r>
          </a:p>
          <a:p>
            <a:pPr>
              <a:buNone/>
            </a:pPr>
            <a:endParaRPr lang="en-US" dirty="0"/>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 Bombing of Indochina</a:t>
            </a:r>
            <a:endParaRPr lang="th-TH" dirty="0"/>
          </a:p>
        </p:txBody>
      </p:sp>
      <p:pic>
        <p:nvPicPr>
          <p:cNvPr id="2050" name="Picture 2"/>
          <p:cNvPicPr>
            <a:picLocks noChangeAspect="1" noChangeArrowheads="1"/>
          </p:cNvPicPr>
          <p:nvPr/>
        </p:nvPicPr>
        <p:blipFill>
          <a:blip r:embed="rId2"/>
          <a:srcRect/>
          <a:stretch>
            <a:fillRect/>
          </a:stretch>
        </p:blipFill>
        <p:spPr bwMode="auto">
          <a:xfrm>
            <a:off x="1524001" y="1285860"/>
            <a:ext cx="9143999" cy="4325752"/>
          </a:xfrm>
          <a:prstGeom prst="rect">
            <a:avLst/>
          </a:prstGeom>
          <a:noFill/>
          <a:ln w="9525">
            <a:noFill/>
            <a:miter lim="800000"/>
            <a:headEnd/>
            <a:tailEnd/>
          </a:ln>
          <a:effectLst/>
        </p:spPr>
      </p:pic>
      <p:sp>
        <p:nvSpPr>
          <p:cNvPr id="5" name="Rectangle 4"/>
          <p:cNvSpPr/>
          <p:nvPr/>
        </p:nvSpPr>
        <p:spPr>
          <a:xfrm>
            <a:off x="1809720" y="5672096"/>
            <a:ext cx="8501122" cy="400110"/>
          </a:xfrm>
          <a:prstGeom prst="rect">
            <a:avLst/>
          </a:prstGeom>
        </p:spPr>
        <p:txBody>
          <a:bodyPr wrap="square">
            <a:spAutoFit/>
          </a:bodyPr>
          <a:lstStyle/>
          <a:p>
            <a:r>
              <a:rPr lang="en-US" sz="2000" dirty="0"/>
              <a:t>Source: </a:t>
            </a:r>
            <a:r>
              <a:rPr lang="en-US" sz="2000" u="sng" dirty="0">
                <a:hlinkClick r:id="rId3"/>
              </a:rPr>
              <a:t>http://mangomap.com/maps/user/bomb%20density%20map</a:t>
            </a:r>
            <a:endParaRPr lang="th-TH"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6"/>
            <a:ext cx="8229600" cy="1143000"/>
          </a:xfrm>
        </p:spPr>
        <p:txBody>
          <a:bodyPr/>
          <a:lstStyle/>
          <a:p>
            <a:r>
              <a:rPr lang="en-US" dirty="0"/>
              <a:t>US Bombing of Cambodia</a:t>
            </a:r>
            <a:endParaRPr lang="th-TH" dirty="0"/>
          </a:p>
        </p:txBody>
      </p:sp>
      <p:sp>
        <p:nvSpPr>
          <p:cNvPr id="4" name="Rectangle 3"/>
          <p:cNvSpPr/>
          <p:nvPr/>
        </p:nvSpPr>
        <p:spPr>
          <a:xfrm>
            <a:off x="1809752" y="5155370"/>
            <a:ext cx="8643966" cy="1631216"/>
          </a:xfrm>
          <a:prstGeom prst="rect">
            <a:avLst/>
          </a:prstGeom>
        </p:spPr>
        <p:txBody>
          <a:bodyPr wrap="square">
            <a:spAutoFit/>
          </a:bodyPr>
          <a:lstStyle/>
          <a:p>
            <a:r>
              <a:rPr lang="en-US" sz="2000" dirty="0"/>
              <a:t>The U.S. dropped 160,000 tons of bombs on Japan during World War Two. The Pentagon data records the bombardment of Cambodia to have been at least three times heavier (around 500,000 tons), perhaps much more.</a:t>
            </a:r>
          </a:p>
          <a:p>
            <a:endParaRPr lang="en-US" sz="2000" dirty="0"/>
          </a:p>
          <a:p>
            <a:r>
              <a:rPr lang="en-US" sz="2000" dirty="0"/>
              <a:t>Source: Kiernan and Owen 2010 (http://www.japanfocus.org/-ben-kiernan/3380)</a:t>
            </a:r>
            <a:endParaRPr lang="th-TH" sz="2000" dirty="0"/>
          </a:p>
        </p:txBody>
      </p:sp>
      <p:pic>
        <p:nvPicPr>
          <p:cNvPr id="1027" name="Picture 3"/>
          <p:cNvPicPr>
            <a:picLocks noChangeAspect="1" noChangeArrowheads="1"/>
          </p:cNvPicPr>
          <p:nvPr/>
        </p:nvPicPr>
        <p:blipFill>
          <a:blip r:embed="rId2"/>
          <a:srcRect/>
          <a:stretch>
            <a:fillRect/>
          </a:stretch>
        </p:blipFill>
        <p:spPr bwMode="auto">
          <a:xfrm>
            <a:off x="3351702" y="928671"/>
            <a:ext cx="5458942" cy="385765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in the Cold War</a:t>
            </a:r>
            <a:endParaRPr lang="th-TH" dirty="0"/>
          </a:p>
        </p:txBody>
      </p:sp>
      <p:sp>
        <p:nvSpPr>
          <p:cNvPr id="3" name="Content Placeholder 2"/>
          <p:cNvSpPr>
            <a:spLocks noGrp="1"/>
          </p:cNvSpPr>
          <p:nvPr>
            <p:ph idx="1"/>
          </p:nvPr>
        </p:nvSpPr>
        <p:spPr/>
        <p:txBody>
          <a:bodyPr>
            <a:normAutofit/>
          </a:bodyPr>
          <a:lstStyle/>
          <a:p>
            <a:r>
              <a:rPr lang="en-US" dirty="0"/>
              <a:t>The US also increased its support to the Thai police in response to the spread of communism </a:t>
            </a:r>
          </a:p>
          <a:p>
            <a:pPr lvl="1"/>
            <a:r>
              <a:rPr lang="en-US" dirty="0"/>
              <a:t>From 1962, US provided arms, ammunition, vehicles, and aircrafts to the Border Patrol Police</a:t>
            </a:r>
          </a:p>
          <a:p>
            <a:pPr lvl="1"/>
            <a:r>
              <a:rPr lang="en-US" dirty="0"/>
              <a:t>Paramilitary and provincial units also gained supports</a:t>
            </a:r>
          </a:p>
          <a:p>
            <a:pPr lvl="1"/>
            <a:r>
              <a:rPr lang="en-US" dirty="0"/>
              <a:t>B/w 1965-1968, Thai police force increased from 51,000 to 80,000. </a:t>
            </a:r>
          </a:p>
          <a:p>
            <a:pPr lvl="1"/>
            <a:r>
              <a:rPr lang="en-US" dirty="0"/>
              <a:t>50% of US economic aid estimated to be channeled to the police</a:t>
            </a:r>
          </a:p>
          <a:p>
            <a:pPr>
              <a:buNone/>
            </a:pPr>
            <a:endParaRPr lang="en-US" dirty="0"/>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in the Cold War</a:t>
            </a:r>
            <a:endParaRPr lang="th-TH" dirty="0"/>
          </a:p>
        </p:txBody>
      </p:sp>
      <p:sp>
        <p:nvSpPr>
          <p:cNvPr id="3" name="Content Placeholder 2"/>
          <p:cNvSpPr>
            <a:spLocks noGrp="1"/>
          </p:cNvSpPr>
          <p:nvPr>
            <p:ph idx="1"/>
          </p:nvPr>
        </p:nvSpPr>
        <p:spPr>
          <a:xfrm>
            <a:off x="1182847" y="1417639"/>
            <a:ext cx="9613783" cy="4708525"/>
          </a:xfrm>
        </p:spPr>
        <p:txBody>
          <a:bodyPr>
            <a:normAutofit/>
          </a:bodyPr>
          <a:lstStyle/>
          <a:p>
            <a:r>
              <a:rPr lang="en-US" dirty="0"/>
              <a:t>US support made Thai army and police highly powerful.</a:t>
            </a:r>
          </a:p>
          <a:p>
            <a:pPr lvl="1"/>
            <a:r>
              <a:rPr lang="en-US" dirty="0"/>
              <a:t>The more US involvement in Indo-China, the more that Thai military can bargain for more.</a:t>
            </a:r>
          </a:p>
          <a:p>
            <a:pPr lvl="1"/>
            <a:r>
              <a:rPr lang="en-US" dirty="0"/>
              <a:t>From 1951-1972, US military assistance were more than 50% of Thai military budget</a:t>
            </a:r>
          </a:p>
          <a:p>
            <a:pPr lvl="1"/>
            <a:r>
              <a:rPr lang="en-US" dirty="0"/>
              <a:t>Thai military domestic defense budget increased more than 10 times. </a:t>
            </a:r>
          </a:p>
          <a:p>
            <a:r>
              <a:rPr lang="en-US" dirty="0"/>
              <a:t>Additional aid provided to Thai police and through USAID (development aid). </a:t>
            </a:r>
          </a:p>
          <a:p>
            <a:pPr>
              <a:buNone/>
            </a:pPr>
            <a:endParaRPr lang="en-US" dirty="0"/>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Businessmen and Generals</a:t>
            </a:r>
            <a:endParaRPr lang="th-TH" dirty="0"/>
          </a:p>
        </p:txBody>
      </p:sp>
      <p:sp>
        <p:nvSpPr>
          <p:cNvPr id="3" name="Content Placeholder 2"/>
          <p:cNvSpPr>
            <a:spLocks noGrp="1"/>
          </p:cNvSpPr>
          <p:nvPr>
            <p:ph idx="1"/>
          </p:nvPr>
        </p:nvSpPr>
        <p:spPr/>
        <p:txBody>
          <a:bodyPr>
            <a:normAutofit/>
          </a:bodyPr>
          <a:lstStyle/>
          <a:p>
            <a:r>
              <a:rPr lang="en-US" dirty="0"/>
              <a:t>In 1930s and 1940s, the businessmen and generals were on opposing sides. </a:t>
            </a:r>
          </a:p>
          <a:p>
            <a:r>
              <a:rPr lang="en-US" dirty="0"/>
              <a:t>But in 1950s, they turned to share profits with the businessmen. </a:t>
            </a:r>
          </a:p>
          <a:p>
            <a:pPr lvl="1"/>
            <a:r>
              <a:rPr lang="en-US" dirty="0"/>
              <a:t>The new alignment paved way for the </a:t>
            </a:r>
            <a:r>
              <a:rPr lang="en-US" dirty="0" err="1"/>
              <a:t>Sarit’s</a:t>
            </a:r>
            <a:r>
              <a:rPr lang="en-US" dirty="0"/>
              <a:t> change of economic policies </a:t>
            </a:r>
          </a:p>
          <a:p>
            <a:pPr lvl="1"/>
            <a:r>
              <a:rPr lang="en-US" dirty="0"/>
              <a:t>The US oversaw the change, but the basis of change also came from the growth of private capitals.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Businessmen and Generals</a:t>
            </a:r>
            <a:endParaRPr lang="th-TH" dirty="0"/>
          </a:p>
        </p:txBody>
      </p:sp>
      <p:sp>
        <p:nvSpPr>
          <p:cNvPr id="3" name="Content Placeholder 2"/>
          <p:cNvSpPr>
            <a:spLocks noGrp="1"/>
          </p:cNvSpPr>
          <p:nvPr>
            <p:ph idx="1"/>
          </p:nvPr>
        </p:nvSpPr>
        <p:spPr/>
        <p:txBody>
          <a:bodyPr>
            <a:normAutofit/>
          </a:bodyPr>
          <a:lstStyle/>
          <a:p>
            <a:r>
              <a:rPr lang="en-US" dirty="0"/>
              <a:t>The generals used the state power to amass their private fortunes and political funds. </a:t>
            </a:r>
          </a:p>
          <a:p>
            <a:pPr lvl="1"/>
            <a:r>
              <a:rPr lang="en-US" dirty="0"/>
              <a:t>Generals sat on the board, made money from directors' fees, patronage contracts, and various illicit techniques. </a:t>
            </a:r>
          </a:p>
          <a:p>
            <a:r>
              <a:rPr lang="en-US" dirty="0"/>
              <a:t>Post 1947 Coup saw the increase in the number of state enterprises. </a:t>
            </a:r>
          </a:p>
          <a:p>
            <a:pPr lvl="1"/>
            <a:r>
              <a:rPr lang="en-US" dirty="0"/>
              <a:t>Board of these enterprises filled with military and politicians.</a:t>
            </a:r>
          </a:p>
          <a:p>
            <a:pPr lvl="1"/>
            <a:r>
              <a:rPr lang="en-US" dirty="0"/>
              <a:t>State enterprises already showed sign of inefficiency. </a:t>
            </a:r>
          </a:p>
          <a:p>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Generals’ Businesses</a:t>
            </a:r>
            <a:endParaRPr lang="th-TH" dirty="0"/>
          </a:p>
        </p:txBody>
      </p:sp>
      <p:sp>
        <p:nvSpPr>
          <p:cNvPr id="3" name="Content Placeholder 2"/>
          <p:cNvSpPr>
            <a:spLocks noGrp="1"/>
          </p:cNvSpPr>
          <p:nvPr>
            <p:ph idx="1"/>
          </p:nvPr>
        </p:nvSpPr>
        <p:spPr>
          <a:xfrm>
            <a:off x="931178" y="1535184"/>
            <a:ext cx="9940954" cy="4894211"/>
          </a:xfrm>
        </p:spPr>
        <p:txBody>
          <a:bodyPr>
            <a:normAutofit/>
          </a:bodyPr>
          <a:lstStyle/>
          <a:p>
            <a:r>
              <a:rPr lang="en-US" dirty="0"/>
              <a:t>The military’s way of making profits</a:t>
            </a:r>
          </a:p>
          <a:p>
            <a:pPr lvl="1"/>
            <a:r>
              <a:rPr lang="en-US" dirty="0" err="1"/>
              <a:t>Sarit’s</a:t>
            </a:r>
            <a:r>
              <a:rPr lang="en-US" dirty="0"/>
              <a:t> control of Lottery Bureau</a:t>
            </a:r>
          </a:p>
          <a:p>
            <a:pPr lvl="1"/>
            <a:r>
              <a:rPr lang="en-US" dirty="0"/>
              <a:t>Companies set up to conduct business with gov't departments. </a:t>
            </a:r>
          </a:p>
          <a:p>
            <a:pPr lvl="2"/>
            <a:r>
              <a:rPr lang="en-US" dirty="0"/>
              <a:t>Construction contracts. Mining and mineral concessions. Purchases of arms, and the recreational services.</a:t>
            </a:r>
          </a:p>
          <a:p>
            <a:pPr lvl="1"/>
            <a:r>
              <a:rPr lang="en-US" dirty="0"/>
              <a:t>Military's logging businesses assisted by the construction of damn and highways. </a:t>
            </a:r>
          </a:p>
          <a:p>
            <a:pPr lvl="1"/>
            <a:r>
              <a:rPr lang="en-US" dirty="0"/>
              <a:t>The construction of highways also allowed military leaders to gained ownership of land. </a:t>
            </a:r>
          </a:p>
          <a:p>
            <a:pPr marL="914400" lvl="2" indent="0">
              <a:buNone/>
            </a:pPr>
            <a:endParaRPr lang="en-US" dirty="0"/>
          </a:p>
          <a:p>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Sarit</a:t>
            </a:r>
            <a:r>
              <a:rPr lang="en-US" dirty="0"/>
              <a:t> and </a:t>
            </a:r>
            <a:r>
              <a:rPr lang="en-US" dirty="0" err="1"/>
              <a:t>Phao</a:t>
            </a:r>
            <a:endParaRPr lang="th-TH" dirty="0"/>
          </a:p>
        </p:txBody>
      </p:sp>
      <p:pic>
        <p:nvPicPr>
          <p:cNvPr id="3074" name="Picture 2" descr="http://www.bpp.go.th/bpp_paru/images/stories/p1.jpg"/>
          <p:cNvPicPr>
            <a:picLocks noChangeAspect="1" noChangeArrowheads="1"/>
          </p:cNvPicPr>
          <p:nvPr/>
        </p:nvPicPr>
        <p:blipFill>
          <a:blip r:embed="rId2"/>
          <a:srcRect/>
          <a:stretch>
            <a:fillRect/>
          </a:stretch>
        </p:blipFill>
        <p:spPr bwMode="auto">
          <a:xfrm>
            <a:off x="6596066" y="1524014"/>
            <a:ext cx="2571750" cy="4048126"/>
          </a:xfrm>
          <a:prstGeom prst="rect">
            <a:avLst/>
          </a:prstGeom>
          <a:noFill/>
        </p:spPr>
      </p:pic>
      <p:pic>
        <p:nvPicPr>
          <p:cNvPr id="3076" name="Picture 4" descr="http://upload.wikimedia.org/wikipedia/th/thumb/9/9d/Salit_thanarat.jpg/200px-Salit_thanarat.jpg"/>
          <p:cNvPicPr>
            <a:picLocks noChangeAspect="1" noChangeArrowheads="1"/>
          </p:cNvPicPr>
          <p:nvPr/>
        </p:nvPicPr>
        <p:blipFill>
          <a:blip r:embed="rId3"/>
          <a:srcRect/>
          <a:stretch>
            <a:fillRect/>
          </a:stretch>
        </p:blipFill>
        <p:spPr bwMode="auto">
          <a:xfrm>
            <a:off x="2809852" y="1500174"/>
            <a:ext cx="3050162" cy="4071966"/>
          </a:xfrm>
          <a:prstGeom prst="rect">
            <a:avLst/>
          </a:prstGeom>
          <a:noFill/>
        </p:spPr>
      </p:pic>
      <p:sp>
        <p:nvSpPr>
          <p:cNvPr id="7" name="Rectangle 6"/>
          <p:cNvSpPr/>
          <p:nvPr/>
        </p:nvSpPr>
        <p:spPr>
          <a:xfrm>
            <a:off x="3524232" y="5715016"/>
            <a:ext cx="1136850" cy="369332"/>
          </a:xfrm>
          <a:prstGeom prst="rect">
            <a:avLst/>
          </a:prstGeom>
        </p:spPr>
        <p:txBody>
          <a:bodyPr wrap="none">
            <a:spAutoFit/>
          </a:bodyPr>
          <a:lstStyle/>
          <a:p>
            <a:r>
              <a:rPr lang="th-TH" dirty="0"/>
              <a:t>สฤษดิ์ ธนะรัชต์</a:t>
            </a:r>
          </a:p>
        </p:txBody>
      </p:sp>
      <p:sp>
        <p:nvSpPr>
          <p:cNvPr id="8" name="Rectangle 7"/>
          <p:cNvSpPr/>
          <p:nvPr/>
        </p:nvSpPr>
        <p:spPr>
          <a:xfrm>
            <a:off x="7086886" y="5715016"/>
            <a:ext cx="1082348" cy="369332"/>
          </a:xfrm>
          <a:prstGeom prst="rect">
            <a:avLst/>
          </a:prstGeom>
        </p:spPr>
        <p:txBody>
          <a:bodyPr wrap="none">
            <a:spAutoFit/>
          </a:bodyPr>
          <a:lstStyle/>
          <a:p>
            <a:r>
              <a:rPr lang="th-TH" dirty="0"/>
              <a:t>เผ่า ศรียานนท์</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Generals’ Businesses</a:t>
            </a:r>
            <a:endParaRPr lang="th-TH" dirty="0"/>
          </a:p>
        </p:txBody>
      </p:sp>
      <p:sp>
        <p:nvSpPr>
          <p:cNvPr id="3" name="Content Placeholder 2"/>
          <p:cNvSpPr>
            <a:spLocks noGrp="1"/>
          </p:cNvSpPr>
          <p:nvPr>
            <p:ph idx="1"/>
          </p:nvPr>
        </p:nvSpPr>
        <p:spPr>
          <a:xfrm>
            <a:off x="1981200" y="1600200"/>
            <a:ext cx="8229600" cy="4614882"/>
          </a:xfrm>
        </p:spPr>
        <p:txBody>
          <a:bodyPr>
            <a:normAutofit/>
          </a:bodyPr>
          <a:lstStyle/>
          <a:p>
            <a:r>
              <a:rPr lang="en-US" dirty="0"/>
              <a:t>The military leaders involved in illegal activities, most notably the opium trade. </a:t>
            </a:r>
          </a:p>
          <a:p>
            <a:pPr lvl="1"/>
            <a:r>
              <a:rPr lang="en-US" dirty="0"/>
              <a:t>The "golden triangle" </a:t>
            </a:r>
          </a:p>
          <a:p>
            <a:pPr lvl="1"/>
            <a:r>
              <a:rPr lang="en-US" dirty="0"/>
              <a:t>Thailand became the main exporting point of opium. </a:t>
            </a:r>
          </a:p>
          <a:p>
            <a:pPr lvl="1"/>
            <a:r>
              <a:rPr lang="en-US" dirty="0" err="1"/>
              <a:t>Sarit</a:t>
            </a:r>
            <a:r>
              <a:rPr lang="en-US" dirty="0"/>
              <a:t> and </a:t>
            </a:r>
            <a:r>
              <a:rPr lang="en-US" dirty="0" err="1"/>
              <a:t>Phao</a:t>
            </a:r>
            <a:r>
              <a:rPr lang="en-US" dirty="0"/>
              <a:t> competed in trafficking opium. </a:t>
            </a:r>
          </a:p>
          <a:p>
            <a:pPr>
              <a:buNone/>
            </a:pP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International Drug Route</a:t>
            </a:r>
            <a:endParaRPr lang="th-TH" dirty="0"/>
          </a:p>
        </p:txBody>
      </p:sp>
      <p:pic>
        <p:nvPicPr>
          <p:cNvPr id="36866" name="Picture 2" descr="http://upload.wikimedia.org/wikipedia/commons/6/64/Drugroutemap.gif"/>
          <p:cNvPicPr>
            <a:picLocks noChangeAspect="1" noChangeArrowheads="1"/>
          </p:cNvPicPr>
          <p:nvPr/>
        </p:nvPicPr>
        <p:blipFill>
          <a:blip r:embed="rId2"/>
          <a:srcRect/>
          <a:stretch>
            <a:fillRect/>
          </a:stretch>
        </p:blipFill>
        <p:spPr bwMode="auto">
          <a:xfrm>
            <a:off x="3095604" y="1643050"/>
            <a:ext cx="5715040" cy="3060722"/>
          </a:xfrm>
          <a:prstGeom prst="rect">
            <a:avLst/>
          </a:prstGeom>
          <a:noFill/>
        </p:spPr>
      </p:pic>
      <p:sp>
        <p:nvSpPr>
          <p:cNvPr id="6" name="Rectangle 5"/>
          <p:cNvSpPr/>
          <p:nvPr/>
        </p:nvSpPr>
        <p:spPr>
          <a:xfrm>
            <a:off x="2238348" y="5214950"/>
            <a:ext cx="7643866" cy="369332"/>
          </a:xfrm>
          <a:prstGeom prst="rect">
            <a:avLst/>
          </a:prstGeom>
        </p:spPr>
        <p:txBody>
          <a:bodyPr wrap="square">
            <a:spAutoFit/>
          </a:bodyPr>
          <a:lstStyle/>
          <a:p>
            <a:r>
              <a:rPr lang="en-US" dirty="0"/>
              <a:t>Source: http://en.wikipedia.org/wiki/Heroin</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Generals New Roles in Capitalism</a:t>
            </a:r>
            <a:endParaRPr lang="th-TH" dirty="0"/>
          </a:p>
        </p:txBody>
      </p:sp>
      <p:sp>
        <p:nvSpPr>
          <p:cNvPr id="3" name="Content Placeholder 2"/>
          <p:cNvSpPr>
            <a:spLocks noGrp="1"/>
          </p:cNvSpPr>
          <p:nvPr>
            <p:ph idx="1"/>
          </p:nvPr>
        </p:nvSpPr>
        <p:spPr>
          <a:xfrm>
            <a:off x="1157681" y="1600200"/>
            <a:ext cx="9571838" cy="4614882"/>
          </a:xfrm>
        </p:spPr>
        <p:txBody>
          <a:bodyPr>
            <a:normAutofit/>
          </a:bodyPr>
          <a:lstStyle/>
          <a:p>
            <a:r>
              <a:rPr lang="en-US" dirty="0"/>
              <a:t>In 1950s, the generals turned toward a more sophisticated role in Thailand's capitalism. </a:t>
            </a:r>
          </a:p>
          <a:p>
            <a:pPr lvl="1"/>
            <a:r>
              <a:rPr lang="en-US" dirty="0"/>
              <a:t>Like </a:t>
            </a:r>
            <a:r>
              <a:rPr lang="en-US" dirty="0" err="1"/>
              <a:t>Pridi</a:t>
            </a:r>
            <a:r>
              <a:rPr lang="en-US" dirty="0"/>
              <a:t>, they developed reciprocal partnership with bankers and businesses. </a:t>
            </a:r>
          </a:p>
          <a:p>
            <a:pPr lvl="2"/>
            <a:r>
              <a:rPr lang="en-US" dirty="0"/>
              <a:t>The military sit also in all range of private companies. </a:t>
            </a:r>
            <a:r>
              <a:rPr lang="en-US" dirty="0" err="1"/>
              <a:t>Phao</a:t>
            </a:r>
            <a:r>
              <a:rPr lang="en-US" dirty="0"/>
              <a:t> sat on 26 boards. </a:t>
            </a:r>
            <a:r>
              <a:rPr lang="en-US" dirty="0" err="1"/>
              <a:t>Prapart</a:t>
            </a:r>
            <a:r>
              <a:rPr lang="en-US" dirty="0"/>
              <a:t> sat on 44, </a:t>
            </a:r>
            <a:r>
              <a:rPr lang="en-US" dirty="0" err="1"/>
              <a:t>Krit</a:t>
            </a:r>
            <a:r>
              <a:rPr lang="en-US" dirty="0"/>
              <a:t>, on 50. </a:t>
            </a:r>
          </a:p>
          <a:p>
            <a:pPr lvl="1"/>
            <a:r>
              <a:rPr lang="en-US" dirty="0"/>
              <a:t>The new roles provided the basis for the subsequent change in economy strategy toward the promotion of market and growth. </a:t>
            </a:r>
            <a:endParaRPr lang="th-TH" dirty="0"/>
          </a:p>
          <a:p>
            <a:pPr lvl="2"/>
            <a:endParaRPr lang="en-US" dirty="0"/>
          </a:p>
          <a:p>
            <a:pPr>
              <a:buNone/>
            </a:pP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1124125" y="1600200"/>
            <a:ext cx="9622172" cy="4614882"/>
          </a:xfrm>
        </p:spPr>
        <p:txBody>
          <a:bodyPr>
            <a:normAutofit/>
          </a:bodyPr>
          <a:lstStyle/>
          <a:p>
            <a:r>
              <a:rPr lang="en-US" dirty="0"/>
              <a:t>From 1935-1950, when Rama IX ascended to the throne, Thailand had been without resident monarch. </a:t>
            </a:r>
          </a:p>
          <a:p>
            <a:pPr lvl="1"/>
            <a:r>
              <a:rPr lang="en-US" dirty="0"/>
              <a:t>But there remain a strong royalist element within the bureaucracy</a:t>
            </a:r>
          </a:p>
          <a:p>
            <a:pPr lvl="1"/>
            <a:r>
              <a:rPr lang="en-US" dirty="0"/>
              <a:t>From late 1940s, the bureaucrats and the generals allied to form a new social force with a new set of ideas.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1166070" y="1591811"/>
            <a:ext cx="9773174" cy="4614882"/>
          </a:xfrm>
        </p:spPr>
        <p:txBody>
          <a:bodyPr>
            <a:normAutofit/>
          </a:bodyPr>
          <a:lstStyle/>
          <a:p>
            <a:r>
              <a:rPr lang="en-US" dirty="0"/>
              <a:t>Apart from </a:t>
            </a:r>
            <a:r>
              <a:rPr lang="en-US" dirty="0" err="1"/>
              <a:t>Phibun</a:t>
            </a:r>
            <a:r>
              <a:rPr lang="en-US" dirty="0"/>
              <a:t>, the leaders of the 1947 Coup had a close relationship with the royalists. </a:t>
            </a:r>
          </a:p>
          <a:p>
            <a:pPr lvl="1"/>
            <a:r>
              <a:rPr lang="en-US" dirty="0"/>
              <a:t>They returned to the idea of defending "Nation, Religion, King".</a:t>
            </a:r>
          </a:p>
          <a:p>
            <a:pPr lvl="1"/>
            <a:r>
              <a:rPr lang="en-US" dirty="0"/>
              <a:t>They increased the formal powers of the King in constitution.</a:t>
            </a:r>
          </a:p>
          <a:p>
            <a:pPr lvl="1"/>
            <a:r>
              <a:rPr lang="en-US" dirty="0"/>
              <a:t>And they handed back to the monarch the control over the royal property.</a:t>
            </a:r>
          </a:p>
          <a:p>
            <a:pPr lvl="2"/>
            <a:r>
              <a:rPr lang="en-US" dirty="0"/>
              <a:t>Crown Property Bureau grew in wealth from their land holding in BKK and investment in numerous businesses.</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Sarit’s</a:t>
            </a:r>
            <a:r>
              <a:rPr lang="en-US" dirty="0"/>
              <a:t> special relations</a:t>
            </a:r>
          </a:p>
        </p:txBody>
      </p:sp>
      <p:sp>
        <p:nvSpPr>
          <p:cNvPr id="3" name="Content Placeholder 2"/>
          <p:cNvSpPr>
            <a:spLocks noGrp="1"/>
          </p:cNvSpPr>
          <p:nvPr>
            <p:ph idx="1"/>
          </p:nvPr>
        </p:nvSpPr>
        <p:spPr>
          <a:xfrm>
            <a:off x="1115736" y="1628800"/>
            <a:ext cx="9706062" cy="4797444"/>
          </a:xfrm>
        </p:spPr>
        <p:txBody>
          <a:bodyPr>
            <a:normAutofit/>
          </a:bodyPr>
          <a:lstStyle/>
          <a:p>
            <a:r>
              <a:rPr lang="en-US" dirty="0"/>
              <a:t>In 1957 Coup, </a:t>
            </a:r>
            <a:r>
              <a:rPr lang="en-US" dirty="0" err="1"/>
              <a:t>Sarit</a:t>
            </a:r>
            <a:r>
              <a:rPr lang="en-US" dirty="0"/>
              <a:t> was made "Defender of the Capital". </a:t>
            </a:r>
          </a:p>
          <a:p>
            <a:r>
              <a:rPr lang="en-US" dirty="0"/>
              <a:t>Under </a:t>
            </a:r>
            <a:r>
              <a:rPr lang="en-US" dirty="0" err="1"/>
              <a:t>Sarit</a:t>
            </a:r>
            <a:r>
              <a:rPr lang="en-US" dirty="0"/>
              <a:t> leadership, the monarch was restated as the symbolic head of the nation. </a:t>
            </a:r>
          </a:p>
          <a:p>
            <a:pPr lvl="1"/>
            <a:r>
              <a:rPr lang="en-US" dirty="0"/>
              <a:t>National day changed.</a:t>
            </a:r>
          </a:p>
          <a:p>
            <a:pPr lvl="1"/>
            <a:r>
              <a:rPr lang="en-US" dirty="0" err="1"/>
              <a:t>Rak-na-kwan</a:t>
            </a:r>
            <a:r>
              <a:rPr lang="en-US" dirty="0"/>
              <a:t> ceremony restored.</a:t>
            </a:r>
          </a:p>
          <a:p>
            <a:pPr lvl="1"/>
            <a:r>
              <a:rPr lang="en-US" dirty="0"/>
              <a:t>The King and Queen tour of the rural area, visits to foreign countries. </a:t>
            </a:r>
          </a:p>
          <a:p>
            <a:pPr lvl="1"/>
            <a:r>
              <a:rPr lang="en-US" dirty="0"/>
              <a:t>The government promoted the display of these events. </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1124125" y="1600200"/>
            <a:ext cx="9840286" cy="4614882"/>
          </a:xfrm>
        </p:spPr>
        <p:txBody>
          <a:bodyPr>
            <a:normAutofit/>
          </a:bodyPr>
          <a:lstStyle/>
          <a:p>
            <a:r>
              <a:rPr lang="en-US" dirty="0"/>
              <a:t>Raising the visibility of Royal Family. </a:t>
            </a:r>
          </a:p>
          <a:p>
            <a:pPr lvl="1"/>
            <a:r>
              <a:rPr lang="en-US" dirty="0"/>
              <a:t>Rise in number of ceremonies, functions, and audiences attended by the King. </a:t>
            </a:r>
          </a:p>
          <a:p>
            <a:pPr lvl="1"/>
            <a:r>
              <a:rPr lang="en-US" dirty="0"/>
              <a:t>Establishing relationships numerous groups including business communities, middle-class, and army.</a:t>
            </a:r>
          </a:p>
          <a:p>
            <a:pPr lvl="1"/>
            <a:r>
              <a:rPr lang="en-US" dirty="0"/>
              <a:t>Playing part in fund-raising. Royal sponsorship for marriages. Royal presence in degree ceremonies. </a:t>
            </a:r>
          </a:p>
          <a:p>
            <a:r>
              <a:rPr lang="en-US" dirty="0"/>
              <a:t>New projected image of Royal Family</a:t>
            </a:r>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1023457" y="1566644"/>
            <a:ext cx="9078286" cy="4614882"/>
          </a:xfrm>
        </p:spPr>
        <p:txBody>
          <a:bodyPr>
            <a:normAutofit/>
          </a:bodyPr>
          <a:lstStyle/>
          <a:p>
            <a:r>
              <a:rPr lang="en-US" dirty="0"/>
              <a:t>Restoring the importance of Monarchy to the military </a:t>
            </a:r>
          </a:p>
          <a:p>
            <a:pPr lvl="1"/>
            <a:r>
              <a:rPr lang="en-US" dirty="0"/>
              <a:t>King and queen as honorary commanders. </a:t>
            </a:r>
          </a:p>
          <a:p>
            <a:pPr lvl="1"/>
            <a:r>
              <a:rPr lang="en-US" dirty="0"/>
              <a:t>Army as "the army of the King".</a:t>
            </a:r>
          </a:p>
          <a:p>
            <a:r>
              <a:rPr lang="en-US" dirty="0"/>
              <a:t>The King's role as the patron of Buddhism </a:t>
            </a:r>
          </a:p>
          <a:p>
            <a:pPr lvl="1"/>
            <a:r>
              <a:rPr lang="en-US" dirty="0"/>
              <a:t>Royal </a:t>
            </a:r>
            <a:r>
              <a:rPr lang="en-US" dirty="0" err="1"/>
              <a:t>Kathin</a:t>
            </a:r>
            <a:r>
              <a:rPr lang="en-US" dirty="0"/>
              <a:t> ceremony revived. </a:t>
            </a:r>
          </a:p>
          <a:p>
            <a:pPr lvl="1"/>
            <a:r>
              <a:rPr lang="en-US" dirty="0"/>
              <a:t>The importance of </a:t>
            </a:r>
            <a:r>
              <a:rPr lang="en-US" dirty="0" err="1"/>
              <a:t>Thammayut</a:t>
            </a:r>
            <a:r>
              <a:rPr lang="en-US" dirty="0"/>
              <a:t> Sect was restored. </a:t>
            </a:r>
          </a:p>
          <a:p>
            <a:pPr lvl="1"/>
            <a:r>
              <a:rPr lang="en-US" dirty="0" err="1"/>
              <a:t>Sarit</a:t>
            </a:r>
            <a:r>
              <a:rPr lang="en-US" dirty="0"/>
              <a:t> supported monks roles in rural development, and in preventing the spread of communism. </a:t>
            </a:r>
          </a:p>
          <a:p>
            <a:pPr lvl="1"/>
            <a:endParaRPr lang="en-US" dirty="0"/>
          </a:p>
          <a:p>
            <a:pPr>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New Political Ideology</a:t>
            </a:r>
          </a:p>
        </p:txBody>
      </p:sp>
      <p:sp>
        <p:nvSpPr>
          <p:cNvPr id="3" name="Content Placeholder 2"/>
          <p:cNvSpPr>
            <a:spLocks noGrp="1"/>
          </p:cNvSpPr>
          <p:nvPr>
            <p:ph idx="1"/>
          </p:nvPr>
        </p:nvSpPr>
        <p:spPr>
          <a:xfrm>
            <a:off x="1233182" y="1600200"/>
            <a:ext cx="9756396" cy="4614882"/>
          </a:xfrm>
        </p:spPr>
        <p:txBody>
          <a:bodyPr>
            <a:normAutofit/>
          </a:bodyPr>
          <a:lstStyle/>
          <a:p>
            <a:r>
              <a:rPr lang="en-US" dirty="0" err="1"/>
              <a:t>Luang</a:t>
            </a:r>
            <a:r>
              <a:rPr lang="en-US" dirty="0"/>
              <a:t> </a:t>
            </a:r>
            <a:r>
              <a:rPr lang="en-US" dirty="0" err="1"/>
              <a:t>Wichit’s</a:t>
            </a:r>
            <a:r>
              <a:rPr lang="en-US" dirty="0"/>
              <a:t> continued his role as chief ideologist</a:t>
            </a:r>
          </a:p>
          <a:p>
            <a:pPr lvl="1"/>
            <a:r>
              <a:rPr lang="en-US" dirty="0"/>
              <a:t>But the military no longer projected as the sole power. They became "army of the King”</a:t>
            </a:r>
          </a:p>
          <a:p>
            <a:r>
              <a:rPr lang="en-US" dirty="0"/>
              <a:t>Reviving of absolutist ideas, with the King at the center, but now with the "government headed by the King". </a:t>
            </a:r>
          </a:p>
          <a:p>
            <a:pPr lvl="1"/>
            <a:r>
              <a:rPr lang="en-US" dirty="0"/>
              <a:t>The traditional ideological role of the King was divided, with the King assuming the passive role of spiritual and moral leadership, while the military dictator took active role in governing the polity. </a:t>
            </a:r>
          </a:p>
          <a:p>
            <a:pPr lvl="1"/>
            <a:r>
              <a:rPr lang="en-US" dirty="0"/>
              <a:t>The army has responsibility in controlling politics and governance. </a:t>
            </a:r>
          </a:p>
          <a:p>
            <a:pPr lvl="1"/>
            <a:r>
              <a:rPr lang="en-US" dirty="0"/>
              <a:t>The army is portrayed as brave, clean hearts, worthy of </a:t>
            </a:r>
            <a:r>
              <a:rPr lang="en-US" dirty="0" err="1"/>
              <a:t>honours</a:t>
            </a:r>
            <a:endParaRPr lang="en-US" dirty="0"/>
          </a:p>
          <a:p>
            <a:endParaRPr lang="en-US" dirty="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New Political Ideology</a:t>
            </a:r>
          </a:p>
        </p:txBody>
      </p:sp>
      <p:sp>
        <p:nvSpPr>
          <p:cNvPr id="3" name="Content Placeholder 2"/>
          <p:cNvSpPr>
            <a:spLocks noGrp="1"/>
          </p:cNvSpPr>
          <p:nvPr>
            <p:ph idx="1"/>
          </p:nvPr>
        </p:nvSpPr>
        <p:spPr>
          <a:xfrm>
            <a:off x="1191237" y="1600200"/>
            <a:ext cx="9756396" cy="4614882"/>
          </a:xfrm>
        </p:spPr>
        <p:txBody>
          <a:bodyPr>
            <a:normAutofit/>
          </a:bodyPr>
          <a:lstStyle/>
          <a:p>
            <a:r>
              <a:rPr lang="en-US" dirty="0"/>
              <a:t>The invention of "Thai Style Democracy"</a:t>
            </a:r>
          </a:p>
          <a:p>
            <a:pPr lvl="1"/>
            <a:r>
              <a:rPr lang="en-US" dirty="0" err="1"/>
              <a:t>Farang</a:t>
            </a:r>
            <a:r>
              <a:rPr lang="en-US" dirty="0"/>
              <a:t> democracy, emphasizing on “representatives”, have been misguidedly promoted in Thailand since 1932.</a:t>
            </a:r>
          </a:p>
          <a:p>
            <a:pPr lvl="1"/>
            <a:r>
              <a:rPr lang="en-US" dirty="0"/>
              <a:t>The assembly full of military appointees was justified by stressing the importance of honesty and scholastic competence, without the influence from political party or the desire to win elections. </a:t>
            </a:r>
          </a:p>
          <a:p>
            <a:pPr lvl="1"/>
            <a:endParaRPr lang="en-US" dirty="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New Political Ideology</a:t>
            </a:r>
          </a:p>
        </p:txBody>
      </p:sp>
      <p:sp>
        <p:nvSpPr>
          <p:cNvPr id="3" name="Content Placeholder 2"/>
          <p:cNvSpPr>
            <a:spLocks noGrp="1"/>
          </p:cNvSpPr>
          <p:nvPr>
            <p:ph idx="1"/>
          </p:nvPr>
        </p:nvSpPr>
        <p:spPr>
          <a:xfrm>
            <a:off x="1325461" y="1600200"/>
            <a:ext cx="9479559" cy="4614882"/>
          </a:xfrm>
        </p:spPr>
        <p:txBody>
          <a:bodyPr>
            <a:normAutofit/>
          </a:bodyPr>
          <a:lstStyle/>
          <a:p>
            <a:r>
              <a:rPr lang="en-US" dirty="0"/>
              <a:t>The new political ideology left no room for civilian politicians. </a:t>
            </a:r>
          </a:p>
          <a:p>
            <a:pPr lvl="1"/>
            <a:r>
              <a:rPr lang="en-US" dirty="0"/>
              <a:t>Military officers as "</a:t>
            </a:r>
            <a:r>
              <a:rPr lang="en-US" dirty="0" err="1"/>
              <a:t>Rattaburut</a:t>
            </a:r>
            <a:r>
              <a:rPr lang="en-US" dirty="0"/>
              <a:t> (Statesman)" and not </a:t>
            </a:r>
            <a:r>
              <a:rPr lang="en-US" dirty="0" err="1"/>
              <a:t>Nak-Karnmuang</a:t>
            </a:r>
            <a:endParaRPr lang="en-US" dirty="0"/>
          </a:p>
          <a:p>
            <a:pPr lvl="1"/>
            <a:r>
              <a:rPr lang="en-US" dirty="0"/>
              <a:t>Politicians think of elections, while the statesman think about the future of the nation.</a:t>
            </a:r>
          </a:p>
          <a:p>
            <a:r>
              <a:rPr lang="en-US" dirty="0"/>
              <a:t>Promoted the theme that bureaucrats and soldiers were more suited to rule the country </a:t>
            </a:r>
          </a:p>
          <a:p>
            <a:pPr lvl="1"/>
            <a:r>
              <a:rPr lang="en-US" dirty="0"/>
              <a:t>Because of the lack of personal interests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New Political Ideology</a:t>
            </a:r>
          </a:p>
        </p:txBody>
      </p:sp>
      <p:sp>
        <p:nvSpPr>
          <p:cNvPr id="3" name="Content Placeholder 2"/>
          <p:cNvSpPr>
            <a:spLocks noGrp="1"/>
          </p:cNvSpPr>
          <p:nvPr>
            <p:ph idx="1"/>
          </p:nvPr>
        </p:nvSpPr>
        <p:spPr>
          <a:xfrm>
            <a:off x="1981200" y="1340768"/>
            <a:ext cx="8229600" cy="4874314"/>
          </a:xfrm>
        </p:spPr>
        <p:txBody>
          <a:bodyPr>
            <a:normAutofit/>
          </a:bodyPr>
          <a:lstStyle/>
          <a:p>
            <a:r>
              <a:rPr lang="en-US" dirty="0"/>
              <a:t>The military turned justification of its rule to fighting internal threats. That internal threat was summed up as "Communism"</a:t>
            </a:r>
          </a:p>
        </p:txBody>
      </p:sp>
      <p:pic>
        <p:nvPicPr>
          <p:cNvPr id="4" name="Picture 3"/>
          <p:cNvPicPr>
            <a:picLocks noChangeAspect="1"/>
          </p:cNvPicPr>
          <p:nvPr/>
        </p:nvPicPr>
        <p:blipFill>
          <a:blip r:embed="rId2"/>
          <a:stretch>
            <a:fillRect/>
          </a:stretch>
        </p:blipFill>
        <p:spPr>
          <a:xfrm>
            <a:off x="3863753" y="2996952"/>
            <a:ext cx="4746105" cy="3310408"/>
          </a:xfrm>
          <a:prstGeom prst="rect">
            <a:avLst/>
          </a:prstGeom>
        </p:spPr>
      </p:pic>
    </p:spTree>
  </p:cSld>
  <p:clrMapOvr>
    <a:masterClrMapping/>
  </p:clrMapOvr>
</p:sld>
</file>

<file path=ppt/theme/theme1.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1405</Words>
  <Application>Microsoft Office PowerPoint</Application>
  <PresentationFormat>แบบจอกว้าง</PresentationFormat>
  <Paragraphs>143</Paragraphs>
  <Slides>27</Slides>
  <Notes>0</Notes>
  <HiddenSlides>0</HiddenSlides>
  <MMClips>0</MMClips>
  <ScaleCrop>false</ScaleCrop>
  <HeadingPairs>
    <vt:vector size="6" baseType="variant">
      <vt:variant>
        <vt:lpstr>ฟอนต์ที่ถูกใช้</vt:lpstr>
      </vt:variant>
      <vt:variant>
        <vt:i4>3</vt:i4>
      </vt:variant>
      <vt:variant>
        <vt:lpstr>ธีม</vt:lpstr>
      </vt:variant>
      <vt:variant>
        <vt:i4>1</vt:i4>
      </vt:variant>
      <vt:variant>
        <vt:lpstr>ชื่อเรื่องสไลด์</vt:lpstr>
      </vt:variant>
      <vt:variant>
        <vt:i4>27</vt:i4>
      </vt:variant>
    </vt:vector>
  </HeadingPairs>
  <TitlesOfParts>
    <vt:vector size="31" baseType="lpstr">
      <vt:lpstr>Arial</vt:lpstr>
      <vt:lpstr>Calibri</vt:lpstr>
      <vt:lpstr>Calibri Light</vt:lpstr>
      <vt:lpstr>ธีมของ Office</vt:lpstr>
      <vt:lpstr>Politics of Sarit’s Era</vt:lpstr>
      <vt:lpstr>Topics </vt:lpstr>
      <vt:lpstr>The Cold War and SE Asia</vt:lpstr>
      <vt:lpstr>The Cold War and SE Asia</vt:lpstr>
      <vt:lpstr>Thailand in the Cold War</vt:lpstr>
      <vt:lpstr>Thailand in the Cold War</vt:lpstr>
      <vt:lpstr>Thailand in the Cold War</vt:lpstr>
      <vt:lpstr>US Bombing of Indochina</vt:lpstr>
      <vt:lpstr>US Bombing of Cambodia</vt:lpstr>
      <vt:lpstr>Thailand in the Cold War</vt:lpstr>
      <vt:lpstr>Thailand in the Cold War</vt:lpstr>
      <vt:lpstr>Businessmen and Generals</vt:lpstr>
      <vt:lpstr>Businessmen and Generals</vt:lpstr>
      <vt:lpstr>The Generals’ Businesses</vt:lpstr>
      <vt:lpstr>Sarit and Phao</vt:lpstr>
      <vt:lpstr>The Generals’ Businesses</vt:lpstr>
      <vt:lpstr>International Drug Route</vt:lpstr>
      <vt:lpstr>Generals New Roles in Capitalism</vt:lpstr>
      <vt:lpstr>The Restoration of the Monarchy</vt:lpstr>
      <vt:lpstr>The Restoration of the Monarchy</vt:lpstr>
      <vt:lpstr>Sarit’s special relations</vt:lpstr>
      <vt:lpstr>The Restoration of the Monarchy</vt:lpstr>
      <vt:lpstr>The Restoration of the Monarchy</vt:lpstr>
      <vt:lpstr>New Political Ideology</vt:lpstr>
      <vt:lpstr>New Political Ideology</vt:lpstr>
      <vt:lpstr>New Political Ideology</vt:lpstr>
      <vt:lpstr>New Political Ideology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Politics of Sarit’s Era</dc:title>
  <dc:creator>Thorn Pitidol</dc:creator>
  <cp:lastModifiedBy>Thorn Pitidol</cp:lastModifiedBy>
  <cp:revision>1</cp:revision>
  <dcterms:created xsi:type="dcterms:W3CDTF">2019-10-29T04:44:01Z</dcterms:created>
  <dcterms:modified xsi:type="dcterms:W3CDTF">2019-10-29T04:49:31Z</dcterms:modified>
</cp:coreProperties>
</file>