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53"/>
  </p:notesMasterIdLst>
  <p:handoutMasterIdLst>
    <p:handoutMasterId r:id="rId54"/>
  </p:handoutMasterIdLst>
  <p:sldIdLst>
    <p:sldId id="257" r:id="rId2"/>
    <p:sldId id="258" r:id="rId3"/>
    <p:sldId id="311" r:id="rId4"/>
    <p:sldId id="259" r:id="rId5"/>
    <p:sldId id="312" r:id="rId6"/>
    <p:sldId id="299" r:id="rId7"/>
    <p:sldId id="300" r:id="rId8"/>
    <p:sldId id="278" r:id="rId9"/>
    <p:sldId id="284" r:id="rId10"/>
    <p:sldId id="290" r:id="rId11"/>
    <p:sldId id="279" r:id="rId12"/>
    <p:sldId id="285" r:id="rId13"/>
    <p:sldId id="289" r:id="rId14"/>
    <p:sldId id="260" r:id="rId15"/>
    <p:sldId id="288" r:id="rId16"/>
    <p:sldId id="292" r:id="rId17"/>
    <p:sldId id="294" r:id="rId18"/>
    <p:sldId id="302" r:id="rId19"/>
    <p:sldId id="306" r:id="rId20"/>
    <p:sldId id="303" r:id="rId21"/>
    <p:sldId id="304" r:id="rId22"/>
    <p:sldId id="307" r:id="rId23"/>
    <p:sldId id="305" r:id="rId24"/>
    <p:sldId id="275" r:id="rId25"/>
    <p:sldId id="293" r:id="rId26"/>
    <p:sldId id="308" r:id="rId27"/>
    <p:sldId id="309" r:id="rId28"/>
    <p:sldId id="310" r:id="rId29"/>
    <p:sldId id="287" r:id="rId30"/>
    <p:sldId id="286" r:id="rId31"/>
    <p:sldId id="313" r:id="rId32"/>
    <p:sldId id="314" r:id="rId33"/>
    <p:sldId id="315" r:id="rId34"/>
    <p:sldId id="295" r:id="rId35"/>
    <p:sldId id="261" r:id="rId36"/>
    <p:sldId id="262" r:id="rId37"/>
    <p:sldId id="276" r:id="rId38"/>
    <p:sldId id="263" r:id="rId39"/>
    <p:sldId id="264" r:id="rId40"/>
    <p:sldId id="265" r:id="rId41"/>
    <p:sldId id="267" r:id="rId42"/>
    <p:sldId id="296" r:id="rId43"/>
    <p:sldId id="270" r:id="rId44"/>
    <p:sldId id="277" r:id="rId45"/>
    <p:sldId id="268" r:id="rId46"/>
    <p:sldId id="297" r:id="rId47"/>
    <p:sldId id="271" r:id="rId48"/>
    <p:sldId id="273" r:id="rId49"/>
    <p:sldId id="298" r:id="rId50"/>
    <p:sldId id="301" r:id="rId51"/>
    <p:sldId id="274" r:id="rId52"/>
  </p:sldIdLst>
  <p:sldSz cx="9144000" cy="6858000" type="screen4x3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A50021"/>
    <a:srgbClr val="3333FF"/>
    <a:srgbClr val="FFFF99"/>
    <a:srgbClr val="D00000"/>
    <a:srgbClr val="001A00"/>
    <a:srgbClr val="FF0000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69" autoAdjust="0"/>
    <p:restoredTop sz="94697" autoAdjust="0"/>
  </p:normalViewPr>
  <p:slideViewPr>
    <p:cSldViewPr>
      <p:cViewPr varScale="1">
        <p:scale>
          <a:sx n="82" d="100"/>
          <a:sy n="82" d="100"/>
        </p:scale>
        <p:origin x="-11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2" d="100"/>
          <a:sy n="42" d="100"/>
        </p:scale>
        <p:origin x="-1452" y="-102"/>
      </p:cViewPr>
      <p:guideLst>
        <p:guide orient="horz" pos="2160"/>
        <p:guide pos="288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14BBF06-7773-4001-8126-58D8FACFAFCC}" type="datetime1">
              <a:rPr lang="th-TH"/>
              <a:pPr/>
              <a:t>07/10/55</a:t>
            </a:fld>
            <a:endParaRPr lang="th-TH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/>
              <a:t>Industry_A_Y2010</a:t>
            </a:r>
            <a:endParaRPr lang="th-TH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2B20A87-0FB0-48F9-8FE1-7DD4D56758C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4E0BE99-9194-4F22-AA24-6C29FC0BC907}" type="datetime1">
              <a:rPr lang="th-TH"/>
              <a:pPr/>
              <a:t>07/10/55</a:t>
            </a:fld>
            <a:endParaRPr lang="th-TH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  <a:endParaRPr lang="en-US" noProof="0" smtClean="0"/>
          </a:p>
          <a:p>
            <a:pPr lvl="1"/>
            <a:r>
              <a:rPr lang="th-TH" noProof="0" smtClean="0"/>
              <a:t>ระดับที่สอง</a:t>
            </a:r>
            <a:endParaRPr lang="en-US" noProof="0" smtClean="0"/>
          </a:p>
          <a:p>
            <a:pPr lvl="2"/>
            <a:r>
              <a:rPr lang="th-TH" noProof="0" smtClean="0"/>
              <a:t>ระดับที่สาม</a:t>
            </a:r>
            <a:endParaRPr lang="en-US" noProof="0" smtClean="0"/>
          </a:p>
          <a:p>
            <a:pPr lvl="3"/>
            <a:r>
              <a:rPr lang="th-TH" noProof="0" smtClean="0"/>
              <a:t>ระดับที่สี่</a:t>
            </a:r>
            <a:endParaRPr lang="en-US" noProof="0" smtClean="0"/>
          </a:p>
          <a:p>
            <a:pPr lvl="4"/>
            <a:r>
              <a:rPr lang="th-TH" noProof="0" smtClean="0"/>
              <a:t>ระดับที่ห้า</a:t>
            </a:r>
            <a:endParaRPr lang="en-US" noProof="0" smtClean="0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en-US"/>
              <a:t>Industry_A_Y2010</a:t>
            </a:r>
            <a:endParaRPr lang="th-TH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856228F-44ED-418D-90FD-327F7B1A10D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Industry_A_Y2010</a:t>
            </a: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97D583FC-489F-4878-8491-46732F9EEF56}" type="slidenum">
              <a:rPr lang="en-US"/>
              <a:pPr>
                <a:defRPr/>
              </a:pPr>
              <a:t>1</a:t>
            </a:fld>
            <a:endParaRPr lang="th-TH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Industry_A_Y2010</a:t>
            </a: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7D40E6AC-D5A9-4F9A-93E1-3F84A61FCDC8}" type="slidenum">
              <a:rPr lang="en-US"/>
              <a:pPr>
                <a:defRPr/>
              </a:pPr>
              <a:t>2</a:t>
            </a:fld>
            <a:endParaRPr lang="th-TH"/>
          </a:p>
        </p:txBody>
      </p:sp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4C8B850-FC9E-4C4A-AA18-8C3B68D893B0}" type="slidenum">
              <a:rPr lang="en-US" sz="1200"/>
              <a:pPr algn="r"/>
              <a:t>2</a:t>
            </a:fld>
            <a:endParaRPr lang="th-TH" sz="120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Industry_A_Y2010</a:t>
            </a: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7D40E6AC-D5A9-4F9A-93E1-3F84A61FCDC8}" type="slidenum">
              <a:rPr lang="en-US"/>
              <a:pPr>
                <a:defRPr/>
              </a:pPr>
              <a:t>3</a:t>
            </a:fld>
            <a:endParaRPr lang="th-TH"/>
          </a:p>
        </p:txBody>
      </p:sp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4C8B850-FC9E-4C4A-AA18-8C3B68D893B0}" type="slidenum">
              <a:rPr lang="en-US" sz="1200"/>
              <a:pPr algn="r"/>
              <a:t>3</a:t>
            </a:fld>
            <a:endParaRPr lang="th-TH" sz="120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8211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th-TH"/>
              <a:t>คลิกเพื่อแก้ไขลักษณะต้นแบบชื่อเรื่อง</a:t>
            </a:r>
            <a:endParaRPr lang="en-US"/>
          </a:p>
        </p:txBody>
      </p:sp>
      <p:sp>
        <p:nvSpPr>
          <p:cNvPr id="8212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th-TH"/>
              <a:t>คลิกเพื่อแก้ไขลักษณะต้นแบบหัวข้อย่อย</a:t>
            </a:r>
            <a:endParaRPr lang="en-US"/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3106F6C8-49DB-4553-A7F1-FCB6DF0A3200}" type="datetimeFigureOut">
              <a:rPr lang="th-TH"/>
              <a:pPr/>
              <a:t>07/10/55</a:t>
            </a:fld>
            <a:endParaRPr lang="th-TH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E7E7E-E08A-4303-A491-3F215B7DB3E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2FD63-6AB6-4956-A73E-A5C678141DB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8AE451-2277-4731-A586-13A470198EE8}" type="datetimeFigureOut">
              <a:rPr lang="th-TH"/>
              <a:pPr/>
              <a:t>07/10/55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FDB903-6B1A-4DFB-A73A-37BC293C356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EF754F-1A69-4895-BFB3-BEAFF705BE6B}" type="datetimeFigureOut">
              <a:rPr lang="th-TH"/>
              <a:pPr/>
              <a:t>07/10/55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9C1E05-C18F-4C59-9DD1-88DE738C1A2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68B0B7-6C58-4094-8660-C795963619E7}" type="datetimeFigureOut">
              <a:rPr lang="th-TH"/>
              <a:pPr/>
              <a:t>07/10/55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8E7223-728F-4912-8430-55F3048F9A8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A6B5B8-1819-465B-9108-F1B28F85B972}" type="datetimeFigureOut">
              <a:rPr lang="th-TH"/>
              <a:pPr/>
              <a:t>07/10/55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145E0-895D-4849-AB0F-5BAC727E8BB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645D79-4E66-4C7F-A926-4AF192A15047}" type="datetimeFigureOut">
              <a:rPr lang="th-TH"/>
              <a:pPr/>
              <a:t>07/10/55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339A6-DAC8-44A9-B427-2FDE8014C79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C448E2-DF89-4F01-9340-6FC6BCD3F804}" type="datetimeFigureOut">
              <a:rPr lang="th-TH"/>
              <a:pPr/>
              <a:t>07/10/55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65666A-080C-4DA8-AC95-61757DEEEBD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805840-B800-4612-BB0C-14F32D63CA48}" type="datetimeFigureOut">
              <a:rPr lang="th-TH"/>
              <a:pPr/>
              <a:t>07/10/55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5F9CB-A5E0-43DC-AFB6-BB2681254D5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80B06-8061-40ED-AB19-3580A52F186A}" type="datetimeFigureOut">
              <a:rPr lang="th-TH"/>
              <a:pPr/>
              <a:t>07/10/55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BD050-3EA5-4BBB-923F-38048292019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0712CF-D7D2-4D41-AC99-FB2D366A7852}" type="datetimeFigureOut">
              <a:rPr lang="th-TH"/>
              <a:pPr/>
              <a:t>07/10/55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9C084D-DC6C-4141-8BE6-39DC933924F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75B6F6-E787-4125-B2F6-AA7EEC6DB845}" type="datetimeFigureOut">
              <a:rPr lang="th-TH"/>
              <a:pPr/>
              <a:t>07/10/55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D1C446-3CD5-40A4-BA42-2AEBF8ED2B1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87B613-740C-4E18-A29A-09E24A9B4600}" type="datetimeFigureOut">
              <a:rPr lang="th-TH"/>
              <a:pPr/>
              <a:t>07/10/55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th-TH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17A08F0C-3A2B-4C2F-BC7E-F28BD686BA9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grpSp>
        <p:nvGrpSpPr>
          <p:cNvPr id="10244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717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7174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7175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7176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7177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7178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7179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7180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  <a:latin typeface="Arial" charset="0"/>
              </a:endParaRPr>
            </a:p>
          </p:txBody>
        </p:sp>
        <p:sp>
          <p:nvSpPr>
            <p:cNvPr id="7181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  <a:latin typeface="Arial" charset="0"/>
              </a:endParaRPr>
            </a:p>
          </p:txBody>
        </p:sp>
      </p:grpSp>
      <p:sp>
        <p:nvSpPr>
          <p:cNvPr id="10245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  <a:endParaRPr lang="en-US" smtClean="0"/>
          </a:p>
        </p:txBody>
      </p:sp>
      <p:sp>
        <p:nvSpPr>
          <p:cNvPr id="10246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  <a:endParaRPr lang="en-US" smtClean="0"/>
          </a:p>
          <a:p>
            <a:pPr lvl="1"/>
            <a:r>
              <a:rPr lang="th-TH" smtClean="0"/>
              <a:t>ระดับที่สอง</a:t>
            </a:r>
            <a:endParaRPr lang="en-US" smtClean="0"/>
          </a:p>
          <a:p>
            <a:pPr lvl="2"/>
            <a:r>
              <a:rPr lang="th-TH" smtClean="0"/>
              <a:t>ระดับที่สาม</a:t>
            </a:r>
            <a:endParaRPr lang="en-US" smtClean="0"/>
          </a:p>
          <a:p>
            <a:pPr lvl="3"/>
            <a:r>
              <a:rPr lang="th-TH" smtClean="0"/>
              <a:t>ระดับที่สี่</a:t>
            </a:r>
            <a:endParaRPr lang="en-US" smtClean="0"/>
          </a:p>
          <a:p>
            <a:pPr lvl="4"/>
            <a:r>
              <a:rPr lang="th-TH" smtClean="0"/>
              <a:t>ระดับที่ห้า</a:t>
            </a:r>
            <a:endParaRPr lang="en-US" smtClean="0"/>
          </a:p>
        </p:txBody>
      </p:sp>
      <p:sp>
        <p:nvSpPr>
          <p:cNvPr id="7184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620B07E6-CFEF-48EC-85B4-E147464407F8}" type="datetimeFigureOut">
              <a:rPr lang="th-TH"/>
              <a:pPr/>
              <a:t>07/10/55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5" r:id="rId2"/>
    <p:sldLayoutId id="2147483724" r:id="rId3"/>
    <p:sldLayoutId id="2147483723" r:id="rId4"/>
    <p:sldLayoutId id="2147483722" r:id="rId5"/>
    <p:sldLayoutId id="2147483721" r:id="rId6"/>
    <p:sldLayoutId id="2147483720" r:id="rId7"/>
    <p:sldLayoutId id="2147483719" r:id="rId8"/>
    <p:sldLayoutId id="2147483718" r:id="rId9"/>
    <p:sldLayoutId id="2147483717" r:id="rId10"/>
    <p:sldLayoutId id="2147483716" r:id="rId11"/>
    <p:sldLayoutId id="2147483715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6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7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8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9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8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709CE00-ADD8-4D87-AD44-C3A45938F5B3}" type="slidenum">
              <a:rPr lang="en-US" smtClean="0"/>
              <a:pPr/>
              <a:t>1</a:t>
            </a:fld>
            <a:endParaRPr lang="th-TH" smtClean="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Manufacturing Industry in Thailand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BF15728-7F36-40D5-AB6A-F8AE43414E6E}" type="slidenum">
              <a:rPr lang="en-US" smtClean="0"/>
              <a:pPr/>
              <a:t>2</a:t>
            </a:fld>
            <a:endParaRPr lang="th-TH" smtClean="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Manufacturing Industry in Thailand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458200" cy="38862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b="1" u="sng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References:</a:t>
            </a:r>
            <a:endParaRPr lang="en-US" b="1" smtClean="0">
              <a:solidFill>
                <a:srgbClr val="3366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Peter Warr (ed.)</a:t>
            </a:r>
            <a:r>
              <a:rPr lang="th-TH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1993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Ch.2 “Manufacturing” </a:t>
            </a:r>
            <a:r>
              <a:rPr lang="th-TH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by Somsak Tambunlertchai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Medhi Krongkaew (ed.), </a:t>
            </a:r>
            <a:r>
              <a:rPr lang="en-US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Ch.1 “Thai Industrialization: An Overview” by Malcolm Falkus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, and </a:t>
            </a:r>
            <a:r>
              <a:rPr lang="en-US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Ch. 3 “Export-Led Industrialization” by Suphat Suphachalasai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BF15728-7F36-40D5-AB6A-F8AE43414E6E}" type="slidenum">
              <a:rPr lang="en-US" smtClean="0"/>
              <a:pPr/>
              <a:t>3</a:t>
            </a:fld>
            <a:endParaRPr lang="th-TH" smtClean="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Outline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458200" cy="38862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Clr>
                <a:srgbClr val="3333FF"/>
              </a:buClr>
              <a:buFont typeface="Wingdings" pitchFamily="2" charset="2"/>
              <a:buAutoNum type="romanUcPeriod"/>
            </a:pPr>
            <a:r>
              <a:rPr lang="en-US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Industrial Growth and Structural Changes</a:t>
            </a:r>
          </a:p>
          <a:p>
            <a:pPr marL="609600" indent="-609600" eaLnBrk="1" hangingPunct="1">
              <a:lnSpc>
                <a:spcPct val="90000"/>
              </a:lnSpc>
              <a:buClr>
                <a:srgbClr val="3333FF"/>
              </a:buClr>
              <a:buFont typeface="Wingdings" pitchFamily="2" charset="2"/>
              <a:buAutoNum type="romanUcPeriod"/>
            </a:pPr>
            <a:r>
              <a:rPr lang="en-US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Factors  Affecting Manufacturing Changes</a:t>
            </a:r>
          </a:p>
          <a:p>
            <a:pPr marL="609600" indent="-609600" eaLnBrk="1" hangingPunct="1">
              <a:lnSpc>
                <a:spcPct val="90000"/>
              </a:lnSpc>
              <a:buClr>
                <a:srgbClr val="3333FF"/>
              </a:buClr>
              <a:buFont typeface="Wingdings" pitchFamily="2" charset="2"/>
              <a:buAutoNum type="romanUcPeriod"/>
            </a:pPr>
            <a:r>
              <a:rPr lang="en-US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Policy Measures</a:t>
            </a:r>
          </a:p>
          <a:p>
            <a:pPr marL="609600" indent="-609600" eaLnBrk="1" hangingPunct="1">
              <a:lnSpc>
                <a:spcPct val="90000"/>
              </a:lnSpc>
              <a:buClr>
                <a:srgbClr val="3333FF"/>
              </a:buClr>
              <a:buFont typeface="Wingdings" pitchFamily="2" charset="2"/>
              <a:buAutoNum type="romanUcPeriod"/>
            </a:pPr>
            <a:r>
              <a:rPr lang="en-US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Future Directions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0FDE3D6-D6D2-49B5-A568-7C32C4D71690}" type="slidenum">
              <a:rPr lang="en-US" smtClean="0"/>
              <a:pPr/>
              <a:t>4</a:t>
            </a:fld>
            <a:endParaRPr lang="th-TH" smtClean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High and sustained growth since 1960s: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10% growth since 1960s  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From 16% to 3</a:t>
            </a:r>
            <a:r>
              <a:rPr lang="th-TH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 of total economy in the past 30 years; now the largest sector (production value)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0FDE3D6-D6D2-49B5-A568-7C32C4D71690}" type="slidenum">
              <a:rPr lang="en-US" smtClean="0"/>
              <a:pPr/>
              <a:t>5</a:t>
            </a:fld>
            <a:endParaRPr lang="th-TH" smtClean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High and sustained growth since 1960s: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Hit hard and declined sharply during the 1997 crisis, but continued to grow since then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Declined again during the hamburger crisis in 2008-09 and during the 2011 flood affecting some industrial estates</a:t>
            </a:r>
            <a:endParaRPr lang="en-US" sz="3200" b="1" dirty="0" smtClean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61" name="Group 121"/>
          <p:cNvGraphicFramePr>
            <a:graphicFrameLocks noGrp="1"/>
          </p:cNvGraphicFramePr>
          <p:nvPr/>
        </p:nvGraphicFramePr>
        <p:xfrm>
          <a:off x="457200" y="381000"/>
          <a:ext cx="8001000" cy="6156960"/>
        </p:xfrm>
        <a:graphic>
          <a:graphicData uri="http://schemas.openxmlformats.org/drawingml/2006/table">
            <a:tbl>
              <a:tblPr/>
              <a:tblGrid>
                <a:gridCol w="2954338"/>
                <a:gridCol w="841375"/>
                <a:gridCol w="841375"/>
                <a:gridCol w="841375"/>
                <a:gridCol w="839787"/>
                <a:gridCol w="841375"/>
                <a:gridCol w="841375"/>
              </a:tblGrid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1988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Agriculture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Manufacturing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Construction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Wholesale and Retail Trade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Transport and Communications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Banking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Real Estate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Other Services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Gross Domestic Product,  (GDP)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15452" name="Slide Number Placeholder 93"/>
          <p:cNvSpPr>
            <a:spLocks noGrp="1"/>
          </p:cNvSpPr>
          <p:nvPr>
            <p:ph type="sldNum" sz="quarter" idx="11"/>
          </p:nvPr>
        </p:nvSpPr>
        <p:spPr>
          <a:xfrm>
            <a:off x="457200" y="6245225"/>
            <a:ext cx="2133600" cy="476250"/>
          </a:xfrm>
          <a:noFill/>
        </p:spPr>
        <p:txBody>
          <a:bodyPr/>
          <a:lstStyle/>
          <a:p>
            <a:pPr algn="l"/>
            <a:fld id="{1BA12527-E33D-45C1-86EE-E092EB20AF7A}" type="slidenum">
              <a:rPr lang="en-US" smtClean="0">
                <a:latin typeface="Arial" pitchFamily="34" charset="0"/>
              </a:rPr>
              <a:pPr algn="l"/>
              <a:t>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lide Number Placeholder 93"/>
          <p:cNvSpPr txBox="1">
            <a:spLocks noGrp="1"/>
          </p:cNvSpPr>
          <p:nvPr/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B62FEC78-F574-4AAE-835D-278CEBF9C3D9}" type="slidenum">
              <a:rPr lang="en-US"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pPr algn="r">
                <a:defRPr/>
              </a:pPr>
              <a:t>7</a:t>
            </a:fld>
            <a:endParaRPr lang="th-TH" sz="120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graphicFrame>
        <p:nvGraphicFramePr>
          <p:cNvPr id="5" name="Group 963"/>
          <p:cNvGraphicFramePr>
            <a:graphicFrameLocks noGrp="1"/>
          </p:cNvGraphicFramePr>
          <p:nvPr/>
        </p:nvGraphicFramePr>
        <p:xfrm>
          <a:off x="457200" y="685800"/>
          <a:ext cx="8261350" cy="5638801"/>
        </p:xfrm>
        <a:graphic>
          <a:graphicData uri="http://schemas.openxmlformats.org/drawingml/2006/table">
            <a:tbl>
              <a:tblPr/>
              <a:tblGrid>
                <a:gridCol w="2720975"/>
                <a:gridCol w="792163"/>
                <a:gridCol w="790575"/>
                <a:gridCol w="792162"/>
                <a:gridCol w="790575"/>
                <a:gridCol w="792163"/>
                <a:gridCol w="790575"/>
                <a:gridCol w="792162"/>
              </a:tblGrid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2001r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2002r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2003r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2004r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2005r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2006p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Agriculture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10.3%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9.6%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Manufacturing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38.7%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Construction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Wholesale and Retail Trade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15.3%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Transport and Communications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9.7%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10.1%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10.1%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Banking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Real Estate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Others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18.1%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Gross Domestic Product, (GDP)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7BBDB22-1E28-4874-B0AB-A76754BE3E0A}" type="slidenum">
              <a:rPr lang="en-US" smtClean="0"/>
              <a:pPr/>
              <a:t>8</a:t>
            </a:fld>
            <a:endParaRPr lang="th-TH" smtClean="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362200"/>
            <a:ext cx="8229600" cy="29718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From “import-substituting” during 1950s – late 1970s to “export-oriented” since 1980s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Manufactured exports exceeded agricultural exports since 1985; now accounted for over 80% of total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E53D72F-3481-4306-B737-AFA8030DC47C}" type="slidenum">
              <a:rPr lang="en-US" smtClean="0"/>
              <a:pPr/>
              <a:t>9</a:t>
            </a:fld>
            <a:endParaRPr lang="th-TH" smtClean="0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5400" smtClean="0">
                <a:latin typeface="Angsana New" pitchFamily="18" charset="-34"/>
              </a:rPr>
              <a:t>Exports by Sector</a:t>
            </a:r>
            <a:br>
              <a:rPr lang="en-US" sz="5400" smtClean="0">
                <a:latin typeface="Angsana New" pitchFamily="18" charset="-34"/>
              </a:rPr>
            </a:br>
            <a:r>
              <a:rPr lang="en-US" sz="4000" smtClean="0"/>
              <a:t>								</a:t>
            </a:r>
            <a:r>
              <a:rPr lang="en-US" sz="3200" b="1" smtClean="0">
                <a:latin typeface="Angsana New" pitchFamily="18" charset="-34"/>
              </a:rPr>
              <a:t>(%)</a:t>
            </a:r>
          </a:p>
        </p:txBody>
      </p:sp>
      <p:graphicFrame>
        <p:nvGraphicFramePr>
          <p:cNvPr id="39998" name="Group 62"/>
          <p:cNvGraphicFramePr>
            <a:graphicFrameLocks noGrp="1"/>
          </p:cNvGraphicFramePr>
          <p:nvPr>
            <p:ph idx="1"/>
          </p:nvPr>
        </p:nvGraphicFramePr>
        <p:xfrm>
          <a:off x="914400" y="1905000"/>
          <a:ext cx="7410450" cy="4525965"/>
        </p:xfrm>
        <a:graphic>
          <a:graphicData uri="http://schemas.openxmlformats.org/drawingml/2006/table">
            <a:tbl>
              <a:tblPr/>
              <a:tblGrid>
                <a:gridCol w="3313113"/>
                <a:gridCol w="819150"/>
                <a:gridCol w="819150"/>
                <a:gridCol w="819150"/>
                <a:gridCol w="820737"/>
                <a:gridCol w="819150"/>
              </a:tblGrid>
              <a:tr h="754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1961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1971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1981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1991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2000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Manufacturing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86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Agriculture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Fisheries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Others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Total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F80A09D-3DFC-4578-97AD-AD595DDC60ED}" type="slidenum">
              <a:rPr lang="en-US" smtClean="0"/>
              <a:pPr/>
              <a:t>10</a:t>
            </a:fld>
            <a:endParaRPr lang="th-TH" smtClean="0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362200"/>
            <a:ext cx="8229600" cy="25908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Top ten export items (1998 – 2007):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Computer parts, integrated circuits, garments, motor vehicles, processed seafood,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jewellry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rice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television sets, plastic pellets, </a:t>
            </a:r>
            <a:r>
              <a:rPr lang="en-US" sz="30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rubber</a:t>
            </a:r>
            <a:r>
              <a:rPr lang="en-US" sz="30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iron/steel products, chemicals, oil products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0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8 of 10 are manufactured products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396DA73-B004-4375-94BB-DC0A7BF69050}" type="slidenum">
              <a:rPr lang="en-US" smtClean="0"/>
              <a:pPr/>
              <a:t>11</a:t>
            </a:fld>
            <a:endParaRPr lang="th-TH" smtClean="0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4191000"/>
          </a:xfrm>
        </p:spPr>
        <p:txBody>
          <a:bodyPr/>
          <a:lstStyle/>
          <a:p>
            <a:pPr marL="609600" indent="-609600" eaLnBrk="1" hangingPunct="1"/>
            <a:r>
              <a:rPr lang="en-US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In 1960s and 1970s, shifted away from “food &amp; beverages” (agro-based) towards labor-intensive industries (textiles, leather, shoes, toys, jewelry)</a:t>
            </a:r>
          </a:p>
          <a:p>
            <a:pPr marL="609600" indent="-609600" eaLnBrk="1" hangingPunct="1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Later shifted from labor-intensive to higher technology, engineering-based (electronics, computers, transport equipment, trucks/cars)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B42815D-175D-485C-BB72-80430282B347}" type="slidenum">
              <a:rPr lang="en-US" smtClean="0"/>
              <a:pPr/>
              <a:t>12</a:t>
            </a:fld>
            <a:endParaRPr lang="th-TH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" y="533400"/>
          <a:ext cx="8153401" cy="5867403"/>
        </p:xfrm>
        <a:graphic>
          <a:graphicData uri="http://schemas.openxmlformats.org/drawingml/2006/table">
            <a:tbl>
              <a:tblPr/>
              <a:tblGrid>
                <a:gridCol w="3988968"/>
                <a:gridCol w="783756"/>
                <a:gridCol w="783756"/>
                <a:gridCol w="783756"/>
                <a:gridCol w="883170"/>
                <a:gridCol w="929995"/>
              </a:tblGrid>
              <a:tr h="46321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 dirty="0">
                          <a:latin typeface="Angsana New"/>
                        </a:rPr>
                        <a:t>Value Added of Major Manufacturing Industries</a:t>
                      </a: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rial Narro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2027"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400" b="1" i="0" u="none" strike="noStrike">
                          <a:latin typeface="Angsana New"/>
                        </a:rPr>
                        <a:t>(Percent)</a:t>
                      </a: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2400" b="1" i="0" u="none" strike="noStrike">
                        <a:latin typeface="Arial Narrow"/>
                      </a:endParaRPr>
                    </a:p>
                  </a:txBody>
                  <a:tcPr marL="8227" marR="8227" marT="822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 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1996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1998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2000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2002 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2,006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Food Products and Beverages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16.8%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18.7%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15.8%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16.2%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15.6%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Textiles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6.8%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7.7%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6.9%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6.4%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5.0%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Wearing Apparel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7.5%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7.5%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6.5%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5.8%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5.1%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Refined Petroleum Products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8.4%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10.9%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9.5%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9.0%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7.0%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Other Non-metallic Mineral Products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5.8%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4.2%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4.3%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4.8%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4.8%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Machinery and Equipment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4.3%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3.6%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4.1%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4.2%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5.4%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 dirty="0">
                          <a:latin typeface="Angsana New"/>
                        </a:rPr>
                        <a:t>Office and Computing Machinery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4.2%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6.1%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6.5%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5.6%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8.2%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>
                          <a:latin typeface="Angsana New"/>
                        </a:rPr>
                        <a:t>Television and Communication Equipment  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7.9%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8.3%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9.7%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8.4%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>
                          <a:latin typeface="Angsana New"/>
                        </a:rPr>
                        <a:t>9.2%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2400" b="1" i="0" u="none" strike="noStrike" dirty="0">
                          <a:latin typeface="Angsana New"/>
                        </a:rPr>
                        <a:t>Motor Vehicles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7.7%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2.2%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5.2%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7.4%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latin typeface="Angsana New"/>
                        </a:rPr>
                        <a:t>10.7%</a:t>
                      </a:r>
                    </a:p>
                  </a:txBody>
                  <a:tcPr marL="8227" marR="8227" marT="82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6A89119-A1C6-4CC1-95C2-2EF44EBC42AC}" type="slidenum">
              <a:rPr lang="en-US" smtClean="0"/>
              <a:pPr/>
              <a:t>13</a:t>
            </a:fld>
            <a:endParaRPr lang="th-TH" smtClean="0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3810000"/>
          </a:xfrm>
        </p:spPr>
        <p:txBody>
          <a:bodyPr/>
          <a:lstStyle/>
          <a:p>
            <a:pPr marL="609600" indent="-609600" eaLnBrk="1" hangingPunct="1"/>
            <a:r>
              <a:rPr lang="en-US" sz="36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Always import-dependent</a:t>
            </a:r>
          </a:p>
          <a:p>
            <a:pPr marL="990600" lvl="1" indent="-533400" eaLnBrk="1" hangingPunct="1"/>
            <a:r>
              <a:rPr lang="en-US" sz="32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Producing finished products using imported machine, components, raw materials</a:t>
            </a:r>
          </a:p>
          <a:p>
            <a:pPr marL="990600" lvl="1" indent="-533400" eaLnBrk="1" hangingPunct="1"/>
            <a:r>
              <a:rPr lang="en-US" sz="32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Machine and raw materials always among top import items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sz="3600" b="1" dirty="0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D0B996B-8DB9-434C-874C-2C0EDFD6437F}" type="slidenum">
              <a:rPr lang="en-US" smtClean="0"/>
              <a:pPr/>
              <a:t>14</a:t>
            </a:fld>
            <a:endParaRPr lang="th-TH" smtClean="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31242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</a:pPr>
            <a:r>
              <a:rPr lang="en-US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Top ten import items (1998 – 2007):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Electrical machinery, Industrial machinery, integrated circuits, crude oil, chemicals, computer parts, iron &amp; steel, metal products, precious stones, metallic ores, vehicle parts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b="1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B8C345F-03F3-4D19-A14A-FFF65269CBB6}" type="slidenum">
              <a:rPr lang="en-US" smtClean="0"/>
              <a:pPr/>
              <a:t>15</a:t>
            </a:fld>
            <a:endParaRPr lang="th-TH" smtClean="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pPr marL="990600" lvl="1" indent="-533400" eaLnBrk="1" hangingPunct="1">
              <a:buFont typeface="Wingdings" pitchFamily="2" charset="2"/>
              <a:buNone/>
            </a:pPr>
            <a:endParaRPr lang="en-US" b="1" dirty="0" smtClean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Assembly, low linkages, low-tech base</a:t>
            </a:r>
            <a:endParaRPr lang="en-US" b="1" dirty="0" smtClean="0">
              <a:solidFill>
                <a:srgbClr val="99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Low labor absorption: below 15% of labor force (VS 33% of GDP)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b="1" dirty="0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FB4D529-09A4-48BD-87C6-1FAA5549DB87}" type="slidenum">
              <a:rPr lang="en-US" smtClean="0"/>
              <a:pPr/>
              <a:t>16</a:t>
            </a:fld>
            <a:endParaRPr lang="th-TH" smtClean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989013"/>
          <a:ext cx="9082088" cy="4794250"/>
        </p:xfrm>
        <a:graphic>
          <a:graphicData uri="http://schemas.openxmlformats.org/presentationml/2006/ole">
            <p:oleObj spid="_x0000_s1026" name="Worksheet" r:id="rId3" imgW="4714951" imgH="2495702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13ACFB7-7F77-4CDC-B9C5-7E37FF75E293}" type="slidenum">
              <a:rPr lang="en-US" smtClean="0"/>
              <a:pPr/>
              <a:t>17</a:t>
            </a:fld>
            <a:endParaRPr lang="th-TH" smtClean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pPr marL="990600" lvl="1" indent="-533400" eaLnBrk="1" hangingPunct="1">
              <a:buFont typeface="Wingdings" pitchFamily="2" charset="2"/>
              <a:buNone/>
            </a:pPr>
            <a:endParaRPr lang="en-US" b="1" smtClean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b="1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The number is dominated by small factories: 90% of factories have less than 15 workers, most in the Northeast and North (mostly household manufacturing)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b="1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0103407-C59C-4AD2-8D76-BF8D19020DD0}" type="slidenum">
              <a:rPr lang="en-US" smtClean="0"/>
              <a:pPr/>
              <a:t>18</a:t>
            </a:fld>
            <a:endParaRPr lang="th-TH" smtClean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381000" y="990600"/>
          <a:ext cx="8534400" cy="5029200"/>
        </p:xfrm>
        <a:graphic>
          <a:graphicData uri="http://schemas.openxmlformats.org/presentationml/2006/ole">
            <p:oleObj spid="_x0000_s2050" name="Worksheet" r:id="rId3" imgW="7334280" imgH="280978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EAE19AB-0FB8-460D-9516-3CC95FD47790}" type="slidenum">
              <a:rPr lang="en-US" smtClean="0"/>
              <a:pPr/>
              <a:t>19</a:t>
            </a:fld>
            <a:endParaRPr lang="th-TH" smtClean="0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pPr marL="990600" lvl="1" indent="-533400" eaLnBrk="1" hangingPunct="1">
              <a:buFont typeface="Wingdings" pitchFamily="2" charset="2"/>
              <a:buNone/>
            </a:pPr>
            <a:endParaRPr lang="en-US" b="1" smtClean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b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But employment is concentrated in large firms in Bangkok vicinity and Central region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b="1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A6698FA-7FC3-4CE0-B45E-9662D5008E08}" type="slidenum">
              <a:rPr lang="en-US" smtClean="0"/>
              <a:pPr/>
              <a:t>20</a:t>
            </a:fld>
            <a:endParaRPr lang="th-TH" smtClean="0"/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/>
        </p:nvGraphicFramePr>
        <p:xfrm>
          <a:off x="457200" y="990600"/>
          <a:ext cx="8305800" cy="4953000"/>
        </p:xfrm>
        <a:graphic>
          <a:graphicData uri="http://schemas.openxmlformats.org/presentationml/2006/ole">
            <p:oleObj spid="_x0000_s3074" name="Worksheet" r:id="rId3" imgW="7334280" imgH="284806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C4DDD98-CA1D-4A33-A4D2-2F45279F0707}" type="slidenum">
              <a:rPr lang="en-US" smtClean="0"/>
              <a:pPr/>
              <a:t>21</a:t>
            </a:fld>
            <a:endParaRPr lang="th-TH" smtClean="0"/>
          </a:p>
        </p:txBody>
      </p:sp>
      <p:graphicFrame>
        <p:nvGraphicFramePr>
          <p:cNvPr id="4098" name="Object 3"/>
          <p:cNvGraphicFramePr>
            <a:graphicFrameLocks noChangeAspect="1"/>
          </p:cNvGraphicFramePr>
          <p:nvPr/>
        </p:nvGraphicFramePr>
        <p:xfrm>
          <a:off x="304800" y="914400"/>
          <a:ext cx="8534400" cy="5181600"/>
        </p:xfrm>
        <a:graphic>
          <a:graphicData uri="http://schemas.openxmlformats.org/presentationml/2006/ole">
            <p:oleObj spid="_x0000_s4098" name="Worksheet" r:id="rId3" imgW="7334280" imgH="284806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7DDD0CB-CF43-47DB-9909-F19E9C15E07B}" type="slidenum">
              <a:rPr lang="en-US" smtClean="0"/>
              <a:pPr/>
              <a:t>22</a:t>
            </a:fld>
            <a:endParaRPr lang="th-TH" smtClean="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pPr marL="990600" lvl="1" indent="-533400" eaLnBrk="1" hangingPunct="1">
              <a:buFont typeface="Wingdings" pitchFamily="2" charset="2"/>
              <a:buNone/>
            </a:pPr>
            <a:endParaRPr lang="en-US" b="1" dirty="0" smtClean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More than 80% of manufacturing value added is from large firms in Bangkok, vicinity and Central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region (including Eastern region)</a:t>
            </a:r>
            <a:endParaRPr lang="en-US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endParaRPr lang="en-US" b="1" dirty="0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2DE45F6-4BA5-4627-8C54-7C39C75FF99B}" type="slidenum">
              <a:rPr lang="en-US" smtClean="0"/>
              <a:pPr/>
              <a:t>23</a:t>
            </a:fld>
            <a:endParaRPr lang="th-TH" smtClean="0"/>
          </a:p>
        </p:txBody>
      </p:sp>
      <p:graphicFrame>
        <p:nvGraphicFramePr>
          <p:cNvPr id="5122" name="Object 3"/>
          <p:cNvGraphicFramePr>
            <a:graphicFrameLocks noChangeAspect="1"/>
          </p:cNvGraphicFramePr>
          <p:nvPr/>
        </p:nvGraphicFramePr>
        <p:xfrm>
          <a:off x="304800" y="838200"/>
          <a:ext cx="8534400" cy="5181600"/>
        </p:xfrm>
        <a:graphic>
          <a:graphicData uri="http://schemas.openxmlformats.org/presentationml/2006/ole">
            <p:oleObj spid="_x0000_s5122" name="Worksheet" r:id="rId3" imgW="7334280" imgH="284806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F055227-DBDB-4A33-9FED-EDFF30755AD9}" type="slidenum">
              <a:rPr lang="en-US" smtClean="0"/>
              <a:pPr/>
              <a:t>24</a:t>
            </a:fld>
            <a:endParaRPr lang="th-TH" smtClean="0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153400" cy="44196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Heavy concentration in and around Bangkok: 50% of industrial jobs are located in Bangkok, producing half of total manufacturing value added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Moving toward the Eastern Seaboard since 1980’s with new industrial estates, ports and gas-related industries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Many factories moved from Bangkok to Central since 2001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5188892-F586-460F-9E56-7603FDC5259D}" type="slidenum">
              <a:rPr lang="en-US" smtClean="0"/>
              <a:pPr/>
              <a:t>25</a:t>
            </a:fld>
            <a:endParaRPr lang="th-TH" smtClean="0"/>
          </a:p>
        </p:txBody>
      </p:sp>
      <p:graphicFrame>
        <p:nvGraphicFramePr>
          <p:cNvPr id="6146" name="Object 98"/>
          <p:cNvGraphicFramePr>
            <a:graphicFrameLocks noChangeAspect="1"/>
          </p:cNvGraphicFramePr>
          <p:nvPr/>
        </p:nvGraphicFramePr>
        <p:xfrm>
          <a:off x="381000" y="1219200"/>
          <a:ext cx="8382000" cy="3276600"/>
        </p:xfrm>
        <a:graphic>
          <a:graphicData uri="http://schemas.openxmlformats.org/presentationml/2006/ole">
            <p:oleObj spid="_x0000_s6146" name="Worksheet" r:id="rId3" imgW="6238890" imgH="138103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C8A61E9-4446-4984-8471-C8272A4C53DA}" type="slidenum">
              <a:rPr lang="en-US" smtClean="0"/>
              <a:pPr/>
              <a:t>26</a:t>
            </a:fld>
            <a:endParaRPr lang="th-TH" smtClean="0"/>
          </a:p>
        </p:txBody>
      </p:sp>
      <p:graphicFrame>
        <p:nvGraphicFramePr>
          <p:cNvPr id="7170" name="Object 3"/>
          <p:cNvGraphicFramePr>
            <a:graphicFrameLocks noChangeAspect="1"/>
          </p:cNvGraphicFramePr>
          <p:nvPr/>
        </p:nvGraphicFramePr>
        <p:xfrm>
          <a:off x="457200" y="1524000"/>
          <a:ext cx="8153400" cy="3124200"/>
        </p:xfrm>
        <a:graphic>
          <a:graphicData uri="http://schemas.openxmlformats.org/presentationml/2006/ole">
            <p:oleObj spid="_x0000_s7170" name="Worksheet" r:id="rId3" imgW="6238890" imgH="144789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6122AD4-A9AB-44B3-BA57-8557D8399005}" type="slidenum">
              <a:rPr lang="en-US" smtClean="0"/>
              <a:pPr/>
              <a:t>27</a:t>
            </a:fld>
            <a:endParaRPr lang="th-TH" smtClean="0"/>
          </a:p>
        </p:txBody>
      </p:sp>
      <p:graphicFrame>
        <p:nvGraphicFramePr>
          <p:cNvPr id="8194" name="Object 3"/>
          <p:cNvGraphicFramePr>
            <a:graphicFrameLocks noChangeAspect="1"/>
          </p:cNvGraphicFramePr>
          <p:nvPr/>
        </p:nvGraphicFramePr>
        <p:xfrm>
          <a:off x="533400" y="1371600"/>
          <a:ext cx="8001000" cy="3581400"/>
        </p:xfrm>
        <a:graphic>
          <a:graphicData uri="http://schemas.openxmlformats.org/presentationml/2006/ole">
            <p:oleObj spid="_x0000_s8194" name="Worksheet" r:id="rId3" imgW="5438880" imgH="148590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8150539-0C27-40DA-B267-9F84F15B781C}" type="slidenum">
              <a:rPr lang="en-US" smtClean="0"/>
              <a:pPr/>
              <a:t>28</a:t>
            </a:fld>
            <a:endParaRPr lang="th-TH" smtClean="0"/>
          </a:p>
        </p:txBody>
      </p:sp>
      <p:graphicFrame>
        <p:nvGraphicFramePr>
          <p:cNvPr id="9218" name="Object 3"/>
          <p:cNvGraphicFramePr>
            <a:graphicFrameLocks noChangeAspect="1"/>
          </p:cNvGraphicFramePr>
          <p:nvPr/>
        </p:nvGraphicFramePr>
        <p:xfrm>
          <a:off x="381000" y="1600200"/>
          <a:ext cx="8382000" cy="3429000"/>
        </p:xfrm>
        <a:graphic>
          <a:graphicData uri="http://schemas.openxmlformats.org/presentationml/2006/ole">
            <p:oleObj spid="_x0000_s9218" name="Worksheet" r:id="rId3" imgW="6343650" imgH="144789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9D63001-B573-4D5E-9ED0-5BC27AF2F37E}" type="slidenum">
              <a:rPr lang="en-US" smtClean="0"/>
              <a:pPr/>
              <a:t>29</a:t>
            </a:fld>
            <a:endParaRPr lang="th-TH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" y="762000"/>
          <a:ext cx="8229602" cy="5333989"/>
        </p:xfrm>
        <a:graphic>
          <a:graphicData uri="http://schemas.openxmlformats.org/drawingml/2006/table">
            <a:tbl>
              <a:tblPr/>
              <a:tblGrid>
                <a:gridCol w="2912942"/>
                <a:gridCol w="1061606"/>
                <a:gridCol w="1061606"/>
                <a:gridCol w="1061606"/>
                <a:gridCol w="1061606"/>
                <a:gridCol w="1070236"/>
              </a:tblGrid>
              <a:tr h="489999">
                <a:tc gridSpan="5"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latin typeface="Angsana New"/>
                        </a:rPr>
                        <a:t>REGIONAL DISTRIBUTION OF MANUFACTURING VALUE ADDED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>
                        <a:latin typeface="Angsana New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3999"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Angsana New"/>
                        </a:rPr>
                        <a:t>REGION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1995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1997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1999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2001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Angsana New"/>
                        </a:rPr>
                        <a:t>2007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latin typeface="Angsana New"/>
                        </a:rPr>
                        <a:t> BANGKOK AND VICINITIES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62.7%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58.1%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57.0%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56.4%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latin typeface="Angsana New"/>
                        </a:rPr>
                        <a:t>47.1%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latin typeface="Angsana New"/>
                        </a:rPr>
                        <a:t>CENTRAL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6.5%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6.2%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5.9%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6.1%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latin typeface="Angsana New"/>
                        </a:rPr>
                        <a:t>16.0%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WESTERN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Angsana New"/>
                        </a:rPr>
                        <a:t>2.3%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latin typeface="Angsana New"/>
                        </a:rPr>
                        <a:t>EASTERN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16.6%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21.9%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23.0%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23.5%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latin typeface="Angsana New"/>
                        </a:rPr>
                        <a:t>22.9%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SOUTHERN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2.0%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2.0%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2.0%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2.1%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Angsana New"/>
                        </a:rPr>
                        <a:t>2.9%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NORTHERN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3.8%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Angsana New"/>
                        </a:rPr>
                        <a:t>4.4%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NORTHEASTERN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4.9%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4.9%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5.0%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5.0%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Angsana New"/>
                        </a:rPr>
                        <a:t>4.4%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99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WHOLE KINGDOM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100.0%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100.0%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100.0%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Angsana New"/>
                        </a:rPr>
                        <a:t>100.0%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latin typeface="Angsana New"/>
                        </a:rPr>
                        <a:t>100.0%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1C156CE-4F44-4FF3-9982-2799A12D06C0}" type="slidenum">
              <a:rPr lang="en-US" smtClean="0"/>
              <a:pPr/>
              <a:t>30</a:t>
            </a:fld>
            <a:endParaRPr lang="th-TH" smtClean="0"/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I. Industrial Growth and Structural  Changes</a:t>
            </a:r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305800" cy="4267200"/>
          </a:xfrm>
        </p:spPr>
        <p:txBody>
          <a:bodyPr/>
          <a:lstStyle/>
          <a:p>
            <a:pPr marL="609600" indent="-609600" eaLnBrk="1" hangingPunct="1"/>
            <a:r>
              <a:rPr lang="en-US" b="1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Important role of foreign direct investment (FDI)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One-third of FDI flows into manufacturing, esp. textiles, electronic, transport equipment and machinery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Important sources: Japan, 4 NICs, U.S., E.U.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5% of total investment in manufacturing: small but significant in technology</a:t>
            </a:r>
          </a:p>
          <a:p>
            <a:pPr marL="1371600" lvl="2" indent="-457200" eaLnBrk="1" hangingPunct="1"/>
            <a:endParaRPr lang="en-US" sz="2800" b="1" smtClean="0">
              <a:solidFill>
                <a:srgbClr val="3366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5339A6-DAC8-44A9-B427-2FDE8014C798}" type="slidenum">
              <a:rPr lang="en-US" smtClean="0"/>
              <a:pPr>
                <a:defRPr/>
              </a:pPr>
              <a:t>31</a:t>
            </a:fld>
            <a:endParaRPr lang="th-TH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685804" y="533401"/>
          <a:ext cx="7772395" cy="5846071"/>
        </p:xfrm>
        <a:graphic>
          <a:graphicData uri="http://schemas.openxmlformats.org/drawingml/2006/table">
            <a:tbl>
              <a:tblPr/>
              <a:tblGrid>
                <a:gridCol w="2538484"/>
                <a:gridCol w="747214"/>
                <a:gridCol w="747214"/>
                <a:gridCol w="747214"/>
                <a:gridCol w="747214"/>
                <a:gridCol w="747214"/>
                <a:gridCol w="747214"/>
                <a:gridCol w="750627"/>
              </a:tblGrid>
              <a:tr h="630715">
                <a:tc gridSpan="7"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latin typeface="Angsana New"/>
                        </a:rPr>
                        <a:t>   </a:t>
                      </a:r>
                      <a:r>
                        <a:rPr lang="en-US" sz="2400" b="1" i="0" u="none" strike="noStrike" dirty="0" smtClean="0">
                          <a:latin typeface="Angsana New"/>
                        </a:rPr>
                        <a:t>Net Foreign Direct Investment in Thailand by Industrial Type</a:t>
                      </a:r>
                      <a:endParaRPr lang="th-TH" sz="2400" b="1" i="0" u="none" strike="noStrike" dirty="0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 smtClean="0">
                          <a:latin typeface="Angsana New"/>
                        </a:rPr>
                        <a:t>(Million USD)</a:t>
                      </a:r>
                      <a:endParaRPr lang="th-TH" sz="2400" b="1" i="0" u="none" strike="noStrike" dirty="0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743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 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2533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2534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2535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2536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2537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2538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2539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อุตสาหกรรม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1,217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940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370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452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513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567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709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อาหารและน้ำตาล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สิ่งทอ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70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โลหะและอโลหะ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113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87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113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เครื่องใช้และอุปกรณ์ไฟฟ้า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419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354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234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142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234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241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เครื่องจักรและอุปกรณ์ขนส่ง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91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43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62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12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144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109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เคมีภัณฑ์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169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152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202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183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ผลิตภัณฑ์น้ำมัน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119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-15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-271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191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-161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-250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อุปกรณ์ก่อสร้าง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อื่น ๆ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166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159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-274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248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216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สาขาที่ไม่ใช่อุตสาหกรรม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1,325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1,093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1,781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1,280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812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1,437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1,562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798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รวม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2,542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2,033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2,151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1,732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1,325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2,004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2,271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5339A6-DAC8-44A9-B427-2FDE8014C798}" type="slidenum">
              <a:rPr lang="en-US" smtClean="0"/>
              <a:pPr>
                <a:defRPr/>
              </a:pPr>
              <a:t>32</a:t>
            </a:fld>
            <a:endParaRPr lang="th-TH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609600" y="609601"/>
          <a:ext cx="7924800" cy="5791198"/>
        </p:xfrm>
        <a:graphic>
          <a:graphicData uri="http://schemas.openxmlformats.org/drawingml/2006/table">
            <a:tbl>
              <a:tblPr/>
              <a:tblGrid>
                <a:gridCol w="2588259"/>
                <a:gridCol w="761866"/>
                <a:gridCol w="761866"/>
                <a:gridCol w="761866"/>
                <a:gridCol w="761866"/>
                <a:gridCol w="761866"/>
                <a:gridCol w="761866"/>
                <a:gridCol w="765345"/>
              </a:tblGrid>
              <a:tr h="385468">
                <a:tc gridSpan="7"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latin typeface="Angsana New"/>
                        </a:rPr>
                        <a:t>   </a:t>
                      </a:r>
                      <a:r>
                        <a:rPr lang="en-US" sz="2400" b="1" i="0" u="none" strike="noStrike" dirty="0" smtClean="0">
                          <a:latin typeface="Angsana New"/>
                        </a:rPr>
                        <a:t>Net Foreign Direct Investment in Thailand by Industrial Type</a:t>
                      </a:r>
                      <a:endParaRPr lang="th-TH" sz="2400" b="1" i="0" u="none" strike="noStrike" dirty="0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 smtClean="0">
                          <a:latin typeface="Angsana New"/>
                        </a:rPr>
                        <a:t>(Million USD)</a:t>
                      </a:r>
                      <a:endParaRPr lang="th-TH" sz="2400" b="1" i="0" u="none" strike="noStrike" dirty="0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4646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 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2540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2541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2542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2543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2544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2545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2546 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อุตสาหกรรม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1,818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2,206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1,269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1,811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2,960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1,845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2,409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อาหารและน้ำตาล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226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73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155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265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สิ่งทอ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124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โลหะและอโลหะ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216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342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262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-84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378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260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เครื่องใช้และอุปกรณ์ไฟฟ้า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602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264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425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507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981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215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327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เครื่องจักรและอุปกรณ์ขนส่ง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396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661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393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655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579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644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653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เคมีภัณฑ์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164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226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393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168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334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296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ผลิตภัณฑ์น้ำมัน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329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180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-50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95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อุปกรณ์ก่อสร้าง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-10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อื่น ๆ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173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164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20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162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413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345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459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สาขาที่ไม่ใช่อุตสาหกรรม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1,809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2,936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2,293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1,003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2,088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1,566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2,756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468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รวม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3,627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5,142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3,562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2,813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5,048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3,411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5,165</a:t>
                      </a: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5339A6-DAC8-44A9-B427-2FDE8014C798}" type="slidenum">
              <a:rPr lang="en-US" smtClean="0"/>
              <a:pPr>
                <a:defRPr/>
              </a:pPr>
              <a:t>33</a:t>
            </a:fld>
            <a:endParaRPr lang="th-TH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609600" y="609609"/>
          <a:ext cx="7848603" cy="5824713"/>
        </p:xfrm>
        <a:graphic>
          <a:graphicData uri="http://schemas.openxmlformats.org/drawingml/2006/table">
            <a:tbl>
              <a:tblPr/>
              <a:tblGrid>
                <a:gridCol w="2563371"/>
                <a:gridCol w="754541"/>
                <a:gridCol w="754541"/>
                <a:gridCol w="754541"/>
                <a:gridCol w="754541"/>
                <a:gridCol w="754541"/>
                <a:gridCol w="754541"/>
                <a:gridCol w="757986"/>
              </a:tblGrid>
              <a:tr h="614042">
                <a:tc gridSpan="8"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latin typeface="Angsana New"/>
                        </a:rPr>
                        <a:t>   </a:t>
                      </a:r>
                      <a:r>
                        <a:rPr lang="en-US" sz="2400" b="1" i="0" u="none" strike="noStrike" dirty="0" smtClean="0">
                          <a:latin typeface="Angsana New"/>
                        </a:rPr>
                        <a:t>Net Foreign Direct Investment in Thailand by Industrial Type</a:t>
                      </a:r>
                      <a:endParaRPr lang="th-TH" sz="2400" b="1" i="0" u="none" strike="noStrike" dirty="0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2400" b="1" i="0" u="none" strike="noStrike" dirty="0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21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 smtClean="0">
                          <a:latin typeface="Angsana New"/>
                        </a:rPr>
                        <a:t>(Million USD)</a:t>
                      </a:r>
                      <a:endParaRPr lang="th-TH" sz="2400" b="1" i="0" u="none" strike="noStrike" dirty="0">
                        <a:latin typeface="Angsana New"/>
                      </a:endParaRPr>
                    </a:p>
                  </a:txBody>
                  <a:tcPr marL="6441" marR="6441" marT="64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latin typeface="Angsana New"/>
                      </a:endParaRP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21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>
                          <a:latin typeface="Angsana New"/>
                        </a:rPr>
                        <a:t> 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2547 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2548 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2549 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2550 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2551 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2552 p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2553 p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อุตสาหกรรม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3,786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3,430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4,069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3,718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5,937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3,885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3,188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อาหารและน้ำตาล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337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-25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118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133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146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169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433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สิ่งทอ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78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51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47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โลหะและอโลหะ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480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221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355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497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32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51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เครื่องใช้และอุปกรณ์ไฟฟ้า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797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908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1,081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386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1,323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88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498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เครื่องจักรและอุปกรณ์ขนส่ง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1,280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1,370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1,403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1,249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1,138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2,421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496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เคมีภัณฑ์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387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472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174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-139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443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287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423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ผลิตภัณฑ์น้ำมัน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22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-73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332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395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-446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196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209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อุปกรณ์ก่อสร้าง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45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22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31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   อื่น ๆ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398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456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606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1,098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3,249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630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1,022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สาขาที่ไม่ใช่อุตสาหกรรม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1,170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3,073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6,411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6,554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1,606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609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1,798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694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latin typeface="Angsana New"/>
                        </a:rPr>
                        <a:t>รวม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4,956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6,503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10,480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10,273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7,543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>
                          <a:latin typeface="Angsana New"/>
                        </a:rPr>
                        <a:t>4,495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>
                          <a:latin typeface="Angsana New"/>
                        </a:rPr>
                        <a:t>4,986</a:t>
                      </a:r>
                    </a:p>
                  </a:txBody>
                  <a:tcPr marL="6430" marR="6430" marT="6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3AB666B-B9D6-4F26-BE87-AB7136074C50}" type="slidenum">
              <a:rPr lang="en-US" smtClean="0"/>
              <a:pPr/>
              <a:t>34</a:t>
            </a:fld>
            <a:endParaRPr lang="th-TH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90600"/>
          </a:xfrm>
        </p:spPr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II. Factors Affecting Manufacturing Changes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229600" cy="3886200"/>
          </a:xfrm>
        </p:spPr>
        <p:txBody>
          <a:bodyPr/>
          <a:lstStyle/>
          <a:p>
            <a:pPr marL="609600" indent="-609600" eaLnBrk="1" hangingPunct="1"/>
            <a:r>
              <a:rPr lang="en-US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High growth and investment</a:t>
            </a:r>
          </a:p>
          <a:p>
            <a:pPr marL="609600" indent="-609600" eaLnBrk="1" hangingPunct="1"/>
            <a:r>
              <a:rPr lang="en-US" b="1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Macroeconomic stability (but political uncertainty)</a:t>
            </a:r>
          </a:p>
          <a:p>
            <a:pPr marL="990600" lvl="1" indent="-533400" eaLnBrk="1" hangingPunct="1"/>
            <a:r>
              <a:rPr lang="en-US" sz="3000" b="1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conservative macroeconomic policies (except pre-crisis period)</a:t>
            </a:r>
          </a:p>
          <a:p>
            <a:pPr marL="990600" lvl="1" indent="-533400" eaLnBrk="1" hangingPunct="1"/>
            <a:r>
              <a:rPr lang="en-US" sz="3000" b="1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market-oriented economy with minimal government intervention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7B42804-D55C-4886-A31E-89CF0F215FA3}" type="slidenum">
              <a:rPr lang="en-US" smtClean="0"/>
              <a:pPr/>
              <a:t>35</a:t>
            </a:fld>
            <a:endParaRPr lang="th-TH" smtClean="0"/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90600"/>
          </a:xfrm>
        </p:spPr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II. Factors Affecting Manufacturing Changes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229600" cy="3886200"/>
          </a:xfrm>
        </p:spPr>
        <p:txBody>
          <a:bodyPr/>
          <a:lstStyle/>
          <a:p>
            <a:pPr marL="609600" indent="-6096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Abundant natural resources, e.g. marine products, fruits &amp; vegetables, rubber     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raw materials for industries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pPr marL="609600" indent="-609600" eaLnBrk="1" hangingPunct="1"/>
            <a:r>
              <a:rPr lang="en-US" b="1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Large supply of unskilled labor up to 1980s, but labor became more scarce and expensive, attracting workers from neighbors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AD39F1C-73E4-4443-A406-B20F6C50E242}" type="slidenum">
              <a:rPr lang="en-US" smtClean="0"/>
              <a:pPr/>
              <a:t>36</a:t>
            </a:fld>
            <a:endParaRPr lang="th-TH" smtClean="0"/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38200"/>
          </a:xfrm>
        </p:spPr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II. Factors Affecting Manufacturing Changes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382000" cy="47244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Active local entrepreneurs (traders-turned-industrialists), Chinese connection and bank financing</a:t>
            </a:r>
            <a:endParaRPr lang="en-US" sz="2800" smtClean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90000"/>
              </a:lnSpc>
            </a:pPr>
            <a:r>
              <a:rPr lang="en-US" b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Favorable world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b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industrial markets	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b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technology transfer of labor-intensive industries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b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industrial relocation from Japan and NICs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b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economic integration, e.g. AFTA, attracting new industries</a:t>
            </a:r>
            <a:endParaRPr lang="en-US" sz="2400" smtClean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1148753-550C-46E9-B720-2B0A40C77E3C}" type="slidenum">
              <a:rPr lang="en-US" smtClean="0"/>
              <a:pPr/>
              <a:t>37</a:t>
            </a:fld>
            <a:endParaRPr lang="th-TH" smtClean="0"/>
          </a:p>
        </p:txBody>
      </p:sp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/>
          <a:lstStyle/>
          <a:p>
            <a:pPr marL="1117600" indent="-1117600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II. Factors Affecting Manufacturing Changes</a:t>
            </a:r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305800" cy="3962400"/>
          </a:xfrm>
        </p:spPr>
        <p:txBody>
          <a:bodyPr/>
          <a:lstStyle/>
          <a:p>
            <a:pPr marL="609600" indent="-6096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Constraints on economic and social infrastructure (roads, ports, electricity, water) and environment; serious in 1990s</a:t>
            </a:r>
          </a:p>
          <a:p>
            <a:pPr marL="609600" indent="-609600" eaLnBrk="1" hangingPunct="1"/>
            <a:r>
              <a:rPr lang="en-US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Shortages of skilled labor (engineers, technicians); very serious in 1990s</a:t>
            </a:r>
          </a:p>
          <a:p>
            <a:pPr marL="609600" indent="-609600" eaLnBrk="1" hangingPunct="1"/>
            <a:r>
              <a:rPr lang="en-US" b="1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Shortages of semi-skilled workers in recent years, after the crises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34466E3-D401-4BAE-8FBB-09741A587FEF}" type="slidenum">
              <a:rPr lang="en-US" smtClean="0"/>
              <a:pPr/>
              <a:t>38</a:t>
            </a:fld>
            <a:endParaRPr lang="th-TH" smtClean="0"/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382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371600"/>
            <a:ext cx="8534400" cy="5181600"/>
          </a:xfrm>
        </p:spPr>
        <p:txBody>
          <a:bodyPr/>
          <a:lstStyle/>
          <a:p>
            <a:pPr marL="609600" indent="-609600" eaLnBrk="1" hangingPunct="1"/>
            <a:r>
              <a:rPr lang="en-US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Government direct involvement through state enterprises in production, as in 1950s </a:t>
            </a:r>
            <a:r>
              <a:rPr lang="en-US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 failure </a:t>
            </a:r>
            <a:r>
              <a:rPr lang="en-US" sz="2800" b="1" dirty="0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(government failure VS market failure)</a:t>
            </a:r>
            <a:endParaRPr lang="en-US" b="1" dirty="0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Infrastructure provision by government since 1960s </a:t>
            </a:r>
          </a:p>
          <a:p>
            <a:pPr marL="990600" lvl="1" indent="-533400" eaLnBrk="1" hangingPunct="1"/>
            <a:r>
              <a:rPr lang="en-US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Development plans</a:t>
            </a:r>
          </a:p>
          <a:p>
            <a:pPr marL="990600" lvl="1" indent="-533400" eaLnBrk="1" hangingPunct="1"/>
            <a:r>
              <a:rPr lang="en-US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Transport (roads, rail, rivers, ports, airports)</a:t>
            </a:r>
          </a:p>
          <a:p>
            <a:pPr marL="990600" lvl="1" indent="-533400" eaLnBrk="1" hangingPunct="1"/>
            <a:r>
              <a:rPr lang="en-US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Communication (telephone, postal services)</a:t>
            </a:r>
          </a:p>
          <a:p>
            <a:pPr marL="990600" lvl="1" indent="-533400" eaLnBrk="1" hangingPunct="1"/>
            <a:r>
              <a:rPr lang="en-US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Power and water</a:t>
            </a:r>
          </a:p>
          <a:p>
            <a:pPr marL="990600" lvl="1" indent="-533400" eaLnBrk="1" hangingPunct="1"/>
            <a:r>
              <a:rPr lang="en-US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Industrial estates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701540A-98E7-42E2-962F-1C2B4C022A64}" type="slidenum">
              <a:rPr lang="en-US" smtClean="0"/>
              <a:pPr/>
              <a:t>39</a:t>
            </a:fld>
            <a:endParaRPr lang="th-TH" smtClean="0"/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343400"/>
          </a:xfrm>
        </p:spPr>
        <p:txBody>
          <a:bodyPr/>
          <a:lstStyle/>
          <a:p>
            <a:pPr marL="609600" indent="-609600" eaLnBrk="1" hangingPunct="1"/>
            <a:r>
              <a:rPr lang="en-US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Border Measures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Tariff protection in 1960s and 1970s</a:t>
            </a:r>
          </a:p>
          <a:p>
            <a:pPr marL="1371600" lvl="2" indent="-457200" eaLnBrk="1" hangingPunct="1"/>
            <a:r>
              <a:rPr lang="en-US" sz="2600" b="1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High for consumer goods, import-competing industries, and low for intermediate goods and capital goods  </a:t>
            </a:r>
          </a:p>
          <a:p>
            <a:pPr marL="1371600" lvl="2" indent="-457200" eaLnBrk="1" hangingPunct="1"/>
            <a:r>
              <a:rPr lang="en-US" sz="2600" b="1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Lower tariffs in late 1980s</a:t>
            </a:r>
          </a:p>
          <a:p>
            <a:pPr marL="1371600" lvl="2" indent="-457200" eaLnBrk="1" hangingPunct="1"/>
            <a:r>
              <a:rPr lang="en-US" sz="2600" b="1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Import surcharge and anti-dumping measures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Import quota not significant</a:t>
            </a:r>
            <a:endParaRPr lang="en-US" sz="3200" b="1" smtClean="0">
              <a:solidFill>
                <a:srgbClr val="3366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700268E-BA52-4D54-84E8-A2E436FFCF44}" type="slidenum">
              <a:rPr lang="en-US" smtClean="0"/>
              <a:pPr/>
              <a:t>40</a:t>
            </a:fld>
            <a:endParaRPr lang="th-TH" smtClean="0"/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229600" cy="3886200"/>
          </a:xfrm>
        </p:spPr>
        <p:txBody>
          <a:bodyPr/>
          <a:lstStyle/>
          <a:p>
            <a:pPr marL="609600" indent="-6096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Export promotion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Tariff reductions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Tax rebates for imported raw materials used in production for export</a:t>
            </a:r>
          </a:p>
          <a:p>
            <a:pPr marL="990600" lvl="1" indent="-5334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Marketing: trade fairs, road shows</a:t>
            </a:r>
          </a:p>
          <a:p>
            <a:pPr marL="609600" indent="-609600" eaLnBrk="1" hangingPunct="1"/>
            <a:r>
              <a:rPr lang="en-US" b="1" smtClean="0">
                <a:solidFill>
                  <a:srgbClr val="006666"/>
                </a:solidFill>
                <a:latin typeface="Times New Roman" pitchFamily="18" charset="0"/>
                <a:cs typeface="Times New Roman" pitchFamily="18" charset="0"/>
              </a:rPr>
              <a:t>ASEAN economic integration and other free trade areas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b="1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9E9ECA6-CDC4-448D-BC25-F890771ED9FC}" type="slidenum">
              <a:rPr lang="en-US" smtClean="0"/>
              <a:pPr/>
              <a:t>41</a:t>
            </a:fld>
            <a:endParaRPr lang="th-TH" smtClean="0"/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0"/>
            <a:ext cx="8458200" cy="4648200"/>
          </a:xfrm>
        </p:spPr>
        <p:txBody>
          <a:bodyPr/>
          <a:lstStyle/>
          <a:p>
            <a:pPr marL="609600" indent="-609600" eaLnBrk="1" hangingPunct="1">
              <a:lnSpc>
                <a:spcPct val="110000"/>
              </a:lnSpc>
            </a:pPr>
            <a:r>
              <a:rPr lang="en-US" b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Investment promotion through Board of Investment (BOI)  </a:t>
            </a:r>
          </a:p>
          <a:p>
            <a:pPr marL="609600" indent="-609600" eaLnBrk="1" hangingPunct="1">
              <a:lnSpc>
                <a:spcPct val="110000"/>
              </a:lnSpc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“Promotional privileges”: 3-8 year period of exemption from profit tax, import taxes on machine and raw materials; land ownership by foreign investors; employment of foreign experts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F9A3FA6-99DC-4F69-9E7F-AB3ED5B21FD6}" type="slidenum">
              <a:rPr lang="en-US" smtClean="0"/>
              <a:pPr/>
              <a:t>42</a:t>
            </a:fld>
            <a:endParaRPr lang="th-TH" smtClean="0"/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0"/>
            <a:ext cx="8458200" cy="4648200"/>
          </a:xfrm>
        </p:spPr>
        <p:txBody>
          <a:bodyPr/>
          <a:lstStyle/>
          <a:p>
            <a:pPr marL="609600" indent="-609600" eaLnBrk="1" hangingPunct="1">
              <a:lnSpc>
                <a:spcPct val="110000"/>
              </a:lnSpc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Regional dispersion</a:t>
            </a:r>
          </a:p>
          <a:p>
            <a:pPr marL="990600" lvl="1" indent="-533400" eaLnBrk="1" hangingPunct="1"/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 BOI Zones</a:t>
            </a:r>
          </a:p>
          <a:p>
            <a:pPr marL="1428750" lvl="2" indent="-514350" eaLnBrk="1" hangingPunct="1">
              <a:buFont typeface="Wingdings" pitchFamily="2" charset="2"/>
              <a:buNone/>
            </a:pPr>
            <a:r>
              <a:rPr lang="th-TH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1.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Bangkok + surrounded</a:t>
            </a:r>
            <a:endParaRPr lang="th-TH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428750" lvl="2" indent="-514350" eaLnBrk="1" hangingPunct="1">
              <a:buNone/>
            </a:pPr>
            <a:r>
              <a:rPr lang="th-TH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2.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Provinces bordering Zone 1</a:t>
            </a:r>
          </a:p>
          <a:p>
            <a:pPr marL="1428750" lvl="2" indent="-514350" eaLnBrk="1" hangingPunct="1">
              <a:buFont typeface="Wingdings" pitchFamily="2" charset="2"/>
              <a:buNone/>
            </a:pPr>
            <a:r>
              <a:rPr lang="th-TH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3.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Country areas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Maximum Benefit</a:t>
            </a:r>
          </a:p>
          <a:p>
            <a:pPr marL="1428750" lvl="2" indent="-514350" eaLnBrk="1" hangingPunct="1">
              <a:buFont typeface="Wingdings" pitchFamily="2" charset="2"/>
              <a:buNone/>
            </a:pP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+ special zone for 3 southern provinces</a:t>
            </a:r>
            <a:endParaRPr lang="th-TH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428750" lvl="2" indent="-514350" eaLnBrk="1" hangingPunct="1">
              <a:buFont typeface="Wingdings" pitchFamily="2" charset="2"/>
              <a:buAutoNum type="arabicPeriod"/>
            </a:pPr>
            <a:endParaRPr lang="en-US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8CFBAFE-CDE9-40F4-89A7-3C085F1A2DFE}" type="slidenum">
              <a:rPr lang="en-US" smtClean="0"/>
              <a:pPr/>
              <a:t>43</a:t>
            </a:fld>
            <a:endParaRPr lang="th-TH" smtClean="0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90600"/>
          </a:xfrm>
        </p:spPr>
        <p:txBody>
          <a:bodyPr/>
          <a:lstStyle/>
          <a:p>
            <a:pPr marL="1117600" indent="-1117600"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458200" cy="4495800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Integrated planning  </a:t>
            </a:r>
          </a:p>
          <a:p>
            <a:pPr lvl="1" eaLnBrk="1" hangingPunct="1">
              <a:buClr>
                <a:schemeClr val="accent1"/>
              </a:buClr>
              <a:buFont typeface="Wingdings" pitchFamily="2" charset="2"/>
              <a:buChar char="q"/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Eastern Seaboard: </a:t>
            </a:r>
            <a:r>
              <a:rPr lang="en-US" sz="3400" b="1" dirty="0" smtClean="0">
                <a:solidFill>
                  <a:srgbClr val="3333FF"/>
                </a:solidFill>
                <a:latin typeface="Times New Roman" pitchFamily="18" charset="0"/>
              </a:rPr>
              <a:t>Industry, Community planning + Social + Econ infrastructure (Port, Rail, Estates, Schools, Hospital etc.) </a:t>
            </a:r>
            <a:r>
              <a:rPr lang="en-US" sz="34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Gas related + Heavy industries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</a:p>
          <a:p>
            <a:pPr lvl="1" eaLnBrk="1" hangingPunct="1">
              <a:buClr>
                <a:schemeClr val="accent1"/>
              </a:buClr>
              <a:buFont typeface="Wingdings" pitchFamily="2" charset="2"/>
              <a:buChar char="q"/>
            </a:pPr>
            <a:r>
              <a:rPr lang="en-US" sz="3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In the future, Southern seaboard + Western seaboard  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(?), </a:t>
            </a:r>
            <a:r>
              <a:rPr lang="en-US" sz="3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Dawei</a:t>
            </a:r>
            <a:r>
              <a:rPr lang="en-US" sz="3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Project (?)</a:t>
            </a:r>
            <a:endParaRPr lang="en-US" sz="3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A9A3796-8859-44E8-A895-E67876B20B94}" type="slidenum">
              <a:rPr lang="en-US" smtClean="0"/>
              <a:pPr/>
              <a:t>44</a:t>
            </a:fld>
            <a:endParaRPr lang="th-TH" smtClean="0"/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524000"/>
            <a:ext cx="8458200" cy="4648200"/>
          </a:xfrm>
        </p:spPr>
        <p:txBody>
          <a:bodyPr/>
          <a:lstStyle/>
          <a:p>
            <a:pPr marL="609600" indent="-609600" eaLnBrk="1" hangingPunct="1">
              <a:lnSpc>
                <a:spcPct val="110000"/>
              </a:lnSpc>
            </a:pPr>
            <a:r>
              <a:rPr lang="en-US" sz="4000" b="1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Financial assistance through some financial institutions: 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3200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Industrial Finance Corporation of Thailand   (IFCT) : abolished in 2004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3200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Export-Import Bank</a:t>
            </a: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US" sz="3200" b="1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SME Bank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8FDAD34-04B5-41B9-A6CC-164CF6CC2445}" type="slidenum">
              <a:rPr lang="en-US" smtClean="0"/>
              <a:pPr/>
              <a:t>45</a:t>
            </a:fld>
            <a:endParaRPr lang="th-TH" smtClean="0"/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229600" cy="3886200"/>
          </a:xfrm>
        </p:spPr>
        <p:txBody>
          <a:bodyPr/>
          <a:lstStyle/>
          <a:p>
            <a:pPr marL="609600" indent="-609600" eaLnBrk="1" hangingPunct="1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Exchange Rate</a:t>
            </a:r>
          </a:p>
          <a:p>
            <a:pPr marL="990600" lvl="1" indent="-533400" eaLnBrk="1" hangingPunct="1"/>
            <a:r>
              <a:rPr lang="en-US" sz="32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Stable and overvalued in 1960 – 1980</a:t>
            </a:r>
          </a:p>
          <a:p>
            <a:pPr marL="990600" lvl="1" indent="-533400" eaLnBrk="1" hangingPunct="1"/>
            <a:r>
              <a:rPr lang="en-US" sz="32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Baht devaluation in 1984 </a:t>
            </a:r>
            <a:r>
              <a:rPr lang="en-US" sz="32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32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basket peg</a:t>
            </a:r>
          </a:p>
          <a:p>
            <a:pPr marL="990600" lvl="1" indent="-533400" eaLnBrk="1" hangingPunct="1"/>
            <a:r>
              <a:rPr lang="en-US" sz="32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More flexibility after July 1997: managed float</a:t>
            </a:r>
          </a:p>
          <a:p>
            <a:pPr marL="990600" lvl="1" indent="-533400" eaLnBrk="1" hangingPunct="1"/>
            <a:r>
              <a:rPr lang="en-US" sz="32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Baht appreciation since 2006 due to capital inflows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35876D9-796B-4487-9511-EAA7D0FD1B60}" type="slidenum">
              <a:rPr lang="en-US" smtClean="0"/>
              <a:pPr/>
              <a:t>46</a:t>
            </a:fld>
            <a:endParaRPr lang="th-TH" smtClean="0"/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en-US" sz="40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Others:</a:t>
            </a:r>
          </a:p>
          <a:p>
            <a:pPr marL="990600" lvl="1" indent="-533400" eaLnBrk="1" hangingPunct="1"/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Labor training</a:t>
            </a:r>
          </a:p>
          <a:p>
            <a:pPr marL="1371600" lvl="2" indent="-457200" eaLnBrk="1" hangingPunct="1"/>
            <a:r>
              <a:rPr lang="en-US" sz="3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Tax incentive for training by firms</a:t>
            </a:r>
          </a:p>
          <a:p>
            <a:pPr marL="1371600" lvl="2" indent="-457200" eaLnBrk="1" hangingPunct="1"/>
            <a:r>
              <a:rPr lang="en-US" sz="3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Training institutes by government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0208964-EB8F-45FD-B851-2E4033E7C94C}" type="slidenum">
              <a:rPr lang="en-US" smtClean="0"/>
              <a:pPr/>
              <a:t>47</a:t>
            </a:fld>
            <a:endParaRPr lang="th-TH" dirty="0" smtClean="0"/>
          </a:p>
        </p:txBody>
      </p:sp>
      <p:sp>
        <p:nvSpPr>
          <p:cNvPr id="4505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III. Policy Measures</a:t>
            </a:r>
          </a:p>
        </p:txBody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458200" cy="4343400"/>
          </a:xfrm>
        </p:spPr>
        <p:txBody>
          <a:bodyPr/>
          <a:lstStyle/>
          <a:p>
            <a:pPr marL="990600" lvl="1" indent="-533400" eaLnBrk="1" hangingPunct="1">
              <a:lnSpc>
                <a:spcPct val="90000"/>
              </a:lnSpc>
            </a:pPr>
            <a:r>
              <a:rPr lang="en-US" sz="3600" b="1" dirty="0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Industrial institutes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altLang="zh-CN" sz="3400" b="1" dirty="0" smtClean="0">
                <a:solidFill>
                  <a:srgbClr val="3366CC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Federation of Thai Industries; institutes on textile, food, iron &amp; steel, motor vehicles</a:t>
            </a:r>
            <a:endParaRPr lang="th-TH" altLang="zh-CN" sz="3400" b="1" dirty="0" smtClean="0">
              <a:solidFill>
                <a:srgbClr val="3366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altLang="zh-CN" sz="3600" b="1" dirty="0" smtClean="0">
                <a:solidFill>
                  <a:srgbClr val="006666"/>
                </a:solidFill>
                <a:latin typeface="Times New Roman" pitchFamily="18" charset="0"/>
                <a:ea typeface="SimSun" pitchFamily="2" charset="-122"/>
              </a:rPr>
              <a:t>Environment protection : Air, Water , Noise, Toxic, Solid Waste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ea typeface="SimSun" pitchFamily="2" charset="-122"/>
              </a:rPr>
              <a:t>Environment as a constraint on industrial growth?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ea typeface="SimSun" pitchFamily="2" charset="-122"/>
              </a:rPr>
              <a:t>(2007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  <a:ea typeface="SimSun" pitchFamily="2" charset="-122"/>
              </a:rPr>
              <a:t>constitution)</a:t>
            </a:r>
            <a:endParaRPr lang="en-US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2CB3163-1F77-4075-8F06-DFED2CD3755E}" type="slidenum">
              <a:rPr lang="en-US" smtClean="0"/>
              <a:pPr/>
              <a:t>48</a:t>
            </a:fld>
            <a:endParaRPr lang="th-TH" smtClean="0"/>
          </a:p>
        </p:txBody>
      </p:sp>
      <p:sp>
        <p:nvSpPr>
          <p:cNvPr id="4608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pPr marL="1117600" indent="-1117600"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IV. Future Directions</a:t>
            </a:r>
          </a:p>
        </p:txBody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524000"/>
            <a:ext cx="8229600" cy="3886200"/>
          </a:xfrm>
        </p:spPr>
        <p:txBody>
          <a:bodyPr/>
          <a:lstStyle/>
          <a:p>
            <a:pPr marL="609600" indent="-609600" eaLnBrk="1" hangingPunct="1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Abrupt slowdown of exports in 1996</a:t>
            </a:r>
            <a:endParaRPr lang="th-TH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th-TH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declining competitiveness, and industrial slowdown</a:t>
            </a:r>
            <a:endParaRPr lang="th-TH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/>
            <a:r>
              <a:rPr lang="en-US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Higher labor cost, no more labor surplus cf. China, India, VN, Indonesia</a:t>
            </a:r>
          </a:p>
          <a:p>
            <a:pPr marL="609600" indent="-609600" eaLnBrk="1" hangingPunct="1"/>
            <a:r>
              <a:rPr lang="en-US" b="1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Recent labor shortage when factories reopen after the hamburger crisis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E9FAE59-98C3-45BF-B30E-4AC196D218E4}" type="slidenum">
              <a:rPr lang="en-US" smtClean="0"/>
              <a:pPr/>
              <a:t>49</a:t>
            </a:fld>
            <a:endParaRPr lang="th-TH" smtClean="0"/>
          </a:p>
        </p:txBody>
      </p:sp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pPr marL="1117600" indent="-1117600"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IV. Future Directions</a:t>
            </a:r>
          </a:p>
        </p:txBody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752600"/>
            <a:ext cx="8382000" cy="42672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sz="3600" b="1" dirty="0" smtClean="0">
                <a:solidFill>
                  <a:srgbClr val="001A00"/>
                </a:solidFill>
                <a:latin typeface="Times New Roman" pitchFamily="18" charset="0"/>
                <a:cs typeface="Times New Roman" pitchFamily="18" charset="0"/>
              </a:rPr>
              <a:t>Competition from low-cost countries</a:t>
            </a:r>
            <a:endParaRPr lang="th-TH" sz="3600" b="1" dirty="0" smtClean="0">
              <a:solidFill>
                <a:srgbClr val="001A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90000"/>
              </a:lnSpc>
            </a:pPr>
            <a:r>
              <a:rPr lang="en-US" sz="36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More protected foreign markets, despite Uruguay trade agreement</a:t>
            </a:r>
            <a:endParaRPr lang="th-TH" sz="3600" b="1" dirty="0" smtClean="0">
              <a:solidFill>
                <a:srgbClr val="A50021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Trading blocs, less Generalized System of Preferences (GSP), voluntary export restraint (VER)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More trade opportunities with the Doha Round Agreement (when?, 2012?)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4"/>
          <p:cNvSpPr txBox="1">
            <a:spLocks noGrp="1"/>
          </p:cNvSpPr>
          <p:nvPr/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9337AB8-BA20-4084-80EB-B06155A15BF4}" type="slidenum">
              <a:rPr lang="en-US" sz="1200">
                <a:latin typeface="Arial Black" pitchFamily="34" charset="0"/>
              </a:rPr>
              <a:pPr algn="r"/>
              <a:t>50</a:t>
            </a:fld>
            <a:endParaRPr lang="th-TH" sz="1200">
              <a:latin typeface="Arial Black" pitchFamily="34" charset="0"/>
            </a:endParaRPr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pPr marL="1117600" indent="-1117600"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IV. Future Directions</a:t>
            </a:r>
          </a:p>
        </p:txBody>
      </p:sp>
      <p:sp>
        <p:nvSpPr>
          <p:cNvPr id="4813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752600"/>
            <a:ext cx="8382000" cy="42672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001A00"/>
                </a:solidFill>
                <a:latin typeface="Times New Roman" pitchFamily="18" charset="0"/>
                <a:cs typeface="Times New Roman" pitchFamily="18" charset="0"/>
              </a:rPr>
              <a:t>Exporting industries declined during the hamburger crisis (2008-09)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3600" b="1" smtClean="0">
                <a:solidFill>
                  <a:srgbClr val="D00000"/>
                </a:solidFill>
                <a:latin typeface="Times New Roman" pitchFamily="18" charset="0"/>
                <a:cs typeface="Times New Roman" pitchFamily="18" charset="0"/>
              </a:rPr>
              <a:t>Are we relying too much on the world market? (exports being 70% of GDP)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D36EFE0-7C26-48A9-8FA2-91589E34D607}" type="slidenum">
              <a:rPr lang="en-US" smtClean="0"/>
              <a:pPr/>
              <a:t>51</a:t>
            </a:fld>
            <a:endParaRPr lang="th-TH" smtClean="0"/>
          </a:p>
        </p:txBody>
      </p:sp>
      <p:sp>
        <p:nvSpPr>
          <p:cNvPr id="4915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90600"/>
          </a:xfrm>
        </p:spPr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IV. Future Directions</a:t>
            </a:r>
          </a:p>
        </p:txBody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382000" cy="4343400"/>
          </a:xfrm>
        </p:spPr>
        <p:txBody>
          <a:bodyPr/>
          <a:lstStyle/>
          <a:p>
            <a:pPr marL="609600" indent="-609600" eaLnBrk="1" hangingPunct="1"/>
            <a:r>
              <a:rPr lang="en-US" sz="3600" b="1" dirty="0" smtClean="0">
                <a:solidFill>
                  <a:srgbClr val="3366CC"/>
                </a:solidFill>
                <a:latin typeface="Times New Roman" pitchFamily="18" charset="0"/>
                <a:cs typeface="Times New Roman" pitchFamily="18" charset="0"/>
              </a:rPr>
              <a:t>Deteriorated natural resources</a:t>
            </a:r>
          </a:p>
          <a:p>
            <a:pPr marL="609600" indent="-609600" eaLnBrk="1" hangingPunct="1"/>
            <a:r>
              <a:rPr lang="en-US" sz="36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Unsatisfactory technology transfer from foreign investors, and limited R&amp;D</a:t>
            </a:r>
          </a:p>
          <a:p>
            <a:pPr marL="609600" indent="-609600" eaLnBrk="1" hangingPunct="1"/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Limited infrastructure</a:t>
            </a:r>
          </a:p>
          <a:p>
            <a:pPr marL="609600" indent="-609600" eaLnBrk="1" hangingPunct="1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Higher wages and salaries</a:t>
            </a:r>
          </a:p>
          <a:p>
            <a:pPr marL="609600" indent="-609600" eaLnBrk="1" hangingPunct="1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How to upgrade industries?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1216</TotalTime>
  <Words>2315</Words>
  <Application>Microsoft Office PowerPoint</Application>
  <PresentationFormat>On-screen Show (4:3)</PresentationFormat>
  <Paragraphs>833</Paragraphs>
  <Slides>51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3" baseType="lpstr">
      <vt:lpstr>Pixel</vt:lpstr>
      <vt:lpstr>Worksheet</vt:lpstr>
      <vt:lpstr>Manufacturing Industry in Thailand</vt:lpstr>
      <vt:lpstr>Manufacturing Industry in Thailand</vt:lpstr>
      <vt:lpstr>Outline</vt:lpstr>
      <vt:lpstr>I. Industrial Growth and Structural  Changes</vt:lpstr>
      <vt:lpstr>I. Industrial Growth and Structural  Changes</vt:lpstr>
      <vt:lpstr>Slide 6</vt:lpstr>
      <vt:lpstr>Slide 7</vt:lpstr>
      <vt:lpstr>I. Industrial Growth and Structural  Changes</vt:lpstr>
      <vt:lpstr>Exports by Sector         (%)</vt:lpstr>
      <vt:lpstr>I. Industrial Growth and Structural  Changes</vt:lpstr>
      <vt:lpstr>I. Industrial Growth and Structural  Changes</vt:lpstr>
      <vt:lpstr>Slide 12</vt:lpstr>
      <vt:lpstr>I. Industrial Growth and Structural  Changes</vt:lpstr>
      <vt:lpstr>I. Industrial Growth and Structural  Changes</vt:lpstr>
      <vt:lpstr>I. Industrial Growth and Structural  Changes</vt:lpstr>
      <vt:lpstr>Slide 16</vt:lpstr>
      <vt:lpstr>I. Industrial Growth and Structural  Changes</vt:lpstr>
      <vt:lpstr>Slide 18</vt:lpstr>
      <vt:lpstr>I. Industrial Growth and Structural  Changes</vt:lpstr>
      <vt:lpstr>Slide 20</vt:lpstr>
      <vt:lpstr>Slide 21</vt:lpstr>
      <vt:lpstr>I. Industrial Growth and Structural  Changes</vt:lpstr>
      <vt:lpstr>Slide 23</vt:lpstr>
      <vt:lpstr>I. Industrial Growth and Structural  Changes</vt:lpstr>
      <vt:lpstr>Slide 25</vt:lpstr>
      <vt:lpstr>Slide 26</vt:lpstr>
      <vt:lpstr>Slide 27</vt:lpstr>
      <vt:lpstr>Slide 28</vt:lpstr>
      <vt:lpstr>Slide 29</vt:lpstr>
      <vt:lpstr>I. Industrial Growth and Structural  Changes</vt:lpstr>
      <vt:lpstr>Slide 31</vt:lpstr>
      <vt:lpstr>Slide 32</vt:lpstr>
      <vt:lpstr>Slide 33</vt:lpstr>
      <vt:lpstr>II. Factors Affecting Manufacturing Changes</vt:lpstr>
      <vt:lpstr>II. Factors Affecting Manufacturing Changes</vt:lpstr>
      <vt:lpstr>II. Factors Affecting Manufacturing Changes</vt:lpstr>
      <vt:lpstr>II. Factors Affecting Manufacturing Changes</vt:lpstr>
      <vt:lpstr>III. Policy Measures</vt:lpstr>
      <vt:lpstr>III. Policy Measures</vt:lpstr>
      <vt:lpstr>III. Policy Measures</vt:lpstr>
      <vt:lpstr>III. Policy Measures</vt:lpstr>
      <vt:lpstr>III. Policy Measures</vt:lpstr>
      <vt:lpstr>III. Policy Measures</vt:lpstr>
      <vt:lpstr>III. Policy Measures</vt:lpstr>
      <vt:lpstr>III. Policy Measures</vt:lpstr>
      <vt:lpstr>III. Policy Measures</vt:lpstr>
      <vt:lpstr>III. Policy Measures</vt:lpstr>
      <vt:lpstr>IV. Future Directions</vt:lpstr>
      <vt:lpstr>IV. Future Directions</vt:lpstr>
      <vt:lpstr>IV. Future Directions</vt:lpstr>
      <vt:lpstr>IV. Future Directions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Agriculture in Thailand</dc:title>
  <dc:creator>home</dc:creator>
  <cp:lastModifiedBy>user</cp:lastModifiedBy>
  <cp:revision>85</cp:revision>
  <dcterms:created xsi:type="dcterms:W3CDTF">2003-07-24T05:20:50Z</dcterms:created>
  <dcterms:modified xsi:type="dcterms:W3CDTF">2012-10-07T07:50:17Z</dcterms:modified>
</cp:coreProperties>
</file>