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8"/>
  </p:notesMasterIdLst>
  <p:sldIdLst>
    <p:sldId id="283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7" r:id="rId26"/>
    <p:sldId id="286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12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B2BDCC-F687-4FC3-9BB4-F307E49A595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2C9266-C495-4D25-A719-CC98AD9212B1}">
      <dgm:prSet phldrT="[Text]"/>
      <dgm:spPr/>
      <dgm:t>
        <a:bodyPr/>
        <a:lstStyle/>
        <a:p>
          <a:r>
            <a:rPr lang="en-US" b="1" dirty="0">
              <a:solidFill>
                <a:srgbClr val="063DE8"/>
              </a:solidFill>
            </a:rPr>
            <a:t>Accelerate deductions</a:t>
          </a:r>
        </a:p>
      </dgm:t>
    </dgm:pt>
    <dgm:pt modelId="{2600CD7E-8C42-470F-A2EA-C9567AFC765C}" type="parTrans" cxnId="{5B05B356-E475-4490-AD38-54A4F5382711}">
      <dgm:prSet/>
      <dgm:spPr/>
      <dgm:t>
        <a:bodyPr/>
        <a:lstStyle/>
        <a:p>
          <a:endParaRPr lang="en-US"/>
        </a:p>
      </dgm:t>
    </dgm:pt>
    <dgm:pt modelId="{ADA0C7EE-F0A1-4686-9DA8-A59448314C7B}" type="sibTrans" cxnId="{5B05B356-E475-4490-AD38-54A4F5382711}">
      <dgm:prSet/>
      <dgm:spPr/>
      <dgm:t>
        <a:bodyPr/>
        <a:lstStyle/>
        <a:p>
          <a:endParaRPr lang="en-US"/>
        </a:p>
      </dgm:t>
    </dgm:pt>
    <dgm:pt modelId="{816947B0-2F4A-4796-BBFC-A80ED1FAE1EA}">
      <dgm:prSet phldrT="[Text]"/>
      <dgm:spPr/>
      <dgm:t>
        <a:bodyPr/>
        <a:lstStyle/>
        <a:p>
          <a:r>
            <a:rPr lang="en-US" dirty="0"/>
            <a:t>If you expect to have the same or a lower tax rate next year.</a:t>
          </a:r>
        </a:p>
      </dgm:t>
    </dgm:pt>
    <dgm:pt modelId="{353B7EB1-6E45-425B-BFB2-735D2243AF28}" type="parTrans" cxnId="{BC67B0AD-545A-4AF1-9E30-660BA49DA68E}">
      <dgm:prSet/>
      <dgm:spPr/>
      <dgm:t>
        <a:bodyPr/>
        <a:lstStyle/>
        <a:p>
          <a:endParaRPr lang="en-US"/>
        </a:p>
      </dgm:t>
    </dgm:pt>
    <dgm:pt modelId="{DEAC677F-BB7B-482C-8620-3B0EAFD5A03F}" type="sibTrans" cxnId="{BC67B0AD-545A-4AF1-9E30-660BA49DA68E}">
      <dgm:prSet/>
      <dgm:spPr/>
      <dgm:t>
        <a:bodyPr/>
        <a:lstStyle/>
        <a:p>
          <a:endParaRPr lang="en-US"/>
        </a:p>
      </dgm:t>
    </dgm:pt>
    <dgm:pt modelId="{56C5207B-938B-4958-A232-12EAFA8CEE80}">
      <dgm:prSet phldrT="[Text]"/>
      <dgm:spPr/>
      <dgm:t>
        <a:bodyPr/>
        <a:lstStyle/>
        <a:p>
          <a:r>
            <a:rPr lang="en-US" b="1" dirty="0">
              <a:solidFill>
                <a:srgbClr val="063DE8"/>
              </a:solidFill>
            </a:rPr>
            <a:t>Delay the receipt of income</a:t>
          </a:r>
        </a:p>
      </dgm:t>
    </dgm:pt>
    <dgm:pt modelId="{35F471A0-64CB-400C-A313-3BEF57D7090E}" type="parTrans" cxnId="{7E408B49-AD53-4466-A54F-5B64D6474118}">
      <dgm:prSet/>
      <dgm:spPr/>
      <dgm:t>
        <a:bodyPr/>
        <a:lstStyle/>
        <a:p>
          <a:endParaRPr lang="en-US"/>
        </a:p>
      </dgm:t>
    </dgm:pt>
    <dgm:pt modelId="{E31D8A4A-8E3A-46BB-916C-A4E1E87F53A1}" type="sibTrans" cxnId="{7E408B49-AD53-4466-A54F-5B64D6474118}">
      <dgm:prSet/>
      <dgm:spPr/>
      <dgm:t>
        <a:bodyPr/>
        <a:lstStyle/>
        <a:p>
          <a:endParaRPr lang="en-US"/>
        </a:p>
      </dgm:t>
    </dgm:pt>
    <dgm:pt modelId="{C8FEF208-834F-4B20-82E0-3DBA8808F33E}">
      <dgm:prSet phldrT="[Text]"/>
      <dgm:spPr/>
      <dgm:t>
        <a:bodyPr/>
        <a:lstStyle/>
        <a:p>
          <a:r>
            <a:rPr lang="en-US" dirty="0"/>
            <a:t>If you expect to have the same or a lower tax rate next year.  </a:t>
          </a:r>
        </a:p>
      </dgm:t>
    </dgm:pt>
    <dgm:pt modelId="{919D853C-C2AF-453A-B0F8-8EB21A0F66A9}" type="parTrans" cxnId="{D74408B1-9B88-48BB-A500-BF3328349A61}">
      <dgm:prSet/>
      <dgm:spPr/>
      <dgm:t>
        <a:bodyPr/>
        <a:lstStyle/>
        <a:p>
          <a:endParaRPr lang="en-US"/>
        </a:p>
      </dgm:t>
    </dgm:pt>
    <dgm:pt modelId="{E909FDD4-712F-4D58-8450-E0D0DA3697ED}" type="sibTrans" cxnId="{D74408B1-9B88-48BB-A500-BF3328349A61}">
      <dgm:prSet/>
      <dgm:spPr/>
      <dgm:t>
        <a:bodyPr/>
        <a:lstStyle/>
        <a:p>
          <a:endParaRPr lang="en-US"/>
        </a:p>
      </dgm:t>
    </dgm:pt>
    <dgm:pt modelId="{B6335D04-2C58-4A40-9814-F056630E49F1}">
      <dgm:prSet phldrT="[Text]"/>
      <dgm:spPr/>
      <dgm:t>
        <a:bodyPr/>
        <a:lstStyle/>
        <a:p>
          <a:r>
            <a:rPr lang="en-US" b="1" dirty="0">
              <a:solidFill>
                <a:srgbClr val="063DE8"/>
              </a:solidFill>
            </a:rPr>
            <a:t>Delay deductions</a:t>
          </a:r>
        </a:p>
      </dgm:t>
    </dgm:pt>
    <dgm:pt modelId="{F3525FEA-F50F-4E45-97DB-7BA8DA03AEF1}" type="parTrans" cxnId="{08527ECC-CC80-4C9F-8327-41C1C8698FC8}">
      <dgm:prSet/>
      <dgm:spPr/>
      <dgm:t>
        <a:bodyPr/>
        <a:lstStyle/>
        <a:p>
          <a:endParaRPr lang="en-US"/>
        </a:p>
      </dgm:t>
    </dgm:pt>
    <dgm:pt modelId="{75BBE737-4B0F-46EC-9626-883C39DD14AD}" type="sibTrans" cxnId="{08527ECC-CC80-4C9F-8327-41C1C8698FC8}">
      <dgm:prSet/>
      <dgm:spPr/>
      <dgm:t>
        <a:bodyPr/>
        <a:lstStyle/>
        <a:p>
          <a:endParaRPr lang="en-US"/>
        </a:p>
      </dgm:t>
    </dgm:pt>
    <dgm:pt modelId="{0E5136B0-DF10-42FB-84C7-6D11632E8C80}">
      <dgm:prSet phldrT="[Text]"/>
      <dgm:spPr/>
      <dgm:t>
        <a:bodyPr/>
        <a:lstStyle/>
        <a:p>
          <a:r>
            <a:rPr lang="en-US" dirty="0"/>
            <a:t>If you expect to have a higher tax rate next year.</a:t>
          </a:r>
        </a:p>
      </dgm:t>
    </dgm:pt>
    <dgm:pt modelId="{EAB52D90-0E29-4D73-943E-7FC51061CC47}" type="parTrans" cxnId="{DB9B768D-0216-44EA-91FB-6A04D8863C9A}">
      <dgm:prSet/>
      <dgm:spPr/>
      <dgm:t>
        <a:bodyPr/>
        <a:lstStyle/>
        <a:p>
          <a:endParaRPr lang="en-US"/>
        </a:p>
      </dgm:t>
    </dgm:pt>
    <dgm:pt modelId="{F9C120D7-2C75-4E79-92EF-96266F7F62E2}" type="sibTrans" cxnId="{DB9B768D-0216-44EA-91FB-6A04D8863C9A}">
      <dgm:prSet/>
      <dgm:spPr/>
      <dgm:t>
        <a:bodyPr/>
        <a:lstStyle/>
        <a:p>
          <a:endParaRPr lang="en-US"/>
        </a:p>
      </dgm:t>
    </dgm:pt>
    <dgm:pt modelId="{AB117550-1304-4B10-AC28-3E4F72FE5F40}">
      <dgm:prSet phldrT="[Text]"/>
      <dgm:spPr/>
      <dgm:t>
        <a:bodyPr/>
        <a:lstStyle/>
        <a:p>
          <a:r>
            <a:rPr lang="en-US" b="1" dirty="0">
              <a:solidFill>
                <a:srgbClr val="063DE8"/>
              </a:solidFill>
            </a:rPr>
            <a:t>Accelerate the receipt of income</a:t>
          </a:r>
        </a:p>
      </dgm:t>
    </dgm:pt>
    <dgm:pt modelId="{594FFF7F-7AD6-4578-B41F-217AC53F2358}" type="parTrans" cxnId="{DF58285B-661F-440F-B18E-C3018D7A0E5C}">
      <dgm:prSet/>
      <dgm:spPr/>
      <dgm:t>
        <a:bodyPr/>
        <a:lstStyle/>
        <a:p>
          <a:endParaRPr lang="en-US"/>
        </a:p>
      </dgm:t>
    </dgm:pt>
    <dgm:pt modelId="{456F6E88-AAFA-4529-A4BC-BD1196425D3C}" type="sibTrans" cxnId="{DF58285B-661F-440F-B18E-C3018D7A0E5C}">
      <dgm:prSet/>
      <dgm:spPr/>
      <dgm:t>
        <a:bodyPr/>
        <a:lstStyle/>
        <a:p>
          <a:endParaRPr lang="en-US"/>
        </a:p>
      </dgm:t>
    </dgm:pt>
    <dgm:pt modelId="{400D20F0-DCF2-4B4B-A257-9C4D3ED6FB0A}">
      <dgm:prSet phldrT="[Text]"/>
      <dgm:spPr/>
      <dgm:t>
        <a:bodyPr/>
        <a:lstStyle/>
        <a:p>
          <a:r>
            <a:rPr lang="en-US" dirty="0"/>
            <a:t>If you expect to have a higher tax rate next year.</a:t>
          </a:r>
        </a:p>
      </dgm:t>
    </dgm:pt>
    <dgm:pt modelId="{8C47914C-7421-4C7C-8DC7-1A662E2B30D2}" type="parTrans" cxnId="{F2D93A73-47A7-44B8-99BA-7A5C3A703535}">
      <dgm:prSet/>
      <dgm:spPr/>
      <dgm:t>
        <a:bodyPr/>
        <a:lstStyle/>
        <a:p>
          <a:endParaRPr lang="en-US"/>
        </a:p>
      </dgm:t>
    </dgm:pt>
    <dgm:pt modelId="{6DB26168-73AC-4B00-80BF-13D585802EEC}" type="sibTrans" cxnId="{F2D93A73-47A7-44B8-99BA-7A5C3A703535}">
      <dgm:prSet/>
      <dgm:spPr/>
      <dgm:t>
        <a:bodyPr/>
        <a:lstStyle/>
        <a:p>
          <a:endParaRPr lang="en-US"/>
        </a:p>
      </dgm:t>
    </dgm:pt>
    <dgm:pt modelId="{1750956B-4DF6-4589-9832-3EEFEB35BBBB}" type="pres">
      <dgm:prSet presAssocID="{2CB2BDCC-F687-4FC3-9BB4-F307E49A5958}" presName="Name0" presStyleCnt="0">
        <dgm:presLayoutVars>
          <dgm:dir/>
          <dgm:animLvl val="lvl"/>
          <dgm:resizeHandles val="exact"/>
        </dgm:presLayoutVars>
      </dgm:prSet>
      <dgm:spPr/>
    </dgm:pt>
    <dgm:pt modelId="{31AC28D6-2D86-4848-8130-9D9A58EA5D29}" type="pres">
      <dgm:prSet presAssocID="{C32C9266-C495-4D25-A719-CC98AD9212B1}" presName="linNode" presStyleCnt="0"/>
      <dgm:spPr/>
    </dgm:pt>
    <dgm:pt modelId="{262A4445-E56E-4120-A894-0D77EAE22D8F}" type="pres">
      <dgm:prSet presAssocID="{C32C9266-C495-4D25-A719-CC98AD9212B1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F017B3A6-2C66-4D29-8936-771EA20EF3CF}" type="pres">
      <dgm:prSet presAssocID="{C32C9266-C495-4D25-A719-CC98AD9212B1}" presName="descendantText" presStyleLbl="alignAccFollowNode1" presStyleIdx="0" presStyleCnt="4">
        <dgm:presLayoutVars>
          <dgm:bulletEnabled val="1"/>
        </dgm:presLayoutVars>
      </dgm:prSet>
      <dgm:spPr/>
    </dgm:pt>
    <dgm:pt modelId="{B51C54F0-FE42-44B2-9A5A-A813E7A661D0}" type="pres">
      <dgm:prSet presAssocID="{ADA0C7EE-F0A1-4686-9DA8-A59448314C7B}" presName="sp" presStyleCnt="0"/>
      <dgm:spPr/>
    </dgm:pt>
    <dgm:pt modelId="{79B6E105-1436-4C2C-B36B-AD75CE864141}" type="pres">
      <dgm:prSet presAssocID="{56C5207B-938B-4958-A232-12EAFA8CEE80}" presName="linNode" presStyleCnt="0"/>
      <dgm:spPr/>
    </dgm:pt>
    <dgm:pt modelId="{0379B8E5-9009-4EFE-BA35-176549C9E19B}" type="pres">
      <dgm:prSet presAssocID="{56C5207B-938B-4958-A232-12EAFA8CEE80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A8A7B73F-27CA-4E75-B4E3-9FAA0B4FE2B5}" type="pres">
      <dgm:prSet presAssocID="{56C5207B-938B-4958-A232-12EAFA8CEE80}" presName="descendantText" presStyleLbl="alignAccFollowNode1" presStyleIdx="1" presStyleCnt="4">
        <dgm:presLayoutVars>
          <dgm:bulletEnabled val="1"/>
        </dgm:presLayoutVars>
      </dgm:prSet>
      <dgm:spPr/>
    </dgm:pt>
    <dgm:pt modelId="{480D8B7F-A4AC-4C3C-9D54-5A990DC70A84}" type="pres">
      <dgm:prSet presAssocID="{E31D8A4A-8E3A-46BB-916C-A4E1E87F53A1}" presName="sp" presStyleCnt="0"/>
      <dgm:spPr/>
    </dgm:pt>
    <dgm:pt modelId="{6284586F-9C89-4AAE-8BA9-55B380309A41}" type="pres">
      <dgm:prSet presAssocID="{B6335D04-2C58-4A40-9814-F056630E49F1}" presName="linNode" presStyleCnt="0"/>
      <dgm:spPr/>
    </dgm:pt>
    <dgm:pt modelId="{0A569B32-534C-47B5-89E2-BCD2B486ABAA}" type="pres">
      <dgm:prSet presAssocID="{B6335D04-2C58-4A40-9814-F056630E49F1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FA95777E-551C-4502-B0B8-2E06D5E89164}" type="pres">
      <dgm:prSet presAssocID="{B6335D04-2C58-4A40-9814-F056630E49F1}" presName="descendantText" presStyleLbl="alignAccFollowNode1" presStyleIdx="2" presStyleCnt="4">
        <dgm:presLayoutVars>
          <dgm:bulletEnabled val="1"/>
        </dgm:presLayoutVars>
      </dgm:prSet>
      <dgm:spPr/>
    </dgm:pt>
    <dgm:pt modelId="{4304C997-3BAB-450F-8BD5-B24936FACEE1}" type="pres">
      <dgm:prSet presAssocID="{75BBE737-4B0F-46EC-9626-883C39DD14AD}" presName="sp" presStyleCnt="0"/>
      <dgm:spPr/>
    </dgm:pt>
    <dgm:pt modelId="{AA9E0976-E5F6-4E1F-9D04-BFBBB296BDB7}" type="pres">
      <dgm:prSet presAssocID="{AB117550-1304-4B10-AC28-3E4F72FE5F40}" presName="linNode" presStyleCnt="0"/>
      <dgm:spPr/>
    </dgm:pt>
    <dgm:pt modelId="{7BD1019D-44FF-49DE-8153-E0778382D73B}" type="pres">
      <dgm:prSet presAssocID="{AB117550-1304-4B10-AC28-3E4F72FE5F40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44F9AA01-9EEA-4F36-A4D9-560D0B44E99B}" type="pres">
      <dgm:prSet presAssocID="{AB117550-1304-4B10-AC28-3E4F72FE5F40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08527ECC-CC80-4C9F-8327-41C1C8698FC8}" srcId="{2CB2BDCC-F687-4FC3-9BB4-F307E49A5958}" destId="{B6335D04-2C58-4A40-9814-F056630E49F1}" srcOrd="2" destOrd="0" parTransId="{F3525FEA-F50F-4E45-97DB-7BA8DA03AEF1}" sibTransId="{75BBE737-4B0F-46EC-9626-883C39DD14AD}"/>
    <dgm:cxn modelId="{D74408B1-9B88-48BB-A500-BF3328349A61}" srcId="{56C5207B-938B-4958-A232-12EAFA8CEE80}" destId="{C8FEF208-834F-4B20-82E0-3DBA8808F33E}" srcOrd="0" destOrd="0" parTransId="{919D853C-C2AF-453A-B0F8-8EB21A0F66A9}" sibTransId="{E909FDD4-712F-4D58-8450-E0D0DA3697ED}"/>
    <dgm:cxn modelId="{0499605B-9C7F-4221-8454-D8DAC6F3A001}" type="presOf" srcId="{C8FEF208-834F-4B20-82E0-3DBA8808F33E}" destId="{A8A7B73F-27CA-4E75-B4E3-9FAA0B4FE2B5}" srcOrd="0" destOrd="0" presId="urn:microsoft.com/office/officeart/2005/8/layout/vList5"/>
    <dgm:cxn modelId="{F2D93A73-47A7-44B8-99BA-7A5C3A703535}" srcId="{AB117550-1304-4B10-AC28-3E4F72FE5F40}" destId="{400D20F0-DCF2-4B4B-A257-9C4D3ED6FB0A}" srcOrd="0" destOrd="0" parTransId="{8C47914C-7421-4C7C-8DC7-1A662E2B30D2}" sibTransId="{6DB26168-73AC-4B00-80BF-13D585802EEC}"/>
    <dgm:cxn modelId="{06171A91-C02D-4DE7-85DC-F607CEDB0522}" type="presOf" srcId="{400D20F0-DCF2-4B4B-A257-9C4D3ED6FB0A}" destId="{44F9AA01-9EEA-4F36-A4D9-560D0B44E99B}" srcOrd="0" destOrd="0" presId="urn:microsoft.com/office/officeart/2005/8/layout/vList5"/>
    <dgm:cxn modelId="{5B05B356-E475-4490-AD38-54A4F5382711}" srcId="{2CB2BDCC-F687-4FC3-9BB4-F307E49A5958}" destId="{C32C9266-C495-4D25-A719-CC98AD9212B1}" srcOrd="0" destOrd="0" parTransId="{2600CD7E-8C42-470F-A2EA-C9567AFC765C}" sibTransId="{ADA0C7EE-F0A1-4686-9DA8-A59448314C7B}"/>
    <dgm:cxn modelId="{494E9061-E0B4-4438-8BCD-62A3A70B175D}" type="presOf" srcId="{C32C9266-C495-4D25-A719-CC98AD9212B1}" destId="{262A4445-E56E-4120-A894-0D77EAE22D8F}" srcOrd="0" destOrd="0" presId="urn:microsoft.com/office/officeart/2005/8/layout/vList5"/>
    <dgm:cxn modelId="{BC67B0AD-545A-4AF1-9E30-660BA49DA68E}" srcId="{C32C9266-C495-4D25-A719-CC98AD9212B1}" destId="{816947B0-2F4A-4796-BBFC-A80ED1FAE1EA}" srcOrd="0" destOrd="0" parTransId="{353B7EB1-6E45-425B-BFB2-735D2243AF28}" sibTransId="{DEAC677F-BB7B-482C-8620-3B0EAFD5A03F}"/>
    <dgm:cxn modelId="{DB9B768D-0216-44EA-91FB-6A04D8863C9A}" srcId="{B6335D04-2C58-4A40-9814-F056630E49F1}" destId="{0E5136B0-DF10-42FB-84C7-6D11632E8C80}" srcOrd="0" destOrd="0" parTransId="{EAB52D90-0E29-4D73-943E-7FC51061CC47}" sibTransId="{F9C120D7-2C75-4E79-92EF-96266F7F62E2}"/>
    <dgm:cxn modelId="{1BC49865-8506-448B-942B-89279F029A18}" type="presOf" srcId="{AB117550-1304-4B10-AC28-3E4F72FE5F40}" destId="{7BD1019D-44FF-49DE-8153-E0778382D73B}" srcOrd="0" destOrd="0" presId="urn:microsoft.com/office/officeart/2005/8/layout/vList5"/>
    <dgm:cxn modelId="{D724843A-84B8-45BF-AC2A-F2A897854309}" type="presOf" srcId="{B6335D04-2C58-4A40-9814-F056630E49F1}" destId="{0A569B32-534C-47B5-89E2-BCD2B486ABAA}" srcOrd="0" destOrd="0" presId="urn:microsoft.com/office/officeart/2005/8/layout/vList5"/>
    <dgm:cxn modelId="{FCF86E18-74ED-4766-95A4-DE0056571DAE}" type="presOf" srcId="{56C5207B-938B-4958-A232-12EAFA8CEE80}" destId="{0379B8E5-9009-4EFE-BA35-176549C9E19B}" srcOrd="0" destOrd="0" presId="urn:microsoft.com/office/officeart/2005/8/layout/vList5"/>
    <dgm:cxn modelId="{2C8459CA-119D-4653-A44C-D88A219131B7}" type="presOf" srcId="{0E5136B0-DF10-42FB-84C7-6D11632E8C80}" destId="{FA95777E-551C-4502-B0B8-2E06D5E89164}" srcOrd="0" destOrd="0" presId="urn:microsoft.com/office/officeart/2005/8/layout/vList5"/>
    <dgm:cxn modelId="{24FF97C9-2052-4594-ABD5-115EDBF7CDF8}" type="presOf" srcId="{2CB2BDCC-F687-4FC3-9BB4-F307E49A5958}" destId="{1750956B-4DF6-4589-9832-3EEFEB35BBBB}" srcOrd="0" destOrd="0" presId="urn:microsoft.com/office/officeart/2005/8/layout/vList5"/>
    <dgm:cxn modelId="{7E408B49-AD53-4466-A54F-5B64D6474118}" srcId="{2CB2BDCC-F687-4FC3-9BB4-F307E49A5958}" destId="{56C5207B-938B-4958-A232-12EAFA8CEE80}" srcOrd="1" destOrd="0" parTransId="{35F471A0-64CB-400C-A313-3BEF57D7090E}" sibTransId="{E31D8A4A-8E3A-46BB-916C-A4E1E87F53A1}"/>
    <dgm:cxn modelId="{DF58285B-661F-440F-B18E-C3018D7A0E5C}" srcId="{2CB2BDCC-F687-4FC3-9BB4-F307E49A5958}" destId="{AB117550-1304-4B10-AC28-3E4F72FE5F40}" srcOrd="3" destOrd="0" parTransId="{594FFF7F-7AD6-4578-B41F-217AC53F2358}" sibTransId="{456F6E88-AAFA-4529-A4BC-BD1196425D3C}"/>
    <dgm:cxn modelId="{4B0D09DC-E307-446D-A8BB-0C9D6764ED23}" type="presOf" srcId="{816947B0-2F4A-4796-BBFC-A80ED1FAE1EA}" destId="{F017B3A6-2C66-4D29-8936-771EA20EF3CF}" srcOrd="0" destOrd="0" presId="urn:microsoft.com/office/officeart/2005/8/layout/vList5"/>
    <dgm:cxn modelId="{5A23D2B6-8BFE-42C5-A2BA-E171829345C9}" type="presParOf" srcId="{1750956B-4DF6-4589-9832-3EEFEB35BBBB}" destId="{31AC28D6-2D86-4848-8130-9D9A58EA5D29}" srcOrd="0" destOrd="0" presId="urn:microsoft.com/office/officeart/2005/8/layout/vList5"/>
    <dgm:cxn modelId="{DFFF0E67-D212-4BC7-A1A7-6896775F2DFA}" type="presParOf" srcId="{31AC28D6-2D86-4848-8130-9D9A58EA5D29}" destId="{262A4445-E56E-4120-A894-0D77EAE22D8F}" srcOrd="0" destOrd="0" presId="urn:microsoft.com/office/officeart/2005/8/layout/vList5"/>
    <dgm:cxn modelId="{A1CD6C60-FC84-4D69-B004-12559F350F49}" type="presParOf" srcId="{31AC28D6-2D86-4848-8130-9D9A58EA5D29}" destId="{F017B3A6-2C66-4D29-8936-771EA20EF3CF}" srcOrd="1" destOrd="0" presId="urn:microsoft.com/office/officeart/2005/8/layout/vList5"/>
    <dgm:cxn modelId="{29D7E8EE-A1D1-467F-989A-3EB7B5E966ED}" type="presParOf" srcId="{1750956B-4DF6-4589-9832-3EEFEB35BBBB}" destId="{B51C54F0-FE42-44B2-9A5A-A813E7A661D0}" srcOrd="1" destOrd="0" presId="urn:microsoft.com/office/officeart/2005/8/layout/vList5"/>
    <dgm:cxn modelId="{E18FAD93-9F7B-4B7F-9C34-E70ADA663A15}" type="presParOf" srcId="{1750956B-4DF6-4589-9832-3EEFEB35BBBB}" destId="{79B6E105-1436-4C2C-B36B-AD75CE864141}" srcOrd="2" destOrd="0" presId="urn:microsoft.com/office/officeart/2005/8/layout/vList5"/>
    <dgm:cxn modelId="{9A0DA756-F0CE-41C9-A7BA-01EBFCF595F9}" type="presParOf" srcId="{79B6E105-1436-4C2C-B36B-AD75CE864141}" destId="{0379B8E5-9009-4EFE-BA35-176549C9E19B}" srcOrd="0" destOrd="0" presId="urn:microsoft.com/office/officeart/2005/8/layout/vList5"/>
    <dgm:cxn modelId="{E82F0EC1-8DE8-499C-B8F5-A209B96CA599}" type="presParOf" srcId="{79B6E105-1436-4C2C-B36B-AD75CE864141}" destId="{A8A7B73F-27CA-4E75-B4E3-9FAA0B4FE2B5}" srcOrd="1" destOrd="0" presId="urn:microsoft.com/office/officeart/2005/8/layout/vList5"/>
    <dgm:cxn modelId="{650EF1E9-8313-42DD-BFCE-019F1CEA59AA}" type="presParOf" srcId="{1750956B-4DF6-4589-9832-3EEFEB35BBBB}" destId="{480D8B7F-A4AC-4C3C-9D54-5A990DC70A84}" srcOrd="3" destOrd="0" presId="urn:microsoft.com/office/officeart/2005/8/layout/vList5"/>
    <dgm:cxn modelId="{9A559B27-0E62-418A-AAEC-F3C7F0128A6F}" type="presParOf" srcId="{1750956B-4DF6-4589-9832-3EEFEB35BBBB}" destId="{6284586F-9C89-4AAE-8BA9-55B380309A41}" srcOrd="4" destOrd="0" presId="urn:microsoft.com/office/officeart/2005/8/layout/vList5"/>
    <dgm:cxn modelId="{5050C484-6AA4-4A8B-B57D-7372EB946260}" type="presParOf" srcId="{6284586F-9C89-4AAE-8BA9-55B380309A41}" destId="{0A569B32-534C-47B5-89E2-BCD2B486ABAA}" srcOrd="0" destOrd="0" presId="urn:microsoft.com/office/officeart/2005/8/layout/vList5"/>
    <dgm:cxn modelId="{6DDB438B-7DAA-44AD-8771-3B7950D2A561}" type="presParOf" srcId="{6284586F-9C89-4AAE-8BA9-55B380309A41}" destId="{FA95777E-551C-4502-B0B8-2E06D5E89164}" srcOrd="1" destOrd="0" presId="urn:microsoft.com/office/officeart/2005/8/layout/vList5"/>
    <dgm:cxn modelId="{DDB3EB9C-2B34-47E2-A2C3-9CB5C1B45204}" type="presParOf" srcId="{1750956B-4DF6-4589-9832-3EEFEB35BBBB}" destId="{4304C997-3BAB-450F-8BD5-B24936FACEE1}" srcOrd="5" destOrd="0" presId="urn:microsoft.com/office/officeart/2005/8/layout/vList5"/>
    <dgm:cxn modelId="{49173877-E64A-41E3-96B3-F1A3F163D59D}" type="presParOf" srcId="{1750956B-4DF6-4589-9832-3EEFEB35BBBB}" destId="{AA9E0976-E5F6-4E1F-9D04-BFBBB296BDB7}" srcOrd="6" destOrd="0" presId="urn:microsoft.com/office/officeart/2005/8/layout/vList5"/>
    <dgm:cxn modelId="{093BF601-D8D3-42C7-BE5D-CA34C2029C51}" type="presParOf" srcId="{AA9E0976-E5F6-4E1F-9D04-BFBBB296BDB7}" destId="{7BD1019D-44FF-49DE-8153-E0778382D73B}" srcOrd="0" destOrd="0" presId="urn:microsoft.com/office/officeart/2005/8/layout/vList5"/>
    <dgm:cxn modelId="{4115ABF7-6E50-4D1D-9027-B30F64C750E0}" type="presParOf" srcId="{AA9E0976-E5F6-4E1F-9D04-BFBBB296BDB7}" destId="{44F9AA01-9EEA-4F36-A4D9-560D0B44E99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17B3A6-2C66-4D29-8936-771EA20EF3CF}">
      <dsp:nvSpPr>
        <dsp:cNvPr id="0" name=""/>
        <dsp:cNvSpPr/>
      </dsp:nvSpPr>
      <dsp:spPr>
        <a:xfrm rot="5400000">
          <a:off x="4272576" y="-1663293"/>
          <a:ext cx="885358" cy="44378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If you expect to have the same or a lower tax rate next year.</a:t>
          </a:r>
        </a:p>
      </dsp:txBody>
      <dsp:txXfrm rot="-5400000">
        <a:off x="2496311" y="156192"/>
        <a:ext cx="4394668" cy="798918"/>
      </dsp:txXfrm>
    </dsp:sp>
    <dsp:sp modelId="{262A4445-E56E-4120-A894-0D77EAE22D8F}">
      <dsp:nvSpPr>
        <dsp:cNvPr id="0" name=""/>
        <dsp:cNvSpPr/>
      </dsp:nvSpPr>
      <dsp:spPr>
        <a:xfrm>
          <a:off x="0" y="2300"/>
          <a:ext cx="2496312" cy="1106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63DE8"/>
              </a:solidFill>
            </a:rPr>
            <a:t>Accelerate deductions</a:t>
          </a:r>
        </a:p>
      </dsp:txBody>
      <dsp:txXfrm>
        <a:off x="54025" y="56325"/>
        <a:ext cx="2388262" cy="998648"/>
      </dsp:txXfrm>
    </dsp:sp>
    <dsp:sp modelId="{A8A7B73F-27CA-4E75-B4E3-9FAA0B4FE2B5}">
      <dsp:nvSpPr>
        <dsp:cNvPr id="0" name=""/>
        <dsp:cNvSpPr/>
      </dsp:nvSpPr>
      <dsp:spPr>
        <a:xfrm rot="5400000">
          <a:off x="4272576" y="-501260"/>
          <a:ext cx="885358" cy="44378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If you expect to have the same or a lower tax rate next year.  </a:t>
          </a:r>
        </a:p>
      </dsp:txBody>
      <dsp:txXfrm rot="-5400000">
        <a:off x="2496311" y="1318225"/>
        <a:ext cx="4394668" cy="798918"/>
      </dsp:txXfrm>
    </dsp:sp>
    <dsp:sp modelId="{0379B8E5-9009-4EFE-BA35-176549C9E19B}">
      <dsp:nvSpPr>
        <dsp:cNvPr id="0" name=""/>
        <dsp:cNvSpPr/>
      </dsp:nvSpPr>
      <dsp:spPr>
        <a:xfrm>
          <a:off x="0" y="1164334"/>
          <a:ext cx="2496312" cy="1106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63DE8"/>
              </a:solidFill>
            </a:rPr>
            <a:t>Delay the receipt of income</a:t>
          </a:r>
        </a:p>
      </dsp:txBody>
      <dsp:txXfrm>
        <a:off x="54025" y="1218359"/>
        <a:ext cx="2388262" cy="998648"/>
      </dsp:txXfrm>
    </dsp:sp>
    <dsp:sp modelId="{FA95777E-551C-4502-B0B8-2E06D5E89164}">
      <dsp:nvSpPr>
        <dsp:cNvPr id="0" name=""/>
        <dsp:cNvSpPr/>
      </dsp:nvSpPr>
      <dsp:spPr>
        <a:xfrm rot="5400000">
          <a:off x="4272576" y="660772"/>
          <a:ext cx="885358" cy="44378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If you expect to have a higher tax rate next year.</a:t>
          </a:r>
        </a:p>
      </dsp:txBody>
      <dsp:txXfrm rot="-5400000">
        <a:off x="2496311" y="2480257"/>
        <a:ext cx="4394668" cy="798918"/>
      </dsp:txXfrm>
    </dsp:sp>
    <dsp:sp modelId="{0A569B32-534C-47B5-89E2-BCD2B486ABAA}">
      <dsp:nvSpPr>
        <dsp:cNvPr id="0" name=""/>
        <dsp:cNvSpPr/>
      </dsp:nvSpPr>
      <dsp:spPr>
        <a:xfrm>
          <a:off x="0" y="2326367"/>
          <a:ext cx="2496312" cy="1106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63DE8"/>
              </a:solidFill>
            </a:rPr>
            <a:t>Delay deductions</a:t>
          </a:r>
        </a:p>
      </dsp:txBody>
      <dsp:txXfrm>
        <a:off x="54025" y="2380392"/>
        <a:ext cx="2388262" cy="998648"/>
      </dsp:txXfrm>
    </dsp:sp>
    <dsp:sp modelId="{44F9AA01-9EEA-4F36-A4D9-560D0B44E99B}">
      <dsp:nvSpPr>
        <dsp:cNvPr id="0" name=""/>
        <dsp:cNvSpPr/>
      </dsp:nvSpPr>
      <dsp:spPr>
        <a:xfrm rot="5400000">
          <a:off x="4272576" y="1822805"/>
          <a:ext cx="885358" cy="44378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If you expect to have a higher tax rate next year.</a:t>
          </a:r>
        </a:p>
      </dsp:txBody>
      <dsp:txXfrm rot="-5400000">
        <a:off x="2496311" y="3642290"/>
        <a:ext cx="4394668" cy="798918"/>
      </dsp:txXfrm>
    </dsp:sp>
    <dsp:sp modelId="{7BD1019D-44FF-49DE-8153-E0778382D73B}">
      <dsp:nvSpPr>
        <dsp:cNvPr id="0" name=""/>
        <dsp:cNvSpPr/>
      </dsp:nvSpPr>
      <dsp:spPr>
        <a:xfrm>
          <a:off x="0" y="3488400"/>
          <a:ext cx="2496312" cy="1106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63DE8"/>
              </a:solidFill>
            </a:rPr>
            <a:t>Accelerate the receipt of income</a:t>
          </a:r>
        </a:p>
      </dsp:txBody>
      <dsp:txXfrm>
        <a:off x="54025" y="3542425"/>
        <a:ext cx="2388262" cy="9986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12FB3-A9A5-4BFC-9C81-4630DD1F7997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D76164-7A7C-4342-A20D-5D8D5EB2831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738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983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2666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4834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8140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1918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7801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3755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23608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07565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76393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31344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022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2270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755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66289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1132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6075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0874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2134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41502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394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2513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4650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2057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5495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1E1A10-443D-4DF8-81FE-E6DC0A8CB72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030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905A5-689C-4788-A5F0-22B12A7187B0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062F2-E2F6-4141-8C57-C7DA922C31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0497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nt.com/" TargetMode="External"/><Relationship Id="rId2" Type="http://schemas.openxmlformats.org/officeDocument/2006/relationships/hyperlink" Target="http://www.quicken.com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s.gov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Personal Finance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Class 2: Planning Your Personal Finances</a:t>
            </a:r>
          </a:p>
          <a:p>
            <a:r>
              <a:rPr lang="en-US" dirty="0"/>
              <a:t>Money management strategy</a:t>
            </a:r>
            <a:r>
              <a:rPr lang="th-TH" dirty="0"/>
              <a:t>. </a:t>
            </a:r>
            <a:endParaRPr lang="en-US" dirty="0"/>
          </a:p>
          <a:p>
            <a:r>
              <a:rPr lang="en-US" dirty="0"/>
              <a:t>Planning your tax strategy</a:t>
            </a:r>
            <a:r>
              <a:rPr lang="th-TH" dirty="0"/>
              <a:t>.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3360174" y="6581001"/>
            <a:ext cx="57322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Please do not reproduce or distribute. Please refer to Ch.3 and Ch.4 of the main textbook.</a:t>
            </a:r>
            <a:endParaRPr lang="th-TH" sz="1200" dirty="0"/>
          </a:p>
        </p:txBody>
      </p:sp>
    </p:spTree>
    <p:extLst>
      <p:ext uri="{BB962C8B-B14F-4D97-AF65-F5344CB8AC3E}">
        <p14:creationId xmlns:p14="http://schemas.microsoft.com/office/powerpoint/2010/main" val="3028768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035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Successful Money Management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600200"/>
            <a:ext cx="7580313" cy="4230688"/>
          </a:xfrm>
        </p:spPr>
        <p:txBody>
          <a:bodyPr/>
          <a:lstStyle/>
          <a:p>
            <a:pPr marL="609600" indent="-609600"/>
            <a:r>
              <a:rPr lang="en-US" altLang="en-US" sz="2400" dirty="0"/>
              <a:t>MONEY MANAGEMENT</a:t>
            </a:r>
            <a:r>
              <a:rPr lang="en-US" altLang="en-US" sz="2600" b="1" dirty="0"/>
              <a:t> </a:t>
            </a:r>
            <a:r>
              <a:rPr lang="en-US" altLang="en-US" sz="2600" dirty="0"/>
              <a:t>is the day-to-day financial activities needed to manage personal economic resources, while working toward long-term financial security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  <a:defRPr/>
            </a:pPr>
            <a:endParaRPr lang="en-US" sz="2800" dirty="0"/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sz="2600" dirty="0"/>
              <a:t>Daily spending and saving decisions are  the center of financial planning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US" sz="2600" dirty="0"/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sz="2600" dirty="0"/>
              <a:t>Decisions must be coordinated with needs, goals, and personal situations</a:t>
            </a:r>
          </a:p>
        </p:txBody>
      </p:sp>
      <p:sp>
        <p:nvSpPr>
          <p:cNvPr id="410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DA24C021-0566-4D0A-B6FB-F9ADA8B2A64A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354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4676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Successful Money Management </a:t>
            </a:r>
            <a:endParaRPr lang="en-US" altLang="en-US" sz="220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524000"/>
            <a:ext cx="7772400" cy="4724400"/>
          </a:xfrm>
        </p:spPr>
        <p:txBody>
          <a:bodyPr lIns="90488" tIns="44450" rIns="90488" bIns="44450"/>
          <a:lstStyle/>
          <a:p>
            <a:pPr eaLnBrk="1" hangingPunct="1">
              <a:spcBef>
                <a:spcPts val="0"/>
              </a:spcBef>
              <a:buSzPct val="90000"/>
              <a:buFont typeface="Arial" pitchFamily="34" charset="0"/>
              <a:buChar char="•"/>
              <a:defRPr/>
            </a:pPr>
            <a:r>
              <a:rPr lang="en-US" sz="2400" dirty="0"/>
              <a:t>OPPORTUNITY COST AND  MONEY MANAGEMENT</a:t>
            </a:r>
          </a:p>
          <a:p>
            <a:pPr marL="73152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Spending money on current living expenses reduces the amount you can save and invest</a:t>
            </a:r>
          </a:p>
          <a:p>
            <a:pPr marL="73152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Saving and investing for the future reduces the amount you can spend now</a:t>
            </a:r>
          </a:p>
          <a:p>
            <a:pPr marL="73152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Buying on credit ties up future income</a:t>
            </a:r>
          </a:p>
          <a:p>
            <a:pPr marL="73152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Using savings for purchases results in lost interest and depletes savings</a:t>
            </a:r>
          </a:p>
          <a:p>
            <a:pPr marL="73152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Comparison shopping can save money but takes valuable time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188200" y="595788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sp>
        <p:nvSpPr>
          <p:cNvPr id="6149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11820103-EF08-419F-A54A-4FFE8D8AAC4F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2967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143000" y="171450"/>
            <a:ext cx="8001000" cy="1428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marL="731520" indent="-365760" eaLnBrk="0" hangingPunct="0">
              <a:defRPr/>
            </a:pPr>
            <a:r>
              <a:rPr lang="en-US" sz="4000" dirty="0">
                <a:solidFill>
                  <a:srgbClr val="081D58"/>
                </a:solidFill>
                <a:latin typeface="Georgia"/>
                <a:ea typeface="+mj-ea"/>
                <a:cs typeface="+mj-cs"/>
              </a:rPr>
              <a:t>Successful Money Management</a:t>
            </a:r>
          </a:p>
          <a:p>
            <a:pPr marL="731520" indent="-365760" eaLnBrk="0" hangingPunct="0">
              <a:defRPr/>
            </a:pPr>
            <a:r>
              <a:rPr lang="en-US" sz="4000" dirty="0">
                <a:latin typeface="Georgia (Heading)"/>
              </a:rPr>
              <a:t> </a:t>
            </a:r>
            <a:endParaRPr lang="en-US" sz="4000" dirty="0">
              <a:solidFill>
                <a:srgbClr val="063DE8"/>
              </a:solidFill>
              <a:latin typeface="Georgia (Heading)"/>
            </a:endParaRPr>
          </a:p>
          <a:p>
            <a:pPr marL="731520" indent="-365760" eaLnBrk="0" hangingPunct="0">
              <a:buFont typeface="Arial" pitchFamily="34" charset="0"/>
              <a:buChar char="•"/>
              <a:defRPr/>
            </a:pPr>
            <a:r>
              <a:rPr lang="en-US" sz="2400" dirty="0"/>
              <a:t>COMPONENTS OF MONEY MANAGEMENT</a:t>
            </a:r>
          </a:p>
        </p:txBody>
      </p:sp>
      <p:sp>
        <p:nvSpPr>
          <p:cNvPr id="7171" name="Rectangle 15"/>
          <p:cNvSpPr>
            <a:spLocks noChangeArrowheads="1"/>
          </p:cNvSpPr>
          <p:nvPr/>
        </p:nvSpPr>
        <p:spPr bwMode="auto">
          <a:xfrm>
            <a:off x="6724650" y="4572000"/>
            <a:ext cx="18827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2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09800"/>
            <a:ext cx="76962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6434CACE-5510-4627-A731-2D513380774D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27260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7539038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Successful Money Management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905669" y="1371600"/>
            <a:ext cx="7696200" cy="4724400"/>
          </a:xfrm>
        </p:spPr>
        <p:txBody>
          <a:bodyPr lIns="90488" tIns="44450" rIns="90488" bIns="44450"/>
          <a:lstStyle/>
          <a:p>
            <a:pPr marL="609600" indent="-609600" eaLnBrk="1" hangingPunct="1">
              <a:buSzPct val="90000"/>
              <a:buFontTx/>
              <a:buNone/>
              <a:defRPr/>
            </a:pPr>
            <a:endParaRPr lang="en-US" sz="1000" dirty="0"/>
          </a:p>
          <a:p>
            <a:pPr marL="347472" indent="-347472" eaLnBrk="1" hangingPunct="1">
              <a:buSzPct val="90000"/>
              <a:defRPr/>
            </a:pPr>
            <a:r>
              <a:rPr lang="en-US" sz="2400" dirty="0"/>
              <a:t>A PERSONAL FINANCIAL RECORDS SYSTEM</a:t>
            </a:r>
          </a:p>
          <a:p>
            <a:pPr marL="731520" indent="-27432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b="1" dirty="0"/>
              <a:t>Benefits of an Organized System of Financial Records</a:t>
            </a:r>
          </a:p>
          <a:p>
            <a:pPr marL="109728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Handling daily business affairs, including payment of bills on time</a:t>
            </a:r>
          </a:p>
          <a:p>
            <a:pPr marL="109728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Planning and measuring financial progress</a:t>
            </a:r>
          </a:p>
          <a:p>
            <a:pPr marL="109728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Completing required tax reports</a:t>
            </a:r>
          </a:p>
          <a:p>
            <a:pPr marL="109728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Making effective investment decisions</a:t>
            </a:r>
          </a:p>
          <a:p>
            <a:pPr marL="109728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Determining available resources for current and future spending</a:t>
            </a:r>
          </a:p>
          <a:p>
            <a:pPr marL="609600" indent="-609600" eaLnBrk="1" hangingPunct="1">
              <a:buSzPct val="90000"/>
              <a:defRPr/>
            </a:pPr>
            <a:endParaRPr lang="en-US" sz="2400" dirty="0"/>
          </a:p>
          <a:p>
            <a:pPr marL="609600" indent="-609600" eaLnBrk="1" hangingPunct="1">
              <a:buSzPct val="90000"/>
              <a:defRPr/>
            </a:pPr>
            <a:endParaRPr lang="en-US" sz="2800" dirty="0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239000" y="61722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sp>
        <p:nvSpPr>
          <p:cNvPr id="8197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7F001CCF-B0D6-4646-82D2-E8C0784A71E8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12595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7696200" cy="1096962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Successful Money Management 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47800"/>
            <a:ext cx="7543800" cy="4876800"/>
          </a:xfrm>
        </p:spPr>
        <p:txBody>
          <a:bodyPr lIns="90488" tIns="44450" rIns="90488" bIns="44450"/>
          <a:lstStyle/>
          <a:p>
            <a:pPr marL="730250" indent="-365125" eaLnBrk="1" hangingPunct="1">
              <a:lnSpc>
                <a:spcPct val="90000"/>
              </a:lnSpc>
              <a:buFont typeface="Arial" panose="020B0604020202020204" pitchFamily="34" charset="0"/>
              <a:buChar char="–"/>
            </a:pPr>
            <a:r>
              <a:rPr lang="en-US" altLang="en-US" sz="2400" b="1"/>
              <a:t>Items in Your Home File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Personal and employment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Money management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Tax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Financial services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Credit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Consumer purchase &amp; auto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Housing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Insurance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Investment records</a:t>
            </a:r>
          </a:p>
          <a:p>
            <a:pPr marL="1096963" lvl="1" indent="-365125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600"/>
              <a:t>Estate planning and retirement records</a:t>
            </a:r>
          </a:p>
        </p:txBody>
      </p:sp>
      <p:sp>
        <p:nvSpPr>
          <p:cNvPr id="922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29F023C5-9D4C-4AED-8C97-368FC3A93620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06115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696200" cy="1020763"/>
          </a:xfrm>
        </p:spPr>
        <p:txBody>
          <a:bodyPr/>
          <a:lstStyle/>
          <a:p>
            <a:pPr eaLnBrk="1" hangingPunct="1"/>
            <a:r>
              <a:rPr lang="en-US" altLang="en-US" sz="4000"/>
              <a:t>Successful Money Management 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371600"/>
            <a:ext cx="7543800" cy="5105400"/>
          </a:xfrm>
        </p:spPr>
        <p:txBody>
          <a:bodyPr/>
          <a:lstStyle/>
          <a:p>
            <a:pPr marL="731520" indent="-365760" eaLnBrk="1" hangingPunct="1">
              <a:lnSpc>
                <a:spcPct val="80000"/>
              </a:lnSpc>
              <a:buFont typeface="Arial" pitchFamily="34" charset="0"/>
              <a:buChar char="–"/>
              <a:defRPr/>
            </a:pPr>
            <a:r>
              <a:rPr lang="en-US" sz="2400" b="1" dirty="0"/>
              <a:t>Items in the safe deposit box</a:t>
            </a:r>
          </a:p>
          <a:p>
            <a:pPr marL="1097280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Records that would be difficult-to-replace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Birth, marriage and death certificates, copy of will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Citizenship and military papers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Adoption and custody papers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Serial numbers and photos of valuables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CDs and credit and banking account numbers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Mortgage papers and titles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List of insurance policies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Annual stock investment statements</a:t>
            </a:r>
          </a:p>
          <a:p>
            <a:pPr marL="1097280" lvl="1" indent="-365760" eaLnBrk="1" hangingPunct="1">
              <a:lnSpc>
                <a:spcPct val="8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Rare coins and stamps</a:t>
            </a:r>
          </a:p>
        </p:txBody>
      </p:sp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7086600" y="61722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sp>
        <p:nvSpPr>
          <p:cNvPr id="10245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DA1D578A-7639-4C86-81D1-A5DE0397C4E2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784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620000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Successful Money Management 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219200"/>
            <a:ext cx="6553200" cy="5257800"/>
          </a:xfrm>
        </p:spPr>
        <p:txBody>
          <a:bodyPr lIns="90488" tIns="44450" rIns="90488" bIns="44450"/>
          <a:lstStyle/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b="1" dirty="0"/>
              <a:t>Records on your personal computer</a:t>
            </a:r>
            <a:endParaRPr lang="en-US" sz="2400" dirty="0"/>
          </a:p>
          <a:p>
            <a:pPr marL="1097280" lvl="1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Current and past budgets</a:t>
            </a:r>
          </a:p>
          <a:p>
            <a:pPr marL="1097280" lvl="1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Summary of checks written and other banking transactions </a:t>
            </a:r>
          </a:p>
          <a:p>
            <a:pPr marL="1097280" lvl="1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Past income tax returns prepared with tax preparation software</a:t>
            </a:r>
          </a:p>
          <a:p>
            <a:pPr marL="1097280" lvl="1" indent="-365760" eaLnBrk="1" hangingPunct="1">
              <a:spcBef>
                <a:spcPts val="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Account summaries and performance results of </a:t>
            </a:r>
          </a:p>
          <a:p>
            <a:pPr marL="1097280" lvl="1" indent="-365760" eaLnBrk="1" hangingPunct="1">
              <a:spcBef>
                <a:spcPts val="0"/>
              </a:spcBef>
              <a:buSzPct val="80000"/>
              <a:buFontTx/>
              <a:buNone/>
              <a:defRPr/>
            </a:pPr>
            <a:r>
              <a:rPr lang="en-US" sz="2600" dirty="0"/>
              <a:t>	investments</a:t>
            </a:r>
          </a:p>
          <a:p>
            <a:pPr marL="1097280" lvl="1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Computerized versions of wills, </a:t>
            </a:r>
            <a:br>
              <a:rPr lang="en-US" sz="2600" dirty="0"/>
            </a:br>
            <a:r>
              <a:rPr lang="en-US" sz="2600" dirty="0"/>
              <a:t>estate plans, and other documents</a:t>
            </a:r>
          </a:p>
          <a:p>
            <a:pPr lvl="1" eaLnBrk="1" hangingPunct="1">
              <a:buSzPct val="80000"/>
              <a:defRPr/>
            </a:pPr>
            <a:endParaRPr lang="en-US" sz="2600" dirty="0"/>
          </a:p>
        </p:txBody>
      </p:sp>
      <p:sp>
        <p:nvSpPr>
          <p:cNvPr id="11268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841D2EA8-F025-4EA3-87FD-C0C2BFAF935F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95725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543800" cy="1020763"/>
          </a:xfrm>
        </p:spPr>
        <p:txBody>
          <a:bodyPr/>
          <a:lstStyle/>
          <a:p>
            <a:pPr eaLnBrk="1" hangingPunct="1"/>
            <a:r>
              <a:rPr lang="en-US" altLang="en-US" sz="4000"/>
              <a:t>Successful Money Management 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658761" y="1447800"/>
            <a:ext cx="7124700" cy="5029200"/>
          </a:xfrm>
        </p:spPr>
        <p:txBody>
          <a:bodyPr/>
          <a:lstStyle/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b="1" dirty="0"/>
              <a:t>How long should records be kept?</a:t>
            </a:r>
          </a:p>
          <a:p>
            <a:pPr marL="1097280" indent="-365760" eaLnBrk="1" hangingPunct="1">
              <a:buFont typeface="Courier New" pitchFamily="49" charset="0"/>
              <a:buChar char="o"/>
              <a:defRPr/>
            </a:pPr>
            <a:r>
              <a:rPr lang="en-US" sz="2600" dirty="0"/>
              <a:t>Birth certificates, wills, and Social Security information should be kept permanently</a:t>
            </a:r>
          </a:p>
          <a:p>
            <a:pPr marL="1097280" indent="-365760" eaLnBrk="1" hangingPunct="1">
              <a:buFont typeface="Courier New" pitchFamily="49" charset="0"/>
              <a:buChar char="o"/>
              <a:defRPr/>
            </a:pPr>
            <a:r>
              <a:rPr lang="en-US" sz="2600" dirty="0"/>
              <a:t>Keep records on personal property and investments as long as you own them</a:t>
            </a:r>
          </a:p>
          <a:p>
            <a:pPr marL="1097280" indent="-365760" eaLnBrk="1" hangingPunct="1">
              <a:buFont typeface="Courier New" pitchFamily="49" charset="0"/>
              <a:buChar char="o"/>
              <a:defRPr/>
            </a:pPr>
            <a:r>
              <a:rPr lang="en-US" sz="2600" dirty="0"/>
              <a:t>Keep documents related to the purchase and sale of real estate indefinitely</a:t>
            </a:r>
          </a:p>
          <a:p>
            <a:pPr marL="1097280" indent="-365760" eaLnBrk="1" hangingPunct="1">
              <a:buFont typeface="Courier New" pitchFamily="49" charset="0"/>
              <a:buChar char="o"/>
              <a:defRPr/>
            </a:pPr>
            <a:r>
              <a:rPr lang="en-US" sz="2600" dirty="0"/>
              <a:t>Copies of tax returns and supporting data should be kept seven years</a:t>
            </a:r>
          </a:p>
          <a:p>
            <a:pPr eaLnBrk="1" hangingPunct="1">
              <a:defRPr/>
            </a:pPr>
            <a:endParaRPr lang="en-US" sz="2600" dirty="0"/>
          </a:p>
        </p:txBody>
      </p:sp>
      <p:sp>
        <p:nvSpPr>
          <p:cNvPr id="12293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4E005707-22EC-4C5B-B42B-50C385F35A17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235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8077200" cy="82391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Personal Financial Statements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219200"/>
            <a:ext cx="7772400" cy="5029200"/>
          </a:xfrm>
        </p:spPr>
        <p:txBody>
          <a:bodyPr lIns="90488" tIns="44450" rIns="90488" bIns="44450">
            <a:normAutofit/>
          </a:bodyPr>
          <a:lstStyle/>
          <a:p>
            <a:pPr marL="0" indent="0" eaLnBrk="1" hangingPunct="1">
              <a:lnSpc>
                <a:spcPct val="80000"/>
              </a:lnSpc>
              <a:spcBef>
                <a:spcPts val="0"/>
              </a:spcBef>
              <a:buSzPct val="90000"/>
              <a:buFontTx/>
              <a:buNone/>
              <a:defRPr/>
            </a:pPr>
            <a:r>
              <a:rPr lang="en-US" sz="2600" b="1" dirty="0">
                <a:solidFill>
                  <a:schemeClr val="accent4"/>
                </a:solidFill>
              </a:rPr>
              <a:t>Develop a personal balance sheet and cash flow statement. </a:t>
            </a:r>
          </a:p>
          <a:p>
            <a:pPr marL="533400" indent="-533400" eaLnBrk="1" hangingPunct="1">
              <a:lnSpc>
                <a:spcPct val="80000"/>
              </a:lnSpc>
              <a:buSzPct val="90000"/>
              <a:buFontTx/>
              <a:buNone/>
              <a:defRPr/>
            </a:pPr>
            <a:endParaRPr lang="en-US" sz="1000" b="1" dirty="0"/>
          </a:p>
          <a:p>
            <a:pPr marL="36576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•"/>
              <a:defRPr/>
            </a:pPr>
            <a:r>
              <a:rPr lang="en-US" sz="2600" dirty="0"/>
              <a:t>PURPOSE OF PERSONAL FINANCIAL STATEMENTS</a:t>
            </a:r>
          </a:p>
          <a:p>
            <a:pPr marL="533400" indent="-533400" eaLnBrk="1" hangingPunct="1">
              <a:lnSpc>
                <a:spcPct val="80000"/>
              </a:lnSpc>
              <a:buSzPct val="90000"/>
              <a:buFontTx/>
              <a:buNone/>
              <a:defRPr/>
            </a:pPr>
            <a:endParaRPr lang="en-US" sz="500" b="1" dirty="0"/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sz="2600" dirty="0"/>
              <a:t>Report your current financial position in relation to the value of the items you own and the amounts you owe</a:t>
            </a:r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endParaRPr lang="en-US" sz="500" dirty="0"/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sz="2600" dirty="0"/>
              <a:t>Measure your progress toward your financial goals</a:t>
            </a:r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endParaRPr lang="en-US" sz="500" dirty="0"/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sz="2600" dirty="0"/>
              <a:t>Maintain information on your financial activities</a:t>
            </a:r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endParaRPr lang="en-US" sz="500" dirty="0"/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sz="2600" dirty="0"/>
              <a:t>Provide data you can use when preparing tax forms or applying for credit</a:t>
            </a:r>
          </a:p>
        </p:txBody>
      </p: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C6754799-EA59-4D5E-AFD7-9E47D59E1A22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73685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8116888" cy="110172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Personal Financial Statements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4742" y="1254125"/>
            <a:ext cx="7467600" cy="4953000"/>
          </a:xfrm>
        </p:spPr>
        <p:txBody>
          <a:bodyPr lIns="90488" tIns="44450" rIns="90488" bIns="44450">
            <a:normAutofit lnSpcReduction="10000"/>
          </a:bodyPr>
          <a:lstStyle/>
          <a:p>
            <a:pPr algn="ctr" eaLnBrk="1" hangingPunct="1">
              <a:buSzPct val="90000"/>
              <a:buFont typeface="Arial" pitchFamily="34" charset="0"/>
              <a:buChar char="•"/>
              <a:defRPr/>
            </a:pPr>
            <a:r>
              <a:rPr lang="en-US" sz="2600" dirty="0"/>
              <a:t>BALANCE SHEET: WHERE ARE YOU NOW?</a:t>
            </a:r>
          </a:p>
          <a:p>
            <a:pPr marL="731520" indent="-36576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Also called the </a:t>
            </a:r>
            <a:r>
              <a:rPr lang="en-US" sz="2400" b="1" dirty="0"/>
              <a:t>Net Worth Statement </a:t>
            </a:r>
            <a:r>
              <a:rPr lang="en-US" sz="2400" dirty="0"/>
              <a:t>or </a:t>
            </a:r>
            <a:r>
              <a:rPr lang="en-US" sz="2400" b="1" dirty="0"/>
              <a:t>Statement of Financial Position</a:t>
            </a:r>
          </a:p>
          <a:p>
            <a:pPr eaLnBrk="1" hangingPunct="1">
              <a:buSzPct val="90000"/>
              <a:defRPr/>
            </a:pPr>
            <a:endParaRPr lang="en-US" sz="500" b="1" dirty="0"/>
          </a:p>
          <a:p>
            <a:pPr marL="731520" indent="-36576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Preparation of Balance Sheet requires using three Steps</a:t>
            </a:r>
          </a:p>
          <a:p>
            <a:pPr eaLnBrk="1" hangingPunct="1">
              <a:buSzPct val="90000"/>
              <a:defRPr/>
            </a:pPr>
            <a:endParaRPr lang="en-US" sz="500" dirty="0"/>
          </a:p>
          <a:p>
            <a:pPr marL="731520" indent="-36576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b="1" dirty="0"/>
              <a:t>STEP 1:  LIST  ITEMS OF VALUE</a:t>
            </a:r>
          </a:p>
          <a:p>
            <a:pPr eaLnBrk="1" hangingPunct="1">
              <a:buSzPct val="90000"/>
              <a:defRPr/>
            </a:pPr>
            <a:endParaRPr lang="en-US" sz="500" dirty="0"/>
          </a:p>
          <a:p>
            <a:pPr marL="1097280" indent="-365760" eaLnBrk="1" hangingPunct="1">
              <a:spcBef>
                <a:spcPts val="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Assets - what you own</a:t>
            </a:r>
          </a:p>
          <a:p>
            <a:pPr marL="1463040" indent="-365760" eaLnBrk="1" hangingPunct="1">
              <a:buSzPct val="80000"/>
              <a:buFont typeface="Wingdings" pitchFamily="2" charset="2"/>
              <a:buChar char="§"/>
              <a:defRPr/>
            </a:pPr>
            <a:r>
              <a:rPr lang="en-US" sz="2400" dirty="0"/>
              <a:t>Liquid assets</a:t>
            </a:r>
          </a:p>
          <a:p>
            <a:pPr marL="1463040" lvl="1" indent="-365760" eaLnBrk="1" hangingPunct="1">
              <a:buSzPct val="80000"/>
              <a:buFont typeface="Wingdings" pitchFamily="2" charset="2"/>
              <a:buChar char="§"/>
              <a:defRPr/>
            </a:pPr>
            <a:r>
              <a:rPr lang="en-US" sz="2400" dirty="0"/>
              <a:t>Real estate</a:t>
            </a:r>
          </a:p>
          <a:p>
            <a:pPr marL="1463040" lvl="1" indent="-365760" eaLnBrk="1" hangingPunct="1">
              <a:buSzPct val="80000"/>
              <a:buFont typeface="Wingdings" pitchFamily="2" charset="2"/>
              <a:buChar char="§"/>
              <a:defRPr/>
            </a:pPr>
            <a:r>
              <a:rPr lang="en-US" sz="2400" dirty="0"/>
              <a:t>Personal possessions</a:t>
            </a:r>
          </a:p>
          <a:p>
            <a:pPr marL="1463040" lvl="1" indent="-365760" eaLnBrk="1" hangingPunct="1">
              <a:buSzPct val="80000"/>
              <a:buFont typeface="Wingdings" pitchFamily="2" charset="2"/>
              <a:buChar char="§"/>
              <a:defRPr/>
            </a:pPr>
            <a:r>
              <a:rPr lang="en-US" sz="2400" dirty="0"/>
              <a:t>Investment assets</a:t>
            </a:r>
          </a:p>
        </p:txBody>
      </p:sp>
      <p:pic>
        <p:nvPicPr>
          <p:cNvPr id="14340" name="Picture 7" descr="C:\Program Files\Microsoft Office\MEDIA\CAGCAT10\j009038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63" y="4191000"/>
            <a:ext cx="19812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843C7CF5-9590-4A94-AFB6-9B786C8C3648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3111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28600"/>
            <a:ext cx="7431088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Personal Financial Statements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447800"/>
            <a:ext cx="7620000" cy="4648200"/>
          </a:xfrm>
        </p:spPr>
        <p:txBody>
          <a:bodyPr/>
          <a:lstStyle/>
          <a:p>
            <a:pPr marL="365760" indent="-365760" eaLnBrk="1" hangingPunct="1">
              <a:buFont typeface="Arial" pitchFamily="34" charset="0"/>
              <a:buChar char="–"/>
              <a:defRPr/>
            </a:pPr>
            <a:r>
              <a:rPr lang="en-US" sz="2400" b="1" dirty="0"/>
              <a:t>STEP 2:  DETERMINE  AMOUNTS </a:t>
            </a:r>
            <a:r>
              <a:rPr lang="en-US" sz="2600" b="1" dirty="0"/>
              <a:t>OWED</a:t>
            </a:r>
          </a:p>
          <a:p>
            <a:pPr marL="731520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b="1" dirty="0"/>
              <a:t>Liabilities</a:t>
            </a:r>
            <a:r>
              <a:rPr lang="en-US" sz="2400" dirty="0"/>
              <a:t> - what you owe</a:t>
            </a:r>
          </a:p>
          <a:p>
            <a:pPr marL="1097280" lvl="1" indent="-365760" eaLnBrk="1" hangingPunct="1">
              <a:buSzPct val="80000"/>
              <a:buFont typeface="Wingdings" pitchFamily="2" charset="2"/>
              <a:buChar char="§"/>
              <a:defRPr/>
            </a:pPr>
            <a:r>
              <a:rPr lang="en-US" sz="2400" dirty="0"/>
              <a:t>Current liabilities (&lt; 1 year) </a:t>
            </a:r>
          </a:p>
          <a:p>
            <a:pPr marL="1097280" lvl="1" indent="-365760" eaLnBrk="1" hangingPunct="1">
              <a:buSzPct val="80000"/>
              <a:buFont typeface="Wingdings" pitchFamily="2" charset="2"/>
              <a:buChar char="§"/>
              <a:defRPr/>
            </a:pPr>
            <a:r>
              <a:rPr lang="en-US" sz="2400" dirty="0"/>
              <a:t>Long-term liabilities</a:t>
            </a:r>
          </a:p>
          <a:p>
            <a:pPr lvl="1" eaLnBrk="1" hangingPunct="1">
              <a:spcBef>
                <a:spcPts val="2400"/>
              </a:spcBef>
              <a:buSzPct val="80000"/>
              <a:defRPr/>
            </a:pPr>
            <a:endParaRPr lang="en-US" sz="1000" dirty="0"/>
          </a:p>
          <a:p>
            <a:pPr eaLnBrk="1" hangingPunct="1">
              <a:buSzPct val="80000"/>
              <a:buFont typeface="Arial" pitchFamily="34" charset="0"/>
              <a:buChar char="–"/>
              <a:defRPr/>
            </a:pPr>
            <a:r>
              <a:rPr lang="en-US" sz="2400" b="1" dirty="0"/>
              <a:t>STEP 3:  COMPUTE  NET WORTH</a:t>
            </a:r>
          </a:p>
          <a:p>
            <a:pPr marL="731520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Net Worth = Assets – Liabilities</a:t>
            </a:r>
          </a:p>
          <a:p>
            <a:pPr marL="731520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Assets = Liabilities + Net Worth</a:t>
            </a:r>
          </a:p>
          <a:p>
            <a:pPr marL="731520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b="1" dirty="0"/>
              <a:t>Insolvency</a:t>
            </a:r>
            <a:r>
              <a:rPr lang="en-US" sz="2400" dirty="0"/>
              <a:t> is the inability to pay debts when they are due</a:t>
            </a:r>
          </a:p>
          <a:p>
            <a:pPr eaLnBrk="1" hangingPunct="1">
              <a:buSzPct val="90000"/>
              <a:buFontTx/>
              <a:buNone/>
              <a:defRPr/>
            </a:pPr>
            <a:endParaRPr lang="en-US" sz="2600" dirty="0"/>
          </a:p>
          <a:p>
            <a:pPr lvl="1" eaLnBrk="1" hangingPunct="1">
              <a:buSzPct val="80000"/>
              <a:buFontTx/>
              <a:buNone/>
              <a:defRPr/>
            </a:pPr>
            <a:endParaRPr lang="en-US" dirty="0"/>
          </a:p>
          <a:p>
            <a:pPr eaLnBrk="1" hangingPunct="1">
              <a:buFontTx/>
              <a:buNone/>
              <a:defRPr/>
            </a:pPr>
            <a:endParaRPr lang="en-US" sz="2800" dirty="0"/>
          </a:p>
          <a:p>
            <a:pPr eaLnBrk="1" hangingPunct="1">
              <a:buFontTx/>
              <a:buNone/>
              <a:defRPr/>
            </a:pPr>
            <a:endParaRPr lang="en-US" dirty="0"/>
          </a:p>
        </p:txBody>
      </p:sp>
      <p:sp>
        <p:nvSpPr>
          <p:cNvPr id="15364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4D038AFA-7550-497E-B41C-CAE8CEFCB8AE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986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543800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Personal Financial Statements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467004"/>
            <a:ext cx="7315200" cy="472440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Courier New" pitchFamily="49" charset="0"/>
              <a:buChar char="o"/>
              <a:defRPr/>
            </a:pPr>
            <a:r>
              <a:rPr lang="en-US" sz="2400" i="1" dirty="0"/>
              <a:t>Net Worth</a:t>
            </a:r>
            <a:r>
              <a:rPr lang="en-US" sz="2400" dirty="0"/>
              <a:t> is an indication of the financial position at any given date</a:t>
            </a:r>
          </a:p>
          <a:p>
            <a:pPr eaLnBrk="1" hangingPunct="1">
              <a:buFontTx/>
              <a:buNone/>
              <a:defRPr/>
            </a:pPr>
            <a:endParaRPr lang="en-US" sz="1000" dirty="0"/>
          </a:p>
          <a:p>
            <a:pPr eaLnBrk="1" hangingPunct="1">
              <a:buFontTx/>
              <a:buNone/>
              <a:defRPr/>
            </a:pPr>
            <a:endParaRPr lang="en-US" sz="2800" b="1" dirty="0"/>
          </a:p>
          <a:p>
            <a:pPr eaLnBrk="1" hangingPunct="1">
              <a:buFontTx/>
              <a:buNone/>
              <a:defRPr/>
            </a:pPr>
            <a:endParaRPr lang="en-US" sz="2800" b="1" dirty="0"/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US" sz="2400" b="1" dirty="0"/>
              <a:t>Ways to increase Net Worth</a:t>
            </a:r>
          </a:p>
          <a:p>
            <a:pPr eaLnBrk="1" hangingPunct="1">
              <a:buFontTx/>
              <a:buNone/>
              <a:defRPr/>
            </a:pPr>
            <a:endParaRPr lang="en-US" sz="500" b="1" dirty="0"/>
          </a:p>
          <a:p>
            <a:pPr marL="731520" indent="-365760" eaLnBrk="1" hangingPunct="1">
              <a:buFont typeface="Wingdings" pitchFamily="2" charset="2"/>
              <a:buChar char="§"/>
              <a:defRPr/>
            </a:pPr>
            <a:r>
              <a:rPr lang="en-US" sz="2600" dirty="0"/>
              <a:t>Increasing your savings</a:t>
            </a:r>
          </a:p>
          <a:p>
            <a:pPr marL="731520" indent="-365760" eaLnBrk="1" hangingPunct="1">
              <a:buFont typeface="Wingdings" pitchFamily="2" charset="2"/>
              <a:buChar char="§"/>
              <a:defRPr/>
            </a:pPr>
            <a:r>
              <a:rPr lang="en-US" sz="2600" dirty="0"/>
              <a:t>Reducing spending</a:t>
            </a:r>
          </a:p>
          <a:p>
            <a:pPr marL="731520" indent="-365760" eaLnBrk="1" hangingPunct="1">
              <a:buFont typeface="Wingdings" pitchFamily="2" charset="2"/>
              <a:buChar char="§"/>
              <a:defRPr/>
            </a:pPr>
            <a:r>
              <a:rPr lang="en-US" sz="2600" dirty="0"/>
              <a:t>Increasing the value of investments and other possessions</a:t>
            </a:r>
          </a:p>
          <a:p>
            <a:pPr marL="731520" indent="-365760" eaLnBrk="1" hangingPunct="1">
              <a:buFont typeface="Wingdings" pitchFamily="2" charset="2"/>
              <a:buChar char="§"/>
              <a:defRPr/>
            </a:pPr>
            <a:r>
              <a:rPr lang="en-US" sz="2600" dirty="0"/>
              <a:t>Reducing the amounts you owe</a:t>
            </a:r>
          </a:p>
          <a:p>
            <a:pPr eaLnBrk="1" hangingPunct="1">
              <a:buFontTx/>
              <a:buNone/>
              <a:defRPr/>
            </a:pPr>
            <a:endParaRPr lang="en-US" sz="2600" dirty="0"/>
          </a:p>
          <a:p>
            <a:pPr eaLnBrk="1" hangingPunct="1">
              <a:buFontTx/>
              <a:buNone/>
              <a:defRPr/>
            </a:pPr>
            <a:endParaRPr lang="en-US" sz="2600" dirty="0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188200" y="595788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900" y="2227006"/>
            <a:ext cx="67818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A93A6D92-12A6-4D9F-A6C3-DC3E164B9354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218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693025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Personal Financial Statements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447800"/>
            <a:ext cx="7620000" cy="5181600"/>
          </a:xfrm>
        </p:spPr>
        <p:txBody>
          <a:bodyPr lIns="90488" tIns="44450" rIns="90488" bIns="44450"/>
          <a:lstStyle/>
          <a:p>
            <a:pPr algn="ctr" eaLnBrk="1" hangingPunct="1">
              <a:buSzPct val="90000"/>
              <a:buFontTx/>
              <a:buNone/>
              <a:defRPr/>
            </a:pPr>
            <a:endParaRPr lang="en-US" sz="1000" b="1" dirty="0"/>
          </a:p>
          <a:p>
            <a:pPr marL="0" indent="-365760" eaLnBrk="1" hangingPunct="1">
              <a:buSzPct val="90000"/>
              <a:buFont typeface="Arial" pitchFamily="34" charset="0"/>
              <a:buChar char="•"/>
              <a:defRPr/>
            </a:pPr>
            <a:r>
              <a:rPr lang="en-US" sz="2600" dirty="0"/>
              <a:t>THE CASH FLOW STATEMENT</a:t>
            </a:r>
          </a:p>
          <a:p>
            <a:pPr algn="ctr" eaLnBrk="1" hangingPunct="1">
              <a:buSzPct val="90000"/>
              <a:buFontTx/>
              <a:buNone/>
              <a:defRPr/>
            </a:pPr>
            <a:endParaRPr lang="en-US" sz="1000" b="1" dirty="0"/>
          </a:p>
          <a:p>
            <a:pPr marL="731520" indent="-365760" eaLnBrk="1" hangingPunct="1"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Cash Flow is the actual inflow and outflow for a given time period</a:t>
            </a:r>
          </a:p>
          <a:p>
            <a:pPr eaLnBrk="1" hangingPunct="1">
              <a:buSzPct val="90000"/>
              <a:defRPr/>
            </a:pPr>
            <a:endParaRPr lang="en-US" sz="1500" dirty="0"/>
          </a:p>
          <a:p>
            <a:pPr eaLnBrk="1" hangingPunct="1">
              <a:buSzPct val="90000"/>
              <a:defRPr/>
            </a:pPr>
            <a:endParaRPr lang="en-US" sz="2800" dirty="0"/>
          </a:p>
          <a:p>
            <a:pPr eaLnBrk="1" hangingPunct="1">
              <a:buSzPct val="90000"/>
              <a:defRPr/>
            </a:pPr>
            <a:endParaRPr lang="en-US" sz="2800" dirty="0"/>
          </a:p>
          <a:p>
            <a:pPr eaLnBrk="1" hangingPunct="1">
              <a:buSzPct val="90000"/>
              <a:defRPr/>
            </a:pPr>
            <a:endParaRPr lang="en-US" sz="2800" dirty="0"/>
          </a:p>
          <a:p>
            <a:pPr marL="731520" indent="-365760" eaLnBrk="1" hangingPunct="1">
              <a:spcBef>
                <a:spcPts val="0"/>
              </a:spcBef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The Cash Flow statement is also called </a:t>
            </a:r>
          </a:p>
          <a:p>
            <a:pPr marL="731520" indent="-365760" eaLnBrk="1" hangingPunct="1">
              <a:spcBef>
                <a:spcPts val="0"/>
              </a:spcBef>
              <a:buSzPct val="90000"/>
              <a:buFontTx/>
              <a:buNone/>
              <a:defRPr/>
            </a:pPr>
            <a:r>
              <a:rPr lang="en-US" sz="2400" b="1" dirty="0"/>
              <a:t>	Personal Income and Expenditure Statement</a:t>
            </a:r>
          </a:p>
          <a:p>
            <a:pPr eaLnBrk="1" hangingPunct="1">
              <a:buSzPct val="90000"/>
              <a:buFontTx/>
              <a:buNone/>
              <a:defRPr/>
            </a:pPr>
            <a:endParaRPr lang="en-US" sz="2800" i="1" dirty="0"/>
          </a:p>
        </p:txBody>
      </p:sp>
      <p:pic>
        <p:nvPicPr>
          <p:cNvPr id="174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742" y="3282950"/>
            <a:ext cx="670560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D6E5D3A8-160C-405F-B29F-057A82FCD6D9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181195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354888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Personal Financial Statements</a:t>
            </a:r>
            <a:endParaRPr lang="en-US" altLang="en-US" sz="2200">
              <a:solidFill>
                <a:schemeClr val="tx1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00200"/>
            <a:ext cx="7772400" cy="5029200"/>
          </a:xfrm>
        </p:spPr>
        <p:txBody>
          <a:bodyPr/>
          <a:lstStyle/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sz="2400" dirty="0"/>
              <a:t>Preparation of The Cash Flow Statement requires using three Steps</a:t>
            </a:r>
          </a:p>
          <a:p>
            <a:pPr eaLnBrk="1" hangingPunct="1">
              <a:lnSpc>
                <a:spcPct val="80000"/>
              </a:lnSpc>
              <a:buSzPct val="90000"/>
              <a:buFontTx/>
              <a:buNone/>
              <a:defRPr/>
            </a:pPr>
            <a:endParaRPr lang="en-US" sz="600" dirty="0"/>
          </a:p>
          <a:p>
            <a:pPr eaLnBrk="1" hangingPunct="1">
              <a:lnSpc>
                <a:spcPct val="80000"/>
              </a:lnSpc>
              <a:buSzPct val="90000"/>
              <a:buFontTx/>
              <a:buNone/>
              <a:defRPr/>
            </a:pPr>
            <a:endParaRPr lang="en-US" sz="600" b="1" dirty="0"/>
          </a:p>
          <a:p>
            <a:pPr marL="731520" indent="-365760" eaLnBrk="1" hangingPunct="1">
              <a:lnSpc>
                <a:spcPct val="8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sz="2400" b="1" dirty="0"/>
              <a:t>STEP 1: RECORD INCOME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Wages, salaries, and commissions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Self-employment business income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Savings and investment income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Gifts, grants, and scholarships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Government payments, such as Social Security, public assistance, and unemployment benefits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Amounts received from pension and retirement programs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Alimony and child support payments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800" dirty="0"/>
          </a:p>
        </p:txBody>
      </p:sp>
      <p:sp>
        <p:nvSpPr>
          <p:cNvPr id="18436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847A028F-7833-41B0-BFE0-44AF148498C4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719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354888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Personal Financial Statements</a:t>
            </a:r>
            <a:endParaRPr lang="en-US" altLang="en-US" sz="2200">
              <a:solidFill>
                <a:schemeClr val="tx1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618818" y="1491328"/>
            <a:ext cx="7886700" cy="43513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200" b="1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–"/>
            </a:pPr>
            <a:r>
              <a:rPr lang="en-US" altLang="en-US" sz="2400" b="1" dirty="0"/>
              <a:t>STEP 2: RECORD CASH OUTFLOWS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en-US" sz="2600" dirty="0"/>
              <a:t>Fixed Expenses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Courier New" panose="02070309020205020404" pitchFamily="49" charset="0"/>
              <a:buChar char="o"/>
            </a:pPr>
            <a:endParaRPr lang="en-US" altLang="en-US" sz="600" dirty="0"/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en-US" sz="2600" dirty="0"/>
              <a:t>Variable expenses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sz="1500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–"/>
            </a:pPr>
            <a:r>
              <a:rPr lang="en-US" altLang="en-US" sz="2400" b="1" dirty="0"/>
              <a:t>STEP 3: DETERMINE NET CASH FLOWS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en-US" sz="2600" dirty="0"/>
              <a:t>The difference between income and outflows can either be positive (surplus) or negative (deficit)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Courier New" panose="02070309020205020404" pitchFamily="49" charset="0"/>
              <a:buChar char="o"/>
            </a:pPr>
            <a:endParaRPr lang="en-US" altLang="en-US" sz="600" dirty="0"/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en-US" sz="2600" dirty="0"/>
              <a:t>Cash flow statement provides the foundation for preparing and implementing a spending, saving, and investment plan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US" sz="2600" dirty="0"/>
          </a:p>
        </p:txBody>
      </p:sp>
      <p:sp>
        <p:nvSpPr>
          <p:cNvPr id="1946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614452DB-AC8B-4D24-AEE9-0BEB5B8B73CF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77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6962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Budgeting for</a:t>
            </a:r>
            <a:br>
              <a:rPr lang="en-US" altLang="en-US" sz="4000"/>
            </a:br>
            <a:r>
              <a:rPr lang="en-US" altLang="en-US" sz="4000"/>
              <a:t>Skilled Money Management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524000"/>
            <a:ext cx="7543800" cy="4876800"/>
          </a:xfrm>
        </p:spPr>
        <p:txBody>
          <a:bodyPr/>
          <a:lstStyle/>
          <a:p>
            <a:pPr marL="609600" indent="-609600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b="1" i="1" dirty="0">
                <a:solidFill>
                  <a:schemeClr val="accent4"/>
                </a:solidFill>
              </a:rPr>
              <a:t>Learning Objective 3-3:</a:t>
            </a:r>
          </a:p>
          <a:p>
            <a:pPr marL="609600" indent="-609600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2600" b="1" dirty="0">
                <a:solidFill>
                  <a:schemeClr val="accent4"/>
                </a:solidFill>
              </a:rPr>
              <a:t>Create and implement a budget. </a:t>
            </a:r>
          </a:p>
          <a:p>
            <a:pPr marL="609600" indent="-609600" eaLnBrk="1" hangingPunct="1">
              <a:buFontTx/>
              <a:buNone/>
              <a:defRPr/>
            </a:pPr>
            <a:endParaRPr lang="en-US" altLang="en-US" sz="1000" dirty="0">
              <a:solidFill>
                <a:srgbClr val="FF00FF"/>
              </a:solidFill>
            </a:endParaRPr>
          </a:p>
          <a:p>
            <a:pPr marL="609600" indent="-609600" eaLnBrk="1" hangingPunct="1">
              <a:defRPr/>
            </a:pPr>
            <a:r>
              <a:rPr lang="en-US" altLang="en-US" sz="2600" dirty="0"/>
              <a:t>A budget is a </a:t>
            </a:r>
            <a:r>
              <a:rPr lang="en-US" altLang="en-US" sz="2600" b="1" i="1" dirty="0"/>
              <a:t>spending plan</a:t>
            </a:r>
          </a:p>
          <a:p>
            <a:pPr marL="609600" indent="-609600" eaLnBrk="1" hangingPunct="1">
              <a:defRPr/>
            </a:pPr>
            <a:r>
              <a:rPr lang="en-US" altLang="en-US" sz="2600" dirty="0"/>
              <a:t>The main purposes of a budget are to help you</a:t>
            </a:r>
          </a:p>
          <a:p>
            <a:pPr marL="990600" lvl="1" indent="-533400" eaLnBrk="1" hangingPunct="1">
              <a:defRPr/>
            </a:pPr>
            <a:r>
              <a:rPr lang="en-US" altLang="en-US" sz="2600" dirty="0"/>
              <a:t>Live within your income</a:t>
            </a:r>
          </a:p>
          <a:p>
            <a:pPr marL="990600" lvl="1" indent="-533400" eaLnBrk="1" hangingPunct="1">
              <a:defRPr/>
            </a:pPr>
            <a:r>
              <a:rPr lang="en-US" altLang="en-US" sz="2600" dirty="0"/>
              <a:t>Spend your money wisely</a:t>
            </a:r>
          </a:p>
          <a:p>
            <a:pPr marL="990600" lvl="1" indent="-533400" eaLnBrk="1" hangingPunct="1">
              <a:defRPr/>
            </a:pPr>
            <a:r>
              <a:rPr lang="en-US" altLang="en-US" sz="2600" dirty="0"/>
              <a:t>Reach your financial goals</a:t>
            </a:r>
          </a:p>
          <a:p>
            <a:pPr marL="990600" lvl="1" indent="-533400" eaLnBrk="1" hangingPunct="1">
              <a:defRPr/>
            </a:pPr>
            <a:r>
              <a:rPr lang="en-US" altLang="en-US" sz="2600" dirty="0"/>
              <a:t>Prepare for financial emergencies</a:t>
            </a:r>
          </a:p>
          <a:p>
            <a:pPr marL="990600" lvl="1" indent="-533400" eaLnBrk="1" hangingPunct="1">
              <a:defRPr/>
            </a:pPr>
            <a:r>
              <a:rPr lang="en-US" altLang="en-US" sz="2600" dirty="0"/>
              <a:t>Develop wise financial management habits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7237413" y="61722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sp>
        <p:nvSpPr>
          <p:cNvPr id="20485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5A02C3C9-7865-4D4A-9025-D1B5BDDA3870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620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0"/>
            <a:ext cx="7354888" cy="11430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altLang="en-US" sz="4000"/>
              <a:t>Budgeting for</a:t>
            </a:r>
            <a:br>
              <a:rPr lang="en-US" altLang="en-US" sz="4000"/>
            </a:br>
            <a:r>
              <a:rPr lang="en-US" altLang="en-US" sz="4000"/>
              <a:t>Skilled Money Management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143000"/>
            <a:ext cx="8077200" cy="533400"/>
          </a:xfrm>
        </p:spPr>
        <p:txBody>
          <a:bodyPr lIns="90488" tIns="44450" rIns="90488" bIns="44450"/>
          <a:lstStyle/>
          <a:p>
            <a:pPr marL="609600" indent="-609600" eaLnBrk="1" hangingPunct="1">
              <a:spcBef>
                <a:spcPct val="0"/>
              </a:spcBef>
              <a:buSzPct val="90000"/>
              <a:buFontTx/>
              <a:buNone/>
            </a:pPr>
            <a:endParaRPr lang="en-US" altLang="en-US" sz="1000"/>
          </a:p>
          <a:p>
            <a:pPr marL="609600" indent="-609600"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  <a:p>
            <a:pPr marL="609600" indent="-609600" eaLnBrk="1" hangingPunct="1">
              <a:spcBef>
                <a:spcPct val="0"/>
              </a:spcBef>
              <a:buFontTx/>
              <a:buNone/>
            </a:pPr>
            <a:endParaRPr lang="en-US" altLang="en-US" sz="5400" b="1">
              <a:solidFill>
                <a:srgbClr val="FF0000"/>
              </a:solidFill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239000" y="61722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sp>
        <p:nvSpPr>
          <p:cNvPr id="21509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B05DEB5D-7FD2-48E1-83D4-356CFA6AD116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400">
              <a:cs typeface="Arial" panose="020B0604020202020204" pitchFamily="34" charset="0"/>
            </a:endParaRPr>
          </a:p>
        </p:txBody>
      </p:sp>
      <p:pic>
        <p:nvPicPr>
          <p:cNvPr id="2151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230" y="1143000"/>
            <a:ext cx="4195762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5337309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354888" cy="1143000"/>
          </a:xfrm>
        </p:spPr>
        <p:txBody>
          <a:bodyPr>
            <a:normAutofit fontScale="90000"/>
          </a:bodyPr>
          <a:lstStyle/>
          <a:p>
            <a:r>
              <a:rPr lang="en-US" altLang="en-US" sz="4000"/>
              <a:t>Budgeting for</a:t>
            </a:r>
            <a:br>
              <a:rPr lang="en-US" altLang="en-US" sz="4000"/>
            </a:br>
            <a:r>
              <a:rPr lang="en-US" altLang="en-US" sz="4000"/>
              <a:t>Skilled Money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788" y="1688306"/>
            <a:ext cx="7886700" cy="4351338"/>
          </a:xfrm>
        </p:spPr>
        <p:txBody>
          <a:bodyPr/>
          <a:lstStyle/>
          <a:p>
            <a:pPr>
              <a:defRPr/>
            </a:pPr>
            <a:r>
              <a:rPr lang="en-US" sz="2400" dirty="0"/>
              <a:t>THE BUDGETING PROCESS</a:t>
            </a:r>
          </a:p>
          <a:p>
            <a:pPr marL="731520" indent="-365760">
              <a:buFont typeface="Arial" pitchFamily="34" charset="0"/>
              <a:buChar char="–"/>
              <a:defRPr/>
            </a:pPr>
            <a:r>
              <a:rPr lang="en-US" sz="2400" dirty="0"/>
              <a:t>Step 1:  Set Financial Goals</a:t>
            </a:r>
          </a:p>
          <a:p>
            <a:pPr marL="731520" indent="-365760">
              <a:buFont typeface="Arial" pitchFamily="34" charset="0"/>
              <a:buChar char="–"/>
              <a:defRPr/>
            </a:pPr>
            <a:r>
              <a:rPr lang="en-US" sz="2400" dirty="0"/>
              <a:t>Step 2:  Estimate Income</a:t>
            </a:r>
          </a:p>
          <a:p>
            <a:pPr marL="731520" indent="-365760">
              <a:spcBef>
                <a:spcPts val="0"/>
              </a:spcBef>
              <a:buFont typeface="Arial" pitchFamily="34" charset="0"/>
              <a:buChar char="–"/>
              <a:defRPr/>
            </a:pPr>
            <a:r>
              <a:rPr lang="en-US" sz="2400" dirty="0"/>
              <a:t>Step 3:  Budget An Emergency Fund</a:t>
            </a:r>
          </a:p>
          <a:p>
            <a:pPr marL="731520" indent="-365760">
              <a:spcBef>
                <a:spcPts val="0"/>
              </a:spcBef>
              <a:buFontTx/>
              <a:buNone/>
              <a:defRPr/>
            </a:pPr>
            <a:r>
              <a:rPr lang="en-US" sz="2400" dirty="0"/>
              <a:t>			and Savings</a:t>
            </a:r>
          </a:p>
          <a:p>
            <a:pPr marL="731520" indent="-365760">
              <a:spcBef>
                <a:spcPts val="0"/>
              </a:spcBef>
              <a:buFont typeface="Arial" pitchFamily="34" charset="0"/>
              <a:buChar char="–"/>
              <a:defRPr/>
            </a:pPr>
            <a:r>
              <a:rPr lang="en-US" sz="2400" dirty="0"/>
              <a:t>Step 4:  Budget Fixed Expenses</a:t>
            </a:r>
          </a:p>
          <a:p>
            <a:pPr marL="731520" indent="-365760">
              <a:spcBef>
                <a:spcPts val="0"/>
              </a:spcBef>
              <a:buFont typeface="Arial" pitchFamily="34" charset="0"/>
              <a:buChar char="–"/>
              <a:defRPr/>
            </a:pPr>
            <a:r>
              <a:rPr lang="en-US" sz="2400" dirty="0"/>
              <a:t>Step 5:  Budget Variable Expenses</a:t>
            </a:r>
          </a:p>
          <a:p>
            <a:pPr marL="731520" indent="-365760">
              <a:spcBef>
                <a:spcPts val="0"/>
              </a:spcBef>
              <a:buFont typeface="Arial" pitchFamily="34" charset="0"/>
              <a:buChar char="–"/>
              <a:defRPr/>
            </a:pPr>
            <a:r>
              <a:rPr lang="en-US" sz="2400" dirty="0"/>
              <a:t>Step 6:  Record Spending Amounts</a:t>
            </a:r>
          </a:p>
          <a:p>
            <a:pPr marL="731520" indent="-365760">
              <a:spcBef>
                <a:spcPts val="0"/>
              </a:spcBef>
              <a:buFont typeface="Arial" pitchFamily="34" charset="0"/>
              <a:buChar char="–"/>
              <a:defRPr/>
            </a:pPr>
            <a:r>
              <a:rPr lang="en-US" sz="2400" dirty="0"/>
              <a:t>Step 7:  Review Spending and</a:t>
            </a:r>
          </a:p>
          <a:p>
            <a:pPr marL="731520" indent="-365760">
              <a:spcBef>
                <a:spcPts val="0"/>
              </a:spcBef>
              <a:buFontTx/>
              <a:buNone/>
              <a:defRPr/>
            </a:pPr>
            <a:r>
              <a:rPr lang="en-US" sz="2400" dirty="0"/>
              <a:t>			Saving Patterns</a:t>
            </a:r>
          </a:p>
          <a:p>
            <a:pPr marL="731520" indent="-365760">
              <a:spcBef>
                <a:spcPts val="0"/>
              </a:spcBef>
              <a:buFont typeface="Arial" pitchFamily="34" charset="0"/>
              <a:buChar char="–"/>
              <a:defRPr/>
            </a:pPr>
            <a:r>
              <a:rPr lang="en-US" sz="2400" dirty="0"/>
              <a:t>Step 8:  Revise Your Goals and </a:t>
            </a:r>
          </a:p>
          <a:p>
            <a:pPr marL="731520" indent="-365760">
              <a:spcBef>
                <a:spcPts val="0"/>
              </a:spcBef>
              <a:buFontTx/>
              <a:buNone/>
              <a:defRPr/>
            </a:pPr>
            <a:r>
              <a:rPr lang="en-US" sz="2400" dirty="0"/>
              <a:t>			Budget Allocations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/>
              <a:t>3-</a:t>
            </a:r>
            <a:fld id="{6D517E38-E2CB-4A5B-ACC1-754FA7DDFDE2}" type="slidenum">
              <a:rPr lang="en-US" altLang="en-US" sz="1400"/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1480520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0350"/>
            <a:ext cx="7848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Budgeting for</a:t>
            </a:r>
            <a:br>
              <a:rPr lang="en-US" altLang="en-US" sz="4000"/>
            </a:br>
            <a:r>
              <a:rPr lang="en-US" altLang="en-US" sz="4000"/>
              <a:t>Skilled Money Management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7086600" cy="4373563"/>
          </a:xfrm>
        </p:spPr>
        <p:txBody>
          <a:bodyPr/>
          <a:lstStyle/>
          <a:p>
            <a:pPr marL="347472" indent="-347472" eaLnBrk="1" hangingPunct="1">
              <a:buFont typeface="Arial" pitchFamily="34" charset="0"/>
              <a:buChar char="•"/>
              <a:defRPr/>
            </a:pPr>
            <a:r>
              <a:rPr lang="en-US" sz="2400" dirty="0"/>
              <a:t>CHARACTERISTICS OF SUCCESSFUL BUDGETING</a:t>
            </a:r>
          </a:p>
          <a:p>
            <a:pPr marL="609600" indent="-609600" algn="ctr" eaLnBrk="1" hangingPunct="1">
              <a:buFontTx/>
              <a:buNone/>
              <a:defRPr/>
            </a:pPr>
            <a:endParaRPr lang="en-US" sz="1000" b="1" dirty="0"/>
          </a:p>
          <a:p>
            <a:pPr marL="990600" lvl="1" indent="-533400" eaLnBrk="1" hangingPunct="1">
              <a:defRPr/>
            </a:pPr>
            <a:r>
              <a:rPr lang="en-US" sz="2600" dirty="0"/>
              <a:t>Well planned</a:t>
            </a:r>
          </a:p>
          <a:p>
            <a:pPr marL="990600" lvl="1" indent="-533400" eaLnBrk="1" hangingPunct="1">
              <a:defRPr/>
            </a:pPr>
            <a:r>
              <a:rPr lang="en-US" sz="2600" dirty="0"/>
              <a:t>Realistic</a:t>
            </a:r>
          </a:p>
          <a:p>
            <a:pPr marL="990600" lvl="1" indent="-533400" eaLnBrk="1" hangingPunct="1">
              <a:defRPr/>
            </a:pPr>
            <a:r>
              <a:rPr lang="en-US" sz="2600" dirty="0"/>
              <a:t>Flexible </a:t>
            </a:r>
          </a:p>
          <a:p>
            <a:pPr marL="990600" lvl="1" indent="-533400" eaLnBrk="1" hangingPunct="1">
              <a:defRPr/>
            </a:pPr>
            <a:r>
              <a:rPr lang="en-US" sz="2600" dirty="0"/>
              <a:t>Clearly communicated</a:t>
            </a:r>
          </a:p>
          <a:p>
            <a:pPr marL="990600" lvl="1" indent="-533400" eaLnBrk="1" hangingPunct="1">
              <a:buFontTx/>
              <a:buNone/>
              <a:defRPr/>
            </a:pPr>
            <a:endParaRPr lang="en-US" sz="2600" dirty="0"/>
          </a:p>
        </p:txBody>
      </p:sp>
      <p:sp>
        <p:nvSpPr>
          <p:cNvPr id="23556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3908B07A-5AF7-4BB4-B9F8-F53610E03127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9574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7935913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Budgeting for</a:t>
            </a:r>
            <a:br>
              <a:rPr lang="en-US" altLang="en-US" sz="4000"/>
            </a:br>
            <a:r>
              <a:rPr lang="en-US" altLang="en-US" sz="4000"/>
              <a:t>Skilled Money Management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447800"/>
            <a:ext cx="7772400" cy="4876800"/>
          </a:xfrm>
        </p:spPr>
        <p:txBody>
          <a:bodyPr/>
          <a:lstStyle/>
          <a:p>
            <a:pPr marL="609600" indent="-365760" eaLnBrk="1" hangingPunct="1">
              <a:defRPr/>
            </a:pPr>
            <a:r>
              <a:rPr lang="en-US" sz="2400" dirty="0"/>
              <a:t>TYPES OF BUDGETING SYSTEMS</a:t>
            </a:r>
            <a:r>
              <a:rPr lang="en-US" sz="2800" dirty="0"/>
              <a:t>	</a:t>
            </a:r>
          </a:p>
          <a:p>
            <a:pPr marL="609600" indent="-609600" algn="ctr" eaLnBrk="1" hangingPunct="1">
              <a:buFontTx/>
              <a:buNone/>
              <a:defRPr/>
            </a:pPr>
            <a:r>
              <a:rPr lang="en-US" sz="2800" dirty="0">
                <a:solidFill>
                  <a:srgbClr val="FF0000"/>
                </a:solidFill>
              </a:rPr>
              <a:t>Which one works for you?</a:t>
            </a:r>
            <a:endParaRPr lang="en-US" sz="2800" dirty="0"/>
          </a:p>
          <a:p>
            <a:pPr marL="109728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Mental budget:  it is all in your head</a:t>
            </a:r>
          </a:p>
          <a:p>
            <a:pPr marL="109728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Physical budget:  use envelopes for your expenses such as food, rent, etc.</a:t>
            </a:r>
          </a:p>
          <a:p>
            <a:pPr marL="109728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Written budget:  use spreadsheets</a:t>
            </a:r>
          </a:p>
          <a:p>
            <a:pPr marL="109728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Computerized budgeting system:  use software such as Quicken (</a:t>
            </a:r>
            <a:r>
              <a:rPr lang="en-US" sz="2400" dirty="0">
                <a:solidFill>
                  <a:srgbClr val="063DE8"/>
                </a:solidFill>
                <a:hlinkClick r:id="rId2"/>
              </a:rPr>
              <a:t>http://www.quicken.com/</a:t>
            </a:r>
            <a:r>
              <a:rPr lang="en-US" sz="2400" dirty="0"/>
              <a:t>) </a:t>
            </a:r>
          </a:p>
          <a:p>
            <a:pPr marL="109728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Online budget:  (</a:t>
            </a:r>
            <a:r>
              <a:rPr lang="en-US" sz="2400" dirty="0">
                <a:hlinkClick r:id="rId3"/>
              </a:rPr>
              <a:t>http://www.mint.com/</a:t>
            </a:r>
            <a:r>
              <a:rPr lang="en-US" sz="2400" dirty="0"/>
              <a:t>)</a:t>
            </a:r>
          </a:p>
          <a:p>
            <a:pPr marL="109728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Budget App:  using your phone to track expenses</a:t>
            </a:r>
          </a:p>
        </p:txBody>
      </p:sp>
      <p:sp>
        <p:nvSpPr>
          <p:cNvPr id="2458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53B1B338-DE0B-4EA9-8042-58A3C034F506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145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1430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altLang="en-US" sz="4000"/>
              <a:t>Money Management and Achieving Financial Goals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975852" y="1219200"/>
            <a:ext cx="7772400" cy="5410200"/>
          </a:xfrm>
        </p:spPr>
        <p:txBody>
          <a:bodyPr lIns="90488" tIns="44450" rIns="90488" bIns="44450">
            <a:normAutofit/>
          </a:bodyPr>
          <a:lstStyle/>
          <a:p>
            <a:pPr marL="0" indent="0" eaLnBrk="1" hangingPunct="1">
              <a:lnSpc>
                <a:spcPct val="90000"/>
              </a:lnSpc>
              <a:spcBef>
                <a:spcPts val="0"/>
              </a:spcBef>
              <a:buSzPct val="90000"/>
              <a:buFontTx/>
              <a:buNone/>
              <a:defRPr/>
            </a:pPr>
            <a:r>
              <a:rPr lang="en-US" sz="2400" b="1" dirty="0">
                <a:solidFill>
                  <a:schemeClr val="accent4"/>
                </a:solidFill>
              </a:rPr>
              <a:t>Relate money management and savings activities to achieve financial goals.</a:t>
            </a:r>
          </a:p>
          <a:p>
            <a:pPr marL="533400" indent="-533400" eaLnBrk="1" hangingPunct="1">
              <a:lnSpc>
                <a:spcPct val="90000"/>
              </a:lnSpc>
              <a:buSzPct val="90000"/>
              <a:buFontTx/>
              <a:buNone/>
              <a:defRPr/>
            </a:pPr>
            <a:endParaRPr lang="en-US" sz="500" dirty="0"/>
          </a:p>
          <a:p>
            <a:pPr marL="533400" indent="-533400" eaLnBrk="1" hangingPunct="1">
              <a:lnSpc>
                <a:spcPct val="90000"/>
              </a:lnSpc>
              <a:buSzPct val="90000"/>
              <a:buFont typeface="Arial" pitchFamily="34" charset="0"/>
              <a:buChar char="•"/>
              <a:defRPr/>
            </a:pPr>
            <a:r>
              <a:rPr lang="en-US" sz="2400" dirty="0"/>
              <a:t>IDENTIFYING SAVING GOALS</a:t>
            </a:r>
          </a:p>
          <a:p>
            <a:pPr marL="533400" indent="-533400" algn="ctr" eaLnBrk="1" hangingPunct="1">
              <a:lnSpc>
                <a:spcPct val="90000"/>
              </a:lnSpc>
              <a:buSzPct val="90000"/>
              <a:buFontTx/>
              <a:buNone/>
              <a:defRPr/>
            </a:pPr>
            <a:endParaRPr lang="en-US" sz="500" dirty="0">
              <a:solidFill>
                <a:srgbClr val="FF00FF"/>
              </a:solidFill>
            </a:endParaRPr>
          </a:p>
          <a:p>
            <a:pPr marL="914400" lvl="1" indent="-457200" eaLnBrk="1" hangingPunct="1">
              <a:lnSpc>
                <a:spcPct val="90000"/>
              </a:lnSpc>
              <a:defRPr/>
            </a:pPr>
            <a:r>
              <a:rPr lang="en-US" sz="2400" dirty="0"/>
              <a:t>To create an emergency fund for irregular and unexpected expenses</a:t>
            </a:r>
          </a:p>
          <a:p>
            <a:pPr marL="914400" lvl="1" indent="-457200" eaLnBrk="1" hangingPunct="1">
              <a:lnSpc>
                <a:spcPct val="90000"/>
              </a:lnSpc>
              <a:defRPr/>
            </a:pPr>
            <a:r>
              <a:rPr lang="en-US" sz="2400" dirty="0"/>
              <a:t>To pay for the replacement of expensive items, such as cars or a down payment on a house</a:t>
            </a:r>
          </a:p>
          <a:p>
            <a:pPr marL="914400" lvl="1" indent="-457200" eaLnBrk="1" hangingPunct="1">
              <a:lnSpc>
                <a:spcPct val="90000"/>
              </a:lnSpc>
              <a:defRPr/>
            </a:pPr>
            <a:r>
              <a:rPr lang="en-US" sz="2400" dirty="0"/>
              <a:t>To buy special items like recreational equipment or to pay for a vacation</a:t>
            </a:r>
          </a:p>
          <a:p>
            <a:pPr marL="914400" lvl="1" indent="-457200" eaLnBrk="1" hangingPunct="1">
              <a:lnSpc>
                <a:spcPct val="90000"/>
              </a:lnSpc>
              <a:defRPr/>
            </a:pPr>
            <a:r>
              <a:rPr lang="en-US" sz="2400" dirty="0"/>
              <a:t>To provide for long-term expenses such as retirement or the education of children</a:t>
            </a:r>
          </a:p>
          <a:p>
            <a:pPr marL="914400" lvl="1" indent="-457200" eaLnBrk="1" hangingPunct="1">
              <a:lnSpc>
                <a:spcPct val="90000"/>
              </a:lnSpc>
              <a:defRPr/>
            </a:pPr>
            <a:r>
              <a:rPr lang="en-US" sz="2400" dirty="0"/>
              <a:t>To earn income from the interest on savings for use in paying living expenses</a:t>
            </a:r>
          </a:p>
        </p:txBody>
      </p:sp>
      <p:sp>
        <p:nvSpPr>
          <p:cNvPr id="25604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01E695B6-563C-4158-B8EE-958A5F64CDEA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334874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260350"/>
            <a:ext cx="7354887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Money Management and Achieving Financial Goals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76400"/>
            <a:ext cx="7620000" cy="4525963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dirty="0"/>
              <a:t>SELECTING A SAVING TECHNIQUE</a:t>
            </a:r>
          </a:p>
          <a:p>
            <a:pPr algn="ctr" eaLnBrk="1" hangingPunct="1">
              <a:buFontTx/>
              <a:buNone/>
              <a:defRPr/>
            </a:pPr>
            <a:endParaRPr lang="en-US" sz="2400" b="1" dirty="0"/>
          </a:p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Payroll deductions into savings accounts</a:t>
            </a:r>
          </a:p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Automatic payments from checking into savings accounts or mutual funds</a:t>
            </a:r>
          </a:p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Saving regularly in 401(k) plans</a:t>
            </a:r>
          </a:p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Also save coins, make periodic deposits</a:t>
            </a:r>
          </a:p>
          <a:p>
            <a:pPr marL="731520" indent="-365760" eaLnBrk="1" hangingPunct="1">
              <a:buFont typeface="Arial" pitchFamily="34" charset="0"/>
              <a:buChar char="–"/>
              <a:defRPr/>
            </a:pPr>
            <a:r>
              <a:rPr lang="en-US" sz="2400" dirty="0"/>
              <a:t>Write a check each payday as a % of income and deposit into savings</a:t>
            </a:r>
          </a:p>
        </p:txBody>
      </p:sp>
      <p:sp>
        <p:nvSpPr>
          <p:cNvPr id="26628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3-</a:t>
            </a:r>
            <a:fld id="{C44171D6-2EB0-410E-9FEE-19A8F55C025B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147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354888" cy="1143000"/>
          </a:xfrm>
        </p:spPr>
        <p:txBody>
          <a:bodyPr>
            <a:normAutofit fontScale="90000"/>
          </a:bodyPr>
          <a:lstStyle/>
          <a:p>
            <a:r>
              <a:rPr lang="en-US" altLang="en-US" sz="4000"/>
              <a:t>Money Management and Achieving Financial Goals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524000" y="1905000"/>
            <a:ext cx="7086600" cy="685800"/>
          </a:xfrm>
        </p:spPr>
        <p:txBody>
          <a:bodyPr/>
          <a:lstStyle/>
          <a:p>
            <a:r>
              <a:rPr lang="en-US" altLang="en-US" sz="2400"/>
              <a:t>CALCULATE SAVINGS AMOUNTS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/>
              <a:t>3-</a:t>
            </a:r>
            <a:fld id="{A89A9C09-3B56-44D7-8A51-A07D257EB66B}" type="slidenum">
              <a:rPr lang="en-US" altLang="en-US" sz="1400"/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400"/>
          </a:p>
        </p:txBody>
      </p:sp>
      <p:pic>
        <p:nvPicPr>
          <p:cNvPr id="2765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344738"/>
            <a:ext cx="6019800" cy="397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2659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845425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Taxes and Financial Planning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571625"/>
            <a:ext cx="7543800" cy="5029200"/>
          </a:xfrm>
        </p:spPr>
        <p:txBody>
          <a:bodyPr lIns="90488" tIns="44450" rIns="90488" bIns="44450"/>
          <a:lstStyle/>
          <a:p>
            <a:pPr marL="365760" indent="-365760" eaLnBrk="1" hangingPunct="1">
              <a:buSzPct val="80000"/>
              <a:defRPr/>
            </a:pPr>
            <a:r>
              <a:rPr lang="en-US" sz="2600" dirty="0"/>
              <a:t>An effective tax strategy is vital  for successful financial planning</a:t>
            </a:r>
          </a:p>
          <a:p>
            <a:pPr eaLnBrk="1" hangingPunct="1">
              <a:buSzPct val="80000"/>
              <a:defRPr/>
            </a:pPr>
            <a:endParaRPr lang="en-US" sz="1000" dirty="0"/>
          </a:p>
          <a:p>
            <a:pPr eaLnBrk="1" hangingPunct="1">
              <a:buSzPct val="80000"/>
              <a:defRPr/>
            </a:pPr>
            <a:endParaRPr lang="en-US" sz="2800" dirty="0"/>
          </a:p>
          <a:p>
            <a:pPr eaLnBrk="1" hangingPunct="1">
              <a:buSzPct val="80000"/>
              <a:defRPr/>
            </a:pPr>
            <a:endParaRPr lang="en-US" sz="2800" dirty="0"/>
          </a:p>
          <a:p>
            <a:pPr eaLnBrk="1" hangingPunct="1">
              <a:buSzPct val="80000"/>
              <a:defRPr/>
            </a:pPr>
            <a:endParaRPr lang="en-US" sz="2800" dirty="0"/>
          </a:p>
          <a:p>
            <a:pPr marL="365760" indent="-365760" eaLnBrk="1" hangingPunct="1">
              <a:buSzPct val="80000"/>
              <a:defRPr/>
            </a:pPr>
            <a:endParaRPr lang="en-US" sz="2600" dirty="0"/>
          </a:p>
          <a:p>
            <a:pPr marL="365760" indent="-365760" eaLnBrk="1" hangingPunct="1">
              <a:buSzPct val="80000"/>
              <a:defRPr/>
            </a:pPr>
            <a:r>
              <a:rPr lang="en-US" sz="2600" dirty="0"/>
              <a:t>Understanding tax rules and regulations can help you reduce your tax liability</a:t>
            </a:r>
          </a:p>
          <a:p>
            <a:pPr lvl="1" eaLnBrk="1" hangingPunct="1">
              <a:buSzPct val="90000"/>
              <a:defRPr/>
            </a:pPr>
            <a:endParaRPr lang="en-US" dirty="0"/>
          </a:p>
        </p:txBody>
      </p:sp>
      <p:pic>
        <p:nvPicPr>
          <p:cNvPr id="5124" name="Picture 3" descr="C:\Users\Melissa\AppData\Local\Microsoft\Windows\Temporary Internet Files\Content.IE5\A46K52D3\MP90042646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2743200"/>
            <a:ext cx="23622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41191634-C2FD-4229-8E79-6392C21CB2DE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08469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93775" y="274638"/>
            <a:ext cx="8074025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Taxes and Financial Planning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447800"/>
            <a:ext cx="7543800" cy="4724400"/>
          </a:xfrm>
        </p:spPr>
        <p:txBody>
          <a:bodyPr lIns="90488" tIns="44450" rIns="90488" bIns="44450"/>
          <a:lstStyle/>
          <a:p>
            <a:pPr eaLnBrk="1" hangingPunct="1">
              <a:buSzPct val="80000"/>
              <a:buFontTx/>
              <a:buNone/>
              <a:defRPr/>
            </a:pPr>
            <a:endParaRPr lang="en-US" sz="1000" dirty="0"/>
          </a:p>
          <a:p>
            <a:pPr marL="365760" indent="-365760" eaLnBrk="1" hangingPunct="1">
              <a:buSzPct val="80000"/>
              <a:defRPr/>
            </a:pPr>
            <a:r>
              <a:rPr lang="en-US" sz="2600" dirty="0"/>
              <a:t>About one-third of each dollar you earn goes to pay taxes</a:t>
            </a:r>
          </a:p>
          <a:p>
            <a:pPr marL="365760" indent="-365760" eaLnBrk="1" hangingPunct="1">
              <a:buSzPct val="80000"/>
              <a:defRPr/>
            </a:pPr>
            <a:r>
              <a:rPr lang="en-US" sz="2600" dirty="0"/>
              <a:t>Tax Freedom Day came in Mid-April and represents the portion of the year that people had to work to pay their taxes for the year</a:t>
            </a:r>
          </a:p>
          <a:p>
            <a:pPr eaLnBrk="1" hangingPunct="1">
              <a:buSzPct val="80000"/>
              <a:defRPr/>
            </a:pPr>
            <a:endParaRPr lang="en-US" sz="1000" dirty="0"/>
          </a:p>
          <a:p>
            <a:pPr lvl="1" eaLnBrk="1" hangingPunct="1">
              <a:buSzPct val="90000"/>
              <a:buFontTx/>
              <a:buNone/>
              <a:defRPr/>
            </a:pPr>
            <a:endParaRPr lang="en-US" dirty="0"/>
          </a:p>
        </p:txBody>
      </p:sp>
      <p:sp>
        <p:nvSpPr>
          <p:cNvPr id="410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677FEAB3-9334-4AA1-9664-139FF0672B6F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345960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467600" cy="990600"/>
          </a:xfrm>
        </p:spPr>
        <p:txBody>
          <a:bodyPr/>
          <a:lstStyle/>
          <a:p>
            <a:pPr eaLnBrk="1" hangingPunct="1"/>
            <a:r>
              <a:rPr lang="en-US" altLang="en-US" sz="4000"/>
              <a:t>Taxes and Financial Planning</a:t>
            </a:r>
          </a:p>
        </p:txBody>
      </p:sp>
      <p:sp>
        <p:nvSpPr>
          <p:cNvPr id="6147" name="Rectangle 1027"/>
          <p:cNvSpPr>
            <a:spLocks noGrp="1" noChangeArrowheads="1"/>
          </p:cNvSpPr>
          <p:nvPr>
            <p:ph idx="1"/>
          </p:nvPr>
        </p:nvSpPr>
        <p:spPr>
          <a:xfrm>
            <a:off x="1219200" y="1600200"/>
            <a:ext cx="7388225" cy="4343400"/>
          </a:xfrm>
        </p:spPr>
        <p:txBody>
          <a:bodyPr/>
          <a:lstStyle/>
          <a:p>
            <a:pPr marL="365125" indent="-365125" eaLnBrk="1" hangingPunct="1">
              <a:buSzPct val="80000"/>
            </a:pPr>
            <a:r>
              <a:rPr lang="en-US" altLang="en-US" sz="2600"/>
              <a:t>To help you cope with the many types of taxes you should: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600"/>
              <a:t>Know current tax laws and regulations that affect you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600"/>
              <a:t>Maintain complete tax records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600"/>
              <a:t>Plan purchases and investments to reduce your tax liability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600"/>
              <a:t>Take advantage of tax benefits while paying your fair share of taxes</a:t>
            </a:r>
          </a:p>
        </p:txBody>
      </p:sp>
      <p:sp>
        <p:nvSpPr>
          <p:cNvPr id="6148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1D409BCA-9EB7-45D3-A69C-B8518F0692B3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6555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543800" cy="110172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Taxes and Financial Planning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600200" y="1295400"/>
            <a:ext cx="6934200" cy="5334000"/>
          </a:xfrm>
        </p:spPr>
        <p:txBody>
          <a:bodyPr lIns="90488" tIns="44450" rIns="90488" bIns="44450"/>
          <a:lstStyle/>
          <a:p>
            <a:pPr eaLnBrk="1" hangingPunct="1">
              <a:buSzPct val="80000"/>
              <a:buFont typeface="Arial" pitchFamily="34" charset="0"/>
              <a:buChar char="•"/>
              <a:defRPr/>
            </a:pPr>
            <a:r>
              <a:rPr lang="en-US" sz="2600" dirty="0"/>
              <a:t>FOUR TYPES OF TAXES</a:t>
            </a:r>
          </a:p>
          <a:p>
            <a:pPr marL="914400" indent="-514350" eaLnBrk="1" hangingPunct="1">
              <a:buSzPct val="80000"/>
              <a:buFontTx/>
              <a:buNone/>
              <a:defRPr/>
            </a:pPr>
            <a:r>
              <a:rPr lang="en-US" sz="2600" dirty="0"/>
              <a:t>1.	Taxes on Purchases	</a:t>
            </a:r>
          </a:p>
          <a:p>
            <a:pPr marL="146304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Sales tax and Excise tax</a:t>
            </a:r>
          </a:p>
          <a:p>
            <a:pPr marL="914400" indent="-514350" eaLnBrk="1" hangingPunct="1">
              <a:buSzPct val="80000"/>
              <a:buFontTx/>
              <a:buNone/>
              <a:defRPr/>
            </a:pPr>
            <a:r>
              <a:rPr lang="en-US" sz="2600" dirty="0"/>
              <a:t>2.	Taxes on Property</a:t>
            </a:r>
          </a:p>
          <a:p>
            <a:pPr marL="146304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Real Estate Property tax</a:t>
            </a:r>
          </a:p>
          <a:p>
            <a:pPr marL="146304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Personal Property tax</a:t>
            </a:r>
          </a:p>
          <a:p>
            <a:pPr marL="914400" indent="-514350" eaLnBrk="1" hangingPunct="1">
              <a:buSzPct val="80000"/>
              <a:buFontTx/>
              <a:buNone/>
              <a:defRPr/>
            </a:pPr>
            <a:r>
              <a:rPr lang="en-US" sz="2600" dirty="0"/>
              <a:t>3.	Taxes on Wealth</a:t>
            </a:r>
          </a:p>
          <a:p>
            <a:pPr marL="146304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Federal Estate tax and                          State Inheritance tax</a:t>
            </a:r>
          </a:p>
          <a:p>
            <a:pPr marL="914400" indent="-514350" eaLnBrk="1" hangingPunct="1">
              <a:buSzPct val="80000"/>
              <a:buFontTx/>
              <a:buNone/>
              <a:defRPr/>
            </a:pPr>
            <a:r>
              <a:rPr lang="en-US" sz="2600" dirty="0"/>
              <a:t>4.	Taxes on Earnings</a:t>
            </a:r>
            <a:endParaRPr lang="en-US" sz="3000" dirty="0"/>
          </a:p>
          <a:p>
            <a:pPr marL="146304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Income tax and Social Security tax</a:t>
            </a:r>
          </a:p>
        </p:txBody>
      </p:sp>
      <p:sp>
        <p:nvSpPr>
          <p:cNvPr id="7172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E3F0FEA8-0432-4296-93F7-AB1E50DCE1B9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41720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28600"/>
            <a:ext cx="7391400" cy="8080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295400" y="1066800"/>
            <a:ext cx="7543800" cy="5486400"/>
          </a:xfrm>
        </p:spPr>
        <p:txBody>
          <a:bodyPr lIns="90488" tIns="44450" rIns="90488" bIns="44450"/>
          <a:lstStyle/>
          <a:p>
            <a:pPr marL="0" indent="0" eaLnBrk="1" hangingPunct="1">
              <a:lnSpc>
                <a:spcPct val="90000"/>
              </a:lnSpc>
              <a:spcBef>
                <a:spcPts val="0"/>
              </a:spcBef>
              <a:buSzPct val="90000"/>
              <a:buFontTx/>
              <a:buNone/>
              <a:defRPr/>
            </a:pPr>
            <a:r>
              <a:rPr lang="en-US" sz="2600" b="1" dirty="0">
                <a:solidFill>
                  <a:schemeClr val="accent4"/>
                </a:solidFill>
              </a:rPr>
              <a:t>Calculate taxable income and the amount owed for federal income tax.</a:t>
            </a:r>
          </a:p>
          <a:p>
            <a:pPr eaLnBrk="1" hangingPunct="1">
              <a:lnSpc>
                <a:spcPct val="90000"/>
              </a:lnSpc>
              <a:buSzPct val="90000"/>
              <a:buFontTx/>
              <a:buNone/>
              <a:defRPr/>
            </a:pPr>
            <a:endParaRPr lang="en-US" sz="500" b="1" dirty="0"/>
          </a:p>
          <a:p>
            <a:pPr eaLnBrk="1" hangingPunct="1">
              <a:lnSpc>
                <a:spcPct val="90000"/>
              </a:lnSpc>
              <a:spcBef>
                <a:spcPts val="0"/>
              </a:spcBef>
              <a:buSzPct val="90000"/>
              <a:buFontTx/>
              <a:buNone/>
              <a:defRPr/>
            </a:pPr>
            <a:endParaRPr lang="en-US" sz="2000" b="1" dirty="0"/>
          </a:p>
          <a:p>
            <a:pPr eaLnBrk="1" hangingPunct="1">
              <a:lnSpc>
                <a:spcPct val="90000"/>
              </a:lnSpc>
              <a:buSzPct val="90000"/>
              <a:buFont typeface="Arial" pitchFamily="34" charset="0"/>
              <a:buChar char="•"/>
              <a:defRPr/>
            </a:pPr>
            <a:r>
              <a:rPr lang="en-US" sz="2400" b="1" dirty="0"/>
              <a:t>Step 1: Determining Adjusted Gross Income</a:t>
            </a:r>
            <a:endParaRPr lang="en-US" sz="2600" dirty="0"/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/>
            </a:pPr>
            <a:r>
              <a:rPr lang="en-US" sz="2400" dirty="0"/>
              <a:t>Identify Taxable Income, which is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buSzPct val="60000"/>
              <a:buFontTx/>
              <a:buNone/>
              <a:defRPr/>
            </a:pPr>
            <a:r>
              <a:rPr lang="en-US" sz="2400" dirty="0"/>
              <a:t>	net income, after deductions, on which income tax is computed</a:t>
            </a:r>
          </a:p>
          <a:p>
            <a:pPr lvl="1" eaLnBrk="1" hangingPunct="1">
              <a:lnSpc>
                <a:spcPct val="90000"/>
              </a:lnSpc>
              <a:buSzPct val="60000"/>
              <a:buFont typeface="Wingdings" pitchFamily="2" charset="2"/>
              <a:buChar char="t"/>
              <a:defRPr/>
            </a:pPr>
            <a:endParaRPr lang="en-US" sz="500" dirty="0"/>
          </a:p>
          <a:p>
            <a:pPr lvl="1" eaLnBrk="1" hangingPunct="1">
              <a:lnSpc>
                <a:spcPct val="90000"/>
              </a:lnSpc>
              <a:buSzPct val="90000"/>
              <a:defRPr/>
            </a:pPr>
            <a:endParaRPr lang="en-US" sz="2400" dirty="0"/>
          </a:p>
        </p:txBody>
      </p:sp>
      <p:pic>
        <p:nvPicPr>
          <p:cNvPr id="8196" name="Picture 8" descr="C:\Users\Melissa\AppData\Local\Microsoft\Windows\Temporary Internet Files\Content.IE5\A46K52D3\MP90031686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191000"/>
            <a:ext cx="2971800" cy="1976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96B3CF9C-42C1-466C-948C-E82B4CAEB15B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040057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467600" cy="8080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776748" y="1036638"/>
            <a:ext cx="7696200" cy="51054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SzPct val="90000"/>
              <a:buFontTx/>
              <a:buNone/>
              <a:defRPr/>
            </a:pPr>
            <a:endParaRPr lang="en-US" sz="500" b="1" dirty="0"/>
          </a:p>
          <a:p>
            <a:pPr eaLnBrk="1" hangingPunct="1">
              <a:lnSpc>
                <a:spcPct val="90000"/>
              </a:lnSpc>
              <a:buSzPct val="90000"/>
              <a:buFontTx/>
              <a:buNone/>
              <a:defRPr/>
            </a:pPr>
            <a:r>
              <a:rPr lang="en-US" sz="2600" dirty="0"/>
              <a:t>	</a:t>
            </a:r>
            <a:r>
              <a:rPr lang="en-US" sz="2600" i="1" dirty="0"/>
              <a:t>Determining adjusted gross income</a:t>
            </a:r>
          </a:p>
          <a:p>
            <a:pPr eaLnBrk="1" hangingPunct="1">
              <a:lnSpc>
                <a:spcPct val="90000"/>
              </a:lnSpc>
              <a:buSzPct val="90000"/>
              <a:buFontTx/>
              <a:buNone/>
              <a:defRPr/>
            </a:pPr>
            <a:endParaRPr lang="en-US" sz="500" dirty="0"/>
          </a:p>
          <a:p>
            <a:pPr lvl="1" eaLnBrk="1" hangingPunct="1">
              <a:lnSpc>
                <a:spcPct val="90000"/>
              </a:lnSpc>
              <a:buSzPct val="60000"/>
              <a:buFont typeface="Wingdings" pitchFamily="2" charset="2"/>
              <a:buChar char="t"/>
              <a:defRPr/>
            </a:pPr>
            <a:endParaRPr lang="en-US" sz="500" dirty="0"/>
          </a:p>
          <a:p>
            <a:pPr lvl="1" eaLnBrk="1" hangingPunct="1">
              <a:lnSpc>
                <a:spcPct val="90000"/>
              </a:lnSpc>
              <a:buSzPct val="60000"/>
              <a:buFont typeface="Wingdings" pitchFamily="2" charset="2"/>
              <a:buChar char="t"/>
              <a:defRPr/>
            </a:pPr>
            <a:endParaRPr lang="en-US" sz="500" dirty="0"/>
          </a:p>
          <a:p>
            <a:pPr lvl="1" eaLnBrk="1" hangingPunct="1">
              <a:lnSpc>
                <a:spcPct val="90000"/>
              </a:lnSpc>
              <a:buSzPct val="60000"/>
              <a:buFont typeface="Wingdings" pitchFamily="2" charset="2"/>
              <a:buChar char="t"/>
              <a:defRPr/>
            </a:pPr>
            <a:endParaRPr lang="en-US" sz="500" dirty="0"/>
          </a:p>
          <a:p>
            <a:pPr marL="731520" lvl="1" indent="-365760" eaLnBrk="1" hangingPunct="1">
              <a:spcBef>
                <a:spcPts val="0"/>
              </a:spcBef>
              <a:buSzPct val="60000"/>
              <a:buFont typeface="Courier New" pitchFamily="49" charset="0"/>
              <a:buChar char="o"/>
              <a:defRPr/>
            </a:pPr>
            <a:r>
              <a:rPr lang="en-US" sz="2200" dirty="0"/>
              <a:t>TYPES OF INCOME INCLUDED IN GROSS INCOME</a:t>
            </a:r>
          </a:p>
          <a:p>
            <a:pPr marL="1097280" lvl="2" eaLnBrk="1" hangingPunct="1">
              <a:lnSpc>
                <a:spcPct val="90000"/>
              </a:lnSpc>
              <a:spcBef>
                <a:spcPts val="576"/>
              </a:spcBef>
              <a:buSzPct val="60000"/>
              <a:buFont typeface="Wingdings" pitchFamily="2" charset="2"/>
              <a:buChar char="§"/>
              <a:defRPr/>
            </a:pPr>
            <a:r>
              <a:rPr lang="en-US" i="1" u="sng" dirty="0"/>
              <a:t>Earned income</a:t>
            </a:r>
            <a:r>
              <a:rPr lang="en-US" u="sng" dirty="0"/>
              <a:t> </a:t>
            </a:r>
            <a:r>
              <a:rPr lang="en-US" dirty="0"/>
              <a:t> includes wages, salary, commissions, fees, tips or bonuses</a:t>
            </a:r>
          </a:p>
          <a:p>
            <a:pPr marL="1097280" lvl="2" eaLnBrk="1" hangingPunct="1">
              <a:lnSpc>
                <a:spcPct val="90000"/>
              </a:lnSpc>
              <a:buSzPct val="60000"/>
              <a:buFont typeface="Wingdings" pitchFamily="2" charset="2"/>
              <a:buChar char="§"/>
              <a:defRPr/>
            </a:pPr>
            <a:r>
              <a:rPr lang="en-US" i="1" u="sng" dirty="0"/>
              <a:t>Investment income (also known as portfolio income)</a:t>
            </a:r>
            <a:r>
              <a:rPr lang="en-US" u="sng" dirty="0"/>
              <a:t> </a:t>
            </a:r>
            <a:r>
              <a:rPr lang="en-US" dirty="0"/>
              <a:t>is money from dividends, interest, or rent from investments</a:t>
            </a:r>
          </a:p>
          <a:p>
            <a:pPr marL="1097280" lvl="2" eaLnBrk="1" hangingPunct="1">
              <a:lnSpc>
                <a:spcPct val="90000"/>
              </a:lnSpc>
              <a:buSzPct val="60000"/>
              <a:buFont typeface="Wingdings" pitchFamily="2" charset="2"/>
              <a:buChar char="§"/>
              <a:defRPr/>
            </a:pPr>
            <a:r>
              <a:rPr lang="en-US" i="1" u="sng" dirty="0"/>
              <a:t>Passive income</a:t>
            </a:r>
            <a:r>
              <a:rPr lang="en-US" u="sng" dirty="0"/>
              <a:t> </a:t>
            </a:r>
            <a:r>
              <a:rPr lang="en-US" dirty="0"/>
              <a:t>is from business activities where you do not directly participate - limited partnership</a:t>
            </a:r>
          </a:p>
          <a:p>
            <a:pPr marL="1097280" lvl="2" eaLnBrk="1" hangingPunct="1">
              <a:lnSpc>
                <a:spcPct val="90000"/>
              </a:lnSpc>
              <a:buSzPct val="60000"/>
              <a:buFont typeface="Wingdings" pitchFamily="2" charset="2"/>
              <a:buChar char="§"/>
              <a:defRPr/>
            </a:pPr>
            <a:r>
              <a:rPr lang="en-US" u="sng" dirty="0"/>
              <a:t>Other income </a:t>
            </a:r>
            <a:r>
              <a:rPr lang="en-US" dirty="0"/>
              <a:t>includes alimony, awards, lottery winnings, and prizes</a:t>
            </a:r>
          </a:p>
          <a:p>
            <a:pPr lvl="1" eaLnBrk="1" hangingPunct="1">
              <a:lnSpc>
                <a:spcPct val="90000"/>
              </a:lnSpc>
              <a:buSzPct val="90000"/>
              <a:defRPr/>
            </a:pPr>
            <a:endParaRPr lang="en-US" sz="2400" dirty="0"/>
          </a:p>
        </p:txBody>
      </p:sp>
      <p:sp>
        <p:nvSpPr>
          <p:cNvPr id="922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D9762A7C-FF35-451B-8588-3EED90A8BBF9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537145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22375" y="152400"/>
            <a:ext cx="7769225" cy="868363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1267" name="Rectangle 1027"/>
          <p:cNvSpPr>
            <a:spLocks noGrp="1" noChangeArrowheads="1"/>
          </p:cNvSpPr>
          <p:nvPr>
            <p:ph idx="1"/>
          </p:nvPr>
        </p:nvSpPr>
        <p:spPr>
          <a:xfrm>
            <a:off x="966019" y="1219200"/>
            <a:ext cx="7772400" cy="5257800"/>
          </a:xfrm>
        </p:spPr>
        <p:txBody>
          <a:bodyPr/>
          <a:lstStyle/>
          <a:p>
            <a:pPr marL="731520" lvl="1" indent="-365760" eaLnBrk="1" hangingPunct="1">
              <a:spcBef>
                <a:spcPts val="0"/>
              </a:spcBef>
              <a:buFont typeface="Courier New" pitchFamily="49" charset="0"/>
              <a:buChar char="o"/>
              <a:defRPr/>
            </a:pPr>
            <a:r>
              <a:rPr lang="en-US" sz="2200" dirty="0"/>
              <a:t>TYPES OF INCOME EXCLUDED FROM GROSS INCOME</a:t>
            </a:r>
          </a:p>
          <a:p>
            <a:pPr marL="1097280" lvl="2" eaLnBrk="1" hangingPunct="1">
              <a:buFont typeface="Arial" pitchFamily="34" charset="0"/>
              <a:buChar char="▪"/>
              <a:defRPr/>
            </a:pPr>
            <a:r>
              <a:rPr lang="en-US" dirty="0"/>
              <a:t>Exclusions are amounts </a:t>
            </a:r>
            <a:r>
              <a:rPr lang="en-US" u="sng" dirty="0"/>
              <a:t>not</a:t>
            </a:r>
            <a:r>
              <a:rPr lang="en-US" dirty="0"/>
              <a:t> included in gross income;  for example, a portion of foreign earned income</a:t>
            </a:r>
          </a:p>
          <a:p>
            <a:pPr marL="1097280" lvl="2" eaLnBrk="1" hangingPunct="1">
              <a:buFont typeface="Arial" pitchFamily="34" charset="0"/>
              <a:buChar char="▪"/>
              <a:defRPr/>
            </a:pPr>
            <a:r>
              <a:rPr lang="en-US" dirty="0"/>
              <a:t>Exclusions can also be </a:t>
            </a:r>
            <a:r>
              <a:rPr lang="en-US" b="1" dirty="0"/>
              <a:t>tax-exempt income</a:t>
            </a:r>
            <a:r>
              <a:rPr lang="en-US" dirty="0"/>
              <a:t>, which is income not subject to federal income tax; for example, interest on most state and city bonds</a:t>
            </a:r>
          </a:p>
          <a:p>
            <a:pPr lvl="1" indent="-365760" eaLnBrk="1" hangingPunct="1">
              <a:spcBef>
                <a:spcPts val="1200"/>
              </a:spcBef>
              <a:buFont typeface="Courier New" pitchFamily="49" charset="0"/>
              <a:buChar char="o"/>
              <a:defRPr/>
            </a:pPr>
            <a:r>
              <a:rPr lang="en-US" sz="2200" dirty="0"/>
              <a:t>TYPES OF INCOME TAXED LATER</a:t>
            </a:r>
          </a:p>
          <a:p>
            <a:pPr marL="1097280" lvl="1" eaLnBrk="1" hangingPunct="1">
              <a:buFont typeface="Arial" pitchFamily="34" charset="0"/>
              <a:buChar char="▪"/>
              <a:defRPr/>
            </a:pPr>
            <a:r>
              <a:rPr lang="en-US" sz="2400" dirty="0"/>
              <a:t>Total income is also affected by </a:t>
            </a:r>
            <a:r>
              <a:rPr lang="en-US" sz="2400" b="1" dirty="0"/>
              <a:t>tax-deferred income, </a:t>
            </a:r>
            <a:r>
              <a:rPr lang="en-US" sz="2400" dirty="0"/>
              <a:t>which is income that will be taxed at a later date;  for example, earnings from a traditional individual retirement account (IRA).</a:t>
            </a:r>
          </a:p>
          <a:p>
            <a:pPr lvl="1" eaLnBrk="1" hangingPunct="1">
              <a:defRPr/>
            </a:pPr>
            <a:endParaRPr lang="en-US" sz="2600" dirty="0"/>
          </a:p>
        </p:txBody>
      </p:sp>
      <p:sp>
        <p:nvSpPr>
          <p:cNvPr id="10244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804BDCC7-9DF4-448F-B8CA-1850DAFE07FC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31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018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76200"/>
            <a:ext cx="7694613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06245" y="1219200"/>
            <a:ext cx="7696200" cy="5410200"/>
          </a:xfrm>
        </p:spPr>
        <p:txBody>
          <a:bodyPr/>
          <a:lstStyle/>
          <a:p>
            <a:pPr marL="731520" lvl="1" indent="-365760" eaLnBrk="1" hangingPunct="1">
              <a:spcBef>
                <a:spcPts val="0"/>
              </a:spcBef>
              <a:buFont typeface="Courier New" pitchFamily="49" charset="0"/>
              <a:buChar char="o"/>
              <a:defRPr/>
            </a:pPr>
            <a:r>
              <a:rPr lang="en-US" sz="2200" dirty="0"/>
              <a:t>ADJUSTMENTS TO INCOME</a:t>
            </a:r>
          </a:p>
          <a:p>
            <a:pPr marL="731520" lvl="1" indent="-365760" eaLnBrk="1" hangingPunct="1">
              <a:spcBef>
                <a:spcPts val="0"/>
              </a:spcBef>
              <a:buFontTx/>
              <a:buNone/>
              <a:defRPr/>
            </a:pPr>
            <a:r>
              <a:rPr lang="en-US" sz="2600" b="1" i="1" dirty="0"/>
              <a:t>	</a:t>
            </a:r>
            <a:r>
              <a:rPr lang="en-US" sz="2400" b="1" i="1" dirty="0"/>
              <a:t>Adjusted gross income</a:t>
            </a:r>
            <a:r>
              <a:rPr lang="en-US" sz="2400" dirty="0"/>
              <a:t> (AGI) is gross income after certain reductions have been made.  These reductions are called adjustments to income and include the following:</a:t>
            </a:r>
          </a:p>
          <a:p>
            <a:pPr lvl="1" eaLnBrk="1" hangingPunct="1">
              <a:defRPr/>
            </a:pPr>
            <a:endParaRPr lang="en-US" sz="1500" dirty="0"/>
          </a:p>
          <a:p>
            <a:pPr lvl="2" eaLnBrk="1" hangingPunct="1">
              <a:buFont typeface="Arial" pitchFamily="34" charset="0"/>
              <a:buChar char="▪"/>
              <a:defRPr/>
            </a:pPr>
            <a:r>
              <a:rPr lang="en-US" dirty="0"/>
              <a:t>Contributions to an IRA or Keogh retirement plan</a:t>
            </a:r>
          </a:p>
          <a:p>
            <a:pPr lvl="2" eaLnBrk="1" hangingPunct="1">
              <a:buFont typeface="Arial" pitchFamily="34" charset="0"/>
              <a:buChar char="▪"/>
              <a:defRPr/>
            </a:pPr>
            <a:r>
              <a:rPr lang="en-US" dirty="0"/>
              <a:t>Penalties for early withdrawal of savings</a:t>
            </a:r>
          </a:p>
          <a:p>
            <a:pPr lvl="2" eaLnBrk="1" hangingPunct="1">
              <a:buFont typeface="Arial" pitchFamily="34" charset="0"/>
              <a:buChar char="▪"/>
              <a:defRPr/>
            </a:pPr>
            <a:r>
              <a:rPr lang="en-US" dirty="0"/>
              <a:t>Alimony payments</a:t>
            </a:r>
          </a:p>
          <a:p>
            <a:pPr lvl="2" eaLnBrk="1" hangingPunct="1">
              <a:buFont typeface="Arial" pitchFamily="34" charset="0"/>
              <a:buChar char="▪"/>
              <a:defRPr/>
            </a:pPr>
            <a:r>
              <a:rPr lang="en-US" dirty="0"/>
              <a:t>Student loan interest, tuition &amp; fee deductions</a:t>
            </a:r>
          </a:p>
          <a:p>
            <a:pPr lvl="2" eaLnBrk="1" hangingPunct="1">
              <a:buFont typeface="Arial" pitchFamily="34" charset="0"/>
              <a:buChar char="▪"/>
              <a:defRPr/>
            </a:pPr>
            <a:r>
              <a:rPr lang="en-US" dirty="0"/>
              <a:t>Tax-deferred retirement plans, such as a 401(k)or a 403(b)(7) are a type of tax shelter</a:t>
            </a:r>
          </a:p>
          <a:p>
            <a:pPr lvl="2" eaLnBrk="1" hangingPunct="1">
              <a:defRPr/>
            </a:pPr>
            <a:endParaRPr lang="en-US" dirty="0"/>
          </a:p>
        </p:txBody>
      </p:sp>
      <p:sp>
        <p:nvSpPr>
          <p:cNvPr id="11268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7C637D84-2F2D-4069-92D0-212C8BD1493C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0871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46175" y="228600"/>
            <a:ext cx="7845425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idx="1"/>
          </p:nvPr>
        </p:nvSpPr>
        <p:spPr>
          <a:xfrm>
            <a:off x="1222375" y="1447800"/>
            <a:ext cx="7769225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•"/>
              <a:defRPr/>
            </a:pPr>
            <a:r>
              <a:rPr lang="en-US" sz="2400" b="1" dirty="0"/>
              <a:t>Step 2: Computing Taxable Income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SzPct val="90000"/>
              <a:buFontTx/>
              <a:buNone/>
              <a:defRPr/>
            </a:pPr>
            <a:endParaRPr lang="en-US" sz="2400" b="1" dirty="0"/>
          </a:p>
          <a:p>
            <a:pPr marL="731520" indent="-36576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200" dirty="0"/>
              <a:t>DEDUCTIONS</a:t>
            </a:r>
          </a:p>
          <a:p>
            <a:pPr marL="731520" indent="-365760" eaLnBrk="1" hangingPunct="1">
              <a:lnSpc>
                <a:spcPct val="90000"/>
              </a:lnSpc>
              <a:spcBef>
                <a:spcPts val="0"/>
              </a:spcBef>
              <a:buSzPct val="90000"/>
              <a:buFontTx/>
              <a:buNone/>
              <a:defRPr/>
            </a:pPr>
            <a:r>
              <a:rPr lang="en-US" sz="2600" dirty="0"/>
              <a:t>	</a:t>
            </a:r>
            <a:r>
              <a:rPr lang="en-US" sz="2400" dirty="0"/>
              <a:t>A tax deduction is an amount subtracted from adjusted gross income (AGI) to arrive at taxable income</a:t>
            </a:r>
          </a:p>
          <a:p>
            <a:pPr lvl="1" eaLnBrk="1" hangingPunct="1">
              <a:buSzPct val="90000"/>
              <a:defRPr/>
            </a:pPr>
            <a:endParaRPr lang="en-US" sz="500" dirty="0"/>
          </a:p>
        </p:txBody>
      </p:sp>
      <p:sp>
        <p:nvSpPr>
          <p:cNvPr id="12292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EA8EDC8B-2382-4709-89CB-5FFF658AE5E6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3121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19200" y="76200"/>
            <a:ext cx="7696200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4339" name="Rectangle 1027"/>
          <p:cNvSpPr>
            <a:spLocks noGrp="1" noChangeArrowheads="1"/>
          </p:cNvSpPr>
          <p:nvPr>
            <p:ph idx="1"/>
          </p:nvPr>
        </p:nvSpPr>
        <p:spPr>
          <a:xfrm>
            <a:off x="905669" y="952500"/>
            <a:ext cx="7696200" cy="5715000"/>
          </a:xfrm>
        </p:spPr>
        <p:txBody>
          <a:bodyPr/>
          <a:lstStyle/>
          <a:p>
            <a:pPr eaLnBrk="1" hangingPunct="1">
              <a:buSzPct val="90000"/>
              <a:buFontTx/>
              <a:buNone/>
              <a:defRPr/>
            </a:pPr>
            <a:endParaRPr lang="en-US" sz="500" dirty="0"/>
          </a:p>
          <a:p>
            <a:pPr lvl="1" eaLnBrk="1" hangingPunct="1">
              <a:buSzPct val="90000"/>
              <a:defRPr/>
            </a:pPr>
            <a:endParaRPr lang="en-US" sz="500" dirty="0"/>
          </a:p>
          <a:p>
            <a:pPr marL="731520" lvl="1" indent="-365760" eaLnBrk="1" hangingPunct="1">
              <a:spcBef>
                <a:spcPts val="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You can subtract the standard deduction </a:t>
            </a:r>
          </a:p>
          <a:p>
            <a:pPr lvl="1" eaLnBrk="1" hangingPunct="1">
              <a:spcBef>
                <a:spcPts val="0"/>
              </a:spcBef>
              <a:buSzPct val="90000"/>
              <a:buFontTx/>
              <a:buNone/>
              <a:defRPr/>
            </a:pPr>
            <a:r>
              <a:rPr lang="en-US" sz="2400" dirty="0"/>
              <a:t>	“or” you can subtract your total itemized deductions from AGI</a:t>
            </a:r>
          </a:p>
          <a:p>
            <a:pPr marL="73152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400" dirty="0"/>
              <a:t>Itemized deductions includes items such as: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Medical, dental expenses &gt; 10% of AGI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Taxes (state/local income tax, real estate prop. tax)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Interest (mortgage interest, home equity loan interest)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Contributions to charities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Casualty and theft losses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Moving expenses</a:t>
            </a:r>
          </a:p>
          <a:p>
            <a:pPr marL="1097280" lvl="2" eaLnBrk="1" hangingPunct="1">
              <a:buSzPct val="90000"/>
              <a:buFont typeface="Arial" pitchFamily="34" charset="0"/>
              <a:buChar char="▪"/>
              <a:defRPr/>
            </a:pPr>
            <a:r>
              <a:rPr lang="en-US" dirty="0"/>
              <a:t>Miscellaneous expenses &gt; 2% of AGI</a:t>
            </a:r>
          </a:p>
        </p:txBody>
      </p: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B41EBD63-2660-4D95-84FC-C89D209614F1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0567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449388" y="274638"/>
            <a:ext cx="7237412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4339" name="Rectangle 1027"/>
          <p:cNvSpPr>
            <a:spLocks noGrp="1" noChangeArrowheads="1"/>
          </p:cNvSpPr>
          <p:nvPr>
            <p:ph idx="1"/>
          </p:nvPr>
        </p:nvSpPr>
        <p:spPr>
          <a:xfrm>
            <a:off x="1219200" y="1295400"/>
            <a:ext cx="7689850" cy="4876800"/>
          </a:xfrm>
        </p:spPr>
        <p:txBody>
          <a:bodyPr/>
          <a:lstStyle/>
          <a:p>
            <a:pPr lvl="1" eaLnBrk="1" hangingPunct="1">
              <a:buSzPct val="90000"/>
              <a:buFontTx/>
              <a:buNone/>
            </a:pPr>
            <a:endParaRPr lang="en-US" altLang="en-US" sz="500"/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Next subtract </a:t>
            </a:r>
            <a:r>
              <a:rPr lang="en-US" altLang="en-US" sz="2400" b="1"/>
              <a:t>exemptions</a:t>
            </a:r>
            <a:r>
              <a:rPr lang="en-US" altLang="en-US" sz="2400"/>
              <a:t> from AGI</a:t>
            </a:r>
          </a:p>
          <a:p>
            <a:pPr lvl="1" eaLnBrk="1" hangingPunct="1">
              <a:buSzPct val="90000"/>
            </a:pPr>
            <a:endParaRPr lang="en-US" altLang="en-US" sz="500"/>
          </a:p>
          <a:p>
            <a:pPr lvl="2" eaLnBrk="1" hangingPunct="1">
              <a:buSzPct val="90000"/>
              <a:buFont typeface="Arial" panose="020B0604020202020204" pitchFamily="34" charset="0"/>
              <a:buChar char="▪"/>
            </a:pPr>
            <a:r>
              <a:rPr lang="en-US" altLang="en-US"/>
              <a:t>An exemption is a deduction for yourself, your spouse and qualified dependents</a:t>
            </a:r>
          </a:p>
          <a:p>
            <a:pPr lvl="2" eaLnBrk="1" hangingPunct="1">
              <a:buSzPct val="90000"/>
              <a:buFont typeface="Arial" panose="020B0604020202020204" pitchFamily="34" charset="0"/>
              <a:buChar char="▪"/>
            </a:pPr>
            <a:r>
              <a:rPr lang="en-US" altLang="en-US"/>
              <a:t>The amount of the exemption increases each year</a:t>
            </a:r>
          </a:p>
          <a:p>
            <a:pPr lvl="2" eaLnBrk="1" hangingPunct="1">
              <a:buSzPct val="90000"/>
            </a:pPr>
            <a:endParaRPr lang="en-US" altLang="en-US" sz="1000"/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After deducting exemptions you </a:t>
            </a:r>
          </a:p>
          <a:p>
            <a:pPr lvl="1" eaLnBrk="1" hangingPunct="1">
              <a:buSzPct val="90000"/>
              <a:buFontTx/>
              <a:buNone/>
            </a:pPr>
            <a:r>
              <a:rPr lang="en-US" altLang="en-US" sz="2400"/>
              <a:t>	arrive at your taxable income</a:t>
            </a:r>
          </a:p>
        </p:txBody>
      </p:sp>
      <p:sp>
        <p:nvSpPr>
          <p:cNvPr id="1434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CD2DBA08-D7CA-4EDB-8B05-AC911E467505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35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6743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848600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22375" y="1524000"/>
            <a:ext cx="7159625" cy="4648200"/>
          </a:xfrm>
        </p:spPr>
        <p:txBody>
          <a:bodyPr/>
          <a:lstStyle/>
          <a:p>
            <a:pPr eaLnBrk="1" hangingPunct="1">
              <a:buSzPct val="90000"/>
              <a:buFont typeface="Arial" pitchFamily="34" charset="0"/>
              <a:buChar char="•"/>
              <a:defRPr/>
            </a:pPr>
            <a:r>
              <a:rPr lang="en-US" sz="2400" b="1" dirty="0"/>
              <a:t>Step 3: Calculating Taxes Owed</a:t>
            </a:r>
          </a:p>
          <a:p>
            <a:pPr eaLnBrk="1" hangingPunct="1">
              <a:buSzPct val="90000"/>
              <a:buFontTx/>
              <a:buNone/>
              <a:defRPr/>
            </a:pPr>
            <a:endParaRPr lang="en-US" sz="1000" dirty="0"/>
          </a:p>
          <a:p>
            <a:pPr eaLnBrk="1" hangingPunct="1">
              <a:buSzPct val="90000"/>
              <a:buFontTx/>
              <a:buNone/>
              <a:defRPr/>
            </a:pPr>
            <a:endParaRPr lang="en-US" sz="1000" dirty="0"/>
          </a:p>
          <a:p>
            <a:pPr lvl="1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200" dirty="0"/>
              <a:t>TAX RATES</a:t>
            </a:r>
          </a:p>
          <a:p>
            <a:pPr marL="1097280" lvl="1" indent="-365760" eaLnBrk="1" hangingPunct="1"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Use your taxable income with the appropriate tax table or tax schedule</a:t>
            </a:r>
          </a:p>
          <a:p>
            <a:pPr marL="1097280" lvl="1" indent="-365760" eaLnBrk="1" hangingPunct="1"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The percent tax rates are the </a:t>
            </a:r>
            <a:r>
              <a:rPr lang="en-US" sz="2400" b="1" dirty="0"/>
              <a:t>marginal tax rates</a:t>
            </a:r>
            <a:r>
              <a:rPr lang="en-US" sz="2400" dirty="0"/>
              <a:t> on the last dollars of taxable income  </a:t>
            </a:r>
          </a:p>
          <a:p>
            <a:pPr marL="1645920" lvl="2" indent="-274320" eaLnBrk="1" hangingPunct="1">
              <a:buSzPct val="90000"/>
              <a:buFont typeface="Arial" pitchFamily="34" charset="0"/>
              <a:buChar char="⃰"/>
              <a:defRPr/>
            </a:pPr>
            <a:r>
              <a:rPr lang="en-US" dirty="0"/>
              <a:t>For example, after deductions and exemptions, a person in the 28% tax bracket pays 28 cents in taxes for every dollar of taxable income in that bracket</a:t>
            </a:r>
          </a:p>
        </p:txBody>
      </p:sp>
      <p:sp>
        <p:nvSpPr>
          <p:cNvPr id="15364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248B18D0-491A-4A53-B355-F129C5E1AE33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36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7501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19200" y="152400"/>
            <a:ext cx="7696200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028" name="Rectangle 1027"/>
          <p:cNvSpPr>
            <a:spLocks noGrp="1" noChangeArrowheads="1"/>
          </p:cNvSpPr>
          <p:nvPr>
            <p:ph idx="1"/>
          </p:nvPr>
        </p:nvSpPr>
        <p:spPr>
          <a:xfrm>
            <a:off x="1222375" y="1295400"/>
            <a:ext cx="7693025" cy="5105400"/>
          </a:xfrm>
        </p:spPr>
        <p:txBody>
          <a:bodyPr/>
          <a:lstStyle/>
          <a:p>
            <a:pPr marL="1097280" lvl="1" indent="-365760" eaLnBrk="1" hangingPunct="1">
              <a:spcBef>
                <a:spcPts val="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200" dirty="0"/>
              <a:t>CALCULATING YOUR TAX</a:t>
            </a:r>
          </a:p>
          <a:p>
            <a:pPr marL="1463040" lvl="1" indent="-365760" eaLnBrk="1" hangingPunct="1"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A person’s </a:t>
            </a:r>
            <a:r>
              <a:rPr lang="en-US" sz="2400" b="1" dirty="0"/>
              <a:t>average tax</a:t>
            </a:r>
            <a:r>
              <a:rPr lang="en-US" sz="2400" dirty="0"/>
              <a:t> </a:t>
            </a:r>
            <a:r>
              <a:rPr lang="en-US" sz="2400" b="1" dirty="0"/>
              <a:t>rate</a:t>
            </a:r>
            <a:r>
              <a:rPr lang="en-US" sz="2400" dirty="0"/>
              <a:t> is based on the total tax due divided by taxable income.  This rate is less than a person’s marginal tax rate</a:t>
            </a:r>
          </a:p>
          <a:p>
            <a:pPr lvl="1" eaLnBrk="1" hangingPunct="1">
              <a:buSzPct val="90000"/>
              <a:defRPr/>
            </a:pPr>
            <a:endParaRPr lang="en-US" sz="500" dirty="0"/>
          </a:p>
          <a:p>
            <a:pPr lvl="2" eaLnBrk="1" hangingPunct="1">
              <a:buSzPct val="90000"/>
              <a:defRPr/>
            </a:pPr>
            <a:endParaRPr lang="en-US" dirty="0"/>
          </a:p>
          <a:p>
            <a:pPr lvl="2" eaLnBrk="1" hangingPunct="1">
              <a:buSzPct val="90000"/>
              <a:defRPr/>
            </a:pPr>
            <a:endParaRPr lang="en-US" dirty="0"/>
          </a:p>
          <a:p>
            <a:pPr lvl="2" eaLnBrk="1" hangingPunct="1">
              <a:buSzPct val="90000"/>
              <a:defRPr/>
            </a:pPr>
            <a:endParaRPr lang="en-US" dirty="0"/>
          </a:p>
          <a:p>
            <a:pPr marL="1828800" lvl="2" indent="-274320" eaLnBrk="1" hangingPunct="1">
              <a:buSzPct val="90000"/>
              <a:buFont typeface="Arial" pitchFamily="34" charset="0"/>
              <a:buChar char="⃰"/>
              <a:defRPr/>
            </a:pPr>
            <a:r>
              <a:rPr lang="en-US" dirty="0"/>
              <a:t>For example, if a person with a taxable income of $30,000 has a total tax bill of $3,000, their </a:t>
            </a:r>
            <a:r>
              <a:rPr lang="en-US" i="1" dirty="0"/>
              <a:t>average</a:t>
            </a:r>
            <a:r>
              <a:rPr lang="en-US" dirty="0"/>
              <a:t> tax rate is 10%, ($3,000 / $30,000)</a:t>
            </a:r>
          </a:p>
          <a:p>
            <a:pPr lvl="2" eaLnBrk="1" hangingPunct="1">
              <a:buSzPct val="90000"/>
              <a:buFontTx/>
              <a:buNone/>
              <a:defRPr/>
            </a:pPr>
            <a:endParaRPr lang="en-US" sz="1000" dirty="0"/>
          </a:p>
        </p:txBody>
      </p:sp>
      <p:graphicFrame>
        <p:nvGraphicFramePr>
          <p:cNvPr id="16388" name="Object 1024"/>
          <p:cNvGraphicFramePr>
            <a:graphicFrameLocks noChangeAspect="1"/>
          </p:cNvGraphicFramePr>
          <p:nvPr/>
        </p:nvGraphicFramePr>
        <p:xfrm>
          <a:off x="4032250" y="2889250"/>
          <a:ext cx="10795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Room" r:id="rId3" imgW="1080000" imgH="1080000" progId="ComicChat.Room.1">
                  <p:embed/>
                </p:oleObj>
              </mc:Choice>
              <mc:Fallback>
                <p:oleObj name="Room" r:id="rId3" imgW="1080000" imgH="1080000" progId="ComicChat.Room.1">
                  <p:embed/>
                  <p:pic>
                    <p:nvPicPr>
                      <p:cNvPr id="16388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2889250"/>
                        <a:ext cx="1079500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4E6F840A-6653-4887-A3EA-BB35F2D1A97B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0460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8113" y="260350"/>
            <a:ext cx="7354887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  <a:endParaRPr lang="en-US" altLang="en-US" sz="4000" b="1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447800"/>
            <a:ext cx="7848600" cy="3840163"/>
          </a:xfrm>
        </p:spPr>
        <p:txBody>
          <a:bodyPr/>
          <a:lstStyle/>
          <a:p>
            <a:pPr marL="342900" lvl="1" indent="-365760" eaLnBrk="1" hangingPunct="1">
              <a:spcBef>
                <a:spcPts val="0"/>
              </a:spcBef>
              <a:buSzPct val="90000"/>
              <a:buFont typeface="Courier New" pitchFamily="49" charset="0"/>
              <a:buChar char="o"/>
              <a:defRPr/>
            </a:pPr>
            <a:r>
              <a:rPr lang="en-US" sz="2200" dirty="0"/>
              <a:t>TAX CREDITS</a:t>
            </a:r>
          </a:p>
          <a:p>
            <a:pPr marL="731520" lvl="1" indent="-365760" eaLnBrk="1" hangingPunct="1"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A tax credit is an amount subtracted directly from the amount of taxes owed.  An example is the earned income tax credit</a:t>
            </a:r>
          </a:p>
          <a:p>
            <a:pPr marL="731520" lvl="1" indent="-365760" eaLnBrk="1" hangingPunct="1"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endParaRPr lang="en-US" sz="500" dirty="0"/>
          </a:p>
          <a:p>
            <a:pPr marL="731520" lvl="1" indent="-365760" eaLnBrk="1" hangingPunct="1"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>
                <a:solidFill>
                  <a:srgbClr val="000000"/>
                </a:solidFill>
              </a:rPr>
              <a:t>Tax Credit vs. Tax Deduction</a:t>
            </a:r>
          </a:p>
          <a:p>
            <a:pPr marL="1097280" lvl="1" indent="-274320" eaLnBrk="1" hangingPunct="1">
              <a:spcBef>
                <a:spcPts val="0"/>
              </a:spcBef>
              <a:buFont typeface="Arial" pitchFamily="34" charset="0"/>
              <a:buChar char="⃰"/>
              <a:defRPr/>
            </a:pPr>
            <a:r>
              <a:rPr lang="en-US" sz="2400" dirty="0">
                <a:solidFill>
                  <a:srgbClr val="000000"/>
                </a:solidFill>
              </a:rPr>
              <a:t>$100 Tax Credit reduces your taxes by $100</a:t>
            </a:r>
          </a:p>
          <a:p>
            <a:pPr marL="1097280" lvl="1" indent="-274320" eaLnBrk="1" hangingPunct="1">
              <a:spcBef>
                <a:spcPts val="0"/>
              </a:spcBef>
              <a:buFont typeface="Arial" pitchFamily="34" charset="0"/>
              <a:buChar char="⃰"/>
              <a:defRPr/>
            </a:pPr>
            <a:r>
              <a:rPr lang="en-US" sz="2400" dirty="0">
                <a:solidFill>
                  <a:srgbClr val="000000"/>
                </a:solidFill>
              </a:rPr>
              <a:t>$100 Tax Deduction reduces taxes by $28 if you are in the 28% bracket</a:t>
            </a:r>
          </a:p>
          <a:p>
            <a:pPr eaLnBrk="1" hangingPunct="1">
              <a:buFontTx/>
              <a:buNone/>
              <a:defRPr/>
            </a:pPr>
            <a:endParaRPr lang="en-US" sz="3000" b="1" dirty="0">
              <a:solidFill>
                <a:srgbClr val="000000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en-US" b="1" dirty="0">
                <a:solidFill>
                  <a:srgbClr val="000000"/>
                </a:solidFill>
              </a:rPr>
              <a:t>    </a:t>
            </a:r>
          </a:p>
          <a:p>
            <a:pPr eaLnBrk="1" hangingPunct="1">
              <a:defRPr/>
            </a:pP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7412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C909CDBA-B63E-49CC-8B58-4279D729921B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38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1735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408113" y="152400"/>
            <a:ext cx="7354887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Income Tax Fundamentals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1538288" y="1600200"/>
            <a:ext cx="7283450" cy="4525963"/>
          </a:xfrm>
        </p:spPr>
        <p:txBody>
          <a:bodyPr/>
          <a:lstStyle/>
          <a:p>
            <a:pPr eaLnBrk="1" hangingPunct="1">
              <a:buFont typeface="Arial" pitchFamily="34" charset="0"/>
              <a:buChar char="▪"/>
              <a:defRPr/>
            </a:pPr>
            <a:r>
              <a:rPr lang="en-US" sz="2400" dirty="0"/>
              <a:t>Recent Tax Credits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Foreign tax 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Child and dependent care expenses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Retirement savings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Adoption expenses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American opportunity/Lifetime learning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Mortgage interest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Energy-savings</a:t>
            </a:r>
          </a:p>
          <a:p>
            <a:pPr marL="731520" eaLnBrk="1" hangingPunct="1">
              <a:buFont typeface="Arial" pitchFamily="34" charset="0"/>
              <a:buChar char="⃰"/>
              <a:defRPr/>
            </a:pPr>
            <a:r>
              <a:rPr lang="en-US" sz="2400" dirty="0"/>
              <a:t>Elderly and disabled</a:t>
            </a:r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18437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A4AEE4FB-9194-4AEC-91FE-A6E1C33157C6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5116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408113" y="260350"/>
            <a:ext cx="7354887" cy="1143000"/>
          </a:xfrm>
        </p:spPr>
        <p:txBody>
          <a:bodyPr/>
          <a:lstStyle/>
          <a:p>
            <a:r>
              <a:rPr lang="en-US" altLang="en-US" sz="4000"/>
              <a:t>Income Tax Fundamentals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2400" b="1" dirty="0"/>
              <a:t>Making Tax Payments</a:t>
            </a:r>
          </a:p>
          <a:p>
            <a:pPr marL="731520" indent="-365760">
              <a:buFont typeface="Courier New" pitchFamily="49" charset="0"/>
              <a:buChar char="o"/>
              <a:defRPr/>
            </a:pPr>
            <a:r>
              <a:rPr lang="en-US" sz="2400" dirty="0"/>
              <a:t>Withholding</a:t>
            </a:r>
          </a:p>
          <a:p>
            <a:pPr marL="731520" indent="-365760">
              <a:buFont typeface="Courier New" pitchFamily="49" charset="0"/>
              <a:buChar char="o"/>
              <a:defRPr/>
            </a:pPr>
            <a:r>
              <a:rPr lang="en-US" sz="2400" dirty="0"/>
              <a:t>Estimated Payments</a:t>
            </a:r>
          </a:p>
          <a:p>
            <a:pPr marL="731520" indent="-365760">
              <a:buFontTx/>
              <a:buNone/>
              <a:defRPr/>
            </a:pPr>
            <a:endParaRPr lang="en-US" sz="2400" dirty="0"/>
          </a:p>
          <a:p>
            <a:pPr marL="365760" indent="-365760">
              <a:buFont typeface="Arial" pitchFamily="34" charset="0"/>
              <a:buChar char="•"/>
              <a:defRPr/>
            </a:pPr>
            <a:r>
              <a:rPr lang="en-US" sz="2400" b="1" dirty="0"/>
              <a:t>Deadlines and Penalties</a:t>
            </a:r>
          </a:p>
          <a:p>
            <a:pPr marL="731520" indent="-365760">
              <a:buFont typeface="Courier New" pitchFamily="49" charset="0"/>
              <a:buChar char="o"/>
              <a:defRPr/>
            </a:pPr>
            <a:r>
              <a:rPr lang="en-US" sz="2400" dirty="0"/>
              <a:t>Most people are required to file their federal tax return each April 15</a:t>
            </a:r>
          </a:p>
          <a:p>
            <a:pPr marL="731520" indent="-365760">
              <a:buFont typeface="Courier New" pitchFamily="49" charset="0"/>
              <a:buChar char="o"/>
              <a:defRPr/>
            </a:pPr>
            <a:r>
              <a:rPr lang="en-US" sz="2400" dirty="0"/>
              <a:t>Form 4868 allows an automatic 6-month extension to file the federal return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/>
              <a:t>4-</a:t>
            </a:r>
            <a:fld id="{EC480909-560F-4F71-A3B3-E4E5CE0DF69E}" type="slidenum">
              <a:rPr lang="en-US" altLang="en-US" sz="1400"/>
              <a:pPr eaLnBrk="1" hangingPunct="1">
                <a:spcBef>
                  <a:spcPct val="0"/>
                </a:spcBef>
                <a:buFontTx/>
                <a:buNone/>
              </a:pPr>
              <a:t>40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26403681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title"/>
          </p:nvPr>
        </p:nvSpPr>
        <p:spPr>
          <a:xfrm>
            <a:off x="1371600" y="914400"/>
            <a:ext cx="7467600" cy="4572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marL="182563" indent="-365125" eaLnBrk="1" hangingPunct="1"/>
            <a:r>
              <a:rPr lang="en-US" altLang="en-US" sz="2800">
                <a:solidFill>
                  <a:srgbClr val="790015"/>
                </a:solidFill>
              </a:rPr>
              <a:t>W-2 Form</a:t>
            </a:r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1219200" y="152400"/>
            <a:ext cx="7620000" cy="644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n-US" sz="3600" dirty="0">
                <a:solidFill>
                  <a:srgbClr val="063DE8"/>
                </a:solidFill>
                <a:latin typeface="Georgia"/>
                <a:ea typeface="+mj-ea"/>
                <a:cs typeface="+mj-cs"/>
              </a:rPr>
              <a:t>Income Tax Fundamentals</a:t>
            </a:r>
            <a:endParaRPr lang="en-US" sz="3400" b="1" dirty="0">
              <a:solidFill>
                <a:srgbClr val="063DE8"/>
              </a:solidFill>
              <a:latin typeface="Arial" charset="0"/>
            </a:endParaRPr>
          </a:p>
        </p:txBody>
      </p:sp>
      <p:sp>
        <p:nvSpPr>
          <p:cNvPr id="20484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A694FD16-0288-4DB9-84B1-C77560F92D4C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41</a:t>
            </a:fld>
            <a:endParaRPr lang="en-US" altLang="en-US" sz="1400">
              <a:cs typeface="Arial" panose="020B0604020202020204" pitchFamily="34" charset="0"/>
            </a:endParaRPr>
          </a:p>
        </p:txBody>
      </p:sp>
      <p:pic>
        <p:nvPicPr>
          <p:cNvPr id="2048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63" y="1524000"/>
            <a:ext cx="7315200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491086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543800" cy="10668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altLang="en-US" sz="4000" b="1"/>
              <a:t>Filing Your Federal</a:t>
            </a:r>
            <a:br>
              <a:rPr lang="en-US" altLang="en-US" sz="4000" b="1"/>
            </a:br>
            <a:r>
              <a:rPr lang="en-US" altLang="en-US" sz="4000" b="1"/>
              <a:t>Income Tax Return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524000"/>
            <a:ext cx="7845425" cy="4876800"/>
          </a:xfrm>
        </p:spPr>
        <p:txBody>
          <a:bodyPr lIns="90488" tIns="44450" rIns="90488" bIns="44450"/>
          <a:lstStyle/>
          <a:p>
            <a:pPr>
              <a:spcBef>
                <a:spcPct val="0"/>
              </a:spcBef>
              <a:buFontTx/>
              <a:buNone/>
              <a:defRPr/>
            </a:pPr>
            <a:r>
              <a:rPr lang="en-US" sz="2600" b="1" dirty="0">
                <a:solidFill>
                  <a:schemeClr val="accent4"/>
                </a:solidFill>
              </a:rPr>
              <a:t>Prepare a federal income tax return.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US" sz="500" dirty="0"/>
          </a:p>
          <a:p>
            <a:pPr>
              <a:spcBef>
                <a:spcPct val="0"/>
              </a:spcBef>
              <a:buFontTx/>
              <a:buNone/>
              <a:defRPr/>
            </a:pPr>
            <a:endParaRPr lang="en-US" sz="5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dirty="0"/>
              <a:t>Who Must File?</a:t>
            </a:r>
          </a:p>
          <a:p>
            <a:pPr marL="731520" indent="-365760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2600" dirty="0"/>
              <a:t>There are five filing status categories</a:t>
            </a:r>
          </a:p>
          <a:p>
            <a:pPr marL="1097280" lvl="1" indent="-365760" eaLnBrk="1" hangingPunct="1">
              <a:lnSpc>
                <a:spcPct val="90000"/>
              </a:lnSpc>
              <a:buSzPct val="80000"/>
              <a:buFont typeface="+mj-lt"/>
              <a:buAutoNum type="arabicPeriod"/>
              <a:defRPr/>
            </a:pPr>
            <a:r>
              <a:rPr lang="en-US" sz="2400" dirty="0"/>
              <a:t>Single or legally separated </a:t>
            </a:r>
          </a:p>
          <a:p>
            <a:pPr marL="1097280" lvl="1" indent="-365760" eaLnBrk="1" hangingPunct="1">
              <a:lnSpc>
                <a:spcPct val="90000"/>
              </a:lnSpc>
              <a:buSzPct val="80000"/>
              <a:buFont typeface="+mj-lt"/>
              <a:buAutoNum type="arabicPeriod"/>
              <a:defRPr/>
            </a:pPr>
            <a:r>
              <a:rPr lang="en-US" sz="2400" dirty="0"/>
              <a:t>Married, filing jointly</a:t>
            </a:r>
          </a:p>
          <a:p>
            <a:pPr marL="1097280" lvl="1" indent="-365760" eaLnBrk="1" hangingPunct="1">
              <a:lnSpc>
                <a:spcPct val="90000"/>
              </a:lnSpc>
              <a:buSzPct val="80000"/>
              <a:buFont typeface="+mj-lt"/>
              <a:buAutoNum type="arabicPeriod"/>
              <a:defRPr/>
            </a:pPr>
            <a:r>
              <a:rPr lang="en-US" sz="2400" dirty="0"/>
              <a:t>Married, filing separately</a:t>
            </a:r>
          </a:p>
          <a:p>
            <a:pPr marL="1097280" lvl="1" indent="-365760" eaLnBrk="1" hangingPunct="1">
              <a:lnSpc>
                <a:spcPct val="90000"/>
              </a:lnSpc>
              <a:buSzPct val="80000"/>
              <a:buFont typeface="+mj-lt"/>
              <a:buAutoNum type="arabicPeriod"/>
              <a:defRPr/>
            </a:pPr>
            <a:r>
              <a:rPr lang="en-US" sz="2400" dirty="0"/>
              <a:t>Head of household</a:t>
            </a:r>
          </a:p>
          <a:p>
            <a:pPr marL="1280160" lvl="2" indent="-182880" eaLnBrk="1" hangingPunct="1">
              <a:lnSpc>
                <a:spcPct val="90000"/>
              </a:lnSpc>
              <a:buSzPct val="80000"/>
              <a:buFont typeface="Arial" pitchFamily="34" charset="0"/>
              <a:buChar char="▪"/>
              <a:defRPr/>
            </a:pPr>
            <a:r>
              <a:rPr lang="en-US" dirty="0"/>
              <a:t>Unmarried individual who maintains a household for a child or dependent relative</a:t>
            </a:r>
          </a:p>
          <a:p>
            <a:pPr marL="1097280" lvl="1" indent="-365760" eaLnBrk="1" hangingPunct="1">
              <a:lnSpc>
                <a:spcPct val="90000"/>
              </a:lnSpc>
              <a:buSzPct val="80000"/>
              <a:buFont typeface="+mj-lt"/>
              <a:buAutoNum type="arabicPeriod"/>
              <a:defRPr/>
            </a:pPr>
            <a:r>
              <a:rPr lang="en-US" sz="2400" dirty="0"/>
              <a:t>Qualifying widow or widower (2 years)</a:t>
            </a:r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762000" y="609600"/>
            <a:ext cx="79248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006600"/>
              </a:buClr>
              <a:buFontTx/>
              <a:buNone/>
            </a:pPr>
            <a:endParaRPr lang="en-US" altLang="en-US" sz="24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2600">
              <a:solidFill>
                <a:srgbClr val="001C70"/>
              </a:solidFill>
            </a:endParaRPr>
          </a:p>
        </p:txBody>
      </p:sp>
      <p:sp>
        <p:nvSpPr>
          <p:cNvPr id="2151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57E233E3-BB95-4081-B4D0-339E668733DD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42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991518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8113" y="260350"/>
            <a:ext cx="7354887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/>
              <a:t>Filing Your Federal</a:t>
            </a:r>
            <a:br>
              <a:rPr lang="en-US" altLang="en-US" sz="4000" b="1"/>
            </a:br>
            <a:r>
              <a:rPr lang="en-US" altLang="en-US" sz="4000" b="1"/>
              <a:t>Income Tax Return</a:t>
            </a:r>
            <a:endParaRPr lang="en-US" altLang="en-US" sz="400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848600" cy="48006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b="1" dirty="0"/>
              <a:t>Which Tax Form Should You Use?</a:t>
            </a:r>
          </a:p>
          <a:p>
            <a:pPr eaLnBrk="1" hangingPunct="1">
              <a:buFontTx/>
              <a:buNone/>
              <a:defRPr/>
            </a:pPr>
            <a:endParaRPr lang="en-US" sz="500" b="1" dirty="0"/>
          </a:p>
          <a:p>
            <a:pPr marL="731520" indent="-365760" eaLnBrk="1" hangingPunct="1">
              <a:spcBef>
                <a:spcPts val="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b="1" dirty="0"/>
              <a:t>Form 1040EZ</a:t>
            </a:r>
          </a:p>
          <a:p>
            <a:pPr eaLnBrk="1" hangingPunct="1">
              <a:buSzPct val="80000"/>
              <a:buFontTx/>
              <a:buNone/>
              <a:defRPr/>
            </a:pPr>
            <a:endParaRPr lang="en-US" sz="500" b="1" dirty="0"/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Least complicated; quick and easy to file</a:t>
            </a:r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endParaRPr lang="en-US" sz="500" dirty="0"/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Single or married filing jointly, under age 65 and with no dependents</a:t>
            </a:r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endParaRPr lang="en-US" sz="500" dirty="0"/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Income consisted of wages, salaries, and tips, and no more than $1,500 of taxable interest</a:t>
            </a:r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endParaRPr lang="en-US" sz="500" dirty="0"/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endParaRPr lang="en-US" sz="500" dirty="0"/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Your taxable income is less than $100,000</a:t>
            </a:r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endParaRPr lang="en-US" sz="500" dirty="0"/>
          </a:p>
          <a:p>
            <a:pPr marL="1097280" indent="-36576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You do not itemize deductions or claim any adjustments to income or tax credits</a:t>
            </a:r>
          </a:p>
          <a:p>
            <a:pPr eaLnBrk="1" hangingPunct="1">
              <a:buFontTx/>
              <a:buNone/>
              <a:defRPr/>
            </a:pPr>
            <a:endParaRPr lang="en-US" sz="2400" dirty="0"/>
          </a:p>
        </p:txBody>
      </p:sp>
      <p:sp>
        <p:nvSpPr>
          <p:cNvPr id="22532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FB9A8665-D6A0-4B34-8260-E445544655C7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43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3874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694613" cy="10668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altLang="en-US" sz="4000" b="1"/>
              <a:t>Filing Your Federal</a:t>
            </a:r>
            <a:br>
              <a:rPr lang="en-US" altLang="en-US" sz="4000" b="1"/>
            </a:br>
            <a:r>
              <a:rPr lang="en-US" altLang="en-US" sz="4000" b="1"/>
              <a:t>Income Tax Return</a:t>
            </a:r>
            <a:endParaRPr lang="en-US" altLang="en-US" sz="4000"/>
          </a:p>
        </p:txBody>
      </p:sp>
      <p:sp>
        <p:nvSpPr>
          <p:cNvPr id="22531" name="Rectangle 4"/>
          <p:cNvSpPr>
            <a:spLocks noGrp="1" noChangeArrowheads="1"/>
          </p:cNvSpPr>
          <p:nvPr>
            <p:ph idx="1"/>
          </p:nvPr>
        </p:nvSpPr>
        <p:spPr>
          <a:xfrm>
            <a:off x="1295400" y="1752600"/>
            <a:ext cx="7467600" cy="4343400"/>
          </a:xfrm>
        </p:spPr>
        <p:txBody>
          <a:bodyPr lIns="90488" tIns="44450" rIns="90488" bIns="44450"/>
          <a:lstStyle/>
          <a:p>
            <a:pPr eaLnBrk="1" hangingPunct="1">
              <a:spcBef>
                <a:spcPts val="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b="1" dirty="0"/>
              <a:t>Form 1040A</a:t>
            </a:r>
          </a:p>
          <a:p>
            <a:pPr marL="731520" indent="-365760" eaLnBrk="1" hangingPunct="1">
              <a:spcBef>
                <a:spcPts val="0"/>
              </a:spcBef>
              <a:buSzPct val="80000"/>
              <a:buFont typeface="Arial" pitchFamily="34" charset="0"/>
              <a:buChar char="▪"/>
              <a:defRPr/>
            </a:pPr>
            <a:r>
              <a:rPr lang="en-US" sz="2600" dirty="0"/>
              <a:t>Taxable income less than $100,000</a:t>
            </a:r>
          </a:p>
          <a:p>
            <a:pPr marL="731520" indent="-365760" eaLnBrk="1" hangingPunct="1">
              <a:spcBef>
                <a:spcPts val="0"/>
              </a:spcBef>
              <a:buSzPct val="80000"/>
              <a:buFont typeface="Arial" pitchFamily="34" charset="0"/>
              <a:buChar char="▪"/>
              <a:defRPr/>
            </a:pPr>
            <a:r>
              <a:rPr lang="en-US" sz="2600" dirty="0"/>
              <a:t>Adjustments to income are allowed</a:t>
            </a:r>
          </a:p>
          <a:p>
            <a:pPr marL="731520" indent="-365760" eaLnBrk="1" hangingPunct="1">
              <a:spcBef>
                <a:spcPts val="0"/>
              </a:spcBef>
              <a:buSzPct val="80000"/>
              <a:buFont typeface="Arial" pitchFamily="34" charset="0"/>
              <a:buChar char="▪"/>
              <a:defRPr/>
            </a:pPr>
            <a:r>
              <a:rPr lang="en-US" sz="2600" dirty="0"/>
              <a:t>Tax credits for child care and dependent care are allowed</a:t>
            </a:r>
          </a:p>
          <a:p>
            <a:pPr eaLnBrk="1" hangingPunct="1">
              <a:buSzPct val="80000"/>
              <a:defRPr/>
            </a:pPr>
            <a:endParaRPr lang="en-US" sz="500" dirty="0"/>
          </a:p>
          <a:p>
            <a:pPr eaLnBrk="1" hangingPunct="1">
              <a:spcBef>
                <a:spcPct val="0"/>
              </a:spcBef>
              <a:buFont typeface="Courier New" pitchFamily="49" charset="0"/>
              <a:buChar char="o"/>
              <a:defRPr/>
            </a:pPr>
            <a:r>
              <a:rPr lang="en-US" sz="2400" b="1" dirty="0"/>
              <a:t>Form 1040</a:t>
            </a:r>
          </a:p>
          <a:p>
            <a:pPr marL="731520" indent="-365760" eaLnBrk="1" hangingPunct="1">
              <a:spcBef>
                <a:spcPct val="0"/>
              </a:spcBef>
              <a:buFont typeface="Arial" pitchFamily="34" charset="0"/>
              <a:buChar char="▪"/>
              <a:defRPr/>
            </a:pPr>
            <a:r>
              <a:rPr lang="en-US" sz="2600" dirty="0"/>
              <a:t>Required to use this form if income is over $100,000; use if you itemize deductions</a:t>
            </a:r>
          </a:p>
          <a:p>
            <a:pPr eaLnBrk="1" hangingPunct="1">
              <a:buSzPct val="80000"/>
              <a:defRPr/>
            </a:pPr>
            <a:endParaRPr lang="en-US" sz="500" dirty="0"/>
          </a:p>
          <a:p>
            <a:pPr eaLnBrk="1" hangingPunct="1">
              <a:spcBef>
                <a:spcPts val="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b="1" dirty="0"/>
              <a:t>Form 1040X</a:t>
            </a:r>
          </a:p>
          <a:p>
            <a:pPr marL="731520" indent="-365760" eaLnBrk="1" hangingPunct="1">
              <a:spcBef>
                <a:spcPts val="0"/>
              </a:spcBef>
              <a:buSzPct val="80000"/>
              <a:buFont typeface="Arial" pitchFamily="34" charset="0"/>
              <a:buChar char="▪"/>
              <a:defRPr/>
            </a:pPr>
            <a:r>
              <a:rPr lang="en-US" sz="2600" dirty="0"/>
              <a:t>Used to amend a previously filed return</a:t>
            </a:r>
          </a:p>
        </p:txBody>
      </p:sp>
      <p:sp>
        <p:nvSpPr>
          <p:cNvPr id="23556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C9AE1D19-162B-48EA-B3DB-637B446DD63D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44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881858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8113" y="260350"/>
            <a:ext cx="7354887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/>
              <a:t>Filing Your Federal</a:t>
            </a:r>
            <a:br>
              <a:rPr lang="en-US" altLang="en-US" sz="4000" b="1"/>
            </a:br>
            <a:r>
              <a:rPr lang="en-US" altLang="en-US" sz="4000" b="1"/>
              <a:t>Income Tax Return</a:t>
            </a:r>
            <a:endParaRPr lang="en-US" altLang="en-US" sz="400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905000"/>
            <a:ext cx="7543800" cy="3581400"/>
          </a:xfrm>
        </p:spPr>
        <p:txBody>
          <a:bodyPr/>
          <a:lstStyle/>
          <a:p>
            <a:pPr eaLnBrk="1" hangingPunct="1">
              <a:defRPr/>
            </a:pPr>
            <a:endParaRPr lang="en-US" sz="500" dirty="0"/>
          </a:p>
          <a:p>
            <a:pPr marL="347472" indent="-347472" eaLnBrk="1" hangingPunct="1">
              <a:spcBef>
                <a:spcPts val="576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 b="1" dirty="0"/>
              <a:t>Completing the Federal Income Tax Return</a:t>
            </a:r>
            <a:endParaRPr lang="en-US" sz="1000" dirty="0"/>
          </a:p>
          <a:p>
            <a:pPr lvl="1" eaLnBrk="1" hangingPunct="1">
              <a:buFont typeface="Wingdings" pitchFamily="2" charset="2"/>
              <a:buChar char=""/>
              <a:defRPr/>
            </a:pPr>
            <a:r>
              <a:rPr lang="en-US" sz="2600" dirty="0"/>
              <a:t>Filing status and exemptions</a:t>
            </a:r>
          </a:p>
          <a:p>
            <a:pPr lvl="1" eaLnBrk="1" hangingPunct="1">
              <a:buFont typeface="Wingdings" pitchFamily="2" charset="2"/>
              <a:buChar char=""/>
              <a:defRPr/>
            </a:pPr>
            <a:r>
              <a:rPr lang="en-US" sz="2600" dirty="0"/>
              <a:t>Income</a:t>
            </a:r>
          </a:p>
          <a:p>
            <a:pPr lvl="1" eaLnBrk="1" hangingPunct="1">
              <a:buFont typeface="Wingdings" pitchFamily="2" charset="2"/>
              <a:buChar char=""/>
              <a:defRPr/>
            </a:pPr>
            <a:r>
              <a:rPr lang="en-US" sz="2600" dirty="0"/>
              <a:t>Adjustments to income</a:t>
            </a:r>
          </a:p>
          <a:p>
            <a:pPr lvl="1" eaLnBrk="1" hangingPunct="1">
              <a:buFont typeface="Wingdings" pitchFamily="2" charset="2"/>
              <a:buChar char=""/>
              <a:defRPr/>
            </a:pPr>
            <a:r>
              <a:rPr lang="en-US" sz="2600" dirty="0"/>
              <a:t>Tax computation</a:t>
            </a:r>
          </a:p>
          <a:p>
            <a:pPr lvl="1" eaLnBrk="1" hangingPunct="1">
              <a:buFont typeface="Wingdings" pitchFamily="2" charset="2"/>
              <a:buChar char=""/>
              <a:defRPr/>
            </a:pPr>
            <a:r>
              <a:rPr lang="en-US" sz="2600" dirty="0"/>
              <a:t>Tax credits</a:t>
            </a:r>
          </a:p>
          <a:p>
            <a:pPr lvl="1" eaLnBrk="1" hangingPunct="1">
              <a:buFontTx/>
              <a:buNone/>
              <a:defRPr/>
            </a:pPr>
            <a:endParaRPr lang="en-US" dirty="0"/>
          </a:p>
          <a:p>
            <a:pPr lvl="1" eaLnBrk="1" hangingPunct="1">
              <a:buFont typeface="Wingdings" pitchFamily="2" charset="2"/>
              <a:buNone/>
              <a:defRPr/>
            </a:pPr>
            <a:endParaRPr lang="en-US" dirty="0"/>
          </a:p>
        </p:txBody>
      </p:sp>
      <p:sp>
        <p:nvSpPr>
          <p:cNvPr id="2458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3848923C-6520-4DD5-9D14-FE82BE46F5B9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45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6816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152400"/>
            <a:ext cx="7354887" cy="12192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 b="1"/>
              <a:t>Filing Your Federal</a:t>
            </a:r>
            <a:br>
              <a:rPr lang="en-US" altLang="en-US" sz="4000" b="1"/>
            </a:br>
            <a:r>
              <a:rPr lang="en-US" altLang="en-US" sz="4000" b="1"/>
              <a:t>Income Tax Return</a:t>
            </a:r>
            <a:endParaRPr lang="en-US" altLang="en-US" sz="4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676400"/>
            <a:ext cx="7543800" cy="4800600"/>
          </a:xfrm>
        </p:spPr>
        <p:txBody>
          <a:bodyPr lIns="90488" tIns="44450" rIns="90488" bIns="44450"/>
          <a:lstStyle/>
          <a:p>
            <a:pPr lvl="1" eaLnBrk="1" hangingPunct="1">
              <a:buSzPct val="80000"/>
              <a:buFont typeface="Wingdings" panose="05000000000000000000" pitchFamily="2" charset="2"/>
              <a:buNone/>
            </a:pPr>
            <a:endParaRPr lang="en-US" altLang="en-US" sz="200"/>
          </a:p>
          <a:p>
            <a:pPr lvl="1" eaLnBrk="1" hangingPunct="1">
              <a:spcBef>
                <a:spcPts val="25"/>
              </a:spcBef>
              <a:buFont typeface="Wingdings" panose="05000000000000000000" pitchFamily="2" charset="2"/>
              <a:buChar char=""/>
            </a:pPr>
            <a:r>
              <a:rPr lang="en-US" altLang="en-US" sz="2600"/>
              <a:t>Other taxes </a:t>
            </a:r>
          </a:p>
          <a:p>
            <a:pPr lvl="2" eaLnBrk="1" hangingPunct="1">
              <a:spcBef>
                <a:spcPts val="25"/>
              </a:spcBef>
              <a:buFontTx/>
              <a:buNone/>
            </a:pPr>
            <a:r>
              <a:rPr lang="en-US" altLang="en-US"/>
              <a:t>(such as from self-employment)</a:t>
            </a:r>
          </a:p>
          <a:p>
            <a:pPr lvl="1" eaLnBrk="1" hangingPunct="1">
              <a:spcBef>
                <a:spcPts val="25"/>
              </a:spcBef>
              <a:buFont typeface="Wingdings" panose="05000000000000000000" pitchFamily="2" charset="2"/>
              <a:buChar char=""/>
            </a:pPr>
            <a:r>
              <a:rPr lang="en-US" altLang="en-US" sz="2600"/>
              <a:t>Payments </a:t>
            </a:r>
          </a:p>
          <a:p>
            <a:pPr lvl="2" eaLnBrk="1" hangingPunct="1">
              <a:spcBef>
                <a:spcPts val="25"/>
              </a:spcBef>
              <a:buFontTx/>
              <a:buNone/>
            </a:pPr>
            <a:r>
              <a:rPr lang="en-US" altLang="en-US"/>
              <a:t>(total withholding, estimated payments, etc.)</a:t>
            </a:r>
          </a:p>
          <a:p>
            <a:pPr lvl="1" eaLnBrk="1" hangingPunct="1">
              <a:spcBef>
                <a:spcPts val="25"/>
              </a:spcBef>
              <a:buSzPct val="80000"/>
              <a:buFont typeface="Wingdings" panose="05000000000000000000" pitchFamily="2" charset="2"/>
              <a:buChar char=""/>
            </a:pPr>
            <a:r>
              <a:rPr lang="en-US" altLang="en-US" sz="2600"/>
              <a:t>Refund or Amount You Owe</a:t>
            </a:r>
          </a:p>
          <a:p>
            <a:pPr lvl="2" eaLnBrk="1" hangingPunct="1">
              <a:spcBef>
                <a:spcPts val="25"/>
              </a:spcBef>
              <a:buSzPct val="80000"/>
              <a:buFontTx/>
              <a:buNone/>
            </a:pPr>
            <a:r>
              <a:rPr lang="en-US" altLang="en-US"/>
              <a:t>(Refunds can be sent directly to your bank account)</a:t>
            </a:r>
          </a:p>
          <a:p>
            <a:pPr lvl="1" eaLnBrk="1" hangingPunct="1">
              <a:spcBef>
                <a:spcPts val="25"/>
              </a:spcBef>
              <a:buSzPct val="80000"/>
              <a:buFont typeface="Wingdings" panose="05000000000000000000" pitchFamily="2" charset="2"/>
              <a:buChar char=""/>
            </a:pPr>
            <a:r>
              <a:rPr lang="en-US" altLang="en-US" sz="2600"/>
              <a:t>Sign your return</a:t>
            </a:r>
          </a:p>
        </p:txBody>
      </p:sp>
      <p:pic>
        <p:nvPicPr>
          <p:cNvPr id="25604" name="Picture 5" descr="C:\Users\Melissa\AppData\Local\Microsoft\Windows\Temporary Internet Files\Content.IE5\R1XW8V9T\MC90043982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962400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AA0AEFF4-A787-410C-B4FB-3E7EB0C3E9E6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46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662054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8305800" cy="762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3800"/>
              <a:t>Tax Assistance and the Audit Process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990600"/>
            <a:ext cx="7924800" cy="56388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buSzPct val="80000"/>
              <a:buFontTx/>
              <a:buNone/>
              <a:defRPr/>
            </a:pPr>
            <a:r>
              <a:rPr lang="en-US" sz="2600" b="1" dirty="0">
                <a:solidFill>
                  <a:schemeClr val="accent4"/>
                </a:solidFill>
              </a:rPr>
              <a:t>Identify tax assistance sources.</a:t>
            </a:r>
          </a:p>
          <a:p>
            <a:pPr eaLnBrk="1" hangingPunct="1">
              <a:lnSpc>
                <a:spcPct val="90000"/>
              </a:lnSpc>
              <a:buSzPct val="80000"/>
              <a:buFontTx/>
              <a:buNone/>
              <a:defRPr/>
            </a:pPr>
            <a:endParaRPr lang="en-US" sz="500" dirty="0"/>
          </a:p>
          <a:p>
            <a:pPr eaLnBrk="1" hangingPunct="1">
              <a:lnSpc>
                <a:spcPct val="90000"/>
              </a:lnSpc>
              <a:spcBef>
                <a:spcPts val="0"/>
              </a:spcBef>
              <a:buSzPct val="80000"/>
              <a:buFont typeface="Arial" pitchFamily="34" charset="0"/>
              <a:buChar char="•"/>
              <a:defRPr/>
            </a:pPr>
            <a:r>
              <a:rPr lang="en-US" sz="2400" b="1" dirty="0"/>
              <a:t>Tax Information Sources</a:t>
            </a:r>
          </a:p>
          <a:p>
            <a:pPr marL="731520" indent="-365760" eaLnBrk="1" hangingPunct="1">
              <a:lnSpc>
                <a:spcPct val="90000"/>
              </a:lnSpc>
              <a:spcBef>
                <a:spcPts val="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The IRS has methods of assistance</a:t>
            </a:r>
          </a:p>
          <a:p>
            <a:pPr marL="1097280" lvl="1" indent="-18288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Publications and forms 1-800-TAX-FORM </a:t>
            </a:r>
            <a:r>
              <a:rPr lang="en-US" sz="2400" dirty="0">
                <a:hlinkClick r:id="rId3"/>
              </a:rPr>
              <a:t>www.irs.gov</a:t>
            </a:r>
            <a:endParaRPr lang="en-US" sz="2400" dirty="0"/>
          </a:p>
          <a:p>
            <a:pPr marL="1097280" lvl="1" indent="-18288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Recorded messages 1-800-829-4477</a:t>
            </a:r>
          </a:p>
          <a:p>
            <a:pPr marL="1097280" lvl="1" indent="-18288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Phone hot line 1-800-829-1040</a:t>
            </a:r>
          </a:p>
          <a:p>
            <a:pPr marL="1097280" lvl="1" indent="-18288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Walk-in service at an IRS office</a:t>
            </a:r>
          </a:p>
          <a:p>
            <a:pPr marL="1097280" lvl="1" indent="-18288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Interactive tax assistant</a:t>
            </a:r>
          </a:p>
          <a:p>
            <a:pPr marL="1097280" lvl="1" indent="-182880" eaLnBrk="1" hangingPunct="1">
              <a:lnSpc>
                <a:spcPct val="90000"/>
              </a:lnSpc>
              <a:spcBef>
                <a:spcPts val="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DVD: sold by IRS; contains forms and pubs</a:t>
            </a:r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Tax publications: </a:t>
            </a:r>
            <a:r>
              <a:rPr lang="en-US" sz="2400" i="1" dirty="0"/>
              <a:t>The Ernst and Young Tax Guide</a:t>
            </a:r>
          </a:p>
          <a:p>
            <a:pPr marL="731520" indent="-365760" eaLnBrk="1" hangingPunct="1">
              <a:lnSpc>
                <a:spcPct val="90000"/>
              </a:lnSpc>
              <a:spcBef>
                <a:spcPts val="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The Internet </a:t>
            </a:r>
          </a:p>
          <a:p>
            <a:pPr marL="1097280" indent="-182880" eaLnBrk="1" hangingPunct="1">
              <a:lnSpc>
                <a:spcPct val="90000"/>
              </a:lnSpc>
              <a:spcBef>
                <a:spcPts val="0"/>
              </a:spcBef>
              <a:buSzPct val="80000"/>
              <a:buFont typeface="Arial" pitchFamily="34" charset="0"/>
              <a:buChar char="▪"/>
              <a:defRPr/>
            </a:pPr>
            <a:r>
              <a:rPr lang="en-US" sz="2400" i="1" dirty="0"/>
              <a:t>Kiplinger’s Personal Finance and Money</a:t>
            </a:r>
          </a:p>
          <a:p>
            <a:pPr marL="1097280" indent="-182880" eaLnBrk="1" hangingPunct="1">
              <a:lnSpc>
                <a:spcPct val="90000"/>
              </a:lnSpc>
              <a:spcBef>
                <a:spcPts val="0"/>
              </a:spcBef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Tax preparation software companies</a:t>
            </a:r>
          </a:p>
        </p:txBody>
      </p:sp>
      <p:sp>
        <p:nvSpPr>
          <p:cNvPr id="26628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2E3D7E54-BAEC-4AF5-A99E-83386B2CE387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47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389520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800"/>
              <a:t>Tax Assistance and the Audit Process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990600"/>
            <a:ext cx="7772400" cy="533400"/>
          </a:xfrm>
        </p:spPr>
        <p:txBody>
          <a:bodyPr/>
          <a:lstStyle/>
          <a:p>
            <a:pPr eaLnBrk="1" hangingPunct="1">
              <a:buSzPct val="80000"/>
            </a:pPr>
            <a:r>
              <a:rPr lang="en-US" altLang="en-US" sz="2400" b="1"/>
              <a:t>How to File Your Taxes Online</a:t>
            </a:r>
          </a:p>
          <a:p>
            <a:pPr eaLnBrk="1" hangingPunct="1">
              <a:buSzPct val="80000"/>
              <a:buFontTx/>
              <a:buNone/>
            </a:pPr>
            <a:endParaRPr lang="en-US" altLang="en-US" sz="1000"/>
          </a:p>
        </p:txBody>
      </p:sp>
      <p:sp>
        <p:nvSpPr>
          <p:cNvPr id="27652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F04C5C77-753B-41DA-8DC0-A14D681675ED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48</a:t>
            </a:fld>
            <a:endParaRPr lang="en-US" altLang="en-US" sz="1400">
              <a:cs typeface="Arial" panose="020B0604020202020204" pitchFamily="34" charset="0"/>
            </a:endParaRPr>
          </a:p>
        </p:txBody>
      </p:sp>
      <p:pic>
        <p:nvPicPr>
          <p:cNvPr id="2765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47800"/>
            <a:ext cx="6934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8075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8153400" cy="1143000"/>
          </a:xfrm>
        </p:spPr>
        <p:txBody>
          <a:bodyPr/>
          <a:lstStyle/>
          <a:p>
            <a:pPr eaLnBrk="1" hangingPunct="1"/>
            <a:r>
              <a:rPr lang="en-US" altLang="en-US" sz="3800"/>
              <a:t>Tax Assistance and the Audit Process</a:t>
            </a:r>
            <a:endParaRPr lang="en-US" altLang="en-US" sz="220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848600" cy="4572000"/>
          </a:xfrm>
        </p:spPr>
        <p:txBody>
          <a:bodyPr/>
          <a:lstStyle/>
          <a:p>
            <a:pPr eaLnBrk="1" hangingPunct="1">
              <a:buSzPct val="80000"/>
            </a:pPr>
            <a:r>
              <a:rPr lang="en-US" altLang="en-US" sz="2400" b="1"/>
              <a:t>Tax preparation services</a:t>
            </a:r>
          </a:p>
          <a:p>
            <a:pPr eaLnBrk="1" hangingPunct="1">
              <a:buSzPct val="80000"/>
            </a:pPr>
            <a:endParaRPr lang="en-US" altLang="en-US" sz="1000"/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Range from a one-person office to large firms such as H&amp;R Block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Enrolled Agents:  Government-approved tax experts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Accountants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Attorneys</a:t>
            </a:r>
          </a:p>
          <a:p>
            <a:pPr lvl="1" eaLnBrk="1" hangingPunct="1">
              <a:buSzPct val="90000"/>
              <a:buFont typeface="Courier New" panose="02070309020205020404" pitchFamily="49" charset="0"/>
              <a:buChar char="o"/>
            </a:pPr>
            <a:r>
              <a:rPr lang="en-US" altLang="en-US" sz="2400"/>
              <a:t>If your professional tax preparer makes a mistake, you are still responsible for paying the correct amount, plus any interest and penalties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7053263" y="927100"/>
            <a:ext cx="1809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solidFill>
                <a:srgbClr val="6E0043"/>
              </a:solidFill>
            </a:endParaRPr>
          </a:p>
        </p:txBody>
      </p:sp>
      <p:sp>
        <p:nvSpPr>
          <p:cNvPr id="28677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A940EC4D-2A73-494D-9070-0C25E3700821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49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4210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82296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3800"/>
              <a:t>Tax Assistance and the Audit Process</a:t>
            </a:r>
            <a:endParaRPr lang="en-US" altLang="en-US" sz="2200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295400"/>
            <a:ext cx="7497763" cy="4953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  <a:buSzPct val="80000"/>
              <a:buFont typeface="Arial" pitchFamily="34" charset="0"/>
              <a:buChar char="•"/>
              <a:defRPr/>
            </a:pPr>
            <a:r>
              <a:rPr lang="en-US" sz="2400" b="1" dirty="0"/>
              <a:t>What if Your Return is Audited?</a:t>
            </a:r>
          </a:p>
          <a:p>
            <a:pPr algn="ctr" eaLnBrk="1" hangingPunct="1">
              <a:lnSpc>
                <a:spcPct val="80000"/>
              </a:lnSpc>
              <a:buSzPct val="80000"/>
              <a:buFontTx/>
              <a:buNone/>
              <a:defRPr/>
            </a:pPr>
            <a:endParaRPr lang="en-US" sz="500" b="1" dirty="0"/>
          </a:p>
          <a:p>
            <a:pPr algn="ctr" eaLnBrk="1" hangingPunct="1">
              <a:lnSpc>
                <a:spcPct val="80000"/>
              </a:lnSpc>
              <a:buSzPct val="80000"/>
              <a:buFontTx/>
              <a:buNone/>
              <a:defRPr/>
            </a:pPr>
            <a:endParaRPr lang="en-US" sz="500" b="1" dirty="0"/>
          </a:p>
          <a:p>
            <a:pPr marL="731520" indent="-365760" eaLnBrk="1" hangingPunct="1">
              <a:lnSpc>
                <a:spcPct val="80000"/>
              </a:lnSpc>
              <a:spcBef>
                <a:spcPts val="60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About 1% of all returns are audited</a:t>
            </a:r>
          </a:p>
          <a:p>
            <a:pPr marL="731520" indent="-365760" eaLnBrk="1" hangingPunct="1">
              <a:lnSpc>
                <a:spcPct val="80000"/>
              </a:lnSpc>
              <a:spcBef>
                <a:spcPts val="60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If you claim large or unusual deductions you are more likely to be audited</a:t>
            </a:r>
          </a:p>
          <a:p>
            <a:pPr marL="731520" indent="-365760" eaLnBrk="1" hangingPunct="1">
              <a:lnSpc>
                <a:spcPct val="80000"/>
              </a:lnSpc>
              <a:spcBef>
                <a:spcPts val="60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There are three types of audits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Correspondence Audit for minor questions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Office Audit takes place at an IRS office</a:t>
            </a:r>
          </a:p>
          <a:p>
            <a:pPr marL="1097280" lvl="1" indent="-365760" eaLnBrk="1" hangingPunct="1">
              <a:lnSpc>
                <a:spcPct val="80000"/>
              </a:lnSpc>
              <a:spcBef>
                <a:spcPts val="600"/>
              </a:spcBef>
              <a:buSzPct val="90000"/>
              <a:buFont typeface="Arial" pitchFamily="34" charset="0"/>
              <a:buChar char="▪"/>
              <a:defRPr/>
            </a:pPr>
            <a:r>
              <a:rPr lang="en-US" sz="2400" dirty="0"/>
              <a:t>Field Audit is the most complex, with an IRS agent visiting you at home, business or your accountant’s office</a:t>
            </a:r>
          </a:p>
          <a:p>
            <a:pPr marL="731520" indent="-365760" eaLnBrk="1" hangingPunct="1">
              <a:lnSpc>
                <a:spcPct val="80000"/>
              </a:lnSpc>
              <a:spcBef>
                <a:spcPts val="600"/>
              </a:spcBef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You have audit rights, including time to prepare for the audit, and clarification</a:t>
            </a:r>
          </a:p>
        </p:txBody>
      </p:sp>
      <p:sp>
        <p:nvSpPr>
          <p:cNvPr id="2970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F4FDD518-58A0-46B3-87B5-6E7B0AB0CF53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50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506351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52400"/>
            <a:ext cx="7620000" cy="9144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Tax Planning Strategies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990600"/>
            <a:ext cx="7848600" cy="5486400"/>
          </a:xfrm>
        </p:spPr>
        <p:txBody>
          <a:bodyPr lIns="90488" tIns="44450" rIns="90488" bIns="44450"/>
          <a:lstStyle/>
          <a:p>
            <a:pPr marL="0" indent="0" eaLnBrk="1" hangingPunct="1">
              <a:spcBef>
                <a:spcPts val="0"/>
              </a:spcBef>
              <a:buSzPct val="80000"/>
              <a:buFontTx/>
              <a:buNone/>
              <a:defRPr/>
            </a:pPr>
            <a:r>
              <a:rPr lang="en-US" sz="2400" b="1" dirty="0">
                <a:solidFill>
                  <a:schemeClr val="accent4"/>
                </a:solidFill>
              </a:rPr>
              <a:t>Select appropriate tax strategies for different financial and personal situations.</a:t>
            </a:r>
          </a:p>
          <a:p>
            <a:pPr marL="533400" indent="-533400" eaLnBrk="1" hangingPunct="1">
              <a:buSzPct val="80000"/>
              <a:buFontTx/>
              <a:buNone/>
              <a:defRPr/>
            </a:pPr>
            <a:endParaRPr lang="en-US" sz="500" dirty="0"/>
          </a:p>
          <a:p>
            <a:pPr marL="533400" indent="-533400" eaLnBrk="1" hangingPunct="1">
              <a:buSzPct val="80000"/>
              <a:defRPr/>
            </a:pPr>
            <a:r>
              <a:rPr lang="en-US" sz="2600" dirty="0"/>
              <a:t>Legal:  Practice </a:t>
            </a:r>
            <a:r>
              <a:rPr lang="en-US" sz="2600" b="1" dirty="0"/>
              <a:t>Tax Avoidance</a:t>
            </a:r>
            <a:endParaRPr lang="en-US" sz="2600" dirty="0"/>
          </a:p>
          <a:p>
            <a:pPr marL="91440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600" dirty="0"/>
              <a:t>Legitimate methods to reduce your tax obligation to your fair share but no more</a:t>
            </a:r>
          </a:p>
          <a:p>
            <a:pPr marL="91440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600" dirty="0"/>
              <a:t>Financial decisions related to purchasing, investing, and retirement planning are the most heavily affected by tax laws</a:t>
            </a:r>
          </a:p>
          <a:p>
            <a:pPr marL="914400" lvl="1" indent="-457200" eaLnBrk="1" hangingPunct="1">
              <a:buSzPct val="90000"/>
              <a:defRPr/>
            </a:pPr>
            <a:endParaRPr lang="en-US" sz="500" dirty="0"/>
          </a:p>
          <a:p>
            <a:pPr marL="533400" indent="-533400" eaLnBrk="1" hangingPunct="1">
              <a:buSzPct val="90000"/>
              <a:defRPr/>
            </a:pPr>
            <a:r>
              <a:rPr lang="en-US" sz="2600" dirty="0"/>
              <a:t> Illegal:  Do not practice </a:t>
            </a:r>
            <a:r>
              <a:rPr lang="en-US" sz="2600" b="1" dirty="0"/>
              <a:t>Tax Evasion</a:t>
            </a:r>
          </a:p>
          <a:p>
            <a:pPr marL="1005840" lvl="1" indent="-365760" eaLnBrk="1" hangingPunct="1">
              <a:buSzPct val="90000"/>
              <a:buFont typeface="Courier New" pitchFamily="49" charset="0"/>
              <a:buChar char="o"/>
              <a:defRPr/>
            </a:pPr>
            <a:r>
              <a:rPr lang="en-US" sz="2600" dirty="0"/>
              <a:t>Illegally not paying all the taxes you owe, such as not reporting all income</a:t>
            </a:r>
          </a:p>
          <a:p>
            <a:pPr marL="533400" indent="-533400" eaLnBrk="1" hangingPunct="1">
              <a:buSzPct val="80000"/>
              <a:defRPr/>
            </a:pPr>
            <a:endParaRPr lang="en-US" sz="2600" dirty="0"/>
          </a:p>
        </p:txBody>
      </p:sp>
      <p:sp>
        <p:nvSpPr>
          <p:cNvPr id="30724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418C3255-DF76-456C-983A-C433CF6D8393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51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684782"/>
      </p:ext>
    </p:extLst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74638"/>
            <a:ext cx="7848600" cy="8382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Tax Planning Strategies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848600" cy="5334000"/>
          </a:xfrm>
        </p:spPr>
        <p:txBody>
          <a:bodyPr lIns="90488" tIns="44450" rIns="90488" bIns="44450"/>
          <a:lstStyle/>
          <a:p>
            <a:pPr eaLnBrk="1" hangingPunct="1">
              <a:buSzPct val="80000"/>
            </a:pPr>
            <a:r>
              <a:rPr lang="en-US" altLang="en-US" sz="2400" b="1"/>
              <a:t>To minimize taxes owed:</a:t>
            </a:r>
          </a:p>
          <a:p>
            <a:pPr eaLnBrk="1" hangingPunct="1">
              <a:buSzPct val="80000"/>
            </a:pPr>
            <a:endParaRPr lang="en-US" altLang="en-US" sz="1000"/>
          </a:p>
        </p:txBody>
      </p:sp>
      <p:graphicFrame>
        <p:nvGraphicFramePr>
          <p:cNvPr id="6" name="Diagram 5"/>
          <p:cNvGraphicFramePr/>
          <p:nvPr/>
        </p:nvGraphicFramePr>
        <p:xfrm>
          <a:off x="1371600" y="1981200"/>
          <a:ext cx="6934200" cy="459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1749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9626C254-28D8-42A5-9EAC-959CC81E70C8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52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143897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8575" y="152400"/>
            <a:ext cx="7540625" cy="8382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Tax Planning Strategies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914400"/>
            <a:ext cx="7467600" cy="5486400"/>
          </a:xfrm>
        </p:spPr>
        <p:txBody>
          <a:bodyPr lIns="90488" tIns="44450" rIns="90488" bIns="44450">
            <a:normAutofit fontScale="92500"/>
          </a:bodyPr>
          <a:lstStyle/>
          <a:p>
            <a:pPr eaLnBrk="1" hangingPunct="1">
              <a:lnSpc>
                <a:spcPct val="90000"/>
              </a:lnSpc>
              <a:buSzPct val="80000"/>
              <a:defRPr/>
            </a:pPr>
            <a:endParaRPr lang="en-US" sz="500" dirty="0"/>
          </a:p>
          <a:p>
            <a:pPr eaLnBrk="1" hangingPunct="1">
              <a:lnSpc>
                <a:spcPct val="90000"/>
              </a:lnSpc>
              <a:buSzPct val="80000"/>
              <a:defRPr/>
            </a:pPr>
            <a:r>
              <a:rPr lang="en-US" sz="2400" b="1" dirty="0"/>
              <a:t>Consumer Purchasing</a:t>
            </a:r>
            <a:endParaRPr lang="en-US" sz="2400" dirty="0"/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sz="2600" u="sng" dirty="0"/>
              <a:t>Homeowners</a:t>
            </a:r>
            <a:r>
              <a:rPr lang="en-US" sz="2600" dirty="0"/>
              <a:t>—mortgage interest and property taxes are deductible when you itemize.  This reduces your taxable income</a:t>
            </a:r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endParaRPr lang="en-US" sz="1000" dirty="0"/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sz="2600" dirty="0"/>
              <a:t>Use your </a:t>
            </a:r>
            <a:r>
              <a:rPr lang="en-US" sz="2600" u="sng" dirty="0"/>
              <a:t>home equity line of credit </a:t>
            </a:r>
            <a:r>
              <a:rPr lang="en-US" sz="2600" dirty="0"/>
              <a:t>to buy a car or consolidate debt. Interest can be deductible when you itemize</a:t>
            </a:r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endParaRPr lang="en-US" sz="1000" dirty="0"/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sz="2600" u="sng" dirty="0"/>
              <a:t>Job-related expenses </a:t>
            </a:r>
            <a:r>
              <a:rPr lang="en-US" sz="2600" dirty="0"/>
              <a:t>may be allowed as itemized deductions</a:t>
            </a:r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endParaRPr lang="en-US" sz="1000" dirty="0"/>
          </a:p>
          <a:p>
            <a:pPr marL="731520" indent="-365760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sz="2600" u="sng" dirty="0"/>
              <a:t>Health Care </a:t>
            </a:r>
            <a:r>
              <a:rPr lang="en-US" sz="2600" dirty="0"/>
              <a:t>Expenses:  Flexible spending accounts (FSA) allow you to reduce your taxable income when paying for medical expenses or child care costs</a:t>
            </a:r>
          </a:p>
        </p:txBody>
      </p:sp>
      <p:sp>
        <p:nvSpPr>
          <p:cNvPr id="32772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3C49ED54-425D-43B9-A4F3-CDB76D30E38C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53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329882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74638"/>
            <a:ext cx="7391400" cy="914400"/>
          </a:xfrm>
        </p:spPr>
        <p:txBody>
          <a:bodyPr/>
          <a:lstStyle/>
          <a:p>
            <a:pPr eaLnBrk="1" hangingPunct="1"/>
            <a:r>
              <a:rPr lang="en-US" altLang="en-US" sz="4000"/>
              <a:t>Tax Planning Strategies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924800" cy="5181600"/>
          </a:xfrm>
        </p:spPr>
        <p:txBody>
          <a:bodyPr/>
          <a:lstStyle/>
          <a:p>
            <a:pPr eaLnBrk="1" hangingPunct="1">
              <a:buSzPct val="80000"/>
              <a:defRPr/>
            </a:pPr>
            <a:r>
              <a:rPr lang="en-US" sz="2400" b="1" dirty="0"/>
              <a:t>Investment Decisions</a:t>
            </a:r>
          </a:p>
          <a:p>
            <a:pPr marL="73152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Tax-Exempt Investments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Interest income from municipal bonds is not subject to federal income taxes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Series EE U.S. Treasury bonds interest is exempt if used for tuition</a:t>
            </a:r>
          </a:p>
          <a:p>
            <a:pPr lvl="1" eaLnBrk="1" hangingPunct="1">
              <a:buSzPct val="80000"/>
              <a:defRPr/>
            </a:pPr>
            <a:endParaRPr lang="en-US" sz="1000" dirty="0"/>
          </a:p>
          <a:p>
            <a:pPr marL="73152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Tax-Deferred Investments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Tax-deferred annuities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Section 529 savings plans for a child’s education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Retirement plans such as IRA, 401(k) plans 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Capital gains on sale of stocks, bonds &amp; real estate</a:t>
            </a:r>
          </a:p>
        </p:txBody>
      </p:sp>
      <p:sp>
        <p:nvSpPr>
          <p:cNvPr id="33796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43BEA772-4A1C-4A84-AEF9-8E06918E5EAA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54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6232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74638"/>
            <a:ext cx="6929438" cy="762000"/>
          </a:xfrm>
        </p:spPr>
        <p:txBody>
          <a:bodyPr/>
          <a:lstStyle/>
          <a:p>
            <a:pPr eaLnBrk="1" hangingPunct="1"/>
            <a:r>
              <a:rPr lang="en-US" altLang="en-US" sz="3800"/>
              <a:t>Tax Planning Strategies</a:t>
            </a:r>
            <a:endParaRPr lang="en-US" altLang="en-US" sz="220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1125538" y="1219200"/>
            <a:ext cx="7696200" cy="48498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en-US" sz="500" dirty="0"/>
          </a:p>
          <a:p>
            <a:pPr marL="73152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Self-Employment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Owning your own business may allow you to deduct health and life insurance as business costs;  However, have to pay self-employment tax (social security) in addition to regular tax rate</a:t>
            </a:r>
          </a:p>
          <a:p>
            <a:pPr marL="914400" lvl="1" indent="-182880" eaLnBrk="1" hangingPunct="1">
              <a:buSzPct val="80000"/>
              <a:buFontTx/>
              <a:buNone/>
              <a:defRPr/>
            </a:pPr>
            <a:endParaRPr lang="en-US" sz="1500" dirty="0"/>
          </a:p>
          <a:p>
            <a:pPr marL="731520" indent="-365760" eaLnBrk="1" hangingPunct="1">
              <a:buSzPct val="80000"/>
              <a:buFont typeface="Courier New" pitchFamily="49" charset="0"/>
              <a:buChar char="o"/>
              <a:defRPr/>
            </a:pPr>
            <a:r>
              <a:rPr lang="en-US" sz="2400" dirty="0"/>
              <a:t>Children’s Investments (Income Shifting)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A child under 18 with investment income of more than $1,900 is taxed at parent’s top tax rate</a:t>
            </a:r>
          </a:p>
          <a:p>
            <a:pPr marL="914400" lvl="1" indent="-182880" eaLnBrk="1" hangingPunct="1">
              <a:buSzPct val="80000"/>
              <a:buFont typeface="Arial" pitchFamily="34" charset="0"/>
              <a:buChar char="▪"/>
              <a:defRPr/>
            </a:pPr>
            <a:r>
              <a:rPr lang="en-US" sz="2400" dirty="0"/>
              <a:t>A child under 18 with investment income of less than $1,900 receives a $950 deduction and the next $950 is taxed at his or her own rate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500" dirty="0"/>
          </a:p>
        </p:txBody>
      </p:sp>
      <p:sp>
        <p:nvSpPr>
          <p:cNvPr id="34820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636C5DA3-B74B-4534-8591-26BD0F0EAA2D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55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00148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74638"/>
            <a:ext cx="7010400" cy="762000"/>
          </a:xfrm>
        </p:spPr>
        <p:txBody>
          <a:bodyPr/>
          <a:lstStyle/>
          <a:p>
            <a:pPr eaLnBrk="1" hangingPunct="1"/>
            <a:r>
              <a:rPr lang="en-US" altLang="en-US" sz="4000"/>
              <a:t>Tax Planning Strategies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447800"/>
            <a:ext cx="6172200" cy="48498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en-US" sz="500"/>
          </a:p>
          <a:p>
            <a:pPr eaLnBrk="1" hangingPunct="1">
              <a:lnSpc>
                <a:spcPct val="80000"/>
              </a:lnSpc>
            </a:pPr>
            <a:r>
              <a:rPr lang="en-US" altLang="en-US" sz="2400" b="1"/>
              <a:t>Retirement and Education Plans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Traditional IRA 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Roth IRA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Coverdell Education Savings Account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529 Plan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Keogh Plan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401(K) Plan</a:t>
            </a:r>
          </a:p>
        </p:txBody>
      </p:sp>
      <p:pic>
        <p:nvPicPr>
          <p:cNvPr id="35844" name="Picture 3" descr="C:\Users\Melissa\AppData\Local\Microsoft\Windows\Temporary Internet Files\Content.IE5\W9GVH7WJ\MP90044237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788" y="3733800"/>
            <a:ext cx="2857500" cy="190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Text Box 11"/>
          <p:cNvSpPr txBox="1">
            <a:spLocks noChangeArrowheads="1"/>
          </p:cNvSpPr>
          <p:nvPr/>
        </p:nvSpPr>
        <p:spPr bwMode="auto">
          <a:xfrm>
            <a:off x="8382000" y="6477000"/>
            <a:ext cx="439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4-</a:t>
            </a:r>
            <a:fld id="{D9D32EF8-550E-47FC-9BBC-3965340CEF76}" type="slidenum">
              <a:rPr lang="en-US" altLang="en-US" sz="1400"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56</a:t>
            </a:fld>
            <a:endParaRPr lang="en-US" altLang="en-US" sz="14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680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2517</Words>
  <Application>Microsoft Office PowerPoint</Application>
  <PresentationFormat>On-screen Show (4:3)</PresentationFormat>
  <Paragraphs>550</Paragraphs>
  <Slides>56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8" baseType="lpstr">
      <vt:lpstr>Angsana New</vt:lpstr>
      <vt:lpstr>Arial</vt:lpstr>
      <vt:lpstr>BankGothic Md BT</vt:lpstr>
      <vt:lpstr>Calibri</vt:lpstr>
      <vt:lpstr>Calibri Light</vt:lpstr>
      <vt:lpstr>Cordia New</vt:lpstr>
      <vt:lpstr>Courier New</vt:lpstr>
      <vt:lpstr>Georgia</vt:lpstr>
      <vt:lpstr>Georgia (Heading)</vt:lpstr>
      <vt:lpstr>Wingdings</vt:lpstr>
      <vt:lpstr>Office Theme</vt:lpstr>
      <vt:lpstr>Comic Chat Room</vt:lpstr>
      <vt:lpstr>Personal Finance</vt:lpstr>
      <vt:lpstr>Successful Money Management</vt:lpstr>
      <vt:lpstr>Successful Money Management </vt:lpstr>
      <vt:lpstr>PowerPoint Presentation</vt:lpstr>
      <vt:lpstr>Successful Money Management </vt:lpstr>
      <vt:lpstr>Successful Money Management </vt:lpstr>
      <vt:lpstr>Successful Money Management </vt:lpstr>
      <vt:lpstr>Successful Money Management </vt:lpstr>
      <vt:lpstr>Successful Money Management </vt:lpstr>
      <vt:lpstr>Personal Financial Statements</vt:lpstr>
      <vt:lpstr>Personal Financial Statements</vt:lpstr>
      <vt:lpstr>Personal Financial Statements</vt:lpstr>
      <vt:lpstr>Personal Financial Statements</vt:lpstr>
      <vt:lpstr>Personal Financial Statements</vt:lpstr>
      <vt:lpstr>Personal Financial Statements</vt:lpstr>
      <vt:lpstr>Personal Financial Statements</vt:lpstr>
      <vt:lpstr>Budgeting for Skilled Money Management </vt:lpstr>
      <vt:lpstr>Budgeting for Skilled Money Management</vt:lpstr>
      <vt:lpstr>Budgeting for Skilled Money Management</vt:lpstr>
      <vt:lpstr>Budgeting for Skilled Money Management</vt:lpstr>
      <vt:lpstr>Budgeting for Skilled Money Management</vt:lpstr>
      <vt:lpstr>Money Management and Achieving Financial Goals</vt:lpstr>
      <vt:lpstr>Money Management and Achieving Financial Goals</vt:lpstr>
      <vt:lpstr>Money Management and Achieving Financial Goals</vt:lpstr>
      <vt:lpstr>Taxes and Financial Planning</vt:lpstr>
      <vt:lpstr>Taxes and Financial Planning</vt:lpstr>
      <vt:lpstr>Taxes and Financial Planning</vt:lpstr>
      <vt:lpstr>Taxes and Financial Planning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Income Tax Fundamentals</vt:lpstr>
      <vt:lpstr>W-2 Form</vt:lpstr>
      <vt:lpstr>Filing Your Federal Income Tax Return</vt:lpstr>
      <vt:lpstr>Filing Your Federal Income Tax Return</vt:lpstr>
      <vt:lpstr>Filing Your Federal Income Tax Return</vt:lpstr>
      <vt:lpstr>Filing Your Federal Income Tax Return</vt:lpstr>
      <vt:lpstr>Filing Your Federal Income Tax Return</vt:lpstr>
      <vt:lpstr>Tax Assistance and the Audit Process</vt:lpstr>
      <vt:lpstr>Tax Assistance and the Audit Process</vt:lpstr>
      <vt:lpstr>Tax Assistance and the Audit Process</vt:lpstr>
      <vt:lpstr>Tax Assistance and the Audit Process</vt:lpstr>
      <vt:lpstr>Tax Planning Strategies</vt:lpstr>
      <vt:lpstr>Tax Planning Strategies</vt:lpstr>
      <vt:lpstr>Tax Planning Strategies</vt:lpstr>
      <vt:lpstr>Tax Planning Strategies</vt:lpstr>
      <vt:lpstr>Tax Planning Strategies</vt:lpstr>
      <vt:lpstr>Tax Planning Strategies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Chatchai Thisadoldilok</dc:creator>
  <cp:lastModifiedBy>Chatchai Thisadoldilok</cp:lastModifiedBy>
  <cp:revision>4</cp:revision>
  <dcterms:created xsi:type="dcterms:W3CDTF">2017-02-02T12:16:01Z</dcterms:created>
  <dcterms:modified xsi:type="dcterms:W3CDTF">2017-02-02T12:35:49Z</dcterms:modified>
</cp:coreProperties>
</file>