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5" d="100"/>
          <a:sy n="65" d="100"/>
        </p:scale>
        <p:origin x="65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DFC7-E2AE-4E82-AD3A-B9BAC3C54FDF}" type="datetimeFigureOut">
              <a:rPr lang="en-US" smtClean="0"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B861-C7B7-4374-8C4C-A860443CC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233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DFC7-E2AE-4E82-AD3A-B9BAC3C54FDF}" type="datetimeFigureOut">
              <a:rPr lang="en-US" smtClean="0"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B861-C7B7-4374-8C4C-A860443CC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939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DFC7-E2AE-4E82-AD3A-B9BAC3C54FDF}" type="datetimeFigureOut">
              <a:rPr lang="en-US" smtClean="0"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B861-C7B7-4374-8C4C-A860443CC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50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DFC7-E2AE-4E82-AD3A-B9BAC3C54FDF}" type="datetimeFigureOut">
              <a:rPr lang="en-US" smtClean="0"/>
              <a:t>1/26/2017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B861-C7B7-4374-8C4C-A860443CC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98684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DFC7-E2AE-4E82-AD3A-B9BAC3C54FDF}" type="datetimeFigureOut">
              <a:rPr lang="en-US" smtClean="0"/>
              <a:t>1/26/2017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B861-C7B7-4374-8C4C-A860443CC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0395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DFC7-E2AE-4E82-AD3A-B9BAC3C54FDF}" type="datetimeFigureOut">
              <a:rPr lang="en-US" smtClean="0"/>
              <a:t>1/26/2017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B861-C7B7-4374-8C4C-A860443CC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934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DFC7-E2AE-4E82-AD3A-B9BAC3C54FDF}" type="datetimeFigureOut">
              <a:rPr lang="en-US" smtClean="0"/>
              <a:t>1/26/2017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B861-C7B7-4374-8C4C-A860443CC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5842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DFC7-E2AE-4E82-AD3A-B9BAC3C54FDF}" type="datetimeFigureOut">
              <a:rPr lang="en-US" smtClean="0"/>
              <a:t>1/26/2017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B861-C7B7-4374-8C4C-A860443CC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210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DFC7-E2AE-4E82-AD3A-B9BAC3C54FDF}" type="datetimeFigureOut">
              <a:rPr lang="en-US" smtClean="0"/>
              <a:t>1/26/2017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B861-C7B7-4374-8C4C-A860443CC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8888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DFC7-E2AE-4E82-AD3A-B9BAC3C54FDF}" type="datetimeFigureOut">
              <a:rPr lang="en-US" smtClean="0"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B861-C7B7-4374-8C4C-A860443CC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9695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BADFC7-E2AE-4E82-AD3A-B9BAC3C54FDF}" type="datetimeFigureOut">
              <a:rPr lang="en-US" smtClean="0"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51B861-C7B7-4374-8C4C-A860443CC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431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BADFC7-E2AE-4E82-AD3A-B9BAC3C54FDF}" type="datetimeFigureOut">
              <a:rPr lang="en-US" smtClean="0"/>
              <a:t>1/26/2017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1B861-C7B7-4374-8C4C-A860443CC1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243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General Equilibrium Models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Pawin </a:t>
            </a:r>
            <a:r>
              <a:rPr lang="en-US" dirty="0" err="1"/>
              <a:t>Siriprapanukul</a:t>
            </a:r>
            <a:endParaRPr lang="en-US" dirty="0"/>
          </a:p>
          <a:p>
            <a:r>
              <a:rPr lang="en-US" dirty="0"/>
              <a:t>CW Ch.3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8763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General Market Equilibrium</a:t>
            </a:r>
          </a:p>
          <a:p>
            <a:r>
              <a:rPr lang="en-US" dirty="0"/>
              <a:t>Equilibrium in National-Income Analysis</a:t>
            </a:r>
          </a:p>
        </p:txBody>
      </p:sp>
    </p:spTree>
    <p:extLst>
      <p:ext uri="{BB962C8B-B14F-4D97-AF65-F5344CB8AC3E}">
        <p14:creationId xmlns:p14="http://schemas.microsoft.com/office/powerpoint/2010/main" val="2356643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General Market Equilibrium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In the real world, every commodity has many substitutes and complementary goods. </a:t>
                </a:r>
              </a:p>
              <a:p>
                <a:r>
                  <a:rPr lang="en-US" dirty="0"/>
                  <a:t>Thus a more realistic framework of the commodity should take into account the effect not only the price of the commodity itself, but also the prices of related commodities.</a:t>
                </a:r>
              </a:p>
              <a:p>
                <a:r>
                  <a:rPr lang="en-US" dirty="0"/>
                  <a:t>As a result, the price and quantity variables of multiple commodities must enter endogenously into the model. </a:t>
                </a:r>
              </a:p>
              <a:p>
                <a:r>
                  <a:rPr lang="en-US" dirty="0"/>
                  <a:t>The equilibrium condition of an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-commodity market model will involve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equations, which are: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=0,  ∀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𝑖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=1,2,…,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928" b="-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743381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Two-Commodity Market Model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r>
                  <a:rPr lang="en-US" dirty="0"/>
                  <a:t>For simplicity, we start with a model of two commodities, which are related to each other.</a:t>
                </a:r>
              </a:p>
              <a:p>
                <a:r>
                  <a:rPr lang="en-US" dirty="0"/>
                  <a:t>The model can be written as: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b="0" dirty="0"/>
              </a:p>
              <a:p>
                <a:r>
                  <a:rPr lang="en-US" dirty="0"/>
                  <a:t>There are 6 equations to solve for 6 endogenous variables (correct?)</a:t>
                </a:r>
              </a:p>
              <a:p>
                <a:r>
                  <a:rPr lang="en-US" dirty="0"/>
                  <a:t>Are the commodities complements or substitutes?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12" t="-2661" b="-28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968248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Solving by Elimination of Variables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62500" lnSpcReduction="20000"/>
              </a:bodyPr>
              <a:lstStyle/>
              <a:p>
                <a:r>
                  <a:rPr lang="en-US" dirty="0"/>
                  <a:t>Let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𝑑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𝑠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dirty="0"/>
                  <a:t>, we have: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𝑏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𝛽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𝛽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𝛼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𝛽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Let define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=0, 1, 2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𝛾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≡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𝛽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=0, 1, 2.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Then, we have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𝛾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𝛾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𝛾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From here, we can solve for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𝛾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𝛾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𝛾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𝛾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𝛾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𝛾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𝛾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𝛾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Then we can solve for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</m:oMath>
                </a14:m>
                <a:r>
                  <a:rPr lang="en-US" dirty="0"/>
                  <a:t> as well.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06" t="-2241" b="-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58058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Numerical Example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Suppose the demand and supply functions are as follows: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=18−3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−2+4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−2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=−2+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3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   Find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=1,2</m:t>
                    </m:r>
                  </m:oMath>
                </a14:m>
                <a:r>
                  <a:rPr lang="en-US" dirty="0"/>
                  <a:t>. (Use fractions rather than decimals.)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73250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Try it here!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4625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-Commodity Case</a:t>
                </a:r>
              </a:p>
            </p:txBody>
          </p:sp>
        </mc:Choice>
        <mc:Fallback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As more commodities enter into a model, there will be more variables and more equations involved.</a:t>
                </a:r>
              </a:p>
              <a:p>
                <a:r>
                  <a:rPr lang="en-US" dirty="0"/>
                  <a:t>In general, we may express the demand and supply functions as: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𝑑𝑖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,…,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=1,2,…,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en-US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,…,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=1,2,…,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Moreover, there are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equilibrium conditions: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=0,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=1,2,…,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How many equations (or variables) do we have here?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3"/>
                <a:stretch>
                  <a:fillRect l="-1043" t="-2241" r="-179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364154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Solving by Elimination of Variables (Idea)</a:t>
            </a:r>
            <a:endParaRPr lang="en-US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The system of equations can be turned into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𝑑𝑖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,…,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−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𝑄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𝑠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,…,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=0,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=1,2,…,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Alternatively, we can write the above function as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,…,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𝑛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=0,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=1,2,…,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𝑛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Solve simultaneously there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equations, we can get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equilibrium prices,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𝑃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r>
                      <a:rPr lang="en-US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=1,2,…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. Then, we can figure out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equilibrium quantities,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bSup>
                    <m:r>
                      <a:rPr lang="en-US" b="0" i="1" smtClean="0">
                        <a:latin typeface="Cambria Math" panose="02040503050406030204" pitchFamily="18" charset="0"/>
                      </a:rPr>
                      <m:t>,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=1,2,…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, from the demand or supply functions. 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324546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 of a General-Equation System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Drawing upon our experience in the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US" dirty="0"/>
                  <a:t>-commodity case, we can expect the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𝑛</m:t>
                    </m:r>
                  </m:oMath>
                </a14:m>
                <a:r>
                  <a:rPr lang="en-US" dirty="0"/>
                  <a:t> equilibrium prices to take the form of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en-US" i="1" smtClean="0">
                              <a:latin typeface="Cambria Math" panose="02040503050406030204" pitchFamily="18" charset="0"/>
                            </a:rPr>
                          </m:ctrlPr>
                        </m:sSub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∗</m:t>
                          </m:r>
                        </m:sup>
                      </m:sSubSup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,…,</m:t>
                          </m:r>
                          <m:sSub>
                            <m:sSubPr>
                              <m:ctrlP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en-US" b="0" i="1" smtClean="0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</m:sSub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,  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𝑖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=1,2,…,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.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 This is a symbolic statement to that the solution value of </a:t>
                </a:r>
                <a:r>
                  <a:rPr lang="en-US" i="1" dirty="0"/>
                  <a:t>each</a:t>
                </a:r>
                <a:r>
                  <a:rPr lang="en-US" dirty="0"/>
                  <a:t> variable is a function of all parameters of the model.</a:t>
                </a:r>
              </a:p>
              <a:p>
                <a:r>
                  <a:rPr lang="en-US" dirty="0"/>
                  <a:t>However, this is justified if and only if a </a:t>
                </a:r>
                <a:r>
                  <a:rPr lang="en-US" i="1" dirty="0"/>
                  <a:t>unique</a:t>
                </a:r>
                <a:r>
                  <a:rPr lang="en-US" dirty="0"/>
                  <a:t> solution does exist.</a:t>
                </a:r>
              </a:p>
              <a:p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32904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“Counting equations and unknowns”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n-US" dirty="0"/>
                  <a:t>Some counter-examples:</a:t>
                </a:r>
              </a:p>
              <a:p>
                <a:r>
                  <a:rPr lang="en-US" dirty="0"/>
                  <a:t>Inconsistent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=8</m:t>
                      </m:r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=9</m:t>
                      </m:r>
                    </m:oMath>
                  </m:oMathPara>
                </a14:m>
                <a:endParaRPr lang="en-US" dirty="0"/>
              </a:p>
              <a:p>
                <a:r>
                  <a:rPr lang="en-US" dirty="0"/>
                  <a:t>Functionally dependent 1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=12</m:t>
                      </m:r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4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+2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=24</m:t>
                      </m:r>
                    </m:oMath>
                  </m:oMathPara>
                </a14:m>
                <a:endParaRPr lang="en-US" b="0" dirty="0"/>
              </a:p>
              <a:p>
                <a:r>
                  <a:rPr lang="en-US" dirty="0"/>
                  <a:t>Functionally dependent 2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+3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=58</m:t>
                      </m:r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=18</m:t>
                      </m:r>
                    </m:oMath>
                  </m:oMathPara>
                </a14:m>
                <a:endParaRPr lang="en-US" b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𝑥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𝑦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=20</m:t>
                      </m:r>
                    </m:oMath>
                  </m:oMathPara>
                </a14:m>
                <a:endParaRPr lang="en-US"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8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552662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Prerequisites for “Counting Equations and Unknowns”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Consistency</a:t>
            </a:r>
          </a:p>
          <a:p>
            <a:pPr lvl="1"/>
            <a:r>
              <a:rPr lang="en-US" dirty="0"/>
              <a:t>The satisfaction of any one equation in the model will not preclude the satisfaction of another </a:t>
            </a:r>
          </a:p>
          <a:p>
            <a:r>
              <a:rPr lang="en-US" dirty="0"/>
              <a:t>Functionally Independent</a:t>
            </a:r>
          </a:p>
          <a:p>
            <a:pPr lvl="1"/>
            <a:r>
              <a:rPr lang="en-US" dirty="0"/>
              <a:t>No equation is redundant</a:t>
            </a:r>
          </a:p>
          <a:p>
            <a:r>
              <a:rPr lang="en-US" dirty="0"/>
              <a:t>For simultaneous-equation models, there exists systematic methods for testing the existence of a unique solution, called the </a:t>
            </a:r>
            <a:r>
              <a:rPr lang="en-US" i="1" dirty="0"/>
              <a:t>Jacobian determinant</a:t>
            </a:r>
            <a:r>
              <a:rPr lang="en-US" dirty="0"/>
              <a:t>. We will discuss about it later.</a:t>
            </a:r>
          </a:p>
        </p:txBody>
      </p:sp>
    </p:spTree>
    <p:extLst>
      <p:ext uri="{BB962C8B-B14F-4D97-AF65-F5344CB8AC3E}">
        <p14:creationId xmlns:p14="http://schemas.microsoft.com/office/powerpoint/2010/main" val="36239483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Equilibrium in National-Income Analysis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Keynesian national-income model (simple one)</a:t>
                </a:r>
              </a:p>
              <a:p>
                <a:pPr marL="0" indent="0">
                  <a:buNone/>
                </a:pPr>
                <a:r>
                  <a:rPr lang="en-US" b="0" dirty="0"/>
                  <a:t>		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US" b="0" dirty="0"/>
                  <a:t>		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𝑏𝑌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,         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&gt;0, 0&lt;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&lt;1</m:t>
                    </m:r>
                  </m:oMath>
                </a14:m>
                <a:r>
                  <a:rPr lang="en-US" dirty="0"/>
                  <a:t>.</a:t>
                </a:r>
              </a:p>
              <a:p>
                <a:pPr marL="225425" indent="0">
                  <a:buNone/>
                </a:pPr>
                <a:r>
                  <a:rPr lang="en-US" dirty="0"/>
                  <a:t>Here,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𝑌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lang="en-US" dirty="0"/>
                  <a:t> are endogenous variables, while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are exogenously determined.</a:t>
                </a:r>
              </a:p>
              <a:p>
                <a:pPr/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dirty="0"/>
                  <a:t> is the “marginal propensity to consume” (what is it?), which should be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0&lt;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&lt;1</m:t>
                    </m:r>
                  </m:oMath>
                </a14:m>
                <a:r>
                  <a:rPr lang="en-US" dirty="0"/>
                  <a:t>.</a:t>
                </a:r>
              </a:p>
              <a:p>
                <a:pPr/>
                <a:r>
                  <a:rPr lang="en-US" dirty="0"/>
                  <a:t>In this case, we can figure out the equilibrium values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dirty="0"/>
                  <a:t>, in terms of parameters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r>
                  <a:rPr lang="en-US" dirty="0"/>
                  <a:t>, and exogenous variables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 and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dirty="0"/>
                  <a:t>.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 r="-580" b="-14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282431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Solution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en-US" dirty="0"/>
                  <a:t>From the system, we have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𝑌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𝑏𝑌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US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1−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𝑏</m:t>
                          </m:r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𝑌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𝑎</m:t>
                      </m:r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𝐼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𝐺</m:t>
                          </m:r>
                        </m:e>
                        <m:sub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0</m:t>
                          </m:r>
                        </m:sub>
                      </m:sSub>
                    </m:oMath>
                  </m:oMathPara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0" dirty="0"/>
                  <a:t>	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𝐺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den>
                    </m:f>
                  </m:oMath>
                </a14:m>
                <a:r>
                  <a:rPr lang="en-US" dirty="0"/>
                  <a:t>				(A)</a:t>
                </a:r>
              </a:p>
              <a:p>
                <a:r>
                  <a:rPr lang="en-US" dirty="0"/>
                  <a:t>Substitute (A) into the consumption function, we get</a:t>
                </a:r>
              </a:p>
              <a:p>
                <a:pPr marL="0" indent="0">
                  <a:buNone/>
                </a:pPr>
                <a:r>
                  <a:rPr lang="en-US" b="0" dirty="0"/>
                  <a:t>				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  <m:sSup>
                      <m:sSup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𝐼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b="0" i="1" smtClean="0"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𝐺</m:t>
                            </m:r>
                          </m:e>
                          <m:sub>
                            <m:r>
                              <a:rPr lang="en-US" b="0" i="1" smtClean="0">
                                <a:latin typeface="Cambria Math" panose="02040503050406030204" pitchFamily="18" charset="0"/>
                              </a:rPr>
                              <m:t>0</m:t>
                            </m:r>
                          </m:sub>
                        </m:s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num>
                      <m:den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1−</m:t>
                        </m:r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𝑏</m:t>
                        </m:r>
                      </m:den>
                    </m:f>
                  </m:oMath>
                </a14:m>
                <a:r>
                  <a:rPr lang="en-US" dirty="0"/>
                  <a:t>		(B)</a:t>
                </a:r>
              </a:p>
              <a:p>
                <a:r>
                  <a:rPr lang="en-US" dirty="0"/>
                  <a:t>To make this sensible, we need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≠1</m:t>
                    </m:r>
                  </m:oMath>
                </a14:m>
                <a:r>
                  <a:rPr lang="en-US" dirty="0"/>
                  <a:t>. But initially, we have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0&lt;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&lt;1</m:t>
                    </m:r>
                  </m:oMath>
                </a14:m>
                <a:r>
                  <a:rPr lang="en-US" dirty="0"/>
                  <a:t>. Therefore, this is automatically satisfied.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928" t="-2801" b="-29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440929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More Complicated Model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en-US" dirty="0"/>
                  <a:t>Now, consider</a:t>
                </a:r>
              </a:p>
              <a:p>
                <a:pPr marL="0" indent="0">
                  <a:buNone/>
                </a:pPr>
                <a:r>
                  <a:rPr lang="en-US" b="0" dirty="0"/>
                  <a:t>		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𝐼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b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:r>
                  <a:rPr lang="en-US" b="0" dirty="0"/>
                  <a:t>		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𝐶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𝑌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),    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    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𝑎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&gt;0, 0&lt;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&lt;1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r>
                  <a:rPr lang="en-US" dirty="0"/>
                  <a:t>			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𝑇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𝑑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𝑡𝑌</m:t>
                    </m:r>
                  </m:oMath>
                </a14:m>
                <a:endParaRPr lang="en-US" dirty="0"/>
              </a:p>
              <a:p>
                <a:pPr marL="739775" indent="-514350">
                  <a:buAutoNum type="alphaLcParenBoth"/>
                </a:pPr>
                <a:r>
                  <a:rPr lang="en-US" dirty="0"/>
                  <a:t>How many endogenous variables are there? </a:t>
                </a:r>
              </a:p>
              <a:p>
                <a:pPr marL="739775" indent="-514350">
                  <a:buAutoNum type="alphaLcParenBoth"/>
                </a:pPr>
                <a:r>
                  <a:rPr lang="en-US" dirty="0"/>
                  <a:t>Give the economic meaning of the parameter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𝑡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dirty="0"/>
              </a:p>
              <a:p>
                <a:pPr marL="225425" indent="0">
                  <a:buNone/>
                </a:pPr>
                <a:r>
                  <a:rPr lang="en-US" dirty="0"/>
                  <a:t>(c) Figure out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𝑌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dirty="0"/>
                  <a:t>,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dirty="0"/>
                  <a:t>, and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p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∗</m:t>
                        </m:r>
                      </m:sup>
                    </m:sSup>
                  </m:oMath>
                </a14:m>
                <a:r>
                  <a:rPr lang="en-US" dirty="0"/>
                  <a:t>. </a:t>
                </a:r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43" t="-224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950808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Try it here!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2884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Assignment #2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Exercise 3.3 No. 5, 6</a:t>
            </a:r>
          </a:p>
          <a:p>
            <a:r>
              <a:rPr lang="en-US" dirty="0"/>
              <a:t>Exercise 3.5 No. 3</a:t>
            </a:r>
          </a:p>
        </p:txBody>
      </p:sp>
    </p:spTree>
    <p:extLst>
      <p:ext uri="{BB962C8B-B14F-4D97-AF65-F5344CB8AC3E}">
        <p14:creationId xmlns:p14="http://schemas.microsoft.com/office/powerpoint/2010/main" val="36911800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817</Words>
  <Application>Microsoft Office PowerPoint</Application>
  <PresentationFormat>Widescreen</PresentationFormat>
  <Paragraphs>112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Cambria Math</vt:lpstr>
      <vt:lpstr>Office Theme</vt:lpstr>
      <vt:lpstr>General Equilibrium Models</vt:lpstr>
      <vt:lpstr>Outline</vt:lpstr>
      <vt:lpstr>General Market Equilibrium</vt:lpstr>
      <vt:lpstr>Two-Commodity Market Model</vt:lpstr>
      <vt:lpstr>Solving by Elimination of Variables</vt:lpstr>
      <vt:lpstr>Numerical Example</vt:lpstr>
      <vt:lpstr>Try it here!</vt:lpstr>
      <vt:lpstr>n-Commodity Case</vt:lpstr>
      <vt:lpstr>Solving by Elimination of Variables (Idea)</vt:lpstr>
      <vt:lpstr>Solution of a General-Equation System</vt:lpstr>
      <vt:lpstr>“Counting equations and unknowns”</vt:lpstr>
      <vt:lpstr>Prerequisites for “Counting Equations and Unknowns”</vt:lpstr>
      <vt:lpstr>Equilibrium in National-Income Analysis</vt:lpstr>
      <vt:lpstr>Solution</vt:lpstr>
      <vt:lpstr>A More Complicated Model</vt:lpstr>
      <vt:lpstr>Try it here!</vt:lpstr>
      <vt:lpstr>Assignment #2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Equilibrium Models</dc:title>
  <dc:creator>Pawin S</dc:creator>
  <cp:lastModifiedBy>Pawin S</cp:lastModifiedBy>
  <cp:revision>10</cp:revision>
  <dcterms:created xsi:type="dcterms:W3CDTF">2017-01-26T02:37:12Z</dcterms:created>
  <dcterms:modified xsi:type="dcterms:W3CDTF">2017-01-26T06:52:58Z</dcterms:modified>
</cp:coreProperties>
</file>