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70" r:id="rId1"/>
  </p:sldMasterIdLst>
  <p:notesMasterIdLst>
    <p:notesMasterId r:id="rId34"/>
  </p:notesMasterIdLst>
  <p:handoutMasterIdLst>
    <p:handoutMasterId r:id="rId35"/>
  </p:handoutMasterIdLst>
  <p:sldIdLst>
    <p:sldId id="297" r:id="rId2"/>
    <p:sldId id="298" r:id="rId3"/>
    <p:sldId id="286" r:id="rId4"/>
    <p:sldId id="264" r:id="rId5"/>
    <p:sldId id="300" r:id="rId6"/>
    <p:sldId id="293" r:id="rId7"/>
    <p:sldId id="265" r:id="rId8"/>
    <p:sldId id="290" r:id="rId9"/>
    <p:sldId id="294" r:id="rId10"/>
    <p:sldId id="266" r:id="rId11"/>
    <p:sldId id="268" r:id="rId12"/>
    <p:sldId id="295" r:id="rId13"/>
    <p:sldId id="292" r:id="rId14"/>
    <p:sldId id="301" r:id="rId15"/>
    <p:sldId id="267" r:id="rId16"/>
    <p:sldId id="288" r:id="rId17"/>
    <p:sldId id="272" r:id="rId18"/>
    <p:sldId id="289" r:id="rId19"/>
    <p:sldId id="274" r:id="rId20"/>
    <p:sldId id="296" r:id="rId21"/>
    <p:sldId id="281" r:id="rId22"/>
    <p:sldId id="282" r:id="rId23"/>
    <p:sldId id="283" r:id="rId24"/>
    <p:sldId id="284" r:id="rId25"/>
    <p:sldId id="276" r:id="rId26"/>
    <p:sldId id="285" r:id="rId27"/>
    <p:sldId id="302" r:id="rId28"/>
    <p:sldId id="303" r:id="rId29"/>
    <p:sldId id="277" r:id="rId30"/>
    <p:sldId id="278" r:id="rId31"/>
    <p:sldId id="279" r:id="rId32"/>
    <p:sldId id="304" r:id="rId33"/>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84" userDrawn="1">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F5F5F5"/>
    <a:srgbClr val="663300"/>
    <a:srgbClr val="CC0000"/>
    <a:srgbClr val="003399"/>
    <a:srgbClr val="86311B"/>
    <a:srgbClr val="2B407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64452" autoAdjust="0"/>
  </p:normalViewPr>
  <p:slideViewPr>
    <p:cSldViewPr snapToGrid="0" snapToObjects="1">
      <p:cViewPr varScale="1">
        <p:scale>
          <a:sx n="71" d="100"/>
          <a:sy n="71" d="100"/>
        </p:scale>
        <p:origin x="1308" y="54"/>
      </p:cViewPr>
      <p:guideLst>
        <p:guide orient="horz" pos="2184"/>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8" d="100"/>
        <a:sy n="128" d="100"/>
      </p:scale>
      <p:origin x="0" y="0"/>
    </p:cViewPr>
  </p:sorterViewPr>
  <p:notesViewPr>
    <p:cSldViewPr snapToGrid="0" snapToObjects="1">
      <p:cViewPr varScale="1">
        <p:scale>
          <a:sx n="54" d="100"/>
          <a:sy n="54" d="100"/>
        </p:scale>
        <p:origin x="2820"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notesMaster" Target="notesMasters/notesMaster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handoutMaster" Target="handoutMasters/handoutMaster1.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98AD938A-C51A-5243-89B5-4C1C42991EF0}" type="datetime1">
              <a:rPr lang="en-US"/>
              <a:pPr>
                <a:defRPr/>
              </a:pPr>
              <a:t>9/9/2019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320D19AB-BE07-B244-8B24-43C3A1234DE0}" type="slidenum">
              <a:rPr lang="en-US"/>
              <a:pPr>
                <a:defRPr/>
              </a:pPr>
              <a:t>‹#›</a:t>
            </a:fld>
            <a:endParaRPr lang="en-US" dirty="0"/>
          </a:p>
        </p:txBody>
      </p:sp>
    </p:spTree>
    <p:extLst>
      <p:ext uri="{BB962C8B-B14F-4D97-AF65-F5344CB8AC3E}">
        <p14:creationId xmlns:p14="http://schemas.microsoft.com/office/powerpoint/2010/main" val="11440168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pPr>
              <a:defRPr/>
            </a:pPr>
            <a:fld id="{510B12F8-389B-3A4C-B688-6EFC62B58CB2}" type="datetime1">
              <a:rPr lang="en-US"/>
              <a:pPr>
                <a:defRPr/>
              </a:pPr>
              <a:t>9/9/2019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pPr>
              <a:defRPr/>
            </a:pPr>
            <a:fld id="{A95C51D6-8B9D-0B4C-A42D-FF233DA1E93C}" type="slidenum">
              <a:rPr lang="en-US"/>
              <a:pPr>
                <a:defRPr/>
              </a:pPr>
              <a:t>‹#›</a:t>
            </a:fld>
            <a:endParaRPr lang="en-US" dirty="0"/>
          </a:p>
        </p:txBody>
      </p:sp>
    </p:spTree>
    <p:extLst>
      <p:ext uri="{BB962C8B-B14F-4D97-AF65-F5344CB8AC3E}">
        <p14:creationId xmlns:p14="http://schemas.microsoft.com/office/powerpoint/2010/main" val="1510042656"/>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4</a:t>
            </a:fld>
            <a:endParaRPr lang="en-US" dirty="0"/>
          </a:p>
        </p:txBody>
      </p:sp>
    </p:spTree>
    <p:extLst>
      <p:ext uri="{BB962C8B-B14F-4D97-AF65-F5344CB8AC3E}">
        <p14:creationId xmlns:p14="http://schemas.microsoft.com/office/powerpoint/2010/main" val="988512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5</a:t>
            </a:fld>
            <a:endParaRPr lang="en-US" dirty="0"/>
          </a:p>
        </p:txBody>
      </p:sp>
    </p:spTree>
    <p:extLst>
      <p:ext uri="{BB962C8B-B14F-4D97-AF65-F5344CB8AC3E}">
        <p14:creationId xmlns:p14="http://schemas.microsoft.com/office/powerpoint/2010/main" val="1179324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6</a:t>
            </a:fld>
            <a:endParaRPr lang="en-US" dirty="0"/>
          </a:p>
        </p:txBody>
      </p:sp>
    </p:spTree>
    <p:extLst>
      <p:ext uri="{BB962C8B-B14F-4D97-AF65-F5344CB8AC3E}">
        <p14:creationId xmlns:p14="http://schemas.microsoft.com/office/powerpoint/2010/main" val="1175677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8</a:t>
            </a:fld>
            <a:endParaRPr lang="en-US" dirty="0"/>
          </a:p>
        </p:txBody>
      </p:sp>
    </p:spTree>
    <p:extLst>
      <p:ext uri="{BB962C8B-B14F-4D97-AF65-F5344CB8AC3E}">
        <p14:creationId xmlns:p14="http://schemas.microsoft.com/office/powerpoint/2010/main" val="3163770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9</a:t>
            </a:fld>
            <a:endParaRPr lang="en-US" dirty="0"/>
          </a:p>
        </p:txBody>
      </p:sp>
    </p:spTree>
    <p:extLst>
      <p:ext uri="{BB962C8B-B14F-4D97-AF65-F5344CB8AC3E}">
        <p14:creationId xmlns:p14="http://schemas.microsoft.com/office/powerpoint/2010/main" val="873024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10</a:t>
            </a:fld>
            <a:endParaRPr lang="en-US" dirty="0"/>
          </a:p>
        </p:txBody>
      </p:sp>
    </p:spTree>
    <p:extLst>
      <p:ext uri="{BB962C8B-B14F-4D97-AF65-F5344CB8AC3E}">
        <p14:creationId xmlns:p14="http://schemas.microsoft.com/office/powerpoint/2010/main" val="2443829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11</a:t>
            </a:fld>
            <a:endParaRPr lang="en-US" dirty="0"/>
          </a:p>
        </p:txBody>
      </p:sp>
    </p:spTree>
    <p:extLst>
      <p:ext uri="{BB962C8B-B14F-4D97-AF65-F5344CB8AC3E}">
        <p14:creationId xmlns:p14="http://schemas.microsoft.com/office/powerpoint/2010/main" val="3748133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12</a:t>
            </a:fld>
            <a:endParaRPr lang="en-US" dirty="0"/>
          </a:p>
        </p:txBody>
      </p:sp>
    </p:spTree>
    <p:extLst>
      <p:ext uri="{BB962C8B-B14F-4D97-AF65-F5344CB8AC3E}">
        <p14:creationId xmlns:p14="http://schemas.microsoft.com/office/powerpoint/2010/main" val="4081404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14</a:t>
            </a:fld>
            <a:endParaRPr lang="en-US" dirty="0"/>
          </a:p>
        </p:txBody>
      </p:sp>
    </p:spTree>
    <p:extLst>
      <p:ext uri="{BB962C8B-B14F-4D97-AF65-F5344CB8AC3E}">
        <p14:creationId xmlns:p14="http://schemas.microsoft.com/office/powerpoint/2010/main" val="1150800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16</a:t>
            </a:fld>
            <a:endParaRPr lang="en-US" dirty="0"/>
          </a:p>
        </p:txBody>
      </p:sp>
    </p:spTree>
    <p:extLst>
      <p:ext uri="{BB962C8B-B14F-4D97-AF65-F5344CB8AC3E}">
        <p14:creationId xmlns:p14="http://schemas.microsoft.com/office/powerpoint/2010/main" val="3265210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17</a:t>
            </a:fld>
            <a:endParaRPr lang="en-US" dirty="0"/>
          </a:p>
        </p:txBody>
      </p:sp>
    </p:spTree>
    <p:extLst>
      <p:ext uri="{BB962C8B-B14F-4D97-AF65-F5344CB8AC3E}">
        <p14:creationId xmlns:p14="http://schemas.microsoft.com/office/powerpoint/2010/main" val="1795002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18</a:t>
            </a:fld>
            <a:endParaRPr lang="en-US" dirty="0"/>
          </a:p>
        </p:txBody>
      </p:sp>
    </p:spTree>
    <p:extLst>
      <p:ext uri="{BB962C8B-B14F-4D97-AF65-F5344CB8AC3E}">
        <p14:creationId xmlns:p14="http://schemas.microsoft.com/office/powerpoint/2010/main" val="26235732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sz="1800" i="0" kern="1200"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19</a:t>
            </a:fld>
            <a:endParaRPr lang="en-US" dirty="0"/>
          </a:p>
        </p:txBody>
      </p:sp>
    </p:spTree>
    <p:extLst>
      <p:ext uri="{BB962C8B-B14F-4D97-AF65-F5344CB8AC3E}">
        <p14:creationId xmlns:p14="http://schemas.microsoft.com/office/powerpoint/2010/main" val="103566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22</a:t>
            </a:fld>
            <a:endParaRPr lang="en-US" dirty="0"/>
          </a:p>
        </p:txBody>
      </p:sp>
    </p:spTree>
    <p:extLst>
      <p:ext uri="{BB962C8B-B14F-4D97-AF65-F5344CB8AC3E}">
        <p14:creationId xmlns:p14="http://schemas.microsoft.com/office/powerpoint/2010/main" val="3574192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0" fontAlgn="base" latinLnBrk="0" hangingPunct="0">
              <a:lnSpc>
                <a:spcPct val="100000"/>
              </a:lnSpc>
              <a:spcBef>
                <a:spcPct val="30000"/>
              </a:spcBef>
              <a:spcAft>
                <a:spcPct val="0"/>
              </a:spcAft>
              <a:buClrTx/>
              <a:buSzTx/>
              <a:buFontTx/>
              <a:buNone/>
              <a:tabLst/>
              <a:defRPr/>
            </a:pPr>
            <a:endParaRPr lang="en-US" dirty="0">
              <a:ln>
                <a:noFill/>
              </a:ln>
              <a:latin typeface="Rockwell" charset="0"/>
              <a:ea typeface="ＭＳ Ｐゴシック" charset="0"/>
              <a:cs typeface="ＭＳ Ｐゴシック" charset="0"/>
            </a:endParaRPr>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23</a:t>
            </a:fld>
            <a:endParaRPr lang="en-US" dirty="0"/>
          </a:p>
        </p:txBody>
      </p:sp>
    </p:spTree>
    <p:extLst>
      <p:ext uri="{BB962C8B-B14F-4D97-AF65-F5344CB8AC3E}">
        <p14:creationId xmlns:p14="http://schemas.microsoft.com/office/powerpoint/2010/main" val="261598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25</a:t>
            </a:fld>
            <a:endParaRPr lang="en-US" dirty="0"/>
          </a:p>
        </p:txBody>
      </p:sp>
    </p:spTree>
    <p:extLst>
      <p:ext uri="{BB962C8B-B14F-4D97-AF65-F5344CB8AC3E}">
        <p14:creationId xmlns:p14="http://schemas.microsoft.com/office/powerpoint/2010/main" val="988465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N" dirty="0"/>
              <a:t> </a:t>
            </a:r>
          </a:p>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26</a:t>
            </a:fld>
            <a:endParaRPr lang="en-US" dirty="0"/>
          </a:p>
        </p:txBody>
      </p:sp>
    </p:spTree>
    <p:extLst>
      <p:ext uri="{BB962C8B-B14F-4D97-AF65-F5344CB8AC3E}">
        <p14:creationId xmlns:p14="http://schemas.microsoft.com/office/powerpoint/2010/main" val="837522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p:nvSpPr>
        <p:spPr>
          <a:xfrm>
            <a:off x="4540634" y="649358"/>
            <a:ext cx="4306591" cy="58044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hasCustomPrompt="1"/>
          </p:nvPr>
        </p:nvSpPr>
        <p:spPr>
          <a:xfrm>
            <a:off x="4850296" y="2252871"/>
            <a:ext cx="3816626" cy="2521226"/>
          </a:xfrm>
          <a:effectLst/>
        </p:spPr>
        <p:txBody>
          <a:bodyPr anchor="ctr">
            <a:normAutofit/>
          </a:bodyPr>
          <a:lstStyle>
            <a:lvl1pPr algn="ctr">
              <a:defRPr sz="4000" cap="none">
                <a:solidFill>
                  <a:schemeClr val="bg1"/>
                </a:solidFill>
              </a:defRPr>
            </a:lvl1pPr>
          </a:lstStyle>
          <a:p>
            <a:r>
              <a:rPr lang="en-US" dirty="0"/>
              <a:t>Click to edit master title style</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523" y="649358"/>
            <a:ext cx="4350816" cy="5804452"/>
          </a:xfrm>
          <a:prstGeom prst="rect">
            <a:avLst/>
          </a:prstGeom>
        </p:spPr>
      </p:pic>
      <p:sp>
        <p:nvSpPr>
          <p:cNvPr id="10" name="Rectangle 9"/>
          <p:cNvSpPr/>
          <p:nvPr userDrawn="1"/>
        </p:nvSpPr>
        <p:spPr>
          <a:xfrm>
            <a:off x="342523" y="314325"/>
            <a:ext cx="2825477"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5976001" y="314325"/>
            <a:ext cx="2884476"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3216601" y="314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47248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345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hasCustomPrompt="1"/>
          </p:nvPr>
        </p:nvSpPr>
        <p:spPr>
          <a:xfrm>
            <a:off x="581192" y="433474"/>
            <a:ext cx="7989752" cy="1083329"/>
          </a:xfrm>
        </p:spPr>
        <p:txBody>
          <a:bodyPr anchor="ctr">
            <a:normAutofit/>
          </a:bodyPr>
          <a:lstStyle>
            <a:lvl1pPr>
              <a:defRPr sz="4000" cap="none"/>
            </a:lvl1pPr>
          </a:lstStyle>
          <a:p>
            <a:r>
              <a:rPr lang="en-US" dirty="0"/>
              <a:t>Click to edit master title style</a:t>
            </a:r>
          </a:p>
        </p:txBody>
      </p:sp>
      <p:sp>
        <p:nvSpPr>
          <p:cNvPr id="3" name="Content Placeholder 2"/>
          <p:cNvSpPr>
            <a:spLocks noGrp="1"/>
          </p:cNvSpPr>
          <p:nvPr>
            <p:ph idx="1"/>
          </p:nvPr>
        </p:nvSpPr>
        <p:spPr>
          <a:xfrm>
            <a:off x="448091" y="1781952"/>
            <a:ext cx="8236601" cy="4658099"/>
          </a:xfrm>
        </p:spPr>
        <p:txBody>
          <a:bodyPr anchor="t">
            <a:noAutofit/>
          </a:bodyPr>
          <a:lstStyle>
            <a:lvl1pPr>
              <a:defRPr sz="2800">
                <a:latin typeface="+mn-lt"/>
              </a:defRPr>
            </a:lvl1pPr>
            <a:lvl2pPr>
              <a:defRPr sz="2600">
                <a:latin typeface="+mn-lt"/>
              </a:defRPr>
            </a:lvl2pPr>
            <a:lvl3pPr>
              <a:defRPr sz="2400">
                <a:latin typeface="+mn-lt"/>
              </a:defRPr>
            </a:lvl3pPr>
            <a:lvl4pPr>
              <a:defRPr sz="22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8684692" y="6527800"/>
            <a:ext cx="447361" cy="318052"/>
          </a:xfrm>
        </p:spPr>
        <p:txBody>
          <a:bodyPr/>
          <a:lstStyle>
            <a:lvl1pPr>
              <a:defRPr sz="1200"/>
            </a:lvl1pPr>
          </a:lstStyle>
          <a:p>
            <a:fld id="{D57F1E4F-1CFF-5643-939E-217C01CDF565}" type="slidenum">
              <a:rPr lang="en-US" smtClean="0"/>
              <a:pPr/>
              <a:t>‹#›</a:t>
            </a:fld>
            <a:endParaRPr lang="en-US" dirty="0"/>
          </a:p>
        </p:txBody>
      </p:sp>
      <p:sp>
        <p:nvSpPr>
          <p:cNvPr id="8" name="Rectangle 7"/>
          <p:cNvSpPr/>
          <p:nvPr userDrawn="1"/>
        </p:nvSpPr>
        <p:spPr>
          <a:xfrm>
            <a:off x="448091" y="60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userDrawn="1"/>
        </p:nvSpPr>
        <p:spPr>
          <a:xfrm>
            <a:off x="5976001" y="60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userDrawn="1"/>
        </p:nvSpPr>
        <p:spPr>
          <a:xfrm>
            <a:off x="3216601" y="60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32108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9/9/2019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60166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361189"/>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48938"/>
            <a:ext cx="7989752" cy="108332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92266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8" name="Footer Placeholder 7"/>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8182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33468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488694"/>
            <a:ext cx="7989752" cy="1083329"/>
          </a:xfrm>
        </p:spPr>
        <p:txBody>
          <a:bodyPr anchor="ctr"/>
          <a:lstStyle/>
          <a:p>
            <a:r>
              <a:rPr lang="en-US" dirty="0"/>
              <a:t>Click to edit Master title style</a:t>
            </a:r>
          </a:p>
        </p:txBody>
      </p:sp>
      <p:sp>
        <p:nvSpPr>
          <p:cNvPr id="3" name="Date Placeholder 2"/>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4" name="Footer Placeholder 3"/>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86798" y="6494459"/>
            <a:ext cx="44394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68244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3" name="Footer Placeholder 2"/>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68930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9/9/2019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5715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6" name="Footer Placeholder 5"/>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7638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59327" y="5956136"/>
            <a:ext cx="2133600" cy="365125"/>
          </a:xfrm>
          <a:prstGeom prst="rect">
            <a:avLst/>
          </a:prstGeom>
        </p:spPr>
        <p:txBody>
          <a:bodyPr/>
          <a:lstStyle/>
          <a:p>
            <a:fld id="{B61BEF0D-F0BB-DE4B-95CE-6DB70DBA9567}" type="datetimeFigureOut">
              <a:rPr lang="en-US" smtClean="0"/>
              <a:pPr/>
              <a:t>9/9/2019</a:t>
            </a:fld>
            <a:endParaRPr lang="en-US" dirty="0"/>
          </a:p>
        </p:txBody>
      </p:sp>
      <p:sp>
        <p:nvSpPr>
          <p:cNvPr id="5" name="Footer Placeholder 4"/>
          <p:cNvSpPr>
            <a:spLocks noGrp="1"/>
          </p:cNvSpPr>
          <p:nvPr>
            <p:ph type="ftr" sz="quarter" idx="11"/>
          </p:nvPr>
        </p:nvSpPr>
        <p:spPr>
          <a:xfrm>
            <a:off x="581192" y="5951810"/>
            <a:ext cx="4870585"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38397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a:prstGeom prst="rect">
            <a:avLst/>
          </a:prstGeom>
        </p:spPr>
        <p:txBody>
          <a:bodyPr/>
          <a:lstStyle>
            <a:lvl1pPr>
              <a:defRPr>
                <a:solidFill>
                  <a:schemeClr val="accent1">
                    <a:lumMod val="75000"/>
                    <a:lumOff val="25000"/>
                  </a:schemeClr>
                </a:solidFill>
              </a:defRPr>
            </a:lvl1pPr>
          </a:lstStyle>
          <a:p>
            <a:fld id="{B61BEF0D-F0BB-DE4B-95CE-6DB70DBA9567}" type="datetimeFigureOut">
              <a:rPr lang="en-US" smtClean="0"/>
              <a:pPr/>
              <a:t>9/9/2019</a:t>
            </a:fld>
            <a:endParaRPr lang="en-US" dirty="0"/>
          </a:p>
        </p:txBody>
      </p:sp>
      <p:sp>
        <p:nvSpPr>
          <p:cNvPr id="5" name="Footer Placeholder 4"/>
          <p:cNvSpPr>
            <a:spLocks noGrp="1"/>
          </p:cNvSpPr>
          <p:nvPr>
            <p:ph type="ftr" sz="quarter" idx="11"/>
          </p:nvPr>
        </p:nvSpPr>
        <p:spPr>
          <a:xfrm>
            <a:off x="581192" y="5951810"/>
            <a:ext cx="5922209"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6719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9" name="Content Placeholder 2"/>
          <p:cNvSpPr>
            <a:spLocks noGrp="1"/>
          </p:cNvSpPr>
          <p:nvPr>
            <p:ph idx="1"/>
          </p:nvPr>
        </p:nvSpPr>
        <p:spPr>
          <a:xfrm>
            <a:off x="1311274" y="1295400"/>
            <a:ext cx="7693029" cy="4681013"/>
          </a:xfr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2" name="Title Placeholder 1"/>
          <p:cNvSpPr>
            <a:spLocks noGrp="1"/>
          </p:cNvSpPr>
          <p:nvPr>
            <p:ph type="title"/>
          </p:nvPr>
        </p:nvSpPr>
        <p:spPr bwMode="auto">
          <a:xfrm>
            <a:off x="1302808" y="179388"/>
            <a:ext cx="7556500"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lvl="0"/>
            <a:r>
              <a:rPr lang="en-US" dirty="0"/>
              <a:t>Click to edit Master title style</a:t>
            </a:r>
          </a:p>
        </p:txBody>
      </p:sp>
      <p:sp>
        <p:nvSpPr>
          <p:cNvPr id="4" name="Date Placeholder 3"/>
          <p:cNvSpPr>
            <a:spLocks noGrp="1"/>
          </p:cNvSpPr>
          <p:nvPr>
            <p:ph type="dt" sz="half" idx="10"/>
          </p:nvPr>
        </p:nvSpPr>
        <p:spPr>
          <a:xfrm>
            <a:off x="8326438" y="5976938"/>
            <a:ext cx="817562" cy="365125"/>
          </a:xfrm>
          <a:prstGeom prst="rect">
            <a:avLst/>
          </a:prstGeom>
        </p:spPr>
        <p:txBody>
          <a:bodyPr vert="horz" wrap="square" lIns="91440" tIns="45720" rIns="91440" bIns="45720" numCol="1" anchor="t" anchorCtr="0" compatLnSpc="1">
            <a:prstTxWarp prst="textNoShape">
              <a:avLst/>
            </a:prstTxWarp>
          </a:bodyPr>
          <a:lstStyle>
            <a:lvl1pPr>
              <a:defRPr sz="1200">
                <a:latin typeface="Rockwell" charset="0"/>
              </a:defRPr>
            </a:lvl1pPr>
          </a:lstStyle>
          <a:p>
            <a:pPr>
              <a:defRPr/>
            </a:pPr>
            <a:endParaRPr lang="en-US" dirty="0"/>
          </a:p>
        </p:txBody>
      </p:sp>
      <p:sp>
        <p:nvSpPr>
          <p:cNvPr id="5" name="Slide Number Placeholder 5"/>
          <p:cNvSpPr>
            <a:spLocks noGrp="1"/>
          </p:cNvSpPr>
          <p:nvPr>
            <p:ph type="sldNum" sz="quarter" idx="11"/>
          </p:nvPr>
        </p:nvSpPr>
        <p:spPr/>
        <p:txBody>
          <a:bodyPr/>
          <a:lstStyle>
            <a:lvl1pPr algn="ctr">
              <a:defRPr sz="1000">
                <a:solidFill>
                  <a:srgbClr val="003399"/>
                </a:solidFill>
                <a:latin typeface="Rockwell" charset="0"/>
              </a:defRPr>
            </a:lvl1pPr>
          </a:lstStyle>
          <a:p>
            <a:pPr>
              <a:defRPr/>
            </a:pPr>
            <a:fld id="{7CA3B053-DD34-B645-BCE5-0B617BE5BFE4}" type="slidenum">
              <a:rPr lang="en-US"/>
              <a:pPr>
                <a:defRPr/>
              </a:pPr>
              <a:t>‹#›</a:t>
            </a:fld>
            <a:endParaRPr lang="en-US" dirty="0"/>
          </a:p>
        </p:txBody>
      </p:sp>
    </p:spTree>
    <p:extLst>
      <p:ext uri="{BB962C8B-B14F-4D97-AF65-F5344CB8AC3E}">
        <p14:creationId xmlns:p14="http://schemas.microsoft.com/office/powerpoint/2010/main" val="2059994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scussion">
    <p:spTree>
      <p:nvGrpSpPr>
        <p:cNvPr id="1" name=""/>
        <p:cNvGrpSpPr/>
        <p:nvPr/>
      </p:nvGrpSpPr>
      <p:grpSpPr>
        <a:xfrm>
          <a:off x="0" y="0"/>
          <a:ext cx="0" cy="0"/>
          <a:chOff x="0" y="0"/>
          <a:chExt cx="0" cy="0"/>
        </a:xfrm>
      </p:grpSpPr>
      <p:pic>
        <p:nvPicPr>
          <p:cNvPr id="4" name="Picture 7" descr="Ferrell6e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1024467" y="160867"/>
            <a:ext cx="7107785" cy="4605866"/>
          </a:xfrm>
        </p:spPr>
        <p:txBody>
          <a:bodyPr anchor="ctr" anchorCtr="1"/>
          <a:lstStyle>
            <a:lvl1pPr marL="0" indent="0" algn="ctr">
              <a:spcBef>
                <a:spcPts val="3200"/>
              </a:spcBef>
              <a:buFontTx/>
              <a:buNone/>
              <a:defRPr sz="3200" b="0" i="0">
                <a:solidFill>
                  <a:schemeClr val="tx1"/>
                </a:solidFill>
                <a:latin typeface="Franklin Gothic Book"/>
                <a:cs typeface="Franklin Gothic Book"/>
              </a:defRPr>
            </a:lvl1pPr>
            <a:lvl2pPr marL="228600" indent="0">
              <a:buFontTx/>
              <a:buNone/>
              <a:defRPr>
                <a:solidFill>
                  <a:srgbClr val="000000"/>
                </a:solidFill>
              </a:defRPr>
            </a:lvl2pPr>
            <a:lvl3pPr marL="457200" indent="0">
              <a:buFontTx/>
              <a:buNone/>
              <a:defRPr>
                <a:solidFill>
                  <a:srgbClr val="000000"/>
                </a:solidFill>
              </a:defRPr>
            </a:lvl3pPr>
            <a:lvl4pPr marL="685800" indent="0">
              <a:buFontTx/>
              <a:buNone/>
              <a:defRPr>
                <a:solidFill>
                  <a:srgbClr val="000000"/>
                </a:solidFill>
              </a:defRPr>
            </a:lvl4pPr>
            <a:lvl5pPr marL="914400" indent="0">
              <a:buFontTx/>
              <a:buNone/>
              <a:defRPr>
                <a:solidFill>
                  <a:srgbClr val="000000"/>
                </a:solidFill>
              </a:defRPr>
            </a:lvl5pPr>
          </a:lstStyle>
          <a:p>
            <a:pPr lvl="0"/>
            <a:r>
              <a:rPr lang="en-US" dirty="0"/>
              <a:t>Click to edit Master text styles</a:t>
            </a:r>
            <a:endParaRPr dirty="0"/>
          </a:p>
        </p:txBody>
      </p:sp>
      <p:sp>
        <p:nvSpPr>
          <p:cNvPr id="6" name="Slide Number Placeholder 5"/>
          <p:cNvSpPr>
            <a:spLocks noGrp="1"/>
          </p:cNvSpPr>
          <p:nvPr>
            <p:ph type="sldNum" sz="quarter" idx="10"/>
          </p:nvPr>
        </p:nvSpPr>
        <p:spPr>
          <a:xfrm>
            <a:off x="8360274" y="6482876"/>
            <a:ext cx="770468" cy="365125"/>
          </a:xfrm>
        </p:spPr>
        <p:txBody>
          <a:bodyPr/>
          <a:lstStyle>
            <a:lvl1pPr>
              <a:defRPr/>
            </a:lvl1pPr>
          </a:lstStyle>
          <a:p>
            <a:pPr>
              <a:defRPr/>
            </a:pPr>
            <a:fld id="{115EA427-4806-4E43-924A-FA8544444C45}" type="slidenum">
              <a:rPr lang="en-US"/>
              <a:pPr>
                <a:defRPr/>
              </a:pPr>
              <a:t>‹#›</a:t>
            </a:fld>
            <a:endParaRPr lang="en-US" dirty="0"/>
          </a:p>
        </p:txBody>
      </p:sp>
      <p:sp>
        <p:nvSpPr>
          <p:cNvPr id="9" name="Title Placeholder 1"/>
          <p:cNvSpPr>
            <a:spLocks noGrp="1"/>
          </p:cNvSpPr>
          <p:nvPr>
            <p:ph type="title"/>
          </p:nvPr>
        </p:nvSpPr>
        <p:spPr bwMode="auto">
          <a:xfrm>
            <a:off x="1439863" y="230188"/>
            <a:ext cx="7564437" cy="111601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title style</a:t>
            </a:r>
          </a:p>
        </p:txBody>
      </p:sp>
      <p:sp>
        <p:nvSpPr>
          <p:cNvPr id="7" name="TextBox 2"/>
          <p:cNvSpPr txBox="1">
            <a:spLocks noChangeArrowheads="1"/>
          </p:cNvSpPr>
          <p:nvPr userDrawn="1"/>
        </p:nvSpPr>
        <p:spPr bwMode="auto">
          <a:xfrm>
            <a:off x="2178687" y="6389829"/>
            <a:ext cx="619483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lvl="0" algn="l"/>
            <a:r>
              <a:rPr lang="en-US" sz="800" b="1" kern="1200" dirty="0">
                <a:solidFill>
                  <a:schemeClr val="tx1"/>
                </a:solidFill>
                <a:effectLst/>
                <a:latin typeface="+mn-lt"/>
                <a:ea typeface="ＭＳ Ｐゴシック" charset="0"/>
                <a:cs typeface="Times New Roman" panose="02020603050405020304" pitchFamily="18" charset="0"/>
              </a:rPr>
              <a:t>©2017Cengage Learning®. May not be scanned, copied or duplicated, or posted to a publicly accessible website, in whole or in part,</a:t>
            </a:r>
            <a:r>
              <a:rPr lang="en-US" sz="800" b="1" kern="1200" baseline="0" dirty="0">
                <a:solidFill>
                  <a:schemeClr val="tx1"/>
                </a:solidFill>
                <a:effectLst/>
                <a:latin typeface="+mn-lt"/>
                <a:ea typeface="ＭＳ Ｐゴシック" charset="0"/>
                <a:cs typeface="Times New Roman" panose="02020603050405020304" pitchFamily="18" charset="0"/>
              </a:rPr>
              <a:t> </a:t>
            </a:r>
            <a:r>
              <a:rPr lang="en-US" sz="800" b="1" kern="1200" dirty="0">
                <a:solidFill>
                  <a:schemeClr val="tx1"/>
                </a:solidFill>
                <a:effectLst/>
                <a:latin typeface="+mn-lt"/>
                <a:ea typeface="ＭＳ Ｐゴシック" charset="0"/>
                <a:cs typeface="Times New Roman" panose="02020603050405020304" pitchFamily="18" charset="0"/>
              </a:rPr>
              <a:t>except for use as permitted in a license distributed with a certain product or service or otherwise on a password-protected website or school-approved learning management system for classroom use.</a:t>
            </a:r>
            <a:endParaRPr lang="en-US" sz="800" kern="1200" dirty="0">
              <a:solidFill>
                <a:schemeClr val="tx1"/>
              </a:solidFill>
              <a:effectLst/>
              <a:latin typeface="+mn-lt"/>
              <a:ea typeface="ＭＳ Ｐゴシック" charset="0"/>
              <a:cs typeface="Times New Roman" panose="02020603050405020304" pitchFamily="18" charset="0"/>
            </a:endParaRPr>
          </a:p>
        </p:txBody>
      </p:sp>
    </p:spTree>
    <p:extLst>
      <p:ext uri="{BB962C8B-B14F-4D97-AF65-F5344CB8AC3E}">
        <p14:creationId xmlns:p14="http://schemas.microsoft.com/office/powerpoint/2010/main" val="21277768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172200" y="6191250"/>
            <a:ext cx="2476500" cy="476250"/>
          </a:xfrm>
          <a:prstGeom prst="rect">
            <a:avLst/>
          </a:prstGeom>
        </p:spPr>
        <p:txBody>
          <a:bodyPr/>
          <a:lstStyle/>
          <a:p>
            <a:endParaRPr lang="th-TH"/>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ECE83E2-0EBF-41F3-B245-D596D76FE6A3}" type="slidenum">
              <a:rPr lang="en-US"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18662041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12" name="Rectangle 11"/>
          <p:cNvSpPr/>
          <p:nvPr userDrawn="1"/>
        </p:nvSpPr>
        <p:spPr>
          <a:xfrm>
            <a:off x="548684" y="6485364"/>
            <a:ext cx="7393577" cy="338554"/>
          </a:xfrm>
          <a:prstGeom prst="rect">
            <a:avLst/>
          </a:prstGeom>
        </p:spPr>
        <p:txBody>
          <a:bodyPr wrap="square">
            <a:spAutoFit/>
          </a:bodyPr>
          <a:lstStyle/>
          <a:p>
            <a:pPr algn="ctr"/>
            <a:r>
              <a:rPr lang="en-IN"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©2017Cengage Learning®. May not be scanned, copied or duplicated, or posted to a publicly accessible website, in whole or in part, except for use as permitted in a license distributed with a certain product or service or otherwise on a password-protected website or school-approved learning management system for classroom use.</a:t>
            </a:r>
            <a:endParaRPr lang="en-US" sz="800" dirty="0">
              <a:solidFill>
                <a:schemeClr val="tx1"/>
              </a:solidFill>
            </a:endParaRPr>
          </a:p>
        </p:txBody>
      </p:sp>
    </p:spTree>
    <p:extLst>
      <p:ext uri="{BB962C8B-B14F-4D97-AF65-F5344CB8AC3E}">
        <p14:creationId xmlns:p14="http://schemas.microsoft.com/office/powerpoint/2010/main" val="3481951422"/>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png" /><Relationship Id="rId1" Type="http://schemas.openxmlformats.org/officeDocument/2006/relationships/slideLayout" Target="../slideLayouts/slideLayout14.xml" /><Relationship Id="rId5" Type="http://schemas.openxmlformats.org/officeDocument/2006/relationships/image" Target="../media/image6.png" /><Relationship Id="rId4" Type="http://schemas.openxmlformats.org/officeDocument/2006/relationships/image" Target="../media/image5.png"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16.pn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3" Type="http://schemas.openxmlformats.org/officeDocument/2006/relationships/image" Target="../media/image17.jpg" /><Relationship Id="rId2" Type="http://schemas.openxmlformats.org/officeDocument/2006/relationships/notesSlide" Target="../notesSlides/notesSlide17.xml"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2" Type="http://schemas.openxmlformats.org/officeDocument/2006/relationships/image" Target="../media/image18.png" /><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2" Type="http://schemas.openxmlformats.org/officeDocument/2006/relationships/image" Target="../media/image19.png" /><Relationship Id="rId1" Type="http://schemas.openxmlformats.org/officeDocument/2006/relationships/slideLayout" Target="../slideLayouts/slideLayout7.xml" /></Relationships>
</file>

<file path=ppt/slides/_rels/slide29.xml.rels><?xml version="1.0" encoding="UTF-8" standalone="yes"?>
<Relationships xmlns="http://schemas.openxmlformats.org/package/2006/relationships"><Relationship Id="rId2" Type="http://schemas.openxmlformats.org/officeDocument/2006/relationships/image" Target="../media/image20.png" /><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2" Type="http://schemas.openxmlformats.org/officeDocument/2006/relationships/image" Target="../media/image21.png" /><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2" Type="http://schemas.openxmlformats.org/officeDocument/2006/relationships/image" Target="../media/image22.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588676" y="1668260"/>
            <a:ext cx="7772400" cy="1600200"/>
          </a:xfrm>
        </p:spPr>
        <p:txBody>
          <a:bodyPr/>
          <a:lstStyle/>
          <a:p>
            <a:r>
              <a:rPr lang="en-US" dirty="0"/>
              <a:t>Marketing Planning 312</a:t>
            </a:r>
          </a:p>
          <a:p>
            <a:r>
              <a:rPr lang="en-US" dirty="0"/>
              <a:t>Chapter 3 Part 1</a:t>
            </a:r>
          </a:p>
          <a:p>
            <a:r>
              <a:rPr lang="en-US" sz="2400" dirty="0">
                <a:latin typeface="Arial" charset="0"/>
                <a:ea typeface="Arial" charset="0"/>
                <a:cs typeface="Arial" charset="0"/>
              </a:rPr>
              <a:t>MaRketing analysis overview</a:t>
            </a:r>
          </a:p>
          <a:p>
            <a:endParaRPr lang="th-TH" dirty="0"/>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56953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693023" y="2138081"/>
            <a:ext cx="4151619" cy="3695451"/>
          </a:xfrm>
        </p:spPr>
        <p:txBody>
          <a:bodyPr/>
          <a:lstStyle/>
          <a:p>
            <a:r>
              <a:rPr lang="en-US" dirty="0"/>
              <a:t>Chapter 3</a:t>
            </a:r>
            <a:br>
              <a:rPr lang="en-US" dirty="0"/>
            </a:br>
            <a:r>
              <a:rPr lang="en-US" sz="3000" dirty="0"/>
              <a:t>Collecting and Analyzing Marketing Information</a:t>
            </a:r>
          </a:p>
        </p:txBody>
      </p:sp>
    </p:spTree>
    <p:extLst>
      <p:ext uri="{BB962C8B-B14F-4D97-AF65-F5344CB8AC3E}">
        <p14:creationId xmlns:p14="http://schemas.microsoft.com/office/powerpoint/2010/main" val="48421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Chapter Outline</a:t>
            </a:r>
          </a:p>
        </p:txBody>
      </p:sp>
      <p:sp>
        <p:nvSpPr>
          <p:cNvPr id="2" name="Content Placeholder 1"/>
          <p:cNvSpPr>
            <a:spLocks noGrp="1"/>
          </p:cNvSpPr>
          <p:nvPr>
            <p:ph idx="1"/>
          </p:nvPr>
        </p:nvSpPr>
        <p:spPr>
          <a:xfrm>
            <a:off x="448091" y="1869701"/>
            <a:ext cx="8236601" cy="4658099"/>
          </a:xfrm>
        </p:spPr>
        <p:txBody>
          <a:bodyPr/>
          <a:lstStyle/>
          <a:p>
            <a:r>
              <a:rPr lang="en-US"/>
              <a:t>Introduction</a:t>
            </a:r>
          </a:p>
          <a:p>
            <a:r>
              <a:rPr lang="en-US"/>
              <a:t>Conducting a situation analysis</a:t>
            </a:r>
          </a:p>
          <a:p>
            <a:r>
              <a:rPr lang="en-US"/>
              <a:t>The internal environment </a:t>
            </a:r>
          </a:p>
          <a:p>
            <a:r>
              <a:rPr lang="en-US"/>
              <a:t>The customer environment</a:t>
            </a:r>
          </a:p>
          <a:p>
            <a:r>
              <a:rPr lang="en-US"/>
              <a:t>The external environment</a:t>
            </a:r>
          </a:p>
          <a:p>
            <a:r>
              <a:rPr lang="en-US"/>
              <a:t>Collecting marketing data and information </a:t>
            </a:r>
            <a:endParaRPr lang="en-US"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3</a:t>
            </a:fld>
            <a:endParaRPr lang="en-US" dirty="0"/>
          </a:p>
        </p:txBody>
      </p:sp>
    </p:spTree>
    <p:extLst>
      <p:ext uri="{BB962C8B-B14F-4D97-AF65-F5344CB8AC3E}">
        <p14:creationId xmlns:p14="http://schemas.microsoft.com/office/powerpoint/2010/main" val="2530269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Issues to Be Considered in a Situation Analysis</a:t>
            </a:r>
          </a:p>
        </p:txBody>
      </p:sp>
      <p:sp>
        <p:nvSpPr>
          <p:cNvPr id="5" name="Content Placeholder 4"/>
          <p:cNvSpPr>
            <a:spLocks noGrp="1"/>
          </p:cNvSpPr>
          <p:nvPr>
            <p:ph idx="1"/>
          </p:nvPr>
        </p:nvSpPr>
        <p:spPr>
          <a:xfrm>
            <a:off x="124918" y="1869701"/>
            <a:ext cx="4336270" cy="4658099"/>
          </a:xfrm>
        </p:spPr>
        <p:txBody>
          <a:bodyPr/>
          <a:lstStyle/>
          <a:p>
            <a:r>
              <a:rPr lang="en-IN" b="1" dirty="0">
                <a:solidFill>
                  <a:srgbClr val="0070C0"/>
                </a:solidFill>
              </a:rPr>
              <a:t>The internal environment</a:t>
            </a:r>
          </a:p>
          <a:p>
            <a:pPr lvl="1"/>
            <a:r>
              <a:rPr lang="en-IN" sz="3600" b="1" dirty="0"/>
              <a:t>Review</a:t>
            </a:r>
            <a:r>
              <a:rPr lang="en-IN" dirty="0"/>
              <a:t> of current objectives, strategy, and performance</a:t>
            </a:r>
          </a:p>
          <a:p>
            <a:pPr lvl="1"/>
            <a:r>
              <a:rPr lang="en-IN" sz="3600" b="1" dirty="0"/>
              <a:t>Availability of resources</a:t>
            </a:r>
          </a:p>
          <a:p>
            <a:pPr lvl="1"/>
            <a:r>
              <a:rPr lang="en-IN" dirty="0"/>
              <a:t>Organizational </a:t>
            </a:r>
            <a:r>
              <a:rPr lang="en-IN" sz="3600" b="1" dirty="0"/>
              <a:t>culture</a:t>
            </a:r>
            <a:r>
              <a:rPr lang="en-IN" dirty="0"/>
              <a:t> and structure</a:t>
            </a:r>
          </a:p>
        </p:txBody>
      </p:sp>
      <p:sp>
        <p:nvSpPr>
          <p:cNvPr id="4" name="Slide Number Placeholder 3"/>
          <p:cNvSpPr>
            <a:spLocks noGrp="1"/>
          </p:cNvSpPr>
          <p:nvPr>
            <p:ph type="sldNum" sz="quarter" idx="12"/>
          </p:nvPr>
        </p:nvSpPr>
        <p:spPr/>
        <p:txBody>
          <a:bodyPr/>
          <a:lstStyle/>
          <a:p>
            <a:fld id="{7CA3B053-DD34-B645-BCE5-0B617BE5BFE4}" type="slidenum">
              <a:rPr lang="en-US" smtClean="0"/>
              <a:pPr/>
              <a:t>4</a:t>
            </a:fld>
            <a:endParaRPr lang="en-US" dirty="0"/>
          </a:p>
        </p:txBody>
      </p:sp>
      <p:pic>
        <p:nvPicPr>
          <p:cNvPr id="3" name="Picture 2"/>
          <p:cNvPicPr>
            <a:picLocks noChangeAspect="1"/>
          </p:cNvPicPr>
          <p:nvPr/>
        </p:nvPicPr>
        <p:blipFill>
          <a:blip r:embed="rId3"/>
          <a:stretch>
            <a:fillRect/>
          </a:stretch>
        </p:blipFill>
        <p:spPr>
          <a:xfrm>
            <a:off x="4690061" y="2360952"/>
            <a:ext cx="3880883" cy="30855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28456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620" y="292133"/>
            <a:ext cx="7989752" cy="1083329"/>
          </a:xfrm>
        </p:spPr>
        <p:txBody>
          <a:bodyPr>
            <a:noAutofit/>
          </a:bodyPr>
          <a:lstStyle/>
          <a:p>
            <a:r>
              <a:rPr lang="en-US" dirty="0"/>
              <a:t>Issues to Be Considered in a Situation Analysis  </a:t>
            </a:r>
            <a:r>
              <a:rPr lang="en-US" sz="2000" dirty="0"/>
              <a:t>(Continued 1)</a:t>
            </a:r>
            <a:endParaRPr lang="en-US" dirty="0"/>
          </a:p>
        </p:txBody>
      </p:sp>
      <p:sp>
        <p:nvSpPr>
          <p:cNvPr id="5" name="Content Placeholder 4"/>
          <p:cNvSpPr>
            <a:spLocks noGrp="1"/>
          </p:cNvSpPr>
          <p:nvPr>
            <p:ph idx="1"/>
          </p:nvPr>
        </p:nvSpPr>
        <p:spPr>
          <a:xfrm>
            <a:off x="448091" y="3268782"/>
            <a:ext cx="8236601" cy="4658099"/>
          </a:xfrm>
        </p:spPr>
        <p:txBody>
          <a:bodyPr/>
          <a:lstStyle/>
          <a:p>
            <a:r>
              <a:rPr lang="en-IN" sz="2400" b="1" dirty="0">
                <a:solidFill>
                  <a:srgbClr val="0070C0"/>
                </a:solidFill>
              </a:rPr>
              <a:t>The customer environment</a:t>
            </a:r>
          </a:p>
          <a:p>
            <a:pPr lvl="1"/>
            <a:r>
              <a:rPr lang="en-IN" sz="2400" dirty="0"/>
              <a:t>Who are our current and potential customers?</a:t>
            </a:r>
          </a:p>
          <a:p>
            <a:pPr lvl="1"/>
            <a:r>
              <a:rPr lang="en-IN" sz="2400" dirty="0"/>
              <a:t>What do customers do with our products?</a:t>
            </a:r>
          </a:p>
          <a:p>
            <a:pPr lvl="1"/>
            <a:r>
              <a:rPr lang="en-IN" sz="2400" dirty="0"/>
              <a:t>When do customers select our products?</a:t>
            </a:r>
            <a:endParaRPr lang="en-US" sz="2400" dirty="0"/>
          </a:p>
          <a:p>
            <a:pPr lvl="1"/>
            <a:r>
              <a:rPr lang="en-IN" sz="2400" dirty="0"/>
              <a:t>Why (and how) do customers select our products?</a:t>
            </a:r>
          </a:p>
          <a:p>
            <a:pPr lvl="1"/>
            <a:r>
              <a:rPr lang="en-IN" sz="2400" dirty="0"/>
              <a:t>Why do potential customers not purchase our products?</a:t>
            </a:r>
            <a:endParaRPr lang="en-US" sz="2400" dirty="0"/>
          </a:p>
          <a:p>
            <a:pPr marL="324000" lvl="1" indent="0">
              <a:buNone/>
            </a:pPr>
            <a:endParaRPr lang="en-US" sz="2400" dirty="0"/>
          </a:p>
          <a:p>
            <a:pPr lvl="1"/>
            <a:endParaRPr lang="en-IN" sz="2400" dirty="0"/>
          </a:p>
        </p:txBody>
      </p:sp>
      <p:sp>
        <p:nvSpPr>
          <p:cNvPr id="4" name="Slide Number Placeholder 3"/>
          <p:cNvSpPr>
            <a:spLocks noGrp="1"/>
          </p:cNvSpPr>
          <p:nvPr>
            <p:ph type="sldNum" sz="quarter" idx="12"/>
          </p:nvPr>
        </p:nvSpPr>
        <p:spPr/>
        <p:txBody>
          <a:bodyPr/>
          <a:lstStyle/>
          <a:p>
            <a:fld id="{7CA3B053-DD34-B645-BCE5-0B617BE5BFE4}" type="slidenum">
              <a:rPr lang="en-US" smtClean="0"/>
              <a:pPr/>
              <a:t>5</a:t>
            </a:fld>
            <a:endParaRPr lang="en-US" dirty="0"/>
          </a:p>
        </p:txBody>
      </p:sp>
      <p:pic>
        <p:nvPicPr>
          <p:cNvPr id="3" name="Picture 2"/>
          <p:cNvPicPr>
            <a:picLocks noChangeAspect="1"/>
          </p:cNvPicPr>
          <p:nvPr/>
        </p:nvPicPr>
        <p:blipFill>
          <a:blip r:embed="rId3"/>
          <a:stretch>
            <a:fillRect/>
          </a:stretch>
        </p:blipFill>
        <p:spPr>
          <a:xfrm>
            <a:off x="5752888" y="1873770"/>
            <a:ext cx="2931804" cy="1950719"/>
          </a:xfrm>
          <a:prstGeom prst="rect">
            <a:avLst/>
          </a:prstGeom>
          <a:ln>
            <a:noFill/>
          </a:ln>
          <a:effectLst>
            <a:softEdge rad="112500"/>
          </a:effectLst>
        </p:spPr>
      </p:pic>
    </p:spTree>
    <p:extLst>
      <p:ext uri="{BB962C8B-B14F-4D97-AF65-F5344CB8AC3E}">
        <p14:creationId xmlns:p14="http://schemas.microsoft.com/office/powerpoint/2010/main" val="865861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e internal environment&#10;Review of current objectives, strategy, and performance&#10;Availability of resources&#10;Organizational culture and structure&#10;&#10;The customer environment&#10;Who are our current and potential customers?&#10;What do customers do with our products?&#10;Where do customers purchase our products?&#10;When do customers purchase our products?&#10;Why (and how) do customers select our products?&#10;Why do potential customers not purchase our products?&#10;&#10;The external environment&#10;Competition&#10;Economic growth and stability&#10;Political trends&#10;Legal and regulatory issues&#10;Technological advancements&#10;Sociocultural trends&#10;" title="Exhibit 3.1 Issues to Be Considered in a Situation Analysis"/>
          <p:cNvSpPr>
            <a:spLocks noGrp="1"/>
          </p:cNvSpPr>
          <p:nvPr>
            <p:ph type="title"/>
          </p:nvPr>
        </p:nvSpPr>
        <p:spPr/>
        <p:txBody>
          <a:bodyPr>
            <a:normAutofit fontScale="90000"/>
          </a:bodyPr>
          <a:lstStyle/>
          <a:p>
            <a:r>
              <a:rPr lang="en-US" sz="4400" dirty="0"/>
              <a:t>Issues to Be Considered in a Situation Analysis </a:t>
            </a:r>
            <a:r>
              <a:rPr lang="en-US" sz="2200" dirty="0"/>
              <a:t>(Continued 2)</a:t>
            </a:r>
          </a:p>
        </p:txBody>
      </p:sp>
      <p:sp>
        <p:nvSpPr>
          <p:cNvPr id="5" name="Content Placeholder 4"/>
          <p:cNvSpPr>
            <a:spLocks noGrp="1"/>
          </p:cNvSpPr>
          <p:nvPr>
            <p:ph idx="1"/>
          </p:nvPr>
        </p:nvSpPr>
        <p:spPr>
          <a:xfrm>
            <a:off x="334343" y="2028727"/>
            <a:ext cx="8236601" cy="4658099"/>
          </a:xfrm>
        </p:spPr>
        <p:txBody>
          <a:bodyPr/>
          <a:lstStyle/>
          <a:p>
            <a:r>
              <a:rPr lang="en-IN" b="1" dirty="0">
                <a:solidFill>
                  <a:srgbClr val="0070C0"/>
                </a:solidFill>
              </a:rPr>
              <a:t>The external environment</a:t>
            </a:r>
          </a:p>
          <a:p>
            <a:pPr lvl="1"/>
            <a:r>
              <a:rPr lang="en-IN" dirty="0"/>
              <a:t>Competition</a:t>
            </a:r>
          </a:p>
          <a:p>
            <a:pPr lvl="1"/>
            <a:r>
              <a:rPr lang="en-IN" dirty="0"/>
              <a:t>Economic growth and stability </a:t>
            </a:r>
          </a:p>
          <a:p>
            <a:pPr lvl="1"/>
            <a:r>
              <a:rPr lang="en-IN" dirty="0"/>
              <a:t>Political trends</a:t>
            </a:r>
          </a:p>
          <a:p>
            <a:pPr lvl="1"/>
            <a:r>
              <a:rPr lang="en-IN" dirty="0"/>
              <a:t>Legal and regulatory issues </a:t>
            </a:r>
          </a:p>
          <a:p>
            <a:pPr lvl="1"/>
            <a:r>
              <a:rPr lang="en-IN" dirty="0"/>
              <a:t>Technological advancements</a:t>
            </a:r>
          </a:p>
        </p:txBody>
      </p:sp>
      <p:sp>
        <p:nvSpPr>
          <p:cNvPr id="4" name="Slide Number Placeholder 3"/>
          <p:cNvSpPr>
            <a:spLocks noGrp="1"/>
          </p:cNvSpPr>
          <p:nvPr>
            <p:ph type="sldNum" sz="quarter" idx="12"/>
          </p:nvPr>
        </p:nvSpPr>
        <p:spPr/>
        <p:txBody>
          <a:bodyPr/>
          <a:lstStyle/>
          <a:p>
            <a:fld id="{7CA3B053-DD34-B645-BCE5-0B617BE5BFE4}" type="slidenum">
              <a:rPr lang="en-US" smtClean="0"/>
              <a:pPr/>
              <a:t>6</a:t>
            </a:fld>
            <a:endParaRPr lang="en-US" dirty="0"/>
          </a:p>
        </p:txBody>
      </p:sp>
      <p:pic>
        <p:nvPicPr>
          <p:cNvPr id="3" name="Picture 2"/>
          <p:cNvPicPr>
            <a:picLocks noChangeAspect="1"/>
          </p:cNvPicPr>
          <p:nvPr/>
        </p:nvPicPr>
        <p:blipFill>
          <a:blip r:embed="rId3"/>
          <a:stretch>
            <a:fillRect/>
          </a:stretch>
        </p:blipFill>
        <p:spPr>
          <a:xfrm>
            <a:off x="5357844" y="2028727"/>
            <a:ext cx="3213100" cy="28874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318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Conducting a Situation Analysis</a:t>
            </a:r>
          </a:p>
        </p:txBody>
      </p:sp>
      <p:sp>
        <p:nvSpPr>
          <p:cNvPr id="15363" name="Content Placeholder 4"/>
          <p:cNvSpPr>
            <a:spLocks noGrp="1"/>
          </p:cNvSpPr>
          <p:nvPr>
            <p:ph idx="1"/>
          </p:nvPr>
        </p:nvSpPr>
        <p:spPr>
          <a:xfrm>
            <a:off x="550184" y="1869701"/>
            <a:ext cx="8581869" cy="4658099"/>
          </a:xfrm>
        </p:spPr>
        <p:txBody>
          <a:bodyPr/>
          <a:lstStyle/>
          <a:p>
            <a:r>
              <a:rPr lang="en-US" b="1" dirty="0">
                <a:solidFill>
                  <a:srgbClr val="0070C0"/>
                </a:solidFill>
              </a:rPr>
              <a:t>Analysis alone is not a solution</a:t>
            </a:r>
          </a:p>
          <a:p>
            <a:pPr lvl="1"/>
            <a:r>
              <a:rPr lang="en-US" dirty="0"/>
              <a:t>Should be </a:t>
            </a:r>
            <a:r>
              <a:rPr lang="en-US" sz="3600" b="1" dirty="0"/>
              <a:t>combined with intuition and judgement</a:t>
            </a:r>
            <a:r>
              <a:rPr lang="en-US" dirty="0"/>
              <a:t> to yield useful results for planning </a:t>
            </a:r>
          </a:p>
          <a:p>
            <a:r>
              <a:rPr lang="en-US" b="1" dirty="0">
                <a:solidFill>
                  <a:srgbClr val="0070C0"/>
                </a:solidFill>
              </a:rPr>
              <a:t>Data is not the same as information</a:t>
            </a:r>
          </a:p>
          <a:p>
            <a:pPr lvl="1"/>
            <a:r>
              <a:rPr lang="en-US" dirty="0">
                <a:solidFill>
                  <a:srgbClr val="FF0000"/>
                </a:solidFill>
              </a:rPr>
              <a:t>Data - Collection of numbers or facts that have the potential to provide information</a:t>
            </a:r>
          </a:p>
          <a:p>
            <a:pPr lvl="1"/>
            <a:r>
              <a:rPr lang="en-US" dirty="0">
                <a:solidFill>
                  <a:srgbClr val="FF0000"/>
                </a:solidFill>
              </a:rPr>
              <a:t>Information - Data transformed or combined with other data in a manner that makes them useful to decision makers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7</a:t>
            </a:fld>
            <a:endParaRPr lang="en-US" dirty="0"/>
          </a:p>
        </p:txBody>
      </p:sp>
    </p:spTree>
    <p:extLst>
      <p:ext uri="{BB962C8B-B14F-4D97-AF65-F5344CB8AC3E}">
        <p14:creationId xmlns:p14="http://schemas.microsoft.com/office/powerpoint/2010/main" val="2982204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Conducting a Situation Analysis  </a:t>
            </a:r>
            <a:r>
              <a:rPr lang="en-US" sz="2000" dirty="0"/>
              <a:t>(Continued 1)</a:t>
            </a:r>
          </a:p>
        </p:txBody>
      </p:sp>
      <p:sp>
        <p:nvSpPr>
          <p:cNvPr id="15363" name="Content Placeholder 4"/>
          <p:cNvSpPr>
            <a:spLocks noGrp="1"/>
          </p:cNvSpPr>
          <p:nvPr>
            <p:ph idx="1"/>
          </p:nvPr>
        </p:nvSpPr>
        <p:spPr>
          <a:xfrm>
            <a:off x="386162" y="1762687"/>
            <a:ext cx="5152546" cy="4658099"/>
          </a:xfrm>
        </p:spPr>
        <p:txBody>
          <a:bodyPr/>
          <a:lstStyle/>
          <a:p>
            <a:r>
              <a:rPr lang="en-US" b="1" dirty="0">
                <a:solidFill>
                  <a:srgbClr val="0070C0"/>
                </a:solidFill>
              </a:rPr>
              <a:t>Benefits of analysis must outweigh costs</a:t>
            </a:r>
          </a:p>
          <a:p>
            <a:pPr lvl="1"/>
            <a:r>
              <a:rPr lang="en-US" dirty="0"/>
              <a:t>Value of analysis depends on the </a:t>
            </a:r>
            <a:r>
              <a:rPr lang="en-US" sz="3600" b="1" dirty="0"/>
              <a:t>quality</a:t>
            </a:r>
            <a:r>
              <a:rPr lang="en-US" dirty="0"/>
              <a:t> of resulting marketing plans</a:t>
            </a:r>
          </a:p>
          <a:p>
            <a:pPr lvl="1"/>
            <a:r>
              <a:rPr lang="en-US" sz="3600" b="1" dirty="0"/>
              <a:t>Cost</a:t>
            </a:r>
            <a:r>
              <a:rPr lang="en-US" dirty="0"/>
              <a:t> of acquiring data is easily determined </a:t>
            </a:r>
          </a:p>
          <a:p>
            <a:pPr lvl="1"/>
            <a:r>
              <a:rPr lang="en-US" sz="3600" b="1" dirty="0"/>
              <a:t>Benefit</a:t>
            </a:r>
            <a:r>
              <a:rPr lang="en-US" dirty="0"/>
              <a:t> of improved decision is harder to estimate </a:t>
            </a:r>
          </a:p>
        </p:txBody>
      </p:sp>
      <p:sp>
        <p:nvSpPr>
          <p:cNvPr id="3" name="Slide Number Placeholder 2"/>
          <p:cNvSpPr>
            <a:spLocks noGrp="1"/>
          </p:cNvSpPr>
          <p:nvPr>
            <p:ph type="sldNum" sz="quarter" idx="12"/>
          </p:nvPr>
        </p:nvSpPr>
        <p:spPr/>
        <p:txBody>
          <a:bodyPr/>
          <a:lstStyle/>
          <a:p>
            <a:fld id="{7CA3B053-DD34-B645-BCE5-0B617BE5BFE4}" type="slidenum">
              <a:rPr lang="en-US" smtClean="0"/>
              <a:pPr/>
              <a:t>8</a:t>
            </a:fld>
            <a:endParaRPr lang="en-US" dirty="0"/>
          </a:p>
        </p:txBody>
      </p:sp>
      <p:pic>
        <p:nvPicPr>
          <p:cNvPr id="4" name="Picture 3"/>
          <p:cNvPicPr>
            <a:picLocks noChangeAspect="1"/>
          </p:cNvPicPr>
          <p:nvPr/>
        </p:nvPicPr>
        <p:blipFill>
          <a:blip r:embed="rId3"/>
          <a:stretch>
            <a:fillRect/>
          </a:stretch>
        </p:blipFill>
        <p:spPr>
          <a:xfrm>
            <a:off x="5709267" y="2498361"/>
            <a:ext cx="3174121" cy="2510853"/>
          </a:xfrm>
          <a:prstGeom prst="rect">
            <a:avLst/>
          </a:prstGeom>
        </p:spPr>
      </p:pic>
    </p:spTree>
    <p:extLst>
      <p:ext uri="{BB962C8B-B14F-4D97-AF65-F5344CB8AC3E}">
        <p14:creationId xmlns:p14="http://schemas.microsoft.com/office/powerpoint/2010/main" val="2146548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Conducting a Situation Analysis  </a:t>
            </a:r>
            <a:r>
              <a:rPr lang="en-US" sz="2000" dirty="0"/>
              <a:t>(Continued 2)</a:t>
            </a:r>
          </a:p>
        </p:txBody>
      </p:sp>
      <p:sp>
        <p:nvSpPr>
          <p:cNvPr id="15363" name="Content Placeholder 4"/>
          <p:cNvSpPr>
            <a:spLocks noGrp="1"/>
          </p:cNvSpPr>
          <p:nvPr>
            <p:ph idx="1"/>
          </p:nvPr>
        </p:nvSpPr>
        <p:spPr>
          <a:xfrm>
            <a:off x="0" y="1869701"/>
            <a:ext cx="6120985" cy="4658099"/>
          </a:xfrm>
        </p:spPr>
        <p:txBody>
          <a:bodyPr/>
          <a:lstStyle/>
          <a:p>
            <a:r>
              <a:rPr lang="en-US" b="1" dirty="0">
                <a:solidFill>
                  <a:srgbClr val="0070C0"/>
                </a:solidFill>
              </a:rPr>
              <a:t>Conducting a situation analysis is a challenging exercise</a:t>
            </a:r>
          </a:p>
          <a:p>
            <a:pPr lvl="1"/>
            <a:r>
              <a:rPr lang="en-US" dirty="0"/>
              <a:t>Analysis should be </a:t>
            </a:r>
            <a:r>
              <a:rPr lang="en-US" sz="3600" b="1" dirty="0"/>
              <a:t>organized, systematic, supported</a:t>
            </a:r>
            <a:r>
              <a:rPr lang="en-US" dirty="0"/>
              <a:t> by sufficient resources, and an ongoing effort</a:t>
            </a:r>
          </a:p>
          <a:p>
            <a:pPr lvl="1"/>
            <a:r>
              <a:rPr lang="en-US" dirty="0"/>
              <a:t>It is necessary to </a:t>
            </a:r>
            <a:r>
              <a:rPr lang="en-US" sz="3600" b="1" dirty="0"/>
              <a:t>simultaneously track </a:t>
            </a:r>
            <a:r>
              <a:rPr lang="en-US" dirty="0"/>
              <a:t>internal, customer, and external environments </a:t>
            </a:r>
          </a:p>
        </p:txBody>
      </p:sp>
      <p:sp>
        <p:nvSpPr>
          <p:cNvPr id="3" name="Slide Number Placeholder 2"/>
          <p:cNvSpPr>
            <a:spLocks noGrp="1"/>
          </p:cNvSpPr>
          <p:nvPr>
            <p:ph type="sldNum" sz="quarter" idx="12"/>
          </p:nvPr>
        </p:nvSpPr>
        <p:spPr/>
        <p:txBody>
          <a:bodyPr/>
          <a:lstStyle/>
          <a:p>
            <a:fld id="{7CA3B053-DD34-B645-BCE5-0B617BE5BFE4}" type="slidenum">
              <a:rPr lang="en-US" smtClean="0"/>
              <a:pPr/>
              <a:t>9</a:t>
            </a:fld>
            <a:endParaRPr lang="en-US" dirty="0"/>
          </a:p>
        </p:txBody>
      </p:sp>
      <p:pic>
        <p:nvPicPr>
          <p:cNvPr id="4" name="Picture 3"/>
          <p:cNvPicPr>
            <a:picLocks noChangeAspect="1"/>
          </p:cNvPicPr>
          <p:nvPr/>
        </p:nvPicPr>
        <p:blipFill>
          <a:blip r:embed="rId3"/>
          <a:stretch>
            <a:fillRect/>
          </a:stretch>
        </p:blipFill>
        <p:spPr>
          <a:xfrm>
            <a:off x="6033541" y="2061148"/>
            <a:ext cx="2874831" cy="22485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6613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Exhibit 3.2 -The Relationship Among the Internal, Customer, and External Environments</a:t>
            </a:r>
          </a:p>
        </p:txBody>
      </p:sp>
      <p:sp>
        <p:nvSpPr>
          <p:cNvPr id="4" name="Slide Number Placeholder 3"/>
          <p:cNvSpPr>
            <a:spLocks noGrp="1"/>
          </p:cNvSpPr>
          <p:nvPr>
            <p:ph type="sldNum" sz="quarter" idx="12"/>
          </p:nvPr>
        </p:nvSpPr>
        <p:spPr/>
        <p:txBody>
          <a:bodyPr/>
          <a:lstStyle/>
          <a:p>
            <a:fld id="{7CA3B053-DD34-B645-BCE5-0B617BE5BFE4}" type="slidenum">
              <a:rPr lang="en-US" sz="1200" smtClean="0"/>
              <a:pPr/>
              <a:t>10</a:t>
            </a:fld>
            <a:endParaRPr lang="en-US" sz="1200" dirty="0"/>
          </a:p>
        </p:txBody>
      </p:sp>
      <p:pic>
        <p:nvPicPr>
          <p:cNvPr id="3" name="Picture 2" descr="This illustration highlights the relationship between internal, customer, and external environments. The illustration consists of five small circles and six large circles. The five small circles are placed in the form of a flower. The circles partially overlap each other. In clockwise order, the circles are labeled as follows:&#10;• Customer environment: Who?&#10;• Customer environment: What?&#10;• Customer environment: Where?&#10;• Customer environment: When?&#10;• Customer environment: Why?&#10;&#10;Six large circles surround the small circles. In clockwise order, the circles are labeled as follows:&#10;• External environment: Competition&#10;• External environment: Politics &#10;• External environment: Sociocultural&#10;• External environment: Technology&#10;• External environment: Legal&#10;• External environment: Economy&#10;" title="Exhibit 3.2 The Relationship Among the Internal, Customer, and External Environment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1636" y="1634346"/>
            <a:ext cx="5201970" cy="4885923"/>
          </a:xfrm>
          <a:prstGeom prst="rect">
            <a:avLst/>
          </a:prstGeom>
        </p:spPr>
      </p:pic>
    </p:spTree>
    <p:extLst>
      <p:ext uri="{BB962C8B-B14F-4D97-AF65-F5344CB8AC3E}">
        <p14:creationId xmlns:p14="http://schemas.microsoft.com/office/powerpoint/2010/main" val="1746481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Analyzing the Internal Environment</a:t>
            </a:r>
          </a:p>
        </p:txBody>
      </p:sp>
      <p:sp>
        <p:nvSpPr>
          <p:cNvPr id="6" name="Content Placeholder 5"/>
          <p:cNvSpPr>
            <a:spLocks noGrp="1"/>
          </p:cNvSpPr>
          <p:nvPr>
            <p:ph idx="1"/>
          </p:nvPr>
        </p:nvSpPr>
        <p:spPr>
          <a:xfrm>
            <a:off x="276093" y="1604246"/>
            <a:ext cx="9317612" cy="3917014"/>
          </a:xfrm>
        </p:spPr>
        <p:txBody>
          <a:bodyPr/>
          <a:lstStyle/>
          <a:p>
            <a:r>
              <a:rPr lang="en-IN" b="1" dirty="0">
                <a:solidFill>
                  <a:srgbClr val="0070C0"/>
                </a:solidFill>
              </a:rPr>
              <a:t>Involves a review of:</a:t>
            </a:r>
          </a:p>
          <a:p>
            <a:pPr lvl="1"/>
            <a:r>
              <a:rPr lang="en-US" b="1" dirty="0">
                <a:solidFill>
                  <a:srgbClr val="0070C0"/>
                </a:solidFill>
              </a:rPr>
              <a:t>Current marketing objectives, strategy, and performance</a:t>
            </a:r>
          </a:p>
          <a:p>
            <a:pPr lvl="2"/>
            <a:r>
              <a:rPr lang="en-IN" sz="3600" b="1" dirty="0"/>
              <a:t>Consistency</a:t>
            </a:r>
            <a:r>
              <a:rPr lang="en-IN" dirty="0"/>
              <a:t> of marketing goals with corporate goals</a:t>
            </a:r>
          </a:p>
          <a:p>
            <a:pPr lvl="2"/>
            <a:r>
              <a:rPr lang="en-IN" dirty="0"/>
              <a:t>Reasons behind </a:t>
            </a:r>
            <a:r>
              <a:rPr lang="en-IN" sz="3600" b="1" dirty="0"/>
              <a:t>improving or declining performance</a:t>
            </a:r>
            <a:endParaRPr lang="en-US" sz="3600" b="1" dirty="0"/>
          </a:p>
          <a:p>
            <a:pPr lvl="1"/>
            <a:r>
              <a:rPr lang="en-US" b="1" dirty="0">
                <a:solidFill>
                  <a:srgbClr val="0070C0"/>
                </a:solidFill>
              </a:rPr>
              <a:t>Current and anticipated organizational resources</a:t>
            </a:r>
          </a:p>
          <a:p>
            <a:pPr lvl="2"/>
            <a:r>
              <a:rPr lang="en-IN" dirty="0"/>
              <a:t>Current state of </a:t>
            </a:r>
            <a:r>
              <a:rPr lang="en-IN" sz="3600" b="1" dirty="0"/>
              <a:t>organizational resources</a:t>
            </a:r>
          </a:p>
          <a:p>
            <a:pPr lvl="2"/>
            <a:r>
              <a:rPr lang="en-IN" sz="3600" b="1" dirty="0"/>
              <a:t>Measures</a:t>
            </a:r>
            <a:r>
              <a:rPr lang="en-IN" dirty="0"/>
              <a:t> required to use resources more effectively</a:t>
            </a:r>
            <a:endParaRPr lang="en-US" dirty="0"/>
          </a:p>
          <a:p>
            <a:pPr lvl="1"/>
            <a:endParaRPr lang="en-US"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11</a:t>
            </a:fld>
            <a:endParaRPr lang="en-US" dirty="0"/>
          </a:p>
        </p:txBody>
      </p:sp>
    </p:spTree>
    <p:extLst>
      <p:ext uri="{BB962C8B-B14F-4D97-AF65-F5344CB8AC3E}">
        <p14:creationId xmlns:p14="http://schemas.microsoft.com/office/powerpoint/2010/main" val="146224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Analyzing the Internal Environment </a:t>
            </a:r>
            <a:r>
              <a:rPr lang="en-US" sz="2000" dirty="0"/>
              <a:t>(Continued)</a:t>
            </a:r>
          </a:p>
        </p:txBody>
      </p:sp>
      <p:sp>
        <p:nvSpPr>
          <p:cNvPr id="6" name="Content Placeholder 5"/>
          <p:cNvSpPr>
            <a:spLocks noGrp="1"/>
          </p:cNvSpPr>
          <p:nvPr>
            <p:ph idx="1"/>
          </p:nvPr>
        </p:nvSpPr>
        <p:spPr>
          <a:xfrm>
            <a:off x="448091" y="1761498"/>
            <a:ext cx="8236601" cy="4658099"/>
          </a:xfrm>
        </p:spPr>
        <p:txBody>
          <a:bodyPr/>
          <a:lstStyle/>
          <a:p>
            <a:pPr lvl="1"/>
            <a:r>
              <a:rPr lang="en-US" b="1" dirty="0">
                <a:solidFill>
                  <a:srgbClr val="0070C0"/>
                </a:solidFill>
              </a:rPr>
              <a:t>Current and anticipated cultural and structural issues</a:t>
            </a:r>
          </a:p>
          <a:p>
            <a:pPr lvl="2"/>
            <a:r>
              <a:rPr lang="en-IN" sz="3600" b="1" dirty="0"/>
              <a:t>Positive and negative aspects</a:t>
            </a:r>
            <a:r>
              <a:rPr lang="en-IN" dirty="0"/>
              <a:t> of current and anticipated organizational structure</a:t>
            </a:r>
          </a:p>
          <a:p>
            <a:pPr lvl="2"/>
            <a:r>
              <a:rPr lang="en-IN" sz="3600" b="1" dirty="0"/>
              <a:t>Internal politics or management challenges</a:t>
            </a:r>
            <a:r>
              <a:rPr lang="en-IN" dirty="0"/>
              <a:t> that may affect marketing activities</a:t>
            </a:r>
            <a:endParaRPr lang="en-US" dirty="0"/>
          </a:p>
          <a:p>
            <a:pPr lvl="1"/>
            <a:endParaRPr lang="en-US"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12</a:t>
            </a:fld>
            <a:endParaRPr lang="en-US" dirty="0"/>
          </a:p>
        </p:txBody>
      </p:sp>
      <p:pic>
        <p:nvPicPr>
          <p:cNvPr id="4" name="Picture 3"/>
          <p:cNvPicPr>
            <a:picLocks noChangeAspect="1"/>
          </p:cNvPicPr>
          <p:nvPr/>
        </p:nvPicPr>
        <p:blipFill>
          <a:blip r:embed="rId3"/>
          <a:stretch>
            <a:fillRect/>
          </a:stretch>
        </p:blipFill>
        <p:spPr>
          <a:xfrm>
            <a:off x="3248506" y="4748789"/>
            <a:ext cx="2235396" cy="1720954"/>
          </a:xfrm>
          <a:prstGeom prst="rect">
            <a:avLst/>
          </a:prstGeom>
        </p:spPr>
      </p:pic>
    </p:spTree>
    <p:extLst>
      <p:ext uri="{BB962C8B-B14F-4D97-AF65-F5344CB8AC3E}">
        <p14:creationId xmlns:p14="http://schemas.microsoft.com/office/powerpoint/2010/main" val="3059430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Analyzing the Customer Environment </a:t>
            </a:r>
          </a:p>
        </p:txBody>
      </p:sp>
      <p:sp>
        <p:nvSpPr>
          <p:cNvPr id="2" name="Content Placeholder 1"/>
          <p:cNvSpPr>
            <a:spLocks noGrp="1"/>
          </p:cNvSpPr>
          <p:nvPr>
            <p:ph idx="1"/>
          </p:nvPr>
        </p:nvSpPr>
        <p:spPr>
          <a:xfrm>
            <a:off x="581192" y="1516803"/>
            <a:ext cx="8762677" cy="4658099"/>
          </a:xfrm>
        </p:spPr>
        <p:txBody>
          <a:bodyPr/>
          <a:lstStyle/>
          <a:p>
            <a:r>
              <a:rPr lang="en-US" b="1" dirty="0">
                <a:solidFill>
                  <a:srgbClr val="0070C0"/>
                </a:solidFill>
              </a:rPr>
              <a:t>Involves examining:</a:t>
            </a:r>
          </a:p>
          <a:p>
            <a:pPr lvl="1"/>
            <a:r>
              <a:rPr lang="en-US" dirty="0"/>
              <a:t>Firm's </a:t>
            </a:r>
            <a:r>
              <a:rPr lang="en-US" sz="3600" b="1" dirty="0"/>
              <a:t>current and potential customers</a:t>
            </a:r>
          </a:p>
          <a:p>
            <a:pPr lvl="1"/>
            <a:r>
              <a:rPr lang="en-US" sz="3600" b="1" dirty="0"/>
              <a:t>Prevailing needs</a:t>
            </a:r>
            <a:r>
              <a:rPr lang="en-US" dirty="0"/>
              <a:t> of current and potential customers</a:t>
            </a:r>
          </a:p>
          <a:p>
            <a:pPr lvl="1"/>
            <a:r>
              <a:rPr lang="en-US" sz="3600" b="1" dirty="0"/>
              <a:t>Basic features</a:t>
            </a:r>
            <a:r>
              <a:rPr lang="en-US" dirty="0"/>
              <a:t> of the firm’s and competitor’s products that meets customers’ needs </a:t>
            </a:r>
          </a:p>
          <a:p>
            <a:pPr lvl="1"/>
            <a:r>
              <a:rPr lang="en-US" dirty="0"/>
              <a:t>Anticipated changes in </a:t>
            </a:r>
            <a:r>
              <a:rPr lang="en-US" sz="3600" b="1" dirty="0"/>
              <a:t>customer-needs</a:t>
            </a:r>
            <a:r>
              <a:rPr lang="en-US" dirty="0"/>
              <a:t> </a:t>
            </a:r>
          </a:p>
          <a:p>
            <a:r>
              <a:rPr lang="en-US" b="1" dirty="0">
                <a:solidFill>
                  <a:srgbClr val="0070C0"/>
                </a:solidFill>
              </a:rPr>
              <a:t>Analysis method </a:t>
            </a:r>
          </a:p>
          <a:p>
            <a:pPr lvl="1"/>
            <a:r>
              <a:rPr lang="en-US" b="1" dirty="0">
                <a:solidFill>
                  <a:srgbClr val="FF0000"/>
                </a:solidFill>
              </a:rPr>
              <a:t>5W model - Who, what, where, when, and why </a:t>
            </a:r>
          </a:p>
        </p:txBody>
      </p:sp>
      <p:sp>
        <p:nvSpPr>
          <p:cNvPr id="4" name="Slide Number Placeholder 3"/>
          <p:cNvSpPr>
            <a:spLocks noGrp="1"/>
          </p:cNvSpPr>
          <p:nvPr>
            <p:ph type="sldNum" sz="quarter" idx="12"/>
          </p:nvPr>
        </p:nvSpPr>
        <p:spPr/>
        <p:txBody>
          <a:bodyPr/>
          <a:lstStyle/>
          <a:p>
            <a:fld id="{7CA3B053-DD34-B645-BCE5-0B617BE5BFE4}" type="slidenum">
              <a:rPr lang="en-US" smtClean="0"/>
              <a:pPr/>
              <a:t>13</a:t>
            </a:fld>
            <a:endParaRPr lang="en-US" dirty="0"/>
          </a:p>
        </p:txBody>
      </p:sp>
    </p:spTree>
    <p:extLst>
      <p:ext uri="{BB962C8B-B14F-4D97-AF65-F5344CB8AC3E}">
        <p14:creationId xmlns:p14="http://schemas.microsoft.com/office/powerpoint/2010/main" val="2804770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Exhibit 3.2 -The Relationship Among the Internal, Customer, and External Environments</a:t>
            </a:r>
          </a:p>
        </p:txBody>
      </p:sp>
      <p:sp>
        <p:nvSpPr>
          <p:cNvPr id="4" name="Slide Number Placeholder 3"/>
          <p:cNvSpPr>
            <a:spLocks noGrp="1"/>
          </p:cNvSpPr>
          <p:nvPr>
            <p:ph type="sldNum" sz="quarter" idx="12"/>
          </p:nvPr>
        </p:nvSpPr>
        <p:spPr/>
        <p:txBody>
          <a:bodyPr/>
          <a:lstStyle/>
          <a:p>
            <a:fld id="{7CA3B053-DD34-B645-BCE5-0B617BE5BFE4}" type="slidenum">
              <a:rPr lang="en-US" sz="1200" smtClean="0"/>
              <a:pPr/>
              <a:t>14</a:t>
            </a:fld>
            <a:endParaRPr lang="en-US" sz="1200" dirty="0"/>
          </a:p>
        </p:txBody>
      </p:sp>
      <p:pic>
        <p:nvPicPr>
          <p:cNvPr id="3" name="Picture 2" descr="This illustration highlights the relationship between internal, customer, and external environments. The illustration consists of five small circles and six large circles. The five small circles are placed in the form of a flower. The circles partially overlap each other. In clockwise order, the circles are labeled as follows:&#10;• Customer environment: Who?&#10;• Customer environment: What?&#10;• Customer environment: Where?&#10;• Customer environment: When?&#10;• Customer environment: Why?&#10;&#10;Six large circles surround the small circles. In clockwise order, the circles are labeled as follows:&#10;• External environment: Competition&#10;• External environment: Politics &#10;• External environment: Sociocultural&#10;• External environment: Technology&#10;• External environment: Legal&#10;• External environment: Economy&#10;" title="Exhibit 3.2 The Relationship Among the Internal, Customer, and External Environment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1636" y="1634346"/>
            <a:ext cx="5201970" cy="4885923"/>
          </a:xfrm>
          <a:prstGeom prst="rect">
            <a:avLst/>
          </a:prstGeom>
        </p:spPr>
      </p:pic>
    </p:spTree>
    <p:extLst>
      <p:ext uri="{BB962C8B-B14F-4D97-AF65-F5344CB8AC3E}">
        <p14:creationId xmlns:p14="http://schemas.microsoft.com/office/powerpoint/2010/main" val="1211230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hidden="1"/>
          <p:cNvSpPr>
            <a:spLocks noGrp="1"/>
          </p:cNvSpPr>
          <p:nvPr>
            <p:ph type="title"/>
          </p:nvPr>
        </p:nvSpPr>
        <p:spPr/>
        <p:txBody>
          <a:bodyPr/>
          <a:lstStyle/>
          <a:p>
            <a:r>
              <a:rPr lang="en-US"/>
              <a:t>Discussion Question 1</a:t>
            </a:r>
            <a:endParaRPr lang="en-US" dirty="0"/>
          </a:p>
        </p:txBody>
      </p:sp>
      <p:sp>
        <p:nvSpPr>
          <p:cNvPr id="17409" name="Content Placeholder 1"/>
          <p:cNvSpPr>
            <a:spLocks noGrp="1"/>
          </p:cNvSpPr>
          <p:nvPr>
            <p:ph idx="1"/>
          </p:nvPr>
        </p:nvSpPr>
        <p:spPr/>
        <p:txBody>
          <a:bodyPr/>
          <a:lstStyle/>
          <a:p>
            <a:r>
              <a:rPr lang="en-US" dirty="0"/>
              <a:t>Choose a specific product that you use on a daily basis (such as food items, toiletries, or your car) and apply the 5W model to yourself. Assume your responses are similar to millions of other consumers. Given this profile, how would you approach the marketing strategy for this particular product?</a:t>
            </a:r>
          </a:p>
        </p:txBody>
      </p:sp>
      <p:sp>
        <p:nvSpPr>
          <p:cNvPr id="2" name="Slide Number Placeholder 1"/>
          <p:cNvSpPr>
            <a:spLocks noGrp="1"/>
          </p:cNvSpPr>
          <p:nvPr>
            <p:ph type="sldNum" sz="quarter" idx="12"/>
          </p:nvPr>
        </p:nvSpPr>
        <p:spPr/>
        <p:txBody>
          <a:bodyPr/>
          <a:lstStyle/>
          <a:p>
            <a:fld id="{115EA427-4806-4E43-924A-FA8544444C45}" type="slidenum">
              <a:rPr lang="en-US" smtClean="0"/>
              <a:pPr/>
              <a:t>15</a:t>
            </a:fld>
            <a:endParaRPr lang="en-US" dirty="0"/>
          </a:p>
        </p:txBody>
      </p:sp>
      <p:sp>
        <p:nvSpPr>
          <p:cNvPr id="6" name="Title 2"/>
          <p:cNvSpPr txBox="1">
            <a:spLocks/>
          </p:cNvSpPr>
          <p:nvPr/>
        </p:nvSpPr>
        <p:spPr>
          <a:xfrm>
            <a:off x="572228" y="437957"/>
            <a:ext cx="7989752" cy="1083329"/>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a:t>Discussion Questions</a:t>
            </a:r>
          </a:p>
        </p:txBody>
      </p:sp>
    </p:spTree>
    <p:extLst>
      <p:ext uri="{BB962C8B-B14F-4D97-AF65-F5344CB8AC3E}">
        <p14:creationId xmlns:p14="http://schemas.microsoft.com/office/powerpoint/2010/main" val="2105692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is image provides a framework for analysing the external environment. The content in the illustration reads as follows:&#10;&#10;Legal and regulatory issues&#10;1. What proposed changes in international, federal, state, or local laws and regulations have the potential to affect our marketing activities?&#10;2. Do recent court decisions suggest that we should modify our marketing activities?&#10;3. Do the recent rulings of federal, state, local and self-regulatory agencies suggest that we should modify our marketing activities?&#10;4. What effect will changes in global trade agreements or laws have on our international marketing opportunities?&#10;&#10;Technological advancements&#10;1. What impact has changing technology had on our customers?&#10;2. What technological changes will affect the way that we operate or manufacture our products?&#10;3. What technological changes will affect the way that we conduct marketing activities such as distribution or promotion?&#10;4. Are there any current technologies that we do not use to their fullest potential in making our marketing activities more effective and efficient?&#10;5. Do any technological advances threaten to make our products obsolete? Does new technology have the potential to satisfy previously unmet or unknown customer needs?&#10;&#10;Sociocultural trends&#10;1. How are society’s demographics and values changing? What effect will these changes have on our customers, products, pricing, distribution, promotion, and our employees?&#10;2. What challenges or opportunities have changes in the diversity of our customers and employees created?&#10;3. What is the general attitude of society about our industry, company, and products? Could we take actions to improve these attitudes?&#10;4. What social or ethical issues should we be addressing?&#10;" title="Exhibit 3.5 A Framework for Analyzing the External Environment (Continued) "/>
          <p:cNvSpPr>
            <a:spLocks noGrp="1"/>
          </p:cNvSpPr>
          <p:nvPr>
            <p:ph type="title"/>
          </p:nvPr>
        </p:nvSpPr>
        <p:spPr/>
        <p:txBody>
          <a:bodyPr/>
          <a:lstStyle/>
          <a:p>
            <a:r>
              <a:rPr lang="en-US" dirty="0"/>
              <a:t>Analyzing the External Environment</a:t>
            </a:r>
          </a:p>
        </p:txBody>
      </p:sp>
      <p:sp>
        <p:nvSpPr>
          <p:cNvPr id="4" name="Content Placeholder 5"/>
          <p:cNvSpPr>
            <a:spLocks noGrp="1"/>
          </p:cNvSpPr>
          <p:nvPr>
            <p:ph idx="1"/>
          </p:nvPr>
        </p:nvSpPr>
        <p:spPr>
          <a:xfrm>
            <a:off x="223239" y="2187753"/>
            <a:ext cx="8236601" cy="4658099"/>
          </a:xfrm>
        </p:spPr>
        <p:txBody>
          <a:bodyPr/>
          <a:lstStyle/>
          <a:p>
            <a:r>
              <a:rPr lang="en-IN" b="1" dirty="0">
                <a:solidFill>
                  <a:srgbClr val="0070C0"/>
                </a:solidFill>
              </a:rPr>
              <a:t>Involves examining:</a:t>
            </a:r>
          </a:p>
          <a:p>
            <a:pPr lvl="1"/>
            <a:r>
              <a:rPr lang="en-IN" dirty="0"/>
              <a:t>Competitors</a:t>
            </a:r>
          </a:p>
          <a:p>
            <a:pPr lvl="1"/>
            <a:r>
              <a:rPr lang="en-IN" dirty="0"/>
              <a:t>Economic growth and stability</a:t>
            </a:r>
          </a:p>
          <a:p>
            <a:pPr lvl="1"/>
            <a:r>
              <a:rPr lang="en-IN" dirty="0"/>
              <a:t>Political trends</a:t>
            </a:r>
          </a:p>
          <a:p>
            <a:pPr lvl="1"/>
            <a:r>
              <a:rPr lang="en-IN" dirty="0"/>
              <a:t>Legal and regulatory issues</a:t>
            </a:r>
          </a:p>
          <a:p>
            <a:pPr lvl="1"/>
            <a:r>
              <a:rPr lang="en-IN" dirty="0"/>
              <a:t>Technological advancements</a:t>
            </a:r>
          </a:p>
          <a:p>
            <a:pPr lvl="1"/>
            <a:endParaRPr lang="en-US"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16</a:t>
            </a:fld>
            <a:endParaRPr lang="en-US" dirty="0"/>
          </a:p>
        </p:txBody>
      </p:sp>
      <p:pic>
        <p:nvPicPr>
          <p:cNvPr id="6" name="Picture 5"/>
          <p:cNvPicPr>
            <a:picLocks noChangeAspect="1"/>
          </p:cNvPicPr>
          <p:nvPr/>
        </p:nvPicPr>
        <p:blipFill>
          <a:blip r:embed="rId3"/>
          <a:stretch>
            <a:fillRect/>
          </a:stretch>
        </p:blipFill>
        <p:spPr>
          <a:xfrm>
            <a:off x="5317457" y="2337655"/>
            <a:ext cx="3296061" cy="2580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77149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Types of Competition </a:t>
            </a:r>
          </a:p>
        </p:txBody>
      </p:sp>
      <p:sp>
        <p:nvSpPr>
          <p:cNvPr id="3" name="Slide Number Placeholder 2"/>
          <p:cNvSpPr>
            <a:spLocks noGrp="1"/>
          </p:cNvSpPr>
          <p:nvPr>
            <p:ph type="sldNum" sz="quarter" idx="12"/>
          </p:nvPr>
        </p:nvSpPr>
        <p:spPr/>
        <p:txBody>
          <a:bodyPr/>
          <a:lstStyle/>
          <a:p>
            <a:fld id="{7CA3B053-DD34-B645-BCE5-0B617BE5BFE4}" type="slidenum">
              <a:rPr lang="en-US" smtClean="0"/>
              <a:pPr/>
              <a:t>17</a:t>
            </a:fld>
            <a:endParaRPr lang="en-US" dirty="0"/>
          </a:p>
        </p:txBody>
      </p:sp>
      <p:grpSp>
        <p:nvGrpSpPr>
          <p:cNvPr id="5" name="Group 4" descr="There are four small rectangular boxes with rounded edges partially overlapping four large rectangular boxes with sharp edges. Each pair of small and large boxes is placed one below the other. The content in the large box explains the term provided in the small box. &#10; &#10;In the first pair of boxes, the small box is labeled brand competitors. The content in the large box reads market products with similar features and benefits to the same customers at similar prices.&#10;&#10;In the second pair of boxes, the small box is labeled product competitors. The content in the large box reads compete in the same product class, but with products that are different in features, benefits, and price.&#10;&#10;In the third pair of boxes, the small box is labeled generic competitors. The content in the large box reads market very different products that solve the same problem or satisfy the same basic customer need.&#10;&#10;In the fourth pair of boxes, the small box is labeled total budget competitors. The content in the large box reads compete for the limited financial resources of the same customers." title="Basic Types of Competition "/>
          <p:cNvGrpSpPr/>
          <p:nvPr/>
        </p:nvGrpSpPr>
        <p:grpSpPr>
          <a:xfrm>
            <a:off x="632872" y="1796198"/>
            <a:ext cx="7693029" cy="4531269"/>
            <a:chOff x="1311274" y="1219126"/>
            <a:chExt cx="7693029" cy="5034240"/>
          </a:xfrm>
        </p:grpSpPr>
        <p:sp>
          <p:nvSpPr>
            <p:cNvPr id="6" name="Freeform 5"/>
            <p:cNvSpPr/>
            <p:nvPr/>
          </p:nvSpPr>
          <p:spPr>
            <a:xfrm>
              <a:off x="1311274" y="1455286"/>
              <a:ext cx="7693029" cy="957600"/>
            </a:xfrm>
            <a:custGeom>
              <a:avLst/>
              <a:gdLst>
                <a:gd name="connsiteX0" fmla="*/ 0 w 7693029"/>
                <a:gd name="connsiteY0" fmla="*/ 0 h 957600"/>
                <a:gd name="connsiteX1" fmla="*/ 7693029 w 7693029"/>
                <a:gd name="connsiteY1" fmla="*/ 0 h 957600"/>
                <a:gd name="connsiteX2" fmla="*/ 7693029 w 7693029"/>
                <a:gd name="connsiteY2" fmla="*/ 957600 h 957600"/>
                <a:gd name="connsiteX3" fmla="*/ 0 w 7693029"/>
                <a:gd name="connsiteY3" fmla="*/ 957600 h 957600"/>
                <a:gd name="connsiteX4" fmla="*/ 0 w 7693029"/>
                <a:gd name="connsiteY4" fmla="*/ 0 h 95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57600">
                  <a:moveTo>
                    <a:pt x="0" y="0"/>
                  </a:moveTo>
                  <a:lnTo>
                    <a:pt x="7693029" y="0"/>
                  </a:lnTo>
                  <a:lnTo>
                    <a:pt x="7693029" y="957600"/>
                  </a:lnTo>
                  <a:lnTo>
                    <a:pt x="0" y="9576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33248"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Market products with similar features and benefits to the same customers at similar prices</a:t>
              </a:r>
              <a:endParaRPr lang="en-IN" sz="1800" i="0" kern="1200" dirty="0"/>
            </a:p>
          </p:txBody>
        </p:sp>
        <p:sp>
          <p:nvSpPr>
            <p:cNvPr id="7" name="Freeform 6"/>
            <p:cNvSpPr/>
            <p:nvPr/>
          </p:nvSpPr>
          <p:spPr>
            <a:xfrm>
              <a:off x="1695925" y="1219126"/>
              <a:ext cx="5385120" cy="472320"/>
            </a:xfrm>
            <a:custGeom>
              <a:avLst/>
              <a:gdLst>
                <a:gd name="connsiteX0" fmla="*/ 0 w 5385120"/>
                <a:gd name="connsiteY0" fmla="*/ 78722 h 472320"/>
                <a:gd name="connsiteX1" fmla="*/ 78722 w 5385120"/>
                <a:gd name="connsiteY1" fmla="*/ 0 h 472320"/>
                <a:gd name="connsiteX2" fmla="*/ 5306398 w 5385120"/>
                <a:gd name="connsiteY2" fmla="*/ 0 h 472320"/>
                <a:gd name="connsiteX3" fmla="*/ 5385120 w 5385120"/>
                <a:gd name="connsiteY3" fmla="*/ 78722 h 472320"/>
                <a:gd name="connsiteX4" fmla="*/ 5385120 w 5385120"/>
                <a:gd name="connsiteY4" fmla="*/ 393598 h 472320"/>
                <a:gd name="connsiteX5" fmla="*/ 5306398 w 5385120"/>
                <a:gd name="connsiteY5" fmla="*/ 472320 h 472320"/>
                <a:gd name="connsiteX6" fmla="*/ 78722 w 5385120"/>
                <a:gd name="connsiteY6" fmla="*/ 472320 h 472320"/>
                <a:gd name="connsiteX7" fmla="*/ 0 w 5385120"/>
                <a:gd name="connsiteY7" fmla="*/ 393598 h 472320"/>
                <a:gd name="connsiteX8" fmla="*/ 0 w 538512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72320">
                  <a:moveTo>
                    <a:pt x="0" y="78722"/>
                  </a:moveTo>
                  <a:cubicBezTo>
                    <a:pt x="0" y="35245"/>
                    <a:pt x="35245" y="0"/>
                    <a:pt x="78722" y="0"/>
                  </a:cubicBezTo>
                  <a:lnTo>
                    <a:pt x="5306398" y="0"/>
                  </a:lnTo>
                  <a:cubicBezTo>
                    <a:pt x="5349875" y="0"/>
                    <a:pt x="5385120" y="35245"/>
                    <a:pt x="5385120" y="78722"/>
                  </a:cubicBezTo>
                  <a:lnTo>
                    <a:pt x="5385120" y="393598"/>
                  </a:lnTo>
                  <a:cubicBezTo>
                    <a:pt x="5385120" y="437075"/>
                    <a:pt x="5349875" y="472320"/>
                    <a:pt x="530639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602" tIns="23057" rIns="226602" bIns="23057" numCol="1" spcCol="1270" anchor="ctr" anchorCtr="0">
              <a:noAutofit/>
            </a:bodyPr>
            <a:lstStyle/>
            <a:p>
              <a:pPr lvl="0" algn="l" defTabSz="800100" rtl="0">
                <a:lnSpc>
                  <a:spcPct val="90000"/>
                </a:lnSpc>
                <a:spcBef>
                  <a:spcPct val="0"/>
                </a:spcBef>
                <a:spcAft>
                  <a:spcPct val="35000"/>
                </a:spcAft>
              </a:pPr>
              <a:r>
                <a:rPr lang="en-US" sz="1800" i="0" kern="1200" dirty="0"/>
                <a:t>Brand competitors</a:t>
              </a:r>
              <a:endParaRPr lang="en-IN" sz="1800" i="0" kern="1200" dirty="0"/>
            </a:p>
          </p:txBody>
        </p:sp>
        <p:sp>
          <p:nvSpPr>
            <p:cNvPr id="8" name="Freeform 7"/>
            <p:cNvSpPr/>
            <p:nvPr/>
          </p:nvSpPr>
          <p:spPr>
            <a:xfrm>
              <a:off x="1311274" y="2735445"/>
              <a:ext cx="7693029" cy="957600"/>
            </a:xfrm>
            <a:custGeom>
              <a:avLst/>
              <a:gdLst>
                <a:gd name="connsiteX0" fmla="*/ 0 w 7693029"/>
                <a:gd name="connsiteY0" fmla="*/ 0 h 957600"/>
                <a:gd name="connsiteX1" fmla="*/ 7693029 w 7693029"/>
                <a:gd name="connsiteY1" fmla="*/ 0 h 957600"/>
                <a:gd name="connsiteX2" fmla="*/ 7693029 w 7693029"/>
                <a:gd name="connsiteY2" fmla="*/ 957600 h 957600"/>
                <a:gd name="connsiteX3" fmla="*/ 0 w 7693029"/>
                <a:gd name="connsiteY3" fmla="*/ 957600 h 957600"/>
                <a:gd name="connsiteX4" fmla="*/ 0 w 7693029"/>
                <a:gd name="connsiteY4" fmla="*/ 0 h 95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57600">
                  <a:moveTo>
                    <a:pt x="0" y="0"/>
                  </a:moveTo>
                  <a:lnTo>
                    <a:pt x="7693029" y="0"/>
                  </a:lnTo>
                  <a:lnTo>
                    <a:pt x="7693029" y="957600"/>
                  </a:lnTo>
                  <a:lnTo>
                    <a:pt x="0" y="9576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33248"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Compete in the same product class, but with products that are different in features, benefits, and price</a:t>
              </a:r>
              <a:endParaRPr lang="en-IN" sz="1800" i="0" kern="1200" dirty="0"/>
            </a:p>
          </p:txBody>
        </p:sp>
        <p:sp>
          <p:nvSpPr>
            <p:cNvPr id="9" name="Freeform 8"/>
            <p:cNvSpPr/>
            <p:nvPr/>
          </p:nvSpPr>
          <p:spPr>
            <a:xfrm>
              <a:off x="1695925" y="2499285"/>
              <a:ext cx="5385120" cy="472320"/>
            </a:xfrm>
            <a:custGeom>
              <a:avLst/>
              <a:gdLst>
                <a:gd name="connsiteX0" fmla="*/ 0 w 5385120"/>
                <a:gd name="connsiteY0" fmla="*/ 78722 h 472320"/>
                <a:gd name="connsiteX1" fmla="*/ 78722 w 5385120"/>
                <a:gd name="connsiteY1" fmla="*/ 0 h 472320"/>
                <a:gd name="connsiteX2" fmla="*/ 5306398 w 5385120"/>
                <a:gd name="connsiteY2" fmla="*/ 0 h 472320"/>
                <a:gd name="connsiteX3" fmla="*/ 5385120 w 5385120"/>
                <a:gd name="connsiteY3" fmla="*/ 78722 h 472320"/>
                <a:gd name="connsiteX4" fmla="*/ 5385120 w 5385120"/>
                <a:gd name="connsiteY4" fmla="*/ 393598 h 472320"/>
                <a:gd name="connsiteX5" fmla="*/ 5306398 w 5385120"/>
                <a:gd name="connsiteY5" fmla="*/ 472320 h 472320"/>
                <a:gd name="connsiteX6" fmla="*/ 78722 w 5385120"/>
                <a:gd name="connsiteY6" fmla="*/ 472320 h 472320"/>
                <a:gd name="connsiteX7" fmla="*/ 0 w 5385120"/>
                <a:gd name="connsiteY7" fmla="*/ 393598 h 472320"/>
                <a:gd name="connsiteX8" fmla="*/ 0 w 538512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72320">
                  <a:moveTo>
                    <a:pt x="0" y="78722"/>
                  </a:moveTo>
                  <a:cubicBezTo>
                    <a:pt x="0" y="35245"/>
                    <a:pt x="35245" y="0"/>
                    <a:pt x="78722" y="0"/>
                  </a:cubicBezTo>
                  <a:lnTo>
                    <a:pt x="5306398" y="0"/>
                  </a:lnTo>
                  <a:cubicBezTo>
                    <a:pt x="5349875" y="0"/>
                    <a:pt x="5385120" y="35245"/>
                    <a:pt x="5385120" y="78722"/>
                  </a:cubicBezTo>
                  <a:lnTo>
                    <a:pt x="5385120" y="393598"/>
                  </a:lnTo>
                  <a:cubicBezTo>
                    <a:pt x="5385120" y="437075"/>
                    <a:pt x="5349875" y="472320"/>
                    <a:pt x="530639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602" tIns="23057" rIns="226602" bIns="23057" numCol="1" spcCol="1270" anchor="ctr" anchorCtr="0">
              <a:noAutofit/>
            </a:bodyPr>
            <a:lstStyle/>
            <a:p>
              <a:pPr lvl="0" algn="l" defTabSz="800100" rtl="0">
                <a:lnSpc>
                  <a:spcPct val="90000"/>
                </a:lnSpc>
                <a:spcBef>
                  <a:spcPct val="0"/>
                </a:spcBef>
                <a:spcAft>
                  <a:spcPct val="35000"/>
                </a:spcAft>
              </a:pPr>
              <a:r>
                <a:rPr lang="en-US" sz="1800" i="0" kern="1200" dirty="0"/>
                <a:t>Product competitors</a:t>
              </a:r>
              <a:endParaRPr lang="en-IN" sz="1800" i="0" kern="1200" dirty="0"/>
            </a:p>
          </p:txBody>
        </p:sp>
        <p:sp>
          <p:nvSpPr>
            <p:cNvPr id="10" name="Freeform 9"/>
            <p:cNvSpPr/>
            <p:nvPr/>
          </p:nvSpPr>
          <p:spPr>
            <a:xfrm>
              <a:off x="1311274" y="4015605"/>
              <a:ext cx="7693029" cy="957600"/>
            </a:xfrm>
            <a:custGeom>
              <a:avLst/>
              <a:gdLst>
                <a:gd name="connsiteX0" fmla="*/ 0 w 7693029"/>
                <a:gd name="connsiteY0" fmla="*/ 0 h 957600"/>
                <a:gd name="connsiteX1" fmla="*/ 7693029 w 7693029"/>
                <a:gd name="connsiteY1" fmla="*/ 0 h 957600"/>
                <a:gd name="connsiteX2" fmla="*/ 7693029 w 7693029"/>
                <a:gd name="connsiteY2" fmla="*/ 957600 h 957600"/>
                <a:gd name="connsiteX3" fmla="*/ 0 w 7693029"/>
                <a:gd name="connsiteY3" fmla="*/ 957600 h 957600"/>
                <a:gd name="connsiteX4" fmla="*/ 0 w 7693029"/>
                <a:gd name="connsiteY4" fmla="*/ 0 h 95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57600">
                  <a:moveTo>
                    <a:pt x="0" y="0"/>
                  </a:moveTo>
                  <a:lnTo>
                    <a:pt x="7693029" y="0"/>
                  </a:lnTo>
                  <a:lnTo>
                    <a:pt x="7693029" y="957600"/>
                  </a:lnTo>
                  <a:lnTo>
                    <a:pt x="0" y="9576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33248"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Market very different products that solve the same problem or satisfy the same basic customer need</a:t>
              </a:r>
              <a:endParaRPr lang="en-IN" sz="1800" i="0" kern="1200" dirty="0"/>
            </a:p>
          </p:txBody>
        </p:sp>
        <p:sp>
          <p:nvSpPr>
            <p:cNvPr id="11" name="Freeform 10"/>
            <p:cNvSpPr/>
            <p:nvPr/>
          </p:nvSpPr>
          <p:spPr>
            <a:xfrm>
              <a:off x="1695925" y="3779445"/>
              <a:ext cx="5385120" cy="472320"/>
            </a:xfrm>
            <a:custGeom>
              <a:avLst/>
              <a:gdLst>
                <a:gd name="connsiteX0" fmla="*/ 0 w 5385120"/>
                <a:gd name="connsiteY0" fmla="*/ 78722 h 472320"/>
                <a:gd name="connsiteX1" fmla="*/ 78722 w 5385120"/>
                <a:gd name="connsiteY1" fmla="*/ 0 h 472320"/>
                <a:gd name="connsiteX2" fmla="*/ 5306398 w 5385120"/>
                <a:gd name="connsiteY2" fmla="*/ 0 h 472320"/>
                <a:gd name="connsiteX3" fmla="*/ 5385120 w 5385120"/>
                <a:gd name="connsiteY3" fmla="*/ 78722 h 472320"/>
                <a:gd name="connsiteX4" fmla="*/ 5385120 w 5385120"/>
                <a:gd name="connsiteY4" fmla="*/ 393598 h 472320"/>
                <a:gd name="connsiteX5" fmla="*/ 5306398 w 5385120"/>
                <a:gd name="connsiteY5" fmla="*/ 472320 h 472320"/>
                <a:gd name="connsiteX6" fmla="*/ 78722 w 5385120"/>
                <a:gd name="connsiteY6" fmla="*/ 472320 h 472320"/>
                <a:gd name="connsiteX7" fmla="*/ 0 w 5385120"/>
                <a:gd name="connsiteY7" fmla="*/ 393598 h 472320"/>
                <a:gd name="connsiteX8" fmla="*/ 0 w 538512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72320">
                  <a:moveTo>
                    <a:pt x="0" y="78722"/>
                  </a:moveTo>
                  <a:cubicBezTo>
                    <a:pt x="0" y="35245"/>
                    <a:pt x="35245" y="0"/>
                    <a:pt x="78722" y="0"/>
                  </a:cubicBezTo>
                  <a:lnTo>
                    <a:pt x="5306398" y="0"/>
                  </a:lnTo>
                  <a:cubicBezTo>
                    <a:pt x="5349875" y="0"/>
                    <a:pt x="5385120" y="35245"/>
                    <a:pt x="5385120" y="78722"/>
                  </a:cubicBezTo>
                  <a:lnTo>
                    <a:pt x="5385120" y="393598"/>
                  </a:lnTo>
                  <a:cubicBezTo>
                    <a:pt x="5385120" y="437075"/>
                    <a:pt x="5349875" y="472320"/>
                    <a:pt x="530639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602" tIns="23057" rIns="226602" bIns="23057" numCol="1" spcCol="1270" anchor="ctr" anchorCtr="0">
              <a:noAutofit/>
            </a:bodyPr>
            <a:lstStyle/>
            <a:p>
              <a:pPr lvl="0" algn="l" defTabSz="800100" rtl="0">
                <a:lnSpc>
                  <a:spcPct val="90000"/>
                </a:lnSpc>
                <a:spcBef>
                  <a:spcPct val="0"/>
                </a:spcBef>
                <a:spcAft>
                  <a:spcPct val="35000"/>
                </a:spcAft>
              </a:pPr>
              <a:r>
                <a:rPr lang="en-US" sz="1800" i="0" kern="1200" dirty="0"/>
                <a:t>Generic competitors</a:t>
              </a:r>
              <a:endParaRPr lang="en-IN" sz="1800" i="0" kern="1200" dirty="0"/>
            </a:p>
          </p:txBody>
        </p:sp>
        <p:sp>
          <p:nvSpPr>
            <p:cNvPr id="12" name="Freeform 11"/>
            <p:cNvSpPr/>
            <p:nvPr/>
          </p:nvSpPr>
          <p:spPr>
            <a:xfrm>
              <a:off x="1311274" y="5295766"/>
              <a:ext cx="7693029" cy="957600"/>
            </a:xfrm>
            <a:custGeom>
              <a:avLst/>
              <a:gdLst>
                <a:gd name="connsiteX0" fmla="*/ 0 w 7693029"/>
                <a:gd name="connsiteY0" fmla="*/ 0 h 957600"/>
                <a:gd name="connsiteX1" fmla="*/ 7693029 w 7693029"/>
                <a:gd name="connsiteY1" fmla="*/ 0 h 957600"/>
                <a:gd name="connsiteX2" fmla="*/ 7693029 w 7693029"/>
                <a:gd name="connsiteY2" fmla="*/ 957600 h 957600"/>
                <a:gd name="connsiteX3" fmla="*/ 0 w 7693029"/>
                <a:gd name="connsiteY3" fmla="*/ 957600 h 957600"/>
                <a:gd name="connsiteX4" fmla="*/ 0 w 7693029"/>
                <a:gd name="connsiteY4" fmla="*/ 0 h 95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3029" h="957600">
                  <a:moveTo>
                    <a:pt x="0" y="0"/>
                  </a:moveTo>
                  <a:lnTo>
                    <a:pt x="7693029" y="0"/>
                  </a:lnTo>
                  <a:lnTo>
                    <a:pt x="7693029" y="957600"/>
                  </a:lnTo>
                  <a:lnTo>
                    <a:pt x="0" y="95760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97065" tIns="333248" rIns="597065" bIns="128016" numCol="1" spcCol="1270" anchor="t" anchorCtr="0">
              <a:noAutofit/>
            </a:bodyPr>
            <a:lstStyle/>
            <a:p>
              <a:pPr marL="171450" lvl="1" indent="-171450" algn="l" defTabSz="800100" rtl="0">
                <a:lnSpc>
                  <a:spcPct val="90000"/>
                </a:lnSpc>
                <a:spcBef>
                  <a:spcPct val="0"/>
                </a:spcBef>
                <a:spcAft>
                  <a:spcPct val="15000"/>
                </a:spcAft>
                <a:buChar char="••"/>
              </a:pPr>
              <a:r>
                <a:rPr lang="en-US" sz="1800" i="0" kern="1200" dirty="0"/>
                <a:t>Compete for the limited financial resources of the same customers</a:t>
              </a:r>
              <a:endParaRPr lang="en-IN" sz="1800" i="0" kern="1200" dirty="0"/>
            </a:p>
          </p:txBody>
        </p:sp>
        <p:sp>
          <p:nvSpPr>
            <p:cNvPr id="13" name="Freeform 12"/>
            <p:cNvSpPr/>
            <p:nvPr/>
          </p:nvSpPr>
          <p:spPr>
            <a:xfrm>
              <a:off x="1695925" y="5059606"/>
              <a:ext cx="5385120" cy="472320"/>
            </a:xfrm>
            <a:custGeom>
              <a:avLst/>
              <a:gdLst>
                <a:gd name="connsiteX0" fmla="*/ 0 w 5385120"/>
                <a:gd name="connsiteY0" fmla="*/ 78722 h 472320"/>
                <a:gd name="connsiteX1" fmla="*/ 78722 w 5385120"/>
                <a:gd name="connsiteY1" fmla="*/ 0 h 472320"/>
                <a:gd name="connsiteX2" fmla="*/ 5306398 w 5385120"/>
                <a:gd name="connsiteY2" fmla="*/ 0 h 472320"/>
                <a:gd name="connsiteX3" fmla="*/ 5385120 w 5385120"/>
                <a:gd name="connsiteY3" fmla="*/ 78722 h 472320"/>
                <a:gd name="connsiteX4" fmla="*/ 5385120 w 5385120"/>
                <a:gd name="connsiteY4" fmla="*/ 393598 h 472320"/>
                <a:gd name="connsiteX5" fmla="*/ 5306398 w 5385120"/>
                <a:gd name="connsiteY5" fmla="*/ 472320 h 472320"/>
                <a:gd name="connsiteX6" fmla="*/ 78722 w 5385120"/>
                <a:gd name="connsiteY6" fmla="*/ 472320 h 472320"/>
                <a:gd name="connsiteX7" fmla="*/ 0 w 5385120"/>
                <a:gd name="connsiteY7" fmla="*/ 393598 h 472320"/>
                <a:gd name="connsiteX8" fmla="*/ 0 w 538512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85120" h="472320">
                  <a:moveTo>
                    <a:pt x="0" y="78722"/>
                  </a:moveTo>
                  <a:cubicBezTo>
                    <a:pt x="0" y="35245"/>
                    <a:pt x="35245" y="0"/>
                    <a:pt x="78722" y="0"/>
                  </a:cubicBezTo>
                  <a:lnTo>
                    <a:pt x="5306398" y="0"/>
                  </a:lnTo>
                  <a:cubicBezTo>
                    <a:pt x="5349875" y="0"/>
                    <a:pt x="5385120" y="35245"/>
                    <a:pt x="5385120" y="78722"/>
                  </a:cubicBezTo>
                  <a:lnTo>
                    <a:pt x="5385120" y="393598"/>
                  </a:lnTo>
                  <a:cubicBezTo>
                    <a:pt x="5385120" y="437075"/>
                    <a:pt x="5349875" y="472320"/>
                    <a:pt x="530639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6602" tIns="23057" rIns="226602" bIns="23057" numCol="1" spcCol="1270" anchor="ctr" anchorCtr="0">
              <a:noAutofit/>
            </a:bodyPr>
            <a:lstStyle/>
            <a:p>
              <a:pPr lvl="0" algn="l" defTabSz="800100" rtl="0">
                <a:lnSpc>
                  <a:spcPct val="90000"/>
                </a:lnSpc>
                <a:spcBef>
                  <a:spcPct val="0"/>
                </a:spcBef>
                <a:spcAft>
                  <a:spcPct val="35000"/>
                </a:spcAft>
              </a:pPr>
              <a:r>
                <a:rPr lang="en-US" sz="1800" i="0" kern="1200" dirty="0"/>
                <a:t>Total budget competitors</a:t>
              </a:r>
              <a:endParaRPr lang="en-IN" sz="1800" i="0" kern="1200" dirty="0"/>
            </a:p>
          </p:txBody>
        </p:sp>
      </p:grpSp>
    </p:spTree>
    <p:extLst>
      <p:ext uri="{BB962C8B-B14F-4D97-AF65-F5344CB8AC3E}">
        <p14:creationId xmlns:p14="http://schemas.microsoft.com/office/powerpoint/2010/main" val="3751886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hidden="1"/>
          <p:cNvSpPr>
            <a:spLocks noGrp="1"/>
          </p:cNvSpPr>
          <p:nvPr>
            <p:ph type="title"/>
          </p:nvPr>
        </p:nvSpPr>
        <p:spPr/>
        <p:txBody>
          <a:bodyPr/>
          <a:lstStyle/>
          <a:p>
            <a:r>
              <a:rPr lang="en-US"/>
              <a:t>Discussion Question 2</a:t>
            </a:r>
            <a:endParaRPr lang="en-US" dirty="0"/>
          </a:p>
        </p:txBody>
      </p:sp>
      <p:sp>
        <p:nvSpPr>
          <p:cNvPr id="17409" name="Content Placeholder 1"/>
          <p:cNvSpPr>
            <a:spLocks noGrp="1"/>
          </p:cNvSpPr>
          <p:nvPr>
            <p:ph idx="1"/>
          </p:nvPr>
        </p:nvSpPr>
        <p:spPr/>
        <p:txBody>
          <a:bodyPr>
            <a:normAutofit/>
          </a:bodyPr>
          <a:lstStyle/>
          <a:p>
            <a:r>
              <a:rPr lang="en-US" dirty="0"/>
              <a:t>Consider the last purchase you made (maybe it was lunch or a soft drink). List all the brands, products, generics, and total budget competitors for that product. In a general sense, what would it take for you to switch to another type of competitor? </a:t>
            </a:r>
            <a:r>
              <a:rPr lang="en-IN" dirty="0"/>
              <a:t>Would any situation encourage you to switch to a generic competitor? </a:t>
            </a:r>
            <a:r>
              <a:rPr lang="en-US" dirty="0"/>
              <a:t>When would total budget competitors become more relevant to your decision-making process?</a:t>
            </a:r>
          </a:p>
        </p:txBody>
      </p:sp>
      <p:sp>
        <p:nvSpPr>
          <p:cNvPr id="2" name="Slide Number Placeholder 1"/>
          <p:cNvSpPr>
            <a:spLocks noGrp="1"/>
          </p:cNvSpPr>
          <p:nvPr>
            <p:ph type="sldNum" sz="quarter" idx="12"/>
          </p:nvPr>
        </p:nvSpPr>
        <p:spPr/>
        <p:txBody>
          <a:bodyPr/>
          <a:lstStyle/>
          <a:p>
            <a:fld id="{115EA427-4806-4E43-924A-FA8544444C45}" type="slidenum">
              <a:rPr lang="en-US" smtClean="0"/>
              <a:pPr/>
              <a:t>18</a:t>
            </a:fld>
            <a:endParaRPr lang="en-US" dirty="0"/>
          </a:p>
        </p:txBody>
      </p:sp>
      <p:sp>
        <p:nvSpPr>
          <p:cNvPr id="5" name="Title 2"/>
          <p:cNvSpPr txBox="1">
            <a:spLocks/>
          </p:cNvSpPr>
          <p:nvPr/>
        </p:nvSpPr>
        <p:spPr>
          <a:xfrm>
            <a:off x="572228" y="437957"/>
            <a:ext cx="7989752" cy="1083329"/>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b="0" kern="1200" cap="none">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dirty="0"/>
              <a:t>Discussion Questions</a:t>
            </a:r>
          </a:p>
        </p:txBody>
      </p:sp>
    </p:spTree>
    <p:extLst>
      <p:ext uri="{BB962C8B-B14F-4D97-AF65-F5344CB8AC3E}">
        <p14:creationId xmlns:p14="http://schemas.microsoft.com/office/powerpoint/2010/main" val="10552413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Competitive Analysis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19</a:t>
            </a:fld>
            <a:endParaRPr lang="en-US" dirty="0"/>
          </a:p>
        </p:txBody>
      </p:sp>
      <p:grpSp>
        <p:nvGrpSpPr>
          <p:cNvPr id="7" name="Group 6" descr="This slide contains five small rectangular boxes with rounded edges. These boxes are connected to long rectangular boxes with rounded edges.&#10;&#10;In the first pair of boxes, the small box is labeled identification and the content in the large box reads identify all current and potential competitors.&#10;&#10;In the second pair of boxes, the small box is labeled characteristics and the content in the large box reads assess key competitors’ size, strategy, profitability, and target markets.&#10;&#10;In the third pair of boxes, the small box is labeled assessment and the content in the large box reads assess key competitors’ strengths and weaknesses.&#10;&#10;In the fourth pair, the small box is labeled capabilities and the content in the large box reads focus the analysis on competitors’ marketing capabilities.&#10;&#10;In the fifth pair of boxes, the small box is labeled response and the content in the large box reads estimate competitors’ most likely strategies and responses under different environmental situations.&#10;" title="Stages of Competitive Analysis"/>
          <p:cNvGrpSpPr/>
          <p:nvPr/>
        </p:nvGrpSpPr>
        <p:grpSpPr>
          <a:xfrm>
            <a:off x="575250" y="1694993"/>
            <a:ext cx="7982247" cy="4689483"/>
            <a:chOff x="1098587" y="1334262"/>
            <a:chExt cx="7982247" cy="4689483"/>
          </a:xfrm>
        </p:grpSpPr>
        <p:sp>
          <p:nvSpPr>
            <p:cNvPr id="8" name="Freeform 7"/>
            <p:cNvSpPr/>
            <p:nvPr/>
          </p:nvSpPr>
          <p:spPr>
            <a:xfrm>
              <a:off x="3763769" y="1424445"/>
              <a:ext cx="5317065" cy="721460"/>
            </a:xfrm>
            <a:custGeom>
              <a:avLst/>
              <a:gdLst>
                <a:gd name="connsiteX0" fmla="*/ 120246 w 721459"/>
                <a:gd name="connsiteY0" fmla="*/ 0 h 5317064"/>
                <a:gd name="connsiteX1" fmla="*/ 601213 w 721459"/>
                <a:gd name="connsiteY1" fmla="*/ 0 h 5317064"/>
                <a:gd name="connsiteX2" fmla="*/ 721459 w 721459"/>
                <a:gd name="connsiteY2" fmla="*/ 120246 h 5317064"/>
                <a:gd name="connsiteX3" fmla="*/ 721459 w 721459"/>
                <a:gd name="connsiteY3" fmla="*/ 5317064 h 5317064"/>
                <a:gd name="connsiteX4" fmla="*/ 721459 w 721459"/>
                <a:gd name="connsiteY4" fmla="*/ 5317064 h 5317064"/>
                <a:gd name="connsiteX5" fmla="*/ 0 w 721459"/>
                <a:gd name="connsiteY5" fmla="*/ 5317064 h 5317064"/>
                <a:gd name="connsiteX6" fmla="*/ 0 w 721459"/>
                <a:gd name="connsiteY6" fmla="*/ 5317064 h 5317064"/>
                <a:gd name="connsiteX7" fmla="*/ 0 w 721459"/>
                <a:gd name="connsiteY7" fmla="*/ 120246 h 5317064"/>
                <a:gd name="connsiteX8" fmla="*/ 120246 w 721459"/>
                <a:gd name="connsiteY8" fmla="*/ 0 h 531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1459" h="5317064">
                  <a:moveTo>
                    <a:pt x="721459" y="886201"/>
                  </a:moveTo>
                  <a:lnTo>
                    <a:pt x="721459" y="4430863"/>
                  </a:lnTo>
                  <a:cubicBezTo>
                    <a:pt x="721459" y="4920296"/>
                    <a:pt x="714154" y="5317060"/>
                    <a:pt x="705143" y="5317060"/>
                  </a:cubicBezTo>
                  <a:lnTo>
                    <a:pt x="0" y="5317060"/>
                  </a:lnTo>
                  <a:lnTo>
                    <a:pt x="0" y="5317060"/>
                  </a:lnTo>
                  <a:lnTo>
                    <a:pt x="0" y="4"/>
                  </a:lnTo>
                  <a:lnTo>
                    <a:pt x="0" y="4"/>
                  </a:lnTo>
                  <a:lnTo>
                    <a:pt x="705143" y="4"/>
                  </a:lnTo>
                  <a:cubicBezTo>
                    <a:pt x="714154" y="4"/>
                    <a:pt x="721459" y="396768"/>
                    <a:pt x="721459" y="886201"/>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59044" rIns="282869" bIns="159045"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t>Identify all current and potential competitors</a:t>
              </a:r>
              <a:endParaRPr lang="en-IN" sz="1800" i="0" kern="1200" dirty="0"/>
            </a:p>
          </p:txBody>
        </p:sp>
        <p:sp>
          <p:nvSpPr>
            <p:cNvPr id="9" name="Freeform 8"/>
            <p:cNvSpPr/>
            <p:nvPr/>
          </p:nvSpPr>
          <p:spPr>
            <a:xfrm>
              <a:off x="1098587" y="1334262"/>
              <a:ext cx="2665182" cy="901823"/>
            </a:xfrm>
            <a:custGeom>
              <a:avLst/>
              <a:gdLst>
                <a:gd name="connsiteX0" fmla="*/ 0 w 2665182"/>
                <a:gd name="connsiteY0" fmla="*/ 150307 h 901823"/>
                <a:gd name="connsiteX1" fmla="*/ 150307 w 2665182"/>
                <a:gd name="connsiteY1" fmla="*/ 0 h 901823"/>
                <a:gd name="connsiteX2" fmla="*/ 2514875 w 2665182"/>
                <a:gd name="connsiteY2" fmla="*/ 0 h 901823"/>
                <a:gd name="connsiteX3" fmla="*/ 2665182 w 2665182"/>
                <a:gd name="connsiteY3" fmla="*/ 150307 h 901823"/>
                <a:gd name="connsiteX4" fmla="*/ 2665182 w 2665182"/>
                <a:gd name="connsiteY4" fmla="*/ 751516 h 901823"/>
                <a:gd name="connsiteX5" fmla="*/ 2514875 w 2665182"/>
                <a:gd name="connsiteY5" fmla="*/ 901823 h 901823"/>
                <a:gd name="connsiteX6" fmla="*/ 150307 w 2665182"/>
                <a:gd name="connsiteY6" fmla="*/ 901823 h 901823"/>
                <a:gd name="connsiteX7" fmla="*/ 0 w 2665182"/>
                <a:gd name="connsiteY7" fmla="*/ 751516 h 901823"/>
                <a:gd name="connsiteX8" fmla="*/ 0 w 2665182"/>
                <a:gd name="connsiteY8" fmla="*/ 150307 h 90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5182" h="901823">
                  <a:moveTo>
                    <a:pt x="0" y="150307"/>
                  </a:moveTo>
                  <a:cubicBezTo>
                    <a:pt x="0" y="67295"/>
                    <a:pt x="67295" y="0"/>
                    <a:pt x="150307" y="0"/>
                  </a:cubicBezTo>
                  <a:lnTo>
                    <a:pt x="2514875" y="0"/>
                  </a:lnTo>
                  <a:cubicBezTo>
                    <a:pt x="2597887" y="0"/>
                    <a:pt x="2665182" y="67295"/>
                    <a:pt x="2665182" y="150307"/>
                  </a:cubicBezTo>
                  <a:lnTo>
                    <a:pt x="2665182" y="751516"/>
                  </a:lnTo>
                  <a:cubicBezTo>
                    <a:pt x="2665182" y="834528"/>
                    <a:pt x="2597887" y="901823"/>
                    <a:pt x="2514875" y="901823"/>
                  </a:cubicBezTo>
                  <a:lnTo>
                    <a:pt x="150307" y="901823"/>
                  </a:lnTo>
                  <a:cubicBezTo>
                    <a:pt x="67295" y="901823"/>
                    <a:pt x="0" y="834528"/>
                    <a:pt x="0" y="751516"/>
                  </a:cubicBezTo>
                  <a:lnTo>
                    <a:pt x="0" y="1503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5463" tIns="89743" rIns="135463" bIns="89743" numCol="1" spcCol="1270" anchor="ctr" anchorCtr="0">
              <a:noAutofit/>
            </a:bodyPr>
            <a:lstStyle/>
            <a:p>
              <a:pPr lvl="0" algn="ctr" defTabSz="1066800" rtl="0">
                <a:lnSpc>
                  <a:spcPct val="90000"/>
                </a:lnSpc>
                <a:spcBef>
                  <a:spcPct val="0"/>
                </a:spcBef>
                <a:spcAft>
                  <a:spcPct val="35000"/>
                </a:spcAft>
              </a:pPr>
              <a:r>
                <a:rPr lang="en-US" sz="2400" i="0" kern="1200" dirty="0"/>
                <a:t>Identification</a:t>
              </a:r>
              <a:endParaRPr lang="en-IN" sz="2400" i="0" kern="1200" dirty="0"/>
            </a:p>
          </p:txBody>
        </p:sp>
        <p:sp>
          <p:nvSpPr>
            <p:cNvPr id="10" name="Freeform 9"/>
            <p:cNvSpPr/>
            <p:nvPr/>
          </p:nvSpPr>
          <p:spPr>
            <a:xfrm>
              <a:off x="3763769" y="2371360"/>
              <a:ext cx="5317065" cy="721460"/>
            </a:xfrm>
            <a:custGeom>
              <a:avLst/>
              <a:gdLst>
                <a:gd name="connsiteX0" fmla="*/ 120246 w 721459"/>
                <a:gd name="connsiteY0" fmla="*/ 0 h 5317064"/>
                <a:gd name="connsiteX1" fmla="*/ 601213 w 721459"/>
                <a:gd name="connsiteY1" fmla="*/ 0 h 5317064"/>
                <a:gd name="connsiteX2" fmla="*/ 721459 w 721459"/>
                <a:gd name="connsiteY2" fmla="*/ 120246 h 5317064"/>
                <a:gd name="connsiteX3" fmla="*/ 721459 w 721459"/>
                <a:gd name="connsiteY3" fmla="*/ 5317064 h 5317064"/>
                <a:gd name="connsiteX4" fmla="*/ 721459 w 721459"/>
                <a:gd name="connsiteY4" fmla="*/ 5317064 h 5317064"/>
                <a:gd name="connsiteX5" fmla="*/ 0 w 721459"/>
                <a:gd name="connsiteY5" fmla="*/ 5317064 h 5317064"/>
                <a:gd name="connsiteX6" fmla="*/ 0 w 721459"/>
                <a:gd name="connsiteY6" fmla="*/ 5317064 h 5317064"/>
                <a:gd name="connsiteX7" fmla="*/ 0 w 721459"/>
                <a:gd name="connsiteY7" fmla="*/ 120246 h 5317064"/>
                <a:gd name="connsiteX8" fmla="*/ 120246 w 721459"/>
                <a:gd name="connsiteY8" fmla="*/ 0 h 531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1459" h="5317064">
                  <a:moveTo>
                    <a:pt x="721459" y="886201"/>
                  </a:moveTo>
                  <a:lnTo>
                    <a:pt x="721459" y="4430863"/>
                  </a:lnTo>
                  <a:cubicBezTo>
                    <a:pt x="721459" y="4920296"/>
                    <a:pt x="714154" y="5317060"/>
                    <a:pt x="705143" y="5317060"/>
                  </a:cubicBezTo>
                  <a:lnTo>
                    <a:pt x="0" y="5317060"/>
                  </a:lnTo>
                  <a:lnTo>
                    <a:pt x="0" y="5317060"/>
                  </a:lnTo>
                  <a:lnTo>
                    <a:pt x="0" y="4"/>
                  </a:lnTo>
                  <a:lnTo>
                    <a:pt x="0" y="4"/>
                  </a:lnTo>
                  <a:lnTo>
                    <a:pt x="705143" y="4"/>
                  </a:lnTo>
                  <a:cubicBezTo>
                    <a:pt x="714154" y="4"/>
                    <a:pt x="721459" y="396768"/>
                    <a:pt x="721459" y="886201"/>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59044" rIns="282869" bIns="159045"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t>Assess key competitors’ size, strategy, profitability, and target markets </a:t>
              </a:r>
              <a:endParaRPr lang="en-IN" sz="1800" i="0" kern="1200" dirty="0"/>
            </a:p>
          </p:txBody>
        </p:sp>
        <p:sp>
          <p:nvSpPr>
            <p:cNvPr id="11" name="Freeform 10"/>
            <p:cNvSpPr/>
            <p:nvPr/>
          </p:nvSpPr>
          <p:spPr>
            <a:xfrm>
              <a:off x="1098587" y="2281177"/>
              <a:ext cx="2665182" cy="901823"/>
            </a:xfrm>
            <a:custGeom>
              <a:avLst/>
              <a:gdLst>
                <a:gd name="connsiteX0" fmla="*/ 0 w 2665182"/>
                <a:gd name="connsiteY0" fmla="*/ 150307 h 901823"/>
                <a:gd name="connsiteX1" fmla="*/ 150307 w 2665182"/>
                <a:gd name="connsiteY1" fmla="*/ 0 h 901823"/>
                <a:gd name="connsiteX2" fmla="*/ 2514875 w 2665182"/>
                <a:gd name="connsiteY2" fmla="*/ 0 h 901823"/>
                <a:gd name="connsiteX3" fmla="*/ 2665182 w 2665182"/>
                <a:gd name="connsiteY3" fmla="*/ 150307 h 901823"/>
                <a:gd name="connsiteX4" fmla="*/ 2665182 w 2665182"/>
                <a:gd name="connsiteY4" fmla="*/ 751516 h 901823"/>
                <a:gd name="connsiteX5" fmla="*/ 2514875 w 2665182"/>
                <a:gd name="connsiteY5" fmla="*/ 901823 h 901823"/>
                <a:gd name="connsiteX6" fmla="*/ 150307 w 2665182"/>
                <a:gd name="connsiteY6" fmla="*/ 901823 h 901823"/>
                <a:gd name="connsiteX7" fmla="*/ 0 w 2665182"/>
                <a:gd name="connsiteY7" fmla="*/ 751516 h 901823"/>
                <a:gd name="connsiteX8" fmla="*/ 0 w 2665182"/>
                <a:gd name="connsiteY8" fmla="*/ 150307 h 90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5182" h="901823">
                  <a:moveTo>
                    <a:pt x="0" y="150307"/>
                  </a:moveTo>
                  <a:cubicBezTo>
                    <a:pt x="0" y="67295"/>
                    <a:pt x="67295" y="0"/>
                    <a:pt x="150307" y="0"/>
                  </a:cubicBezTo>
                  <a:lnTo>
                    <a:pt x="2514875" y="0"/>
                  </a:lnTo>
                  <a:cubicBezTo>
                    <a:pt x="2597887" y="0"/>
                    <a:pt x="2665182" y="67295"/>
                    <a:pt x="2665182" y="150307"/>
                  </a:cubicBezTo>
                  <a:lnTo>
                    <a:pt x="2665182" y="751516"/>
                  </a:lnTo>
                  <a:cubicBezTo>
                    <a:pt x="2665182" y="834528"/>
                    <a:pt x="2597887" y="901823"/>
                    <a:pt x="2514875" y="901823"/>
                  </a:cubicBezTo>
                  <a:lnTo>
                    <a:pt x="150307" y="901823"/>
                  </a:lnTo>
                  <a:cubicBezTo>
                    <a:pt x="67295" y="901823"/>
                    <a:pt x="0" y="834528"/>
                    <a:pt x="0" y="751516"/>
                  </a:cubicBezTo>
                  <a:lnTo>
                    <a:pt x="0" y="1503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5463" tIns="89743" rIns="135463" bIns="89743" numCol="1" spcCol="1270" anchor="ctr" anchorCtr="0">
              <a:noAutofit/>
            </a:bodyPr>
            <a:lstStyle/>
            <a:p>
              <a:pPr lvl="0" algn="ctr" defTabSz="1066800" rtl="0">
                <a:lnSpc>
                  <a:spcPct val="90000"/>
                </a:lnSpc>
                <a:spcBef>
                  <a:spcPct val="0"/>
                </a:spcBef>
                <a:spcAft>
                  <a:spcPct val="35000"/>
                </a:spcAft>
              </a:pPr>
              <a:r>
                <a:rPr lang="en-US" sz="2400" i="0" kern="1200" dirty="0"/>
                <a:t>Characteristics</a:t>
              </a:r>
              <a:endParaRPr lang="en-IN" sz="2400" i="0" kern="1200" dirty="0"/>
            </a:p>
          </p:txBody>
        </p:sp>
        <p:sp>
          <p:nvSpPr>
            <p:cNvPr id="12" name="Freeform 11"/>
            <p:cNvSpPr/>
            <p:nvPr/>
          </p:nvSpPr>
          <p:spPr>
            <a:xfrm>
              <a:off x="3763769" y="3318275"/>
              <a:ext cx="5317065" cy="721460"/>
            </a:xfrm>
            <a:custGeom>
              <a:avLst/>
              <a:gdLst>
                <a:gd name="connsiteX0" fmla="*/ 120246 w 721459"/>
                <a:gd name="connsiteY0" fmla="*/ 0 h 5317064"/>
                <a:gd name="connsiteX1" fmla="*/ 601213 w 721459"/>
                <a:gd name="connsiteY1" fmla="*/ 0 h 5317064"/>
                <a:gd name="connsiteX2" fmla="*/ 721459 w 721459"/>
                <a:gd name="connsiteY2" fmla="*/ 120246 h 5317064"/>
                <a:gd name="connsiteX3" fmla="*/ 721459 w 721459"/>
                <a:gd name="connsiteY3" fmla="*/ 5317064 h 5317064"/>
                <a:gd name="connsiteX4" fmla="*/ 721459 w 721459"/>
                <a:gd name="connsiteY4" fmla="*/ 5317064 h 5317064"/>
                <a:gd name="connsiteX5" fmla="*/ 0 w 721459"/>
                <a:gd name="connsiteY5" fmla="*/ 5317064 h 5317064"/>
                <a:gd name="connsiteX6" fmla="*/ 0 w 721459"/>
                <a:gd name="connsiteY6" fmla="*/ 5317064 h 5317064"/>
                <a:gd name="connsiteX7" fmla="*/ 0 w 721459"/>
                <a:gd name="connsiteY7" fmla="*/ 120246 h 5317064"/>
                <a:gd name="connsiteX8" fmla="*/ 120246 w 721459"/>
                <a:gd name="connsiteY8" fmla="*/ 0 h 531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1459" h="5317064">
                  <a:moveTo>
                    <a:pt x="721459" y="886201"/>
                  </a:moveTo>
                  <a:lnTo>
                    <a:pt x="721459" y="4430863"/>
                  </a:lnTo>
                  <a:cubicBezTo>
                    <a:pt x="721459" y="4920296"/>
                    <a:pt x="714154" y="5317060"/>
                    <a:pt x="705143" y="5317060"/>
                  </a:cubicBezTo>
                  <a:lnTo>
                    <a:pt x="0" y="5317060"/>
                  </a:lnTo>
                  <a:lnTo>
                    <a:pt x="0" y="5317060"/>
                  </a:lnTo>
                  <a:lnTo>
                    <a:pt x="0" y="4"/>
                  </a:lnTo>
                  <a:lnTo>
                    <a:pt x="0" y="4"/>
                  </a:lnTo>
                  <a:lnTo>
                    <a:pt x="705143" y="4"/>
                  </a:lnTo>
                  <a:cubicBezTo>
                    <a:pt x="714154" y="4"/>
                    <a:pt x="721459" y="396768"/>
                    <a:pt x="721459" y="886201"/>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59044" rIns="282869" bIns="159045"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t>Assess key competitors’ strengths and weaknesses</a:t>
              </a:r>
              <a:endParaRPr lang="en-IN" sz="1800" i="0" kern="1200" dirty="0"/>
            </a:p>
          </p:txBody>
        </p:sp>
        <p:sp>
          <p:nvSpPr>
            <p:cNvPr id="13" name="Freeform 12"/>
            <p:cNvSpPr/>
            <p:nvPr/>
          </p:nvSpPr>
          <p:spPr>
            <a:xfrm>
              <a:off x="1098587" y="3228092"/>
              <a:ext cx="2665182" cy="901823"/>
            </a:xfrm>
            <a:custGeom>
              <a:avLst/>
              <a:gdLst>
                <a:gd name="connsiteX0" fmla="*/ 0 w 2665182"/>
                <a:gd name="connsiteY0" fmla="*/ 150307 h 901823"/>
                <a:gd name="connsiteX1" fmla="*/ 150307 w 2665182"/>
                <a:gd name="connsiteY1" fmla="*/ 0 h 901823"/>
                <a:gd name="connsiteX2" fmla="*/ 2514875 w 2665182"/>
                <a:gd name="connsiteY2" fmla="*/ 0 h 901823"/>
                <a:gd name="connsiteX3" fmla="*/ 2665182 w 2665182"/>
                <a:gd name="connsiteY3" fmla="*/ 150307 h 901823"/>
                <a:gd name="connsiteX4" fmla="*/ 2665182 w 2665182"/>
                <a:gd name="connsiteY4" fmla="*/ 751516 h 901823"/>
                <a:gd name="connsiteX5" fmla="*/ 2514875 w 2665182"/>
                <a:gd name="connsiteY5" fmla="*/ 901823 h 901823"/>
                <a:gd name="connsiteX6" fmla="*/ 150307 w 2665182"/>
                <a:gd name="connsiteY6" fmla="*/ 901823 h 901823"/>
                <a:gd name="connsiteX7" fmla="*/ 0 w 2665182"/>
                <a:gd name="connsiteY7" fmla="*/ 751516 h 901823"/>
                <a:gd name="connsiteX8" fmla="*/ 0 w 2665182"/>
                <a:gd name="connsiteY8" fmla="*/ 150307 h 90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5182" h="901823">
                  <a:moveTo>
                    <a:pt x="0" y="150307"/>
                  </a:moveTo>
                  <a:cubicBezTo>
                    <a:pt x="0" y="67295"/>
                    <a:pt x="67295" y="0"/>
                    <a:pt x="150307" y="0"/>
                  </a:cubicBezTo>
                  <a:lnTo>
                    <a:pt x="2514875" y="0"/>
                  </a:lnTo>
                  <a:cubicBezTo>
                    <a:pt x="2597887" y="0"/>
                    <a:pt x="2665182" y="67295"/>
                    <a:pt x="2665182" y="150307"/>
                  </a:cubicBezTo>
                  <a:lnTo>
                    <a:pt x="2665182" y="751516"/>
                  </a:lnTo>
                  <a:cubicBezTo>
                    <a:pt x="2665182" y="834528"/>
                    <a:pt x="2597887" y="901823"/>
                    <a:pt x="2514875" y="901823"/>
                  </a:cubicBezTo>
                  <a:lnTo>
                    <a:pt x="150307" y="901823"/>
                  </a:lnTo>
                  <a:cubicBezTo>
                    <a:pt x="67295" y="901823"/>
                    <a:pt x="0" y="834528"/>
                    <a:pt x="0" y="751516"/>
                  </a:cubicBezTo>
                  <a:lnTo>
                    <a:pt x="0" y="1503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5463" tIns="89743" rIns="135463" bIns="89743" numCol="1" spcCol="1270" anchor="ctr" anchorCtr="0">
              <a:noAutofit/>
            </a:bodyPr>
            <a:lstStyle/>
            <a:p>
              <a:pPr lvl="0" algn="ctr" defTabSz="1066800" rtl="0">
                <a:lnSpc>
                  <a:spcPct val="90000"/>
                </a:lnSpc>
                <a:spcBef>
                  <a:spcPct val="0"/>
                </a:spcBef>
                <a:spcAft>
                  <a:spcPct val="35000"/>
                </a:spcAft>
              </a:pPr>
              <a:r>
                <a:rPr lang="en-US" sz="2400" i="0" kern="1200" dirty="0"/>
                <a:t>Assessment</a:t>
              </a:r>
              <a:endParaRPr lang="en-IN" sz="2400" i="0" kern="1200" dirty="0"/>
            </a:p>
          </p:txBody>
        </p:sp>
        <p:sp>
          <p:nvSpPr>
            <p:cNvPr id="14" name="Freeform 13"/>
            <p:cNvSpPr/>
            <p:nvPr/>
          </p:nvSpPr>
          <p:spPr>
            <a:xfrm>
              <a:off x="3763769" y="4265189"/>
              <a:ext cx="5317065" cy="721460"/>
            </a:xfrm>
            <a:custGeom>
              <a:avLst/>
              <a:gdLst>
                <a:gd name="connsiteX0" fmla="*/ 120246 w 721459"/>
                <a:gd name="connsiteY0" fmla="*/ 0 h 5317064"/>
                <a:gd name="connsiteX1" fmla="*/ 601213 w 721459"/>
                <a:gd name="connsiteY1" fmla="*/ 0 h 5317064"/>
                <a:gd name="connsiteX2" fmla="*/ 721459 w 721459"/>
                <a:gd name="connsiteY2" fmla="*/ 120246 h 5317064"/>
                <a:gd name="connsiteX3" fmla="*/ 721459 w 721459"/>
                <a:gd name="connsiteY3" fmla="*/ 5317064 h 5317064"/>
                <a:gd name="connsiteX4" fmla="*/ 721459 w 721459"/>
                <a:gd name="connsiteY4" fmla="*/ 5317064 h 5317064"/>
                <a:gd name="connsiteX5" fmla="*/ 0 w 721459"/>
                <a:gd name="connsiteY5" fmla="*/ 5317064 h 5317064"/>
                <a:gd name="connsiteX6" fmla="*/ 0 w 721459"/>
                <a:gd name="connsiteY6" fmla="*/ 5317064 h 5317064"/>
                <a:gd name="connsiteX7" fmla="*/ 0 w 721459"/>
                <a:gd name="connsiteY7" fmla="*/ 120246 h 5317064"/>
                <a:gd name="connsiteX8" fmla="*/ 120246 w 721459"/>
                <a:gd name="connsiteY8" fmla="*/ 0 h 531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1459" h="5317064">
                  <a:moveTo>
                    <a:pt x="721459" y="886201"/>
                  </a:moveTo>
                  <a:lnTo>
                    <a:pt x="721459" y="4430863"/>
                  </a:lnTo>
                  <a:cubicBezTo>
                    <a:pt x="721459" y="4920296"/>
                    <a:pt x="714154" y="5317060"/>
                    <a:pt x="705143" y="5317060"/>
                  </a:cubicBezTo>
                  <a:lnTo>
                    <a:pt x="0" y="5317060"/>
                  </a:lnTo>
                  <a:lnTo>
                    <a:pt x="0" y="5317060"/>
                  </a:lnTo>
                  <a:lnTo>
                    <a:pt x="0" y="4"/>
                  </a:lnTo>
                  <a:lnTo>
                    <a:pt x="0" y="4"/>
                  </a:lnTo>
                  <a:lnTo>
                    <a:pt x="705143" y="4"/>
                  </a:lnTo>
                  <a:cubicBezTo>
                    <a:pt x="714154" y="4"/>
                    <a:pt x="721459" y="396768"/>
                    <a:pt x="721459" y="886201"/>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59045" rIns="282869" bIns="159044"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t>Focus the analysis on competitors’ marketing capabilities</a:t>
              </a:r>
              <a:endParaRPr lang="en-IN" sz="1800" i="0" kern="1200" dirty="0"/>
            </a:p>
          </p:txBody>
        </p:sp>
        <p:sp>
          <p:nvSpPr>
            <p:cNvPr id="15" name="Freeform 14"/>
            <p:cNvSpPr/>
            <p:nvPr/>
          </p:nvSpPr>
          <p:spPr>
            <a:xfrm>
              <a:off x="1098587" y="4175007"/>
              <a:ext cx="2665182" cy="901823"/>
            </a:xfrm>
            <a:custGeom>
              <a:avLst/>
              <a:gdLst>
                <a:gd name="connsiteX0" fmla="*/ 0 w 2665182"/>
                <a:gd name="connsiteY0" fmla="*/ 150307 h 901823"/>
                <a:gd name="connsiteX1" fmla="*/ 150307 w 2665182"/>
                <a:gd name="connsiteY1" fmla="*/ 0 h 901823"/>
                <a:gd name="connsiteX2" fmla="*/ 2514875 w 2665182"/>
                <a:gd name="connsiteY2" fmla="*/ 0 h 901823"/>
                <a:gd name="connsiteX3" fmla="*/ 2665182 w 2665182"/>
                <a:gd name="connsiteY3" fmla="*/ 150307 h 901823"/>
                <a:gd name="connsiteX4" fmla="*/ 2665182 w 2665182"/>
                <a:gd name="connsiteY4" fmla="*/ 751516 h 901823"/>
                <a:gd name="connsiteX5" fmla="*/ 2514875 w 2665182"/>
                <a:gd name="connsiteY5" fmla="*/ 901823 h 901823"/>
                <a:gd name="connsiteX6" fmla="*/ 150307 w 2665182"/>
                <a:gd name="connsiteY6" fmla="*/ 901823 h 901823"/>
                <a:gd name="connsiteX7" fmla="*/ 0 w 2665182"/>
                <a:gd name="connsiteY7" fmla="*/ 751516 h 901823"/>
                <a:gd name="connsiteX8" fmla="*/ 0 w 2665182"/>
                <a:gd name="connsiteY8" fmla="*/ 150307 h 90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5182" h="901823">
                  <a:moveTo>
                    <a:pt x="0" y="150307"/>
                  </a:moveTo>
                  <a:cubicBezTo>
                    <a:pt x="0" y="67295"/>
                    <a:pt x="67295" y="0"/>
                    <a:pt x="150307" y="0"/>
                  </a:cubicBezTo>
                  <a:lnTo>
                    <a:pt x="2514875" y="0"/>
                  </a:lnTo>
                  <a:cubicBezTo>
                    <a:pt x="2597887" y="0"/>
                    <a:pt x="2665182" y="67295"/>
                    <a:pt x="2665182" y="150307"/>
                  </a:cubicBezTo>
                  <a:lnTo>
                    <a:pt x="2665182" y="751516"/>
                  </a:lnTo>
                  <a:cubicBezTo>
                    <a:pt x="2665182" y="834528"/>
                    <a:pt x="2597887" y="901823"/>
                    <a:pt x="2514875" y="901823"/>
                  </a:cubicBezTo>
                  <a:lnTo>
                    <a:pt x="150307" y="901823"/>
                  </a:lnTo>
                  <a:cubicBezTo>
                    <a:pt x="67295" y="901823"/>
                    <a:pt x="0" y="834528"/>
                    <a:pt x="0" y="751516"/>
                  </a:cubicBezTo>
                  <a:lnTo>
                    <a:pt x="0" y="1503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5463" tIns="89743" rIns="135463" bIns="89743" numCol="1" spcCol="1270" anchor="ctr" anchorCtr="0">
              <a:noAutofit/>
            </a:bodyPr>
            <a:lstStyle/>
            <a:p>
              <a:pPr lvl="0" algn="ctr" defTabSz="1066800" rtl="0">
                <a:lnSpc>
                  <a:spcPct val="90000"/>
                </a:lnSpc>
                <a:spcBef>
                  <a:spcPct val="0"/>
                </a:spcBef>
                <a:spcAft>
                  <a:spcPct val="35000"/>
                </a:spcAft>
              </a:pPr>
              <a:r>
                <a:rPr lang="en-US" sz="2400" i="0" kern="1200" dirty="0"/>
                <a:t>Capabilities</a:t>
              </a:r>
              <a:endParaRPr lang="en-IN" sz="2400" i="0" kern="1200" dirty="0"/>
            </a:p>
          </p:txBody>
        </p:sp>
        <p:sp>
          <p:nvSpPr>
            <p:cNvPr id="16" name="Freeform 15"/>
            <p:cNvSpPr/>
            <p:nvPr/>
          </p:nvSpPr>
          <p:spPr>
            <a:xfrm>
              <a:off x="3763769" y="5212104"/>
              <a:ext cx="5317065" cy="721460"/>
            </a:xfrm>
            <a:custGeom>
              <a:avLst/>
              <a:gdLst>
                <a:gd name="connsiteX0" fmla="*/ 120246 w 721459"/>
                <a:gd name="connsiteY0" fmla="*/ 0 h 5317064"/>
                <a:gd name="connsiteX1" fmla="*/ 601213 w 721459"/>
                <a:gd name="connsiteY1" fmla="*/ 0 h 5317064"/>
                <a:gd name="connsiteX2" fmla="*/ 721459 w 721459"/>
                <a:gd name="connsiteY2" fmla="*/ 120246 h 5317064"/>
                <a:gd name="connsiteX3" fmla="*/ 721459 w 721459"/>
                <a:gd name="connsiteY3" fmla="*/ 5317064 h 5317064"/>
                <a:gd name="connsiteX4" fmla="*/ 721459 w 721459"/>
                <a:gd name="connsiteY4" fmla="*/ 5317064 h 5317064"/>
                <a:gd name="connsiteX5" fmla="*/ 0 w 721459"/>
                <a:gd name="connsiteY5" fmla="*/ 5317064 h 5317064"/>
                <a:gd name="connsiteX6" fmla="*/ 0 w 721459"/>
                <a:gd name="connsiteY6" fmla="*/ 5317064 h 5317064"/>
                <a:gd name="connsiteX7" fmla="*/ 0 w 721459"/>
                <a:gd name="connsiteY7" fmla="*/ 120246 h 5317064"/>
                <a:gd name="connsiteX8" fmla="*/ 120246 w 721459"/>
                <a:gd name="connsiteY8" fmla="*/ 0 h 5317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1459" h="5317064">
                  <a:moveTo>
                    <a:pt x="721459" y="886201"/>
                  </a:moveTo>
                  <a:lnTo>
                    <a:pt x="721459" y="4430863"/>
                  </a:lnTo>
                  <a:cubicBezTo>
                    <a:pt x="721459" y="4920296"/>
                    <a:pt x="714154" y="5317060"/>
                    <a:pt x="705143" y="5317060"/>
                  </a:cubicBezTo>
                  <a:lnTo>
                    <a:pt x="0" y="5317060"/>
                  </a:lnTo>
                  <a:lnTo>
                    <a:pt x="0" y="5317060"/>
                  </a:lnTo>
                  <a:lnTo>
                    <a:pt x="0" y="4"/>
                  </a:lnTo>
                  <a:lnTo>
                    <a:pt x="0" y="4"/>
                  </a:lnTo>
                  <a:lnTo>
                    <a:pt x="705143" y="4"/>
                  </a:lnTo>
                  <a:cubicBezTo>
                    <a:pt x="714154" y="4"/>
                    <a:pt x="721459" y="396768"/>
                    <a:pt x="721459" y="886201"/>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59045" rIns="282869" bIns="159044" numCol="1" spcCol="1270" anchor="ctr" anchorCtr="0">
              <a:noAutofit/>
            </a:bodyPr>
            <a:lstStyle/>
            <a:p>
              <a:pPr marL="171450" lvl="1" indent="-171450" algn="l" defTabSz="800100" rtl="0">
                <a:lnSpc>
                  <a:spcPct val="90000"/>
                </a:lnSpc>
                <a:spcBef>
                  <a:spcPct val="0"/>
                </a:spcBef>
                <a:spcAft>
                  <a:spcPct val="15000"/>
                </a:spcAft>
                <a:buChar char="••"/>
              </a:pPr>
              <a:r>
                <a:rPr lang="en-US" sz="1800" i="0" kern="1200" dirty="0"/>
                <a:t>Estimate competitors’ most likely strategies and responses under different environmental situations</a:t>
              </a:r>
              <a:endParaRPr lang="en-IN" sz="1800" i="0" kern="1200" dirty="0"/>
            </a:p>
          </p:txBody>
        </p:sp>
        <p:sp>
          <p:nvSpPr>
            <p:cNvPr id="17" name="Freeform 16"/>
            <p:cNvSpPr/>
            <p:nvPr/>
          </p:nvSpPr>
          <p:spPr>
            <a:xfrm>
              <a:off x="1098587" y="5121922"/>
              <a:ext cx="2665182" cy="901823"/>
            </a:xfrm>
            <a:custGeom>
              <a:avLst/>
              <a:gdLst>
                <a:gd name="connsiteX0" fmla="*/ 0 w 2665182"/>
                <a:gd name="connsiteY0" fmla="*/ 150307 h 901823"/>
                <a:gd name="connsiteX1" fmla="*/ 150307 w 2665182"/>
                <a:gd name="connsiteY1" fmla="*/ 0 h 901823"/>
                <a:gd name="connsiteX2" fmla="*/ 2514875 w 2665182"/>
                <a:gd name="connsiteY2" fmla="*/ 0 h 901823"/>
                <a:gd name="connsiteX3" fmla="*/ 2665182 w 2665182"/>
                <a:gd name="connsiteY3" fmla="*/ 150307 h 901823"/>
                <a:gd name="connsiteX4" fmla="*/ 2665182 w 2665182"/>
                <a:gd name="connsiteY4" fmla="*/ 751516 h 901823"/>
                <a:gd name="connsiteX5" fmla="*/ 2514875 w 2665182"/>
                <a:gd name="connsiteY5" fmla="*/ 901823 h 901823"/>
                <a:gd name="connsiteX6" fmla="*/ 150307 w 2665182"/>
                <a:gd name="connsiteY6" fmla="*/ 901823 h 901823"/>
                <a:gd name="connsiteX7" fmla="*/ 0 w 2665182"/>
                <a:gd name="connsiteY7" fmla="*/ 751516 h 901823"/>
                <a:gd name="connsiteX8" fmla="*/ 0 w 2665182"/>
                <a:gd name="connsiteY8" fmla="*/ 150307 h 90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5182" h="901823">
                  <a:moveTo>
                    <a:pt x="0" y="150307"/>
                  </a:moveTo>
                  <a:cubicBezTo>
                    <a:pt x="0" y="67295"/>
                    <a:pt x="67295" y="0"/>
                    <a:pt x="150307" y="0"/>
                  </a:cubicBezTo>
                  <a:lnTo>
                    <a:pt x="2514875" y="0"/>
                  </a:lnTo>
                  <a:cubicBezTo>
                    <a:pt x="2597887" y="0"/>
                    <a:pt x="2665182" y="67295"/>
                    <a:pt x="2665182" y="150307"/>
                  </a:cubicBezTo>
                  <a:lnTo>
                    <a:pt x="2665182" y="751516"/>
                  </a:lnTo>
                  <a:cubicBezTo>
                    <a:pt x="2665182" y="834528"/>
                    <a:pt x="2597887" y="901823"/>
                    <a:pt x="2514875" y="901823"/>
                  </a:cubicBezTo>
                  <a:lnTo>
                    <a:pt x="150307" y="901823"/>
                  </a:lnTo>
                  <a:cubicBezTo>
                    <a:pt x="67295" y="901823"/>
                    <a:pt x="0" y="834528"/>
                    <a:pt x="0" y="751516"/>
                  </a:cubicBezTo>
                  <a:lnTo>
                    <a:pt x="0" y="1503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5463" tIns="89743" rIns="135463" bIns="89743" numCol="1" spcCol="1270" anchor="ctr" anchorCtr="0">
              <a:noAutofit/>
            </a:bodyPr>
            <a:lstStyle/>
            <a:p>
              <a:pPr lvl="0" algn="ctr" defTabSz="1066800" rtl="0">
                <a:lnSpc>
                  <a:spcPct val="90000"/>
                </a:lnSpc>
                <a:spcBef>
                  <a:spcPct val="0"/>
                </a:spcBef>
                <a:spcAft>
                  <a:spcPct val="35000"/>
                </a:spcAft>
              </a:pPr>
              <a:r>
                <a:rPr lang="en-US" sz="2400" i="0" kern="1200" dirty="0"/>
                <a:t>Response</a:t>
              </a:r>
              <a:endParaRPr lang="en-IN" sz="2400" i="0" kern="1200" dirty="0"/>
            </a:p>
          </p:txBody>
        </p:sp>
      </p:grpSp>
    </p:spTree>
    <p:extLst>
      <p:ext uri="{BB962C8B-B14F-4D97-AF65-F5344CB8AC3E}">
        <p14:creationId xmlns:p14="http://schemas.microsoft.com/office/powerpoint/2010/main" val="935243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 Growth and Stability</a:t>
            </a:r>
          </a:p>
        </p:txBody>
      </p:sp>
      <p:sp>
        <p:nvSpPr>
          <p:cNvPr id="24579" name="Content Placeholder 4"/>
          <p:cNvSpPr>
            <a:spLocks noGrp="1"/>
          </p:cNvSpPr>
          <p:nvPr>
            <p:ph idx="1"/>
          </p:nvPr>
        </p:nvSpPr>
        <p:spPr/>
        <p:txBody>
          <a:bodyPr/>
          <a:lstStyle/>
          <a:p>
            <a:r>
              <a:rPr lang="en-US" b="1" dirty="0">
                <a:solidFill>
                  <a:srgbClr val="0070C0"/>
                </a:solidFill>
              </a:rPr>
              <a:t>Economic change is inevitable and has a profound impact on marketing strategy</a:t>
            </a:r>
          </a:p>
          <a:p>
            <a:r>
              <a:rPr lang="en-US" b="1" dirty="0">
                <a:solidFill>
                  <a:srgbClr val="0070C0"/>
                </a:solidFill>
              </a:rPr>
              <a:t>General economic conditions</a:t>
            </a:r>
          </a:p>
          <a:p>
            <a:pPr lvl="1"/>
            <a:r>
              <a:rPr lang="en-US" dirty="0"/>
              <a:t>Inflation, employment and income levels, interest rates, taxes, trade restrictions, tariffs, and changes in the business cycle</a:t>
            </a:r>
            <a:endParaRPr lang="en-US" altLang="ja-JP" dirty="0"/>
          </a:p>
          <a:p>
            <a:r>
              <a:rPr lang="en-US" b="1" dirty="0">
                <a:solidFill>
                  <a:srgbClr val="0070C0"/>
                </a:solidFill>
              </a:rPr>
              <a:t>Consumer issues</a:t>
            </a:r>
          </a:p>
          <a:p>
            <a:pPr lvl="1"/>
            <a:r>
              <a:rPr lang="en-US" dirty="0"/>
              <a:t>Willingness to spend, confidence, and spending patterns</a:t>
            </a:r>
            <a:endParaRPr lang="en-US" altLang="ja-JP"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20</a:t>
            </a:fld>
            <a:endParaRPr lang="en-US" dirty="0"/>
          </a:p>
        </p:txBody>
      </p:sp>
    </p:spTree>
    <p:extLst>
      <p:ext uri="{BB962C8B-B14F-4D97-AF65-F5344CB8AC3E}">
        <p14:creationId xmlns:p14="http://schemas.microsoft.com/office/powerpoint/2010/main" val="4198986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Economic Growth and Stability </a:t>
            </a:r>
            <a:r>
              <a:rPr lang="en-US" sz="2000" dirty="0"/>
              <a:t>(Continued)</a:t>
            </a:r>
          </a:p>
        </p:txBody>
      </p:sp>
      <p:sp>
        <p:nvSpPr>
          <p:cNvPr id="24579" name="Content Placeholder 4"/>
          <p:cNvSpPr>
            <a:spLocks noGrp="1"/>
          </p:cNvSpPr>
          <p:nvPr>
            <p:ph idx="1"/>
          </p:nvPr>
        </p:nvSpPr>
        <p:spPr/>
        <p:txBody>
          <a:bodyPr/>
          <a:lstStyle/>
          <a:p>
            <a:r>
              <a:rPr lang="en-US" b="1" dirty="0">
                <a:solidFill>
                  <a:srgbClr val="0070C0"/>
                </a:solidFill>
              </a:rPr>
              <a:t>Underreported nature of the U.S. economy </a:t>
            </a:r>
          </a:p>
          <a:p>
            <a:pPr lvl="1"/>
            <a:r>
              <a:rPr lang="en-US" dirty="0"/>
              <a:t>Shift from tangible- to intangible-dominant society</a:t>
            </a:r>
          </a:p>
          <a:p>
            <a:pPr lvl="1"/>
            <a:r>
              <a:rPr lang="en-US" dirty="0"/>
              <a:t>Innovation, creativity, and human assets are not counted in yearly GDP statistics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21</a:t>
            </a:fld>
            <a:endParaRPr lang="en-US" dirty="0"/>
          </a:p>
        </p:txBody>
      </p:sp>
      <p:pic>
        <p:nvPicPr>
          <p:cNvPr id="5" name="Picture 4"/>
          <p:cNvPicPr>
            <a:picLocks noChangeAspect="1"/>
          </p:cNvPicPr>
          <p:nvPr/>
        </p:nvPicPr>
        <p:blipFill>
          <a:blip r:embed="rId2"/>
          <a:stretch>
            <a:fillRect/>
          </a:stretch>
        </p:blipFill>
        <p:spPr>
          <a:xfrm>
            <a:off x="2602363" y="4111001"/>
            <a:ext cx="3947410" cy="19718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60826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Political, Legal, and Regulatory Issues</a:t>
            </a:r>
          </a:p>
        </p:txBody>
      </p:sp>
      <p:sp>
        <p:nvSpPr>
          <p:cNvPr id="24579" name="Content Placeholder 4"/>
          <p:cNvSpPr>
            <a:spLocks noGrp="1"/>
          </p:cNvSpPr>
          <p:nvPr>
            <p:ph idx="1"/>
          </p:nvPr>
        </p:nvSpPr>
        <p:spPr>
          <a:xfrm>
            <a:off x="333393" y="1719799"/>
            <a:ext cx="8798660" cy="4658099"/>
          </a:xfrm>
        </p:spPr>
        <p:txBody>
          <a:bodyPr/>
          <a:lstStyle/>
          <a:p>
            <a:r>
              <a:rPr lang="en-US" b="1" dirty="0">
                <a:solidFill>
                  <a:srgbClr val="0070C0"/>
                </a:solidFill>
              </a:rPr>
              <a:t>Views of elected officials can affect marketing strategy</a:t>
            </a:r>
          </a:p>
          <a:p>
            <a:pPr lvl="1"/>
            <a:r>
              <a:rPr lang="en-US" dirty="0"/>
              <a:t>Some firms </a:t>
            </a:r>
            <a:r>
              <a:rPr lang="en-US" sz="3600" b="1" dirty="0"/>
              <a:t>publicly protest legislative actions</a:t>
            </a:r>
            <a:r>
              <a:rPr lang="en-US" dirty="0"/>
              <a:t> while others are more discreet</a:t>
            </a:r>
          </a:p>
          <a:p>
            <a:pPr lvl="1"/>
            <a:r>
              <a:rPr lang="en-US" b="1" i="1" dirty="0"/>
              <a:t>Examples - Anti-tobacco trend and status of illegal immigration </a:t>
            </a:r>
          </a:p>
          <a:p>
            <a:r>
              <a:rPr lang="en-US" b="1" dirty="0">
                <a:solidFill>
                  <a:srgbClr val="0070C0"/>
                </a:solidFill>
              </a:rPr>
              <a:t>Firms must abide by the law, but many laws are vague and difficult to enforce</a:t>
            </a:r>
          </a:p>
          <a:p>
            <a:pPr lvl="1"/>
            <a:r>
              <a:rPr lang="en-US" b="1" i="1" dirty="0"/>
              <a:t>Examples - Court decisions, corporate governance, and trade agreements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22</a:t>
            </a:fld>
            <a:endParaRPr lang="en-US" dirty="0"/>
          </a:p>
        </p:txBody>
      </p:sp>
    </p:spTree>
    <p:extLst>
      <p:ext uri="{BB962C8B-B14F-4D97-AF65-F5344CB8AC3E}">
        <p14:creationId xmlns:p14="http://schemas.microsoft.com/office/powerpoint/2010/main" val="3115357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Technological Advancements</a:t>
            </a:r>
          </a:p>
        </p:txBody>
      </p:sp>
      <p:sp>
        <p:nvSpPr>
          <p:cNvPr id="24579" name="Content Placeholder 4"/>
          <p:cNvSpPr>
            <a:spLocks noGrp="1"/>
          </p:cNvSpPr>
          <p:nvPr>
            <p:ph idx="1"/>
          </p:nvPr>
        </p:nvSpPr>
        <p:spPr/>
        <p:txBody>
          <a:bodyPr/>
          <a:lstStyle/>
          <a:p>
            <a:r>
              <a:rPr lang="en-US" b="1">
                <a:solidFill>
                  <a:srgbClr val="0070C0"/>
                </a:solidFill>
              </a:rPr>
              <a:t>Frontstage technology</a:t>
            </a:r>
          </a:p>
          <a:p>
            <a:pPr lvl="1"/>
            <a:r>
              <a:rPr lang="en-US"/>
              <a:t>Advances that are most noticeable to customers</a:t>
            </a:r>
          </a:p>
          <a:p>
            <a:pPr lvl="1"/>
            <a:r>
              <a:rPr lang="en-US" b="1" i="1"/>
              <a:t>Examples - Smartphones, GPS, and microwave ovens</a:t>
            </a:r>
          </a:p>
          <a:p>
            <a:r>
              <a:rPr lang="en-US" b="1">
                <a:solidFill>
                  <a:srgbClr val="0070C0"/>
                </a:solidFill>
              </a:rPr>
              <a:t>Backstage technology</a:t>
            </a:r>
          </a:p>
          <a:p>
            <a:pPr lvl="1"/>
            <a:r>
              <a:rPr lang="en-US"/>
              <a:t>Advantages that are not noticeable to customers</a:t>
            </a:r>
          </a:p>
          <a:p>
            <a:pPr lvl="1"/>
            <a:r>
              <a:rPr lang="en-US"/>
              <a:t>Improves efficiency and effectiveness of marketing activities </a:t>
            </a:r>
          </a:p>
          <a:p>
            <a:pPr lvl="1"/>
            <a:r>
              <a:rPr lang="en-US" b="1" i="1"/>
              <a:t>Examples - Computer technology, RFID, and near-field communication</a:t>
            </a:r>
            <a:endParaRPr lang="en-US" b="1" i="1"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23</a:t>
            </a:fld>
            <a:endParaRPr lang="en-US" dirty="0"/>
          </a:p>
        </p:txBody>
      </p:sp>
    </p:spTree>
    <p:extLst>
      <p:ext uri="{BB962C8B-B14F-4D97-AF65-F5344CB8AC3E}">
        <p14:creationId xmlns:p14="http://schemas.microsoft.com/office/powerpoint/2010/main" val="1400749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Sociocultural Factors </a:t>
            </a:r>
          </a:p>
        </p:txBody>
      </p:sp>
      <p:sp>
        <p:nvSpPr>
          <p:cNvPr id="24579" name="Content Placeholder 4"/>
          <p:cNvSpPr>
            <a:spLocks noGrp="1"/>
          </p:cNvSpPr>
          <p:nvPr>
            <p:ph idx="1"/>
          </p:nvPr>
        </p:nvSpPr>
        <p:spPr/>
        <p:txBody>
          <a:bodyPr/>
          <a:lstStyle/>
          <a:p>
            <a:r>
              <a:rPr lang="en-US" b="1">
                <a:solidFill>
                  <a:srgbClr val="0070C0"/>
                </a:solidFill>
              </a:rPr>
              <a:t>Social and cultural influences that cause changes in attitudes, beliefs, norms, customs, and lifestyles</a:t>
            </a:r>
          </a:p>
          <a:p>
            <a:r>
              <a:rPr lang="en-US" b="1">
                <a:solidFill>
                  <a:srgbClr val="0070C0"/>
                </a:solidFill>
              </a:rPr>
              <a:t>Help determine what, where, how, and when purchases are made </a:t>
            </a:r>
          </a:p>
          <a:p>
            <a:r>
              <a:rPr lang="en-US" b="1">
                <a:solidFill>
                  <a:srgbClr val="0070C0"/>
                </a:solidFill>
              </a:rPr>
              <a:t>Sociocultural trends</a:t>
            </a:r>
          </a:p>
          <a:p>
            <a:pPr lvl="1"/>
            <a:r>
              <a:rPr lang="en-US"/>
              <a:t>Change in demographics</a:t>
            </a:r>
          </a:p>
          <a:p>
            <a:pPr lvl="1"/>
            <a:r>
              <a:rPr lang="en-US"/>
              <a:t>Change in customer values </a:t>
            </a:r>
            <a:endParaRPr lang="en-US"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24</a:t>
            </a:fld>
            <a:endParaRPr lang="en-US" dirty="0"/>
          </a:p>
        </p:txBody>
      </p:sp>
      <p:pic>
        <p:nvPicPr>
          <p:cNvPr id="4" name="Picture 3"/>
          <p:cNvPicPr>
            <a:picLocks noChangeAspect="1"/>
          </p:cNvPicPr>
          <p:nvPr/>
        </p:nvPicPr>
        <p:blipFill>
          <a:blip r:embed="rId2"/>
          <a:stretch>
            <a:fillRect/>
          </a:stretch>
        </p:blipFill>
        <p:spPr>
          <a:xfrm>
            <a:off x="5739984" y="3522689"/>
            <a:ext cx="2430488" cy="24304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61317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Trends in the U.S. Sociocultural Environment</a:t>
            </a:r>
          </a:p>
        </p:txBody>
      </p:sp>
      <p:sp>
        <p:nvSpPr>
          <p:cNvPr id="6" name="Content Placeholder 5"/>
          <p:cNvSpPr>
            <a:spLocks noGrp="1"/>
          </p:cNvSpPr>
          <p:nvPr>
            <p:ph idx="1"/>
          </p:nvPr>
        </p:nvSpPr>
        <p:spPr>
          <a:xfrm>
            <a:off x="448091" y="1705752"/>
            <a:ext cx="8236601" cy="4658099"/>
          </a:xfrm>
        </p:spPr>
        <p:txBody>
          <a:bodyPr/>
          <a:lstStyle/>
          <a:p>
            <a:r>
              <a:rPr lang="en-IN" b="1" dirty="0">
                <a:solidFill>
                  <a:srgbClr val="0070C0"/>
                </a:solidFill>
              </a:rPr>
              <a:t>Demographic trends</a:t>
            </a:r>
          </a:p>
          <a:p>
            <a:pPr lvl="1"/>
            <a:r>
              <a:rPr lang="en-IN" dirty="0"/>
              <a:t>Decline in the teen population</a:t>
            </a:r>
          </a:p>
          <a:p>
            <a:pPr lvl="1"/>
            <a:r>
              <a:rPr lang="en-IN" dirty="0"/>
              <a:t>Increasing number of single-parent families</a:t>
            </a:r>
          </a:p>
          <a:p>
            <a:r>
              <a:rPr lang="en-IN" b="1" dirty="0">
                <a:solidFill>
                  <a:srgbClr val="0070C0"/>
                </a:solidFill>
              </a:rPr>
              <a:t>Lifestyle trends</a:t>
            </a:r>
          </a:p>
          <a:p>
            <a:pPr lvl="1"/>
            <a:r>
              <a:rPr lang="en-IN" dirty="0"/>
              <a:t>Increase in the number of American citizens postponing retirement</a:t>
            </a:r>
          </a:p>
          <a:p>
            <a:pPr lvl="1"/>
            <a:r>
              <a:rPr lang="en-IN" dirty="0"/>
              <a:t>Increase in vacationing at home (staycation)</a:t>
            </a:r>
          </a:p>
          <a:p>
            <a:r>
              <a:rPr lang="en-IN" b="1" dirty="0">
                <a:solidFill>
                  <a:srgbClr val="0070C0"/>
                </a:solidFill>
              </a:rPr>
              <a:t>Value trends</a:t>
            </a:r>
          </a:p>
          <a:p>
            <a:pPr lvl="1"/>
            <a:r>
              <a:rPr lang="en-IN" dirty="0"/>
              <a:t>Growing disconnect with government</a:t>
            </a:r>
          </a:p>
          <a:p>
            <a:pPr lvl="1"/>
            <a:endParaRPr lang="en-US" dirty="0"/>
          </a:p>
        </p:txBody>
      </p:sp>
      <p:sp>
        <p:nvSpPr>
          <p:cNvPr id="3" name="Slide Number Placeholder 2"/>
          <p:cNvSpPr>
            <a:spLocks noGrp="1"/>
          </p:cNvSpPr>
          <p:nvPr>
            <p:ph type="sldNum" sz="quarter" idx="12"/>
          </p:nvPr>
        </p:nvSpPr>
        <p:spPr/>
        <p:txBody>
          <a:bodyPr/>
          <a:lstStyle/>
          <a:p>
            <a:fld id="{7CA3B053-DD34-B645-BCE5-0B617BE5BFE4}" type="slidenum">
              <a:rPr lang="en-US" smtClean="0"/>
              <a:pPr/>
              <a:t>25</a:t>
            </a:fld>
            <a:endParaRPr lang="en-US" dirty="0"/>
          </a:p>
        </p:txBody>
      </p:sp>
    </p:spTree>
    <p:extLst>
      <p:ext uri="{BB962C8B-B14F-4D97-AF65-F5344CB8AC3E}">
        <p14:creationId xmlns:p14="http://schemas.microsoft.com/office/powerpoint/2010/main" val="33950088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is is a line graph showing the estimated elative growth in the number of older Americans between 2012-2050.&#10;&#10;The markings on the x axis are &#10;• 2012&#10;• 1025&#10;• 2020&#10;• 2025&#10;• 2030&#10;• 2035&#10;• 2040&#10;• 2045&#10;• 2050&#10;&#10;The markings on the y axis in an increasing order are&#10;• 1.0&#10;• 1.5&#10;• 2.0&#10;• 2.5&#10;• 3.0&#10;• 3.5&#10;&#10;The note at the bottom of the graph reads Note: Create a legend - Purple line is 65 to 84 years of age; Green line is 85 years and over&#10;&#10;The line for people between the ages 65-84 starts from 1.0 in 2012 and ends at 1.7 in 2050. &#10;&#10;The line for people 85 years and older starts from 1.0 in 2012 and ends at 3.0 in 2050. &#10;&#10;The source at the bottom reads Source: Jennifer M. Ortman, Victoria A. Velkoff, and Howard Hogan, “An Aging Nation: The Older Population in the United States,” Current Population Reports. May 2014 (Washington, DC: U. S. Census Bureau), p. 8.&#10; &#10;" title="Exhibit 3.8 Relative Growth in the Number of Older Americans: 2012-2050"/>
          <p:cNvSpPr>
            <a:spLocks noGrp="1"/>
          </p:cNvSpPr>
          <p:nvPr>
            <p:ph type="title"/>
          </p:nvPr>
        </p:nvSpPr>
        <p:spPr/>
        <p:txBody>
          <a:bodyPr>
            <a:normAutofit fontScale="90000"/>
          </a:bodyPr>
          <a:lstStyle/>
          <a:p>
            <a:r>
              <a:rPr lang="en-US" dirty="0"/>
              <a:t>Exhibit 3.8 - Relative Growth in the Number of Older Americans: 2012-2050</a:t>
            </a:r>
          </a:p>
        </p:txBody>
      </p:sp>
      <p:sp>
        <p:nvSpPr>
          <p:cNvPr id="4" name="Slide Number Placeholder 3"/>
          <p:cNvSpPr>
            <a:spLocks noGrp="1"/>
          </p:cNvSpPr>
          <p:nvPr>
            <p:ph type="sldNum" sz="quarter" idx="12"/>
          </p:nvPr>
        </p:nvSpPr>
        <p:spPr/>
        <p:txBody>
          <a:bodyPr/>
          <a:lstStyle/>
          <a:p>
            <a:fld id="{7CA3B053-DD34-B645-BCE5-0B617BE5BFE4}" type="slidenum">
              <a:rPr lang="en-US" sz="1200" smtClean="0"/>
              <a:pPr/>
              <a:t>26</a:t>
            </a:fld>
            <a:endParaRPr lang="en-US" sz="1200" dirty="0"/>
          </a:p>
        </p:txBody>
      </p:sp>
      <p:pic>
        <p:nvPicPr>
          <p:cNvPr id="3" name="Picture 2" descr="This exhibit is a line graph that maps the estimated relative growth in the number of older Americans between 2012-2050.&#10;&#10;The following markings appear on the x axis: &#10;• 2012&#10;• 2015&#10;• 2020&#10;• 2025&#10;• 2030&#10;• 2035&#10;• 2040&#10;• 2045&#10;• 2050&#10;&#10;The following markings appear on the y axis from the bottom to the top:&#10;• 1.0&#10;• 1.5&#10;• 2.0&#10;• 2.5&#10;• 3.0&#10;• 3.5&#10;&#10;Population of Americans between the ages of 65 and 84 is said to grow from 1.0 in 2012 to 1.7 in 2050. Population of Americans who are 85 years and older is said to grow from 1.0 in 2012 and to 3.05 in 2050.&#10;" title="Exhibit 3.8 Relative Growth in the Number of Older Americans: 2012-20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650" y="1919342"/>
            <a:ext cx="8218796" cy="3174229"/>
          </a:xfrm>
          <a:prstGeom prst="rect">
            <a:avLst/>
          </a:prstGeom>
        </p:spPr>
      </p:pic>
      <p:sp>
        <p:nvSpPr>
          <p:cNvPr id="5" name="TextBox 4"/>
          <p:cNvSpPr txBox="1"/>
          <p:nvPr/>
        </p:nvSpPr>
        <p:spPr>
          <a:xfrm>
            <a:off x="540851" y="5053249"/>
            <a:ext cx="7011428" cy="430887"/>
          </a:xfrm>
          <a:prstGeom prst="rect">
            <a:avLst/>
          </a:prstGeom>
          <a:noFill/>
        </p:spPr>
        <p:txBody>
          <a:bodyPr wrap="square" rtlCol="0">
            <a:spAutoFit/>
          </a:bodyPr>
          <a:lstStyle/>
          <a:p>
            <a:r>
              <a:rPr lang="en-US" sz="1100" dirty="0"/>
              <a:t>Source: Jennifer M. Ortman, Victoria A. Velkoff, and Howard Hogan, “An Aging Nation: The Older Population in the United States,” </a:t>
            </a:r>
            <a:r>
              <a:rPr lang="en-US" sz="1100" i="1" dirty="0"/>
              <a:t>Current Population Reports</a:t>
            </a:r>
            <a:r>
              <a:rPr lang="en-US" sz="1100" dirty="0"/>
              <a:t>. May 2014 (Washington, DC: U. S. Census Bureau), p. 8.</a:t>
            </a:r>
            <a:endParaRPr lang="en-IN" sz="1100" dirty="0"/>
          </a:p>
        </p:txBody>
      </p:sp>
    </p:spTree>
    <p:extLst>
      <p:ext uri="{BB962C8B-B14F-4D97-AF65-F5344CB8AC3E}">
        <p14:creationId xmlns:p14="http://schemas.microsoft.com/office/powerpoint/2010/main" val="19675715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2164" y="1044731"/>
            <a:ext cx="8357017" cy="4357688"/>
          </a:xfrm>
          <a:prstGeom prst="rect">
            <a:avLst/>
          </a:prstGeom>
        </p:spPr>
      </p:pic>
    </p:spTree>
    <p:extLst>
      <p:ext uri="{BB962C8B-B14F-4D97-AF65-F5344CB8AC3E}">
        <p14:creationId xmlns:p14="http://schemas.microsoft.com/office/powerpoint/2010/main" val="1081551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61737" y="786983"/>
            <a:ext cx="7095346" cy="5458917"/>
          </a:xfrm>
          <a:prstGeom prst="rect">
            <a:avLst/>
          </a:prstGeom>
        </p:spPr>
      </p:pic>
    </p:spTree>
    <p:extLst>
      <p:ext uri="{BB962C8B-B14F-4D97-AF65-F5344CB8AC3E}">
        <p14:creationId xmlns:p14="http://schemas.microsoft.com/office/powerpoint/2010/main" val="2412065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Corporate Affairs</a:t>
            </a:r>
          </a:p>
        </p:txBody>
      </p:sp>
      <p:sp>
        <p:nvSpPr>
          <p:cNvPr id="27651" name="Content Placeholder 4"/>
          <p:cNvSpPr>
            <a:spLocks noGrp="1"/>
          </p:cNvSpPr>
          <p:nvPr>
            <p:ph idx="1"/>
          </p:nvPr>
        </p:nvSpPr>
        <p:spPr/>
        <p:txBody>
          <a:bodyPr/>
          <a:lstStyle/>
          <a:p>
            <a:r>
              <a:rPr lang="en-US" b="1" dirty="0">
                <a:solidFill>
                  <a:srgbClr val="0070C0"/>
                </a:solidFill>
              </a:rPr>
              <a:t>Collection of strategic activities that are aimed at marketing a firm, its issues, and its ideals to stakeholders </a:t>
            </a:r>
          </a:p>
          <a:p>
            <a:r>
              <a:rPr lang="en-US" b="1" dirty="0">
                <a:solidFill>
                  <a:srgbClr val="0070C0"/>
                </a:solidFill>
              </a:rPr>
              <a:t>Key corporate affairs strategic activities </a:t>
            </a:r>
          </a:p>
          <a:p>
            <a:pPr lvl="1"/>
            <a:r>
              <a:rPr lang="en-US" dirty="0"/>
              <a:t>Corporate communication</a:t>
            </a:r>
          </a:p>
          <a:p>
            <a:pPr lvl="1"/>
            <a:r>
              <a:rPr lang="en-US" dirty="0"/>
              <a:t>Government relations</a:t>
            </a:r>
          </a:p>
          <a:p>
            <a:pPr lvl="1"/>
            <a:r>
              <a:rPr lang="en-US" dirty="0"/>
              <a:t>Investor relations</a:t>
            </a:r>
          </a:p>
          <a:p>
            <a:pPr lvl="1"/>
            <a:r>
              <a:rPr lang="en-US" dirty="0"/>
              <a:t>Corporate philanthropy</a:t>
            </a:r>
          </a:p>
          <a:p>
            <a:pPr lvl="1"/>
            <a:r>
              <a:rPr lang="en-US" dirty="0"/>
              <a:t>Corporate sustainability</a:t>
            </a:r>
          </a:p>
        </p:txBody>
      </p:sp>
      <p:sp>
        <p:nvSpPr>
          <p:cNvPr id="3" name="Slide Number Placeholder 2"/>
          <p:cNvSpPr>
            <a:spLocks noGrp="1"/>
          </p:cNvSpPr>
          <p:nvPr>
            <p:ph type="sldNum" sz="quarter" idx="12"/>
          </p:nvPr>
        </p:nvSpPr>
        <p:spPr/>
        <p:txBody>
          <a:bodyPr/>
          <a:lstStyle/>
          <a:p>
            <a:fld id="{7CA3B053-DD34-B645-BCE5-0B617BE5BFE4}" type="slidenum">
              <a:rPr lang="en-US" smtClean="0"/>
              <a:pPr/>
              <a:t>29</a:t>
            </a:fld>
            <a:endParaRPr lang="en-US" dirty="0"/>
          </a:p>
        </p:txBody>
      </p:sp>
      <p:pic>
        <p:nvPicPr>
          <p:cNvPr id="4" name="Picture 3"/>
          <p:cNvPicPr>
            <a:picLocks noChangeAspect="1"/>
          </p:cNvPicPr>
          <p:nvPr/>
        </p:nvPicPr>
        <p:blipFill>
          <a:blip r:embed="rId2"/>
          <a:stretch>
            <a:fillRect/>
          </a:stretch>
        </p:blipFill>
        <p:spPr>
          <a:xfrm rot="876992">
            <a:off x="5900328" y="4207658"/>
            <a:ext cx="2575796" cy="1983363"/>
          </a:xfrm>
          <a:prstGeom prst="rect">
            <a:avLst/>
          </a:prstGeom>
        </p:spPr>
      </p:pic>
    </p:spTree>
    <p:extLst>
      <p:ext uri="{BB962C8B-B14F-4D97-AF65-F5344CB8AC3E}">
        <p14:creationId xmlns:p14="http://schemas.microsoft.com/office/powerpoint/2010/main" val="34653535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Collecting Marketing Data and Information</a:t>
            </a:r>
          </a:p>
        </p:txBody>
      </p:sp>
      <p:sp>
        <p:nvSpPr>
          <p:cNvPr id="28675" name="Content Placeholder 4"/>
          <p:cNvSpPr>
            <a:spLocks noGrp="1"/>
          </p:cNvSpPr>
          <p:nvPr>
            <p:ph idx="1"/>
          </p:nvPr>
        </p:nvSpPr>
        <p:spPr/>
        <p:txBody>
          <a:bodyPr/>
          <a:lstStyle/>
          <a:p>
            <a:r>
              <a:rPr lang="en-US" b="1" dirty="0">
                <a:solidFill>
                  <a:srgbClr val="0070C0"/>
                </a:solidFill>
              </a:rPr>
              <a:t>Secondary information sources</a:t>
            </a:r>
          </a:p>
          <a:p>
            <a:pPr lvl="1"/>
            <a:r>
              <a:rPr lang="en-US" dirty="0"/>
              <a:t>Internal data sources</a:t>
            </a:r>
          </a:p>
          <a:p>
            <a:pPr lvl="1"/>
            <a:r>
              <a:rPr lang="en-US" dirty="0"/>
              <a:t>Government sources</a:t>
            </a:r>
          </a:p>
          <a:p>
            <a:pPr lvl="1"/>
            <a:r>
              <a:rPr lang="en-US" dirty="0"/>
              <a:t>Book and periodical sources</a:t>
            </a:r>
          </a:p>
          <a:p>
            <a:pPr lvl="1"/>
            <a:r>
              <a:rPr lang="en-US" dirty="0"/>
              <a:t>Commercial data sources</a:t>
            </a:r>
          </a:p>
          <a:p>
            <a:r>
              <a:rPr lang="en-US" b="1" dirty="0">
                <a:solidFill>
                  <a:srgbClr val="0070C0"/>
                </a:solidFill>
              </a:rPr>
              <a:t>Primary data collection</a:t>
            </a:r>
          </a:p>
          <a:p>
            <a:pPr lvl="1"/>
            <a:r>
              <a:rPr lang="en-US" dirty="0"/>
              <a:t>Direct observation, focus groups, surveys, and experiments</a:t>
            </a:r>
          </a:p>
        </p:txBody>
      </p:sp>
      <p:sp>
        <p:nvSpPr>
          <p:cNvPr id="3" name="Slide Number Placeholder 2"/>
          <p:cNvSpPr>
            <a:spLocks noGrp="1"/>
          </p:cNvSpPr>
          <p:nvPr>
            <p:ph type="sldNum" sz="quarter" idx="12"/>
          </p:nvPr>
        </p:nvSpPr>
        <p:spPr/>
        <p:txBody>
          <a:bodyPr/>
          <a:lstStyle/>
          <a:p>
            <a:fld id="{7CA3B053-DD34-B645-BCE5-0B617BE5BFE4}" type="slidenum">
              <a:rPr lang="en-US" smtClean="0"/>
              <a:pPr/>
              <a:t>30</a:t>
            </a:fld>
            <a:endParaRPr lang="en-US" dirty="0"/>
          </a:p>
        </p:txBody>
      </p:sp>
      <p:pic>
        <p:nvPicPr>
          <p:cNvPr id="4" name="Picture 3"/>
          <p:cNvPicPr>
            <a:picLocks noChangeAspect="1"/>
          </p:cNvPicPr>
          <p:nvPr/>
        </p:nvPicPr>
        <p:blipFill>
          <a:blip r:embed="rId2"/>
          <a:stretch>
            <a:fillRect/>
          </a:stretch>
        </p:blipFill>
        <p:spPr>
          <a:xfrm>
            <a:off x="5236955" y="2236032"/>
            <a:ext cx="3447737" cy="2585803"/>
          </a:xfrm>
          <a:prstGeom prst="rect">
            <a:avLst/>
          </a:prstGeom>
        </p:spPr>
      </p:pic>
    </p:spTree>
    <p:extLst>
      <p:ext uri="{BB962C8B-B14F-4D97-AF65-F5344CB8AC3E}">
        <p14:creationId xmlns:p14="http://schemas.microsoft.com/office/powerpoint/2010/main" val="4253381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Problems in Data Collection</a:t>
            </a:r>
          </a:p>
        </p:txBody>
      </p:sp>
      <p:sp>
        <p:nvSpPr>
          <p:cNvPr id="29699" name="Content Placeholder 4"/>
          <p:cNvSpPr>
            <a:spLocks noGrp="1"/>
          </p:cNvSpPr>
          <p:nvPr>
            <p:ph idx="1"/>
          </p:nvPr>
        </p:nvSpPr>
        <p:spPr/>
        <p:txBody>
          <a:bodyPr/>
          <a:lstStyle/>
          <a:p>
            <a:r>
              <a:rPr lang="en-US" b="1">
                <a:solidFill>
                  <a:srgbClr val="0070C0"/>
                </a:solidFill>
              </a:rPr>
              <a:t>Incomplete or inaccurate assessment of the situation that the data should address</a:t>
            </a:r>
          </a:p>
          <a:p>
            <a:r>
              <a:rPr lang="en-US" b="1">
                <a:solidFill>
                  <a:srgbClr val="0070C0"/>
                </a:solidFill>
              </a:rPr>
              <a:t>Severe information overload</a:t>
            </a:r>
          </a:p>
          <a:p>
            <a:r>
              <a:rPr lang="en-US" b="1">
                <a:solidFill>
                  <a:srgbClr val="0070C0"/>
                </a:solidFill>
              </a:rPr>
              <a:t>Time and expense of collecting environmental data</a:t>
            </a:r>
          </a:p>
          <a:p>
            <a:r>
              <a:rPr lang="en-US" b="1">
                <a:solidFill>
                  <a:srgbClr val="0070C0"/>
                </a:solidFill>
              </a:rPr>
              <a:t>Organizing vast amount of data and information collected during the situation analysis</a:t>
            </a:r>
            <a:endParaRPr lang="en-US" b="1" dirty="0">
              <a:solidFill>
                <a:srgbClr val="0070C0"/>
              </a:solidFill>
            </a:endParaRPr>
          </a:p>
        </p:txBody>
      </p:sp>
      <p:sp>
        <p:nvSpPr>
          <p:cNvPr id="3" name="Slide Number Placeholder 2"/>
          <p:cNvSpPr>
            <a:spLocks noGrp="1"/>
          </p:cNvSpPr>
          <p:nvPr>
            <p:ph type="sldNum" sz="quarter" idx="12"/>
          </p:nvPr>
        </p:nvSpPr>
        <p:spPr/>
        <p:txBody>
          <a:bodyPr/>
          <a:lstStyle/>
          <a:p>
            <a:fld id="{7CA3B053-DD34-B645-BCE5-0B617BE5BFE4}" type="slidenum">
              <a:rPr lang="en-US" smtClean="0"/>
              <a:pPr/>
              <a:t>31</a:t>
            </a:fld>
            <a:endParaRPr lang="en-US" dirty="0"/>
          </a:p>
        </p:txBody>
      </p:sp>
    </p:spTree>
    <p:extLst>
      <p:ext uri="{BB962C8B-B14F-4D97-AF65-F5344CB8AC3E}">
        <p14:creationId xmlns:p14="http://schemas.microsoft.com/office/powerpoint/2010/main" val="1909602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102866298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1770</TotalTime>
  <Words>1244</Words>
  <Application>Microsoft Office PowerPoint</Application>
  <PresentationFormat>On-screen Show (4:3)</PresentationFormat>
  <Paragraphs>202</Paragraphs>
  <Slides>32</Slides>
  <Notes>17</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Dividend</vt:lpstr>
      <vt:lpstr>Marketing Planning 312 Chapter 3 Part 1 MaRketing analysis overview </vt:lpstr>
      <vt:lpstr>Chapter 3 Collecting and Analyzing Marketing Information</vt:lpstr>
      <vt:lpstr>Chapter Outline</vt:lpstr>
      <vt:lpstr>Issues to Be Considered in a Situation Analysis</vt:lpstr>
      <vt:lpstr>Issues to Be Considered in a Situation Analysis  (Continued 1)</vt:lpstr>
      <vt:lpstr>Issues to Be Considered in a Situation Analysis (Continued 2)</vt:lpstr>
      <vt:lpstr>Conducting a Situation Analysis</vt:lpstr>
      <vt:lpstr>Conducting a Situation Analysis  (Continued 1)</vt:lpstr>
      <vt:lpstr>Conducting a Situation Analysis  (Continued 2)</vt:lpstr>
      <vt:lpstr>Exhibit 3.2 -The Relationship Among the Internal, Customer, and External Environments</vt:lpstr>
      <vt:lpstr>Analyzing the Internal Environment</vt:lpstr>
      <vt:lpstr>Analyzing the Internal Environment (Continued)</vt:lpstr>
      <vt:lpstr>Analyzing the Customer Environment </vt:lpstr>
      <vt:lpstr>Exhibit 3.2 -The Relationship Among the Internal, Customer, and External Environments</vt:lpstr>
      <vt:lpstr>Discussion Question 1</vt:lpstr>
      <vt:lpstr>Analyzing the External Environment</vt:lpstr>
      <vt:lpstr>Basic Types of Competition </vt:lpstr>
      <vt:lpstr>Discussion Question 2</vt:lpstr>
      <vt:lpstr>Stages of Competitive Analysis</vt:lpstr>
      <vt:lpstr>Economic Growth and Stability</vt:lpstr>
      <vt:lpstr>Economic Growth and Stability (Continued)</vt:lpstr>
      <vt:lpstr>Political, Legal, and Regulatory Issues</vt:lpstr>
      <vt:lpstr>Technological Advancements</vt:lpstr>
      <vt:lpstr>Sociocultural Factors </vt:lpstr>
      <vt:lpstr>Trends in the U.S. Sociocultural Environment</vt:lpstr>
      <vt:lpstr>Exhibit 3.8 - Relative Growth in the Number of Older Americans: 2012-2050</vt:lpstr>
      <vt:lpstr>PowerPoint Presentation</vt:lpstr>
      <vt:lpstr>PowerPoint Presentation</vt:lpstr>
      <vt:lpstr>Corporate Affairs</vt:lpstr>
      <vt:lpstr>Collecting Marketing Data and Information</vt:lpstr>
      <vt:lpstr>Problems in Data Collection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 Hartline</dc:creator>
  <cp:lastModifiedBy>suwalyaja@gmail.com</cp:lastModifiedBy>
  <cp:revision>405</cp:revision>
  <dcterms:created xsi:type="dcterms:W3CDTF">2010-03-09T18:52:43Z</dcterms:created>
  <dcterms:modified xsi:type="dcterms:W3CDTF">2019-09-09T04:51:46Z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83952724</vt:i4>
  </property>
  <property fmtid="{D5CDD505-2E9C-101B-9397-08002B2CF9AE}" pid="3" name="_NewReviewCycle">
    <vt:lpwstr/>
  </property>
  <property fmtid="{D5CDD505-2E9C-101B-9397-08002B2CF9AE}" pid="4" name="_EmailSubject">
    <vt:lpwstr>PowerPoint Template</vt:lpwstr>
  </property>
  <property fmtid="{D5CDD505-2E9C-101B-9397-08002B2CF9AE}" pid="5" name="_AuthorEmail">
    <vt:lpwstr>Sarah.Blasco@cengage.com</vt:lpwstr>
  </property>
  <property fmtid="{D5CDD505-2E9C-101B-9397-08002B2CF9AE}" pid="6" name="_AuthorEmailDisplayName">
    <vt:lpwstr>Blasco, Sarah</vt:lpwstr>
  </property>
</Properties>
</file>