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898655-AA70-4DE1-AB18-C6106DCB31AE}" type="datetimeFigureOut">
              <a:rPr lang="th-TH" smtClean="0"/>
              <a:t>17/02/59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4CC6D3-0268-456D-BAB4-164B87F946D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6849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00EB1-A6C4-4E3A-88F2-27BEBC83E5A8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5340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93BAA-B68B-44CF-BFD2-C19BEBD48E51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0700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096-25F1-430E-83AD-07265C662446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48485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2F16-9581-42F8-91E4-75D71CD8F68E}" type="datetime1">
              <a:rPr lang="th-TH" smtClean="0"/>
              <a:t>17/02/59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7273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8DE01-E150-4236-9716-077E63A9DCEC}" type="datetime1">
              <a:rPr lang="th-TH" smtClean="0"/>
              <a:t>17/02/59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6951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30AD-71BA-4930-A331-FB09F7301555}" type="datetime1">
              <a:rPr lang="th-TH" smtClean="0"/>
              <a:t>17/02/59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7012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1DAD-827E-4342-A986-014E9BF6B140}" type="datetime1">
              <a:rPr lang="th-TH" smtClean="0"/>
              <a:t>17/02/59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1544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63146-6988-475E-8E4F-F562F135ABED}" type="datetime1">
              <a:rPr lang="th-TH" smtClean="0"/>
              <a:t>17/02/59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9070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8B6A9-8742-49AC-98CA-74991439BABB}" type="datetime1">
              <a:rPr lang="th-TH" smtClean="0"/>
              <a:t>17/02/59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2994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ACFE-CD2F-4B7E-9176-3E1806E71199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0863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465C-8992-49BD-86A8-DC55BDE02A62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48435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3BE03-75C7-45DD-9005-A61216A90EF7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AD39D-F0D0-46E9-825A-21D39F53489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5854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Boom Period</a:t>
            </a:r>
            <a:br>
              <a:rPr lang="en-US" dirty="0" smtClean="0"/>
            </a:br>
            <a:r>
              <a:rPr lang="en-US" dirty="0" smtClean="0"/>
              <a:t>1980-1996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EE460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288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Fifth Plan (1982-86)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key elements in the Fifth Plan centered on structural adjustment along the lines suggested by the World Bank.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165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causes of the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The liberalization policies that has taken place since 1990 has almost certainly had a positive impact on manufactured exports and FDI.</a:t>
            </a:r>
          </a:p>
          <a:p>
            <a:r>
              <a:rPr lang="en-US" dirty="0" smtClean="0"/>
              <a:t>The devaluation of the baht in 1984, reinforced in 1985 as the baht declined with the US dollar, improved the competitiveness of Thai exports.</a:t>
            </a:r>
          </a:p>
          <a:p>
            <a:r>
              <a:rPr lang="en-US" dirty="0" smtClean="0"/>
              <a:t>Thai producers were able to expand markets for a variety of labor-intensive products during the period of rapid growth in the global economy.</a:t>
            </a:r>
          </a:p>
          <a:p>
            <a:r>
              <a:rPr lang="en-US" dirty="0" smtClean="0"/>
              <a:t>Some industries have faced over supply and over-capacity in domestic market, changed to be more export-oriented. Many joint ventures established to assemble goods for Thai market transformed into exporters; such as, textiles, electronics and electrical, and motor vehicle components sector.</a:t>
            </a:r>
          </a:p>
          <a:p>
            <a:r>
              <a:rPr lang="en-US" dirty="0" smtClean="0"/>
              <a:t>Japan and Asian NIEs lost their competitive position in labor-intensive manufacturing operations and sought alternative, stable, low-cost locations within the Asian Pacific region. </a:t>
            </a:r>
          </a:p>
          <a:p>
            <a:r>
              <a:rPr lang="en-US" dirty="0" smtClean="0"/>
              <a:t>FDI has played a major role in the rapid expansion of the Thai manufacturing sector.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9490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attraction of Thailand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1. In the mid-1980s Thailand had one of the lowest levels of industrial labor costs in ASEAN. The devaluation  of baht had substantially improved the competitiveness of exports.</a:t>
            </a:r>
          </a:p>
          <a:p>
            <a:r>
              <a:rPr lang="en-US" dirty="0" smtClean="0"/>
              <a:t>2. The relative political stability gave the kingdom an advantage over the rest of ASEAN4; such as political instability in the Philippines and Malaysia and the high government control over investment in Indonesia. In Thailand, Prim Minister </a:t>
            </a:r>
            <a:r>
              <a:rPr lang="en-US" dirty="0" err="1" smtClean="0"/>
              <a:t>Prem</a:t>
            </a:r>
            <a:r>
              <a:rPr lang="en-US" dirty="0" smtClean="0"/>
              <a:t> was in power from March 1980-July 1988 and could survive two coups </a:t>
            </a:r>
            <a:r>
              <a:rPr lang="en-US" dirty="0" err="1" smtClean="0"/>
              <a:t>d’etat</a:t>
            </a:r>
            <a:r>
              <a:rPr lang="en-US" dirty="0" smtClean="0"/>
              <a:t> attempt in 1981 and 1985.</a:t>
            </a:r>
          </a:p>
          <a:p>
            <a:r>
              <a:rPr lang="en-US" dirty="0" smtClean="0"/>
              <a:t>3. Thailand was a small exporter of manufacturing goods to the EU and North America. So there were little restrictions on Thai products.</a:t>
            </a:r>
          </a:p>
          <a:p>
            <a:r>
              <a:rPr lang="en-US" dirty="0" smtClean="0"/>
              <a:t>4. Japan had long history of investment in Thailand.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597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Evidence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rapid expansion of the electronics sector by foreign firms</a:t>
            </a:r>
          </a:p>
          <a:p>
            <a:pPr lvl="1"/>
            <a:r>
              <a:rPr lang="en-US" dirty="0" smtClean="0"/>
              <a:t>Minebea in 1986</a:t>
            </a:r>
          </a:p>
          <a:p>
            <a:pPr lvl="1"/>
            <a:r>
              <a:rPr lang="en-US" dirty="0" smtClean="0"/>
              <a:t>Seagate relocated part of its disk-drive production from Singapore in 1989-90</a:t>
            </a:r>
          </a:p>
          <a:p>
            <a:pPr lvl="1"/>
            <a:r>
              <a:rPr lang="en-US" dirty="0" smtClean="0"/>
              <a:t>IBM established disk-drive assembly with </a:t>
            </a:r>
            <a:r>
              <a:rPr lang="en-US" dirty="0" err="1" smtClean="0"/>
              <a:t>Saha</a:t>
            </a:r>
            <a:r>
              <a:rPr lang="en-US" dirty="0" smtClean="0"/>
              <a:t> Union in 1990</a:t>
            </a:r>
          </a:p>
          <a:p>
            <a:pPr lvl="1"/>
            <a:r>
              <a:rPr lang="en-US" dirty="0" smtClean="0"/>
              <a:t>Thailand had become the world largest single assembler of disk-drive.</a:t>
            </a:r>
          </a:p>
          <a:p>
            <a:r>
              <a:rPr lang="en-US" dirty="0" smtClean="0"/>
              <a:t>The first EPZ was established at Lad </a:t>
            </a:r>
            <a:r>
              <a:rPr lang="en-US" dirty="0" err="1" smtClean="0"/>
              <a:t>Krabang</a:t>
            </a:r>
            <a:r>
              <a:rPr lang="en-US" dirty="0" smtClean="0"/>
              <a:t> in 1978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929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Apart from FDI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The expansion of primary exports</a:t>
            </a:r>
          </a:p>
          <a:p>
            <a:r>
              <a:rPr lang="en-US" dirty="0" smtClean="0"/>
              <a:t>2. The promotion of tourism</a:t>
            </a:r>
          </a:p>
          <a:p>
            <a:r>
              <a:rPr lang="en-US" dirty="0" smtClean="0"/>
              <a:t>3. The export of labor. </a:t>
            </a:r>
          </a:p>
          <a:p>
            <a:pPr lvl="1"/>
            <a:r>
              <a:rPr lang="en-US" dirty="0" smtClean="0"/>
              <a:t>By 1989 there were some 264,600 Thai workers in the Middle East and other parts of Asia.</a:t>
            </a:r>
          </a:p>
          <a:p>
            <a:pPr lvl="1"/>
            <a:r>
              <a:rPr lang="en-US" dirty="0" smtClean="0"/>
              <a:t>In 1988 the earnings from tourism and worker remittances were 19% of the income from the export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128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Bank of Thailand</a:t>
            </a:r>
            <a:endParaRPr lang="th-TH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1841518"/>
              </p:ext>
            </p:extLst>
          </p:nvPr>
        </p:nvGraphicFramePr>
        <p:xfrm>
          <a:off x="457200" y="1600200"/>
          <a:ext cx="822960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Year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GDP growth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Inflation rate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CA/GDP</a:t>
                      </a:r>
                    </a:p>
                    <a:p>
                      <a:r>
                        <a:rPr lang="en-US" sz="1800" dirty="0" smtClean="0"/>
                        <a:t>(%)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Exchange</a:t>
                      </a:r>
                      <a:r>
                        <a:rPr lang="en-US" sz="1800" baseline="0" dirty="0" smtClean="0"/>
                        <a:t> rate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Gov’t/GDP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1984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5.5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0.9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-5.1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23.5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19.6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1985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3.5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2.4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-4.1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27.1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21.1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1988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11.0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3.8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-3.0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25.3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16.7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1989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10.8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5.4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-3.7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25.7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14.7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1990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10.0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6.0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-8.7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25.6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14.7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1991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7.9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5.7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-7.8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25.6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14.8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1993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7.9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3.7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-5.0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25.3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16.7</a:t>
                      </a:r>
                      <a:endParaRPr lang="th-TH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1994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8.8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5.0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-5.6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25.2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17.1</a:t>
                      </a:r>
                      <a:endParaRPr lang="th-TH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661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Problems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The kingdom lax environmental controls resulted in the relocation of highly polluting processes from Japan, SK and Taiwan.</a:t>
            </a:r>
          </a:p>
          <a:p>
            <a:r>
              <a:rPr lang="en-US" dirty="0" smtClean="0"/>
              <a:t>2. The acceleration of growth was heavily concentrated in the BMR.</a:t>
            </a:r>
          </a:p>
          <a:p>
            <a:r>
              <a:rPr lang="en-US" dirty="0" smtClean="0"/>
              <a:t>3. Side effects of industrialization; urban poor, uneven development, oligarchy, labor disputes.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650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Structural Changes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1. global production network</a:t>
            </a:r>
          </a:p>
          <a:p>
            <a:r>
              <a:rPr lang="en-US" dirty="0" smtClean="0"/>
              <a:t>2. high pressure to promote on trade liberalization and EPI</a:t>
            </a:r>
          </a:p>
          <a:p>
            <a:r>
              <a:rPr lang="en-US" dirty="0" smtClean="0"/>
              <a:t>3.diversification in export products and overseas market</a:t>
            </a:r>
          </a:p>
          <a:p>
            <a:pPr lvl="1"/>
            <a:r>
              <a:rPr lang="en-US" dirty="0" smtClean="0"/>
              <a:t>Decline in the importance of textiles and garments and rise of electrical and electronics</a:t>
            </a:r>
          </a:p>
          <a:p>
            <a:pPr lvl="1"/>
            <a:r>
              <a:rPr lang="en-US" dirty="0" smtClean="0"/>
              <a:t>Reduce the importance of the EU and USA and the expansion of trade with the rest of Asian Pacific.</a:t>
            </a:r>
          </a:p>
          <a:p>
            <a:r>
              <a:rPr lang="en-US" dirty="0" smtClean="0"/>
              <a:t>4.With higher labor costs, there was a gradual shift towards slightly high-tech production and more sophisticated products.</a:t>
            </a:r>
          </a:p>
          <a:p>
            <a:r>
              <a:rPr lang="en-US" dirty="0" smtClean="0"/>
              <a:t>In general, there has been some increase in the size of Thai firms. However the manufacturing sector remained dominated by small-scale operations.</a:t>
            </a:r>
          </a:p>
          <a:p>
            <a:r>
              <a:rPr lang="en-US" dirty="0" smtClean="0"/>
              <a:t>The rise of Thai conglomerates: SCG, CP, Central Group, </a:t>
            </a:r>
            <a:r>
              <a:rPr lang="en-US" dirty="0" err="1" smtClean="0"/>
              <a:t>Saha</a:t>
            </a:r>
            <a:r>
              <a:rPr lang="en-US" dirty="0" smtClean="0"/>
              <a:t> Union	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704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Composition of manufactured exports</a:t>
            </a:r>
            <a:br>
              <a:rPr lang="en-US" dirty="0" smtClean="0"/>
            </a:br>
            <a:r>
              <a:rPr lang="en-US" dirty="0" smtClean="0"/>
              <a:t>(%)</a:t>
            </a:r>
            <a:endParaRPr lang="th-TH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7065728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1980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1994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Textiles and garments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22.4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16.2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Footwear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0.9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4.2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Electrical appliances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1.2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11.3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Computers and parts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0.2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9.9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Vehicle parts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1.2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2.2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Furniture and parts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3.3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Sport goods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0.8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Toys and Games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0.9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Ball Bearings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smtClean="0"/>
                        <a:t>0.6</a:t>
                      </a:r>
                      <a:endParaRPr lang="th-TH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Canned food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7.7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5.0</a:t>
                      </a:r>
                      <a:endParaRPr lang="th-TH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706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period 1980-1996 was acritical one for the Thai economy. It has been characterized by dramatic economic growth, restructuring of exports and internationalization of the economy.</a:t>
            </a:r>
          </a:p>
          <a:p>
            <a:r>
              <a:rPr lang="en-US" dirty="0" smtClean="0"/>
              <a:t>The state has played minimal role on this growth. The state has become less capable of dealing effectively with economic changes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D39D-F0D0-46E9-825A-21D39F53489B}" type="slidenum">
              <a:rPr lang="th-TH" smtClean="0"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21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797</Words>
  <Application>Microsoft Office PowerPoint</Application>
  <PresentationFormat>On-screen Show (4:3)</PresentationFormat>
  <Paragraphs>145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Boom Period 1980-1996</vt:lpstr>
      <vt:lpstr>The Fifth Plan (1982-86)</vt:lpstr>
      <vt:lpstr>The causes of the Boom</vt:lpstr>
      <vt:lpstr>The attraction of Thailand</vt:lpstr>
      <vt:lpstr>Evidence</vt:lpstr>
      <vt:lpstr>Apart from FDI</vt:lpstr>
      <vt:lpstr>Bank of Thailand</vt:lpstr>
      <vt:lpstr>New Problems</vt:lpstr>
      <vt:lpstr>Structural Changes</vt:lpstr>
      <vt:lpstr>Composition of manufactured exports (%)</vt:lpstr>
      <vt:lpstr>Conclusion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Boom Period 1980-1996</dc:title>
  <dc:creator>Chanin  Mephokee</dc:creator>
  <cp:lastModifiedBy>Chanin  Mephokee</cp:lastModifiedBy>
  <cp:revision>15</cp:revision>
  <dcterms:created xsi:type="dcterms:W3CDTF">2016-02-17T06:36:58Z</dcterms:created>
  <dcterms:modified xsi:type="dcterms:W3CDTF">2016-02-17T08:49:54Z</dcterms:modified>
</cp:coreProperties>
</file>