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rts/chart1.xml" ContentType="application/vnd.openxmlformats-officedocument.drawingml.chart+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4" r:id="rId1"/>
  </p:sldMasterIdLst>
  <p:notesMasterIdLst>
    <p:notesMasterId r:id="rId36"/>
  </p:notesMasterIdLst>
  <p:sldIdLst>
    <p:sldId id="256" r:id="rId2"/>
    <p:sldId id="300" r:id="rId3"/>
    <p:sldId id="301" r:id="rId4"/>
    <p:sldId id="302" r:id="rId5"/>
    <p:sldId id="303" r:id="rId6"/>
    <p:sldId id="304" r:id="rId7"/>
    <p:sldId id="305" r:id="rId8"/>
    <p:sldId id="306" r:id="rId9"/>
    <p:sldId id="307" r:id="rId10"/>
    <p:sldId id="308" r:id="rId11"/>
    <p:sldId id="309" r:id="rId12"/>
    <p:sldId id="310" r:id="rId13"/>
    <p:sldId id="311" r:id="rId14"/>
    <p:sldId id="312" r:id="rId15"/>
    <p:sldId id="332" r:id="rId16"/>
    <p:sldId id="319" r:id="rId17"/>
    <p:sldId id="317" r:id="rId18"/>
    <p:sldId id="330" r:id="rId19"/>
    <p:sldId id="315" r:id="rId20"/>
    <p:sldId id="318" r:id="rId21"/>
    <p:sldId id="331" r:id="rId22"/>
    <p:sldId id="316" r:id="rId23"/>
    <p:sldId id="313" r:id="rId24"/>
    <p:sldId id="314" r:id="rId25"/>
    <p:sldId id="333" r:id="rId26"/>
    <p:sldId id="334" r:id="rId27"/>
    <p:sldId id="320" r:id="rId28"/>
    <p:sldId id="321" r:id="rId29"/>
    <p:sldId id="323" r:id="rId30"/>
    <p:sldId id="322" r:id="rId31"/>
    <p:sldId id="324" r:id="rId32"/>
    <p:sldId id="325" r:id="rId33"/>
    <p:sldId id="326" r:id="rId34"/>
    <p:sldId id="327" r:id="rId35"/>
  </p:sldIdLst>
  <p:sldSz cx="9144000" cy="6858000" type="screen4x3"/>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CC"/>
    <a:srgbClr val="78DAE4"/>
    <a:srgbClr val="EF772D"/>
    <a:srgbClr val="FFFF99"/>
    <a:srgbClr val="FF66CC"/>
    <a:srgbClr val="FF3399"/>
    <a:srgbClr val="1168B4"/>
    <a:srgbClr val="106CB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5798" autoAdjust="0"/>
  </p:normalViewPr>
  <p:slideViewPr>
    <p:cSldViewPr>
      <p:cViewPr varScale="1">
        <p:scale>
          <a:sx n="54" d="100"/>
          <a:sy n="54" d="100"/>
        </p:scale>
        <p:origin x="-1530"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charts/_rels/chart1.xml.rels><?xml version="1.0" encoding="UTF-8" standalone="yes"?>
<Relationships xmlns="http://schemas.openxmlformats.org/package/2006/relationships"><Relationship Id="rId1" Type="http://schemas.openxmlformats.org/officeDocument/2006/relationships/oleObject" Target="file:///C:\Users\praemont\My%20Documents\Arbeit\Kurs%20BI%20201\Mappe1.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v>CC</c:v>
          </c:tx>
          <c:spPr>
            <a:ln>
              <a:solidFill>
                <a:srgbClr val="00B050"/>
              </a:solidFill>
            </a:ln>
          </c:spPr>
          <c:marker>
            <c:symbol val="none"/>
          </c:marker>
          <c:cat>
            <c:numRef>
              <c:f>Tabelle1!$A$8:$A$17</c:f>
              <c:numCache>
                <c:formatCode>General</c:formatCode>
                <c:ptCount val="10"/>
                <c:pt idx="0">
                  <c:v>100</c:v>
                </c:pt>
                <c:pt idx="1">
                  <c:v>200</c:v>
                </c:pt>
                <c:pt idx="2">
                  <c:v>300</c:v>
                </c:pt>
                <c:pt idx="3">
                  <c:v>400</c:v>
                </c:pt>
                <c:pt idx="4">
                  <c:v>500</c:v>
                </c:pt>
                <c:pt idx="5">
                  <c:v>600</c:v>
                </c:pt>
                <c:pt idx="6">
                  <c:v>700</c:v>
                </c:pt>
                <c:pt idx="7">
                  <c:v>800</c:v>
                </c:pt>
                <c:pt idx="8">
                  <c:v>900</c:v>
                </c:pt>
                <c:pt idx="9">
                  <c:v>1000</c:v>
                </c:pt>
              </c:numCache>
            </c:numRef>
          </c:cat>
          <c:val>
            <c:numRef>
              <c:f>Tabelle1!$A$8:$A$17</c:f>
              <c:numCache>
                <c:formatCode>General</c:formatCode>
                <c:ptCount val="10"/>
                <c:pt idx="0">
                  <c:v>100</c:v>
                </c:pt>
                <c:pt idx="1">
                  <c:v>200</c:v>
                </c:pt>
                <c:pt idx="2">
                  <c:v>300</c:v>
                </c:pt>
                <c:pt idx="3">
                  <c:v>400</c:v>
                </c:pt>
                <c:pt idx="4">
                  <c:v>500</c:v>
                </c:pt>
                <c:pt idx="5">
                  <c:v>600</c:v>
                </c:pt>
                <c:pt idx="6">
                  <c:v>700</c:v>
                </c:pt>
                <c:pt idx="7">
                  <c:v>800</c:v>
                </c:pt>
                <c:pt idx="8">
                  <c:v>900</c:v>
                </c:pt>
                <c:pt idx="9">
                  <c:v>1000</c:v>
                </c:pt>
              </c:numCache>
            </c:numRef>
          </c:val>
          <c:smooth val="0"/>
        </c:ser>
        <c:ser>
          <c:idx val="1"/>
          <c:order val="1"/>
          <c:tx>
            <c:v>OC</c:v>
          </c:tx>
          <c:marker>
            <c:symbol val="none"/>
          </c:marker>
          <c:cat>
            <c:numRef>
              <c:f>Tabelle1!$A$8:$A$17</c:f>
              <c:numCache>
                <c:formatCode>General</c:formatCode>
                <c:ptCount val="10"/>
                <c:pt idx="0">
                  <c:v>100</c:v>
                </c:pt>
                <c:pt idx="1">
                  <c:v>200</c:v>
                </c:pt>
                <c:pt idx="2">
                  <c:v>300</c:v>
                </c:pt>
                <c:pt idx="3">
                  <c:v>400</c:v>
                </c:pt>
                <c:pt idx="4">
                  <c:v>500</c:v>
                </c:pt>
                <c:pt idx="5">
                  <c:v>600</c:v>
                </c:pt>
                <c:pt idx="6">
                  <c:v>700</c:v>
                </c:pt>
                <c:pt idx="7">
                  <c:v>800</c:v>
                </c:pt>
                <c:pt idx="8">
                  <c:v>900</c:v>
                </c:pt>
                <c:pt idx="9">
                  <c:v>1000</c:v>
                </c:pt>
              </c:numCache>
            </c:numRef>
          </c:cat>
          <c:val>
            <c:numRef>
              <c:f>Tabelle1!$C$8:$C$17</c:f>
              <c:numCache>
                <c:formatCode>0</c:formatCode>
                <c:ptCount val="10"/>
                <c:pt idx="0">
                  <c:v>1600</c:v>
                </c:pt>
                <c:pt idx="1">
                  <c:v>800</c:v>
                </c:pt>
                <c:pt idx="2">
                  <c:v>533.3333333333336</c:v>
                </c:pt>
                <c:pt idx="3">
                  <c:v>400</c:v>
                </c:pt>
                <c:pt idx="4">
                  <c:v>320</c:v>
                </c:pt>
                <c:pt idx="5">
                  <c:v>266.66666666666708</c:v>
                </c:pt>
                <c:pt idx="6">
                  <c:v>228.57142857142861</c:v>
                </c:pt>
                <c:pt idx="7">
                  <c:v>200</c:v>
                </c:pt>
                <c:pt idx="8">
                  <c:v>177.77777777777752</c:v>
                </c:pt>
                <c:pt idx="9">
                  <c:v>160</c:v>
                </c:pt>
              </c:numCache>
            </c:numRef>
          </c:val>
          <c:smooth val="0"/>
        </c:ser>
        <c:ser>
          <c:idx val="2"/>
          <c:order val="2"/>
          <c:tx>
            <c:v>Total Cost</c:v>
          </c:tx>
          <c:spPr>
            <a:ln>
              <a:solidFill>
                <a:srgbClr val="FF0000"/>
              </a:solidFill>
            </a:ln>
          </c:spPr>
          <c:marker>
            <c:symbol val="none"/>
          </c:marker>
          <c:val>
            <c:numRef>
              <c:f>Tabelle1!$F$8:$F$17</c:f>
              <c:numCache>
                <c:formatCode>0</c:formatCode>
                <c:ptCount val="10"/>
                <c:pt idx="0">
                  <c:v>1700</c:v>
                </c:pt>
                <c:pt idx="1">
                  <c:v>1000</c:v>
                </c:pt>
                <c:pt idx="2">
                  <c:v>833.3333333333336</c:v>
                </c:pt>
                <c:pt idx="3">
                  <c:v>800</c:v>
                </c:pt>
                <c:pt idx="4">
                  <c:v>820</c:v>
                </c:pt>
                <c:pt idx="5">
                  <c:v>866.66666666666674</c:v>
                </c:pt>
                <c:pt idx="6">
                  <c:v>928.57142857142856</c:v>
                </c:pt>
                <c:pt idx="7">
                  <c:v>1000</c:v>
                </c:pt>
                <c:pt idx="8">
                  <c:v>1077.7777777778003</c:v>
                </c:pt>
                <c:pt idx="9">
                  <c:v>1160</c:v>
                </c:pt>
              </c:numCache>
            </c:numRef>
          </c:val>
          <c:smooth val="0"/>
        </c:ser>
        <c:dLbls>
          <c:showLegendKey val="0"/>
          <c:showVal val="0"/>
          <c:showCatName val="0"/>
          <c:showSerName val="0"/>
          <c:showPercent val="0"/>
          <c:showBubbleSize val="0"/>
        </c:dLbls>
        <c:marker val="1"/>
        <c:smooth val="0"/>
        <c:axId val="73397376"/>
        <c:axId val="73398912"/>
      </c:lineChart>
      <c:catAx>
        <c:axId val="73397376"/>
        <c:scaling>
          <c:orientation val="minMax"/>
        </c:scaling>
        <c:delete val="0"/>
        <c:axPos val="b"/>
        <c:numFmt formatCode="General" sourceLinked="1"/>
        <c:majorTickMark val="out"/>
        <c:minorTickMark val="none"/>
        <c:tickLblPos val="nextTo"/>
        <c:crossAx val="73398912"/>
        <c:crosses val="autoZero"/>
        <c:auto val="1"/>
        <c:lblAlgn val="ctr"/>
        <c:lblOffset val="100"/>
        <c:noMultiLvlLbl val="0"/>
      </c:catAx>
      <c:valAx>
        <c:axId val="73398912"/>
        <c:scaling>
          <c:orientation val="minMax"/>
        </c:scaling>
        <c:delete val="0"/>
        <c:axPos val="l"/>
        <c:majorGridlines/>
        <c:numFmt formatCode="General" sourceLinked="1"/>
        <c:majorTickMark val="out"/>
        <c:minorTickMark val="none"/>
        <c:tickLblPos val="nextTo"/>
        <c:crossAx val="73397376"/>
        <c:crosses val="autoZero"/>
        <c:crossBetween val="between"/>
      </c:valAx>
    </c:plotArea>
    <c:legend>
      <c:legendPos val="b"/>
      <c:layout/>
      <c:overlay val="0"/>
    </c:legend>
    <c:plotVisOnly val="1"/>
    <c:dispBlanksAs val="gap"/>
    <c:showDLblsOverMax val="0"/>
  </c:chart>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E325DEA-83CE-4871-B070-837183D23DB2}" type="datetimeFigureOut">
              <a:rPr lang="en-US" smtClean="0"/>
              <a:pPr/>
              <a:t>3/28/2016</a:t>
            </a:fld>
            <a:endParaRPr lang="en-US"/>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72AC218-D2D5-4F06-B721-BD380A9F48B3}" type="slidenum">
              <a:rPr lang="en-US" smtClean="0"/>
              <a:pPr/>
              <a:t>‹#›</a:t>
            </a:fld>
            <a:endParaRPr lang="en-US"/>
          </a:p>
        </p:txBody>
      </p:sp>
    </p:spTree>
    <p:extLst>
      <p:ext uri="{BB962C8B-B14F-4D97-AF65-F5344CB8AC3E}">
        <p14:creationId xmlns:p14="http://schemas.microsoft.com/office/powerpoint/2010/main" val="6784143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http://www.mbaknol.com/operations-management/operations-management-and-its-objectives/</a:t>
            </a:r>
          </a:p>
          <a:p>
            <a:r>
              <a:rPr lang="en-US" dirty="0" smtClean="0"/>
              <a:t>Train in Japan https://www.facebook.com/PromotionMaroc/videos/904821439555945/</a:t>
            </a:r>
          </a:p>
          <a:p>
            <a:r>
              <a:rPr lang="en-US" dirty="0" smtClean="0"/>
              <a:t>Efficiency Tips TMB</a:t>
            </a:r>
          </a:p>
          <a:p>
            <a:r>
              <a:rPr lang="en-US" dirty="0" smtClean="0"/>
              <a:t>https://www.youtube.com/watch?v=2SagN-5P_og</a:t>
            </a:r>
          </a:p>
          <a:p>
            <a:r>
              <a:rPr lang="en-US" dirty="0" smtClean="0"/>
              <a:t>https://www.youtube.com/watch?v=1G5Y52vFJBo</a:t>
            </a:r>
          </a:p>
          <a:p>
            <a:r>
              <a:rPr lang="en-US" dirty="0" smtClean="0"/>
              <a:t>https://www.youtube.com/watch?v=vbx4MtcdjWs</a:t>
            </a:r>
          </a:p>
          <a:p>
            <a:r>
              <a:rPr lang="en-US" dirty="0" smtClean="0"/>
              <a:t>https://www.youtube.com/watch?v=z8ay8oWBC38</a:t>
            </a:r>
          </a:p>
          <a:p>
            <a:r>
              <a:rPr lang="en-US" dirty="0" smtClean="0"/>
              <a:t>https://www.youtube.com/watch?v=z8ay8oWBC38</a:t>
            </a:r>
          </a:p>
          <a:p>
            <a:r>
              <a:rPr lang="en-US" dirty="0" smtClean="0"/>
              <a:t>https://www.youtube.com/watch?v=HekP0NN1QXo</a:t>
            </a:r>
            <a:endParaRPr lang="en-US" dirty="0"/>
          </a:p>
        </p:txBody>
      </p:sp>
      <p:sp>
        <p:nvSpPr>
          <p:cNvPr id="4" name="Slide Number Placeholder 3"/>
          <p:cNvSpPr>
            <a:spLocks noGrp="1"/>
          </p:cNvSpPr>
          <p:nvPr>
            <p:ph type="sldNum" sz="quarter" idx="10"/>
          </p:nvPr>
        </p:nvSpPr>
        <p:spPr/>
        <p:txBody>
          <a:bodyPr/>
          <a:lstStyle/>
          <a:p>
            <a:fld id="{572AC218-D2D5-4F06-B721-BD380A9F48B3}" type="slidenum">
              <a:rPr lang="en-US" smtClean="0"/>
              <a:pPr/>
              <a:t>1</a:t>
            </a:fld>
            <a:endParaRPr lang="en-US"/>
          </a:p>
        </p:txBody>
      </p:sp>
    </p:spTree>
    <p:extLst>
      <p:ext uri="{BB962C8B-B14F-4D97-AF65-F5344CB8AC3E}">
        <p14:creationId xmlns:p14="http://schemas.microsoft.com/office/powerpoint/2010/main" val="30578604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latin typeface="CordiaUPC" pitchFamily="34" charset="-34"/>
                <a:cs typeface="CordiaUPC" pitchFamily="34" charset="-34"/>
              </a:rPr>
              <a:t>A good layout reduces material handling cost, eliminates delays and congestion, improves co-ordination, provide good housekeeping etc. while a poor layout results in congestion, waste, frustration, inefficiency and loss of profit. </a:t>
            </a:r>
          </a:p>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sz="1200" b="0" i="0" kern="1200" dirty="0" smtClean="0">
                <a:solidFill>
                  <a:schemeClr val="tx1"/>
                </a:solidFill>
                <a:effectLst/>
                <a:latin typeface="+mn-lt"/>
                <a:ea typeface="+mn-ea"/>
                <a:cs typeface="+mn-cs"/>
              </a:rPr>
              <a:t>http://www.rmuti.ac.th/faculty/production/ie/html/WASTES.htm</a:t>
            </a:r>
          </a:p>
          <a:p>
            <a:r>
              <a:rPr lang="en-US" sz="1200" b="0" i="0" kern="1200" dirty="0" smtClean="0">
                <a:solidFill>
                  <a:schemeClr val="tx1"/>
                </a:solidFill>
                <a:effectLst/>
                <a:latin typeface="+mn-lt"/>
                <a:ea typeface="+mn-ea"/>
                <a:cs typeface="+mn-cs"/>
              </a:rPr>
              <a:t>Muda, Mura, Muri </a:t>
            </a:r>
            <a:r>
              <a:rPr lang="th-TH" sz="1200" b="0" i="0" kern="1200" dirty="0" smtClean="0">
                <a:solidFill>
                  <a:schemeClr val="tx1"/>
                </a:solidFill>
                <a:effectLst/>
                <a:latin typeface="+mn-lt"/>
                <a:ea typeface="+mn-ea"/>
                <a:cs typeface="+mn-cs"/>
              </a:rPr>
              <a:t>เป็นคำภาษาญี่ปุ่น </a:t>
            </a:r>
            <a:r>
              <a:rPr lang="en-US" sz="1200" b="0" i="0" kern="1200" dirty="0" smtClean="0">
                <a:solidFill>
                  <a:schemeClr val="tx1"/>
                </a:solidFill>
                <a:effectLst/>
                <a:latin typeface="+mn-lt"/>
                <a:ea typeface="+mn-ea"/>
                <a:cs typeface="+mn-cs"/>
              </a:rPr>
              <a:t>Muda </a:t>
            </a:r>
            <a:r>
              <a:rPr lang="th-TH" sz="1200" b="0" i="0" kern="1200" dirty="0" smtClean="0">
                <a:solidFill>
                  <a:schemeClr val="tx1"/>
                </a:solidFill>
                <a:effectLst/>
                <a:latin typeface="+mn-lt"/>
                <a:ea typeface="+mn-ea"/>
                <a:cs typeface="+mn-cs"/>
              </a:rPr>
              <a:t>คือ ความสูญเปล่า </a:t>
            </a:r>
            <a:r>
              <a:rPr lang="en-US" sz="1200" b="0" i="0" kern="1200" dirty="0" smtClean="0">
                <a:solidFill>
                  <a:schemeClr val="tx1"/>
                </a:solidFill>
                <a:effectLst/>
                <a:latin typeface="+mn-lt"/>
                <a:ea typeface="+mn-ea"/>
                <a:cs typeface="+mn-cs"/>
              </a:rPr>
              <a:t>Mura </a:t>
            </a:r>
            <a:r>
              <a:rPr lang="th-TH" sz="1200" b="0" i="0" kern="1200" dirty="0" smtClean="0">
                <a:solidFill>
                  <a:schemeClr val="tx1"/>
                </a:solidFill>
                <a:effectLst/>
                <a:latin typeface="+mn-lt"/>
                <a:ea typeface="+mn-ea"/>
                <a:cs typeface="+mn-cs"/>
              </a:rPr>
              <a:t>คือ ความไม่สม่ำเสมอ และ </a:t>
            </a:r>
            <a:r>
              <a:rPr lang="en-US" sz="1200" b="0" i="0" kern="1200" dirty="0" smtClean="0">
                <a:solidFill>
                  <a:schemeClr val="tx1"/>
                </a:solidFill>
                <a:effectLst/>
                <a:latin typeface="+mn-lt"/>
                <a:ea typeface="+mn-ea"/>
                <a:cs typeface="+mn-cs"/>
              </a:rPr>
              <a:t>Muri </a:t>
            </a:r>
            <a:r>
              <a:rPr lang="th-TH" sz="1200" b="0" i="0" kern="1200" dirty="0" smtClean="0">
                <a:solidFill>
                  <a:schemeClr val="tx1"/>
                </a:solidFill>
                <a:effectLst/>
                <a:latin typeface="+mn-lt"/>
                <a:ea typeface="+mn-ea"/>
                <a:cs typeface="+mn-cs"/>
              </a:rPr>
              <a:t>คือ การฝืนทำ 3 สิ่งนี้คือปัญหาที่ซ่อนเร้นอยู่เบื้องหลังการทำงานที่ไม่ประสบความสำเร็จ ถ้าเราสามารถกำจัด 3 สิ่งนี้ได้ เราจะสามารถลดเวลาที่ไม่ทำให้เกิดผลงานได้ ในทางกลับกันก็สามารถเพิ่มเวลาที่ทำให้เกิดผลงานได้มากขึ้น</a:t>
            </a:r>
            <a:r>
              <a:rPr lang="th-TH" dirty="0" smtClean="0"/>
              <a:t/>
            </a:r>
            <a:br>
              <a:rPr lang="th-TH" dirty="0" smtClean="0"/>
            </a:br>
            <a:r>
              <a:rPr lang="th-TH" dirty="0" smtClean="0"/>
              <a:t/>
            </a:r>
            <a:br>
              <a:rPr lang="th-TH" dirty="0" smtClean="0"/>
            </a:br>
            <a:r>
              <a:rPr lang="en-US" sz="1200" b="0" i="0" kern="1200" dirty="0" smtClean="0">
                <a:solidFill>
                  <a:schemeClr val="tx1"/>
                </a:solidFill>
                <a:effectLst/>
                <a:latin typeface="+mn-lt"/>
                <a:ea typeface="+mn-ea"/>
                <a:cs typeface="+mn-cs"/>
              </a:rPr>
              <a:t>Muda </a:t>
            </a:r>
            <a:r>
              <a:rPr lang="th-TH" sz="1200" b="0" i="0" kern="1200" dirty="0" smtClean="0">
                <a:solidFill>
                  <a:schemeClr val="tx1"/>
                </a:solidFill>
                <a:effectLst/>
                <a:latin typeface="+mn-lt"/>
                <a:ea typeface="+mn-ea"/>
                <a:cs typeface="+mn-cs"/>
              </a:rPr>
              <a:t>หรือความสูญเปล่า อาจเกิดได้หลายลักษณะ อาทิ ความสูญเปล่าที่เกิดจากการรอ การเคลื่อนย้าย การปรับเปลี่ยน การทำใหม่ การถกเถียง เป็นต้น ยกตัวอย่างเช่น การประชุมอาจเกิดความสูญเปล่าได้ หากการประชุมนั้นกลายเป็นการถกเถียงกัน ทำให้เสียเวลาไปกับการประชุมที่ไม่ได้ข้อสรุป หรือในการทำกิจกรรมการขาย ถ้าไม่มีการวางแผนในการจัดพื้นที่การไปพบลูกค้า ก็จะเสียเวลาในการเดินทางและสิ้นเปลืองค่าใช้จ่ายโดยไม่จำเป็น</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Mura </a:t>
            </a:r>
            <a:r>
              <a:rPr lang="th-TH" sz="1200" b="0" i="0" kern="1200" dirty="0" smtClean="0">
                <a:solidFill>
                  <a:schemeClr val="tx1"/>
                </a:solidFill>
                <a:effectLst/>
                <a:latin typeface="+mn-lt"/>
                <a:ea typeface="+mn-ea"/>
                <a:cs typeface="+mn-cs"/>
              </a:rPr>
              <a:t>หรือความไม่สม่ำเสมอ งานที่ มีความไม่สม่ำเสมอไม่ว่าจะเป็นในเรื่องปริมาณงาน วิธีการทำงาน หรืออารมณ์ในการทำงาน ทำให้เกิดความไม่สม่ำเสมอของผลงานตามไปด้วย นั่นหมายความว่า ผลงานที่ออกมาไม่เป็นไปตามมาตรฐาน หากทุกคนสามารถรักษามาตรฐานของงานไว้ได้ ก็จะทำให้ประสิทธิภาพของงานสูงขึ้น ยกตัวอย่างเช่น ในการประชุมไม่ เคยมีผู้เข้าร่วมประชุมพร้อมหน้าเลย ครั้งนี้ขาดนนั้น ครั้งนั้นขาดคนนี้ และในการทำกิจกรรมการขายก็เช่นเดียวกัน พนักงานอาจมีความตั้งในที่ไม่สม่ำเสมอ ถ้าไม่ถึงปลายเดือนก็ไม่พยายามขาย เป็นต้น</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Muri </a:t>
            </a:r>
            <a:r>
              <a:rPr lang="th-TH" sz="1200" b="0" i="0" kern="1200" dirty="0" smtClean="0">
                <a:solidFill>
                  <a:schemeClr val="tx1"/>
                </a:solidFill>
                <a:effectLst/>
                <a:latin typeface="+mn-lt"/>
                <a:ea typeface="+mn-ea"/>
                <a:cs typeface="+mn-cs"/>
              </a:rPr>
              <a:t>หรือการฝืนทำ การฝืนทำสิ่งใดๆ ก็ตามมักทำให้เกิดผลกระทบบางอย่างในระยะยาว ยกตัวอย่างเช่น การทำงานล่วงเวลาเป็น ประจำ เป็นการฝืนร่างกายซึ่งไม่เป็นผลดีในระยะยาว อาจทำให้ร่างกายอ่อนเพลีย ประสิทธิภาพในการทำงานลดลง ในการประชุม หากยังไม่มีการปรึกษาหารือที่มากเพียงพอ แต่กลับเร่งรัดให้มีการลงมติ ก็จะได้ข้อสรุปที่ผิดพลาด ส่วนในด้านการขายนั้น การฝืนลดราคาเพื่อให้ได้รับออเดอร์ หรือการรับงานที่ต้องส่งมอบเร็วเกินไปก็ไม่ส่งผลดีเช่นกัน</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หากเราค้นหาและกำจัด </a:t>
            </a:r>
            <a:r>
              <a:rPr lang="en-US" sz="1200" b="0" i="0" kern="1200" dirty="0" smtClean="0">
                <a:solidFill>
                  <a:schemeClr val="tx1"/>
                </a:solidFill>
                <a:effectLst/>
                <a:latin typeface="+mn-lt"/>
                <a:ea typeface="+mn-ea"/>
                <a:cs typeface="+mn-cs"/>
              </a:rPr>
              <a:t>Muda </a:t>
            </a:r>
            <a:r>
              <a:rPr lang="th-TH" sz="1200" b="0" i="0" kern="1200" dirty="0" smtClean="0">
                <a:solidFill>
                  <a:schemeClr val="tx1"/>
                </a:solidFill>
                <a:effectLst/>
                <a:latin typeface="+mn-lt"/>
                <a:ea typeface="+mn-ea"/>
                <a:cs typeface="+mn-cs"/>
              </a:rPr>
              <a:t>ความสูญเปล่า </a:t>
            </a:r>
            <a:r>
              <a:rPr lang="en-US" sz="1200" b="0" i="0" kern="1200" dirty="0" smtClean="0">
                <a:solidFill>
                  <a:schemeClr val="tx1"/>
                </a:solidFill>
                <a:effectLst/>
                <a:latin typeface="+mn-lt"/>
                <a:ea typeface="+mn-ea"/>
                <a:cs typeface="+mn-cs"/>
              </a:rPr>
              <a:t>Mura </a:t>
            </a:r>
            <a:r>
              <a:rPr lang="th-TH" sz="1200" b="0" i="0" kern="1200" dirty="0" smtClean="0">
                <a:solidFill>
                  <a:schemeClr val="tx1"/>
                </a:solidFill>
                <a:effectLst/>
                <a:latin typeface="+mn-lt"/>
                <a:ea typeface="+mn-ea"/>
                <a:cs typeface="+mn-cs"/>
              </a:rPr>
              <a:t>ความไม่สม่ำเสมอ และ </a:t>
            </a:r>
            <a:r>
              <a:rPr lang="en-US" sz="1200" b="0" i="0" kern="1200" dirty="0" smtClean="0">
                <a:solidFill>
                  <a:schemeClr val="tx1"/>
                </a:solidFill>
                <a:effectLst/>
                <a:latin typeface="+mn-lt"/>
                <a:ea typeface="+mn-ea"/>
                <a:cs typeface="+mn-cs"/>
              </a:rPr>
              <a:t>Muri </a:t>
            </a:r>
            <a:r>
              <a:rPr lang="th-TH" sz="1200" b="0" i="0" kern="1200" dirty="0" smtClean="0">
                <a:solidFill>
                  <a:schemeClr val="tx1"/>
                </a:solidFill>
                <a:effectLst/>
                <a:latin typeface="+mn-lt"/>
                <a:ea typeface="+mn-ea"/>
                <a:cs typeface="+mn-cs"/>
              </a:rPr>
              <a:t>การฝืนทำให้หมดไปได้ งานที่ทำก็จะสำเร็จลุล่วงด้วยดีค่ะ</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th-TH" sz="1200" b="0" i="0" kern="1200" dirty="0" smtClean="0">
                <a:solidFill>
                  <a:schemeClr val="tx1"/>
                </a:solidFill>
                <a:effectLst/>
                <a:latin typeface="+mn-lt"/>
                <a:ea typeface="+mn-ea"/>
                <a:cs typeface="+mn-cs"/>
              </a:rPr>
              <a:t>ปัญหาจากการผลิตเกินจำเป็น (</a:t>
            </a:r>
            <a:r>
              <a:rPr lang="en-US" sz="1200" b="0" i="0" kern="1200" dirty="0" smtClean="0">
                <a:solidFill>
                  <a:schemeClr val="tx1"/>
                </a:solidFill>
                <a:effectLst/>
                <a:latin typeface="+mn-lt"/>
                <a:ea typeface="+mn-ea"/>
                <a:cs typeface="+mn-cs"/>
              </a:rPr>
              <a:t>Overproduction) ==</a:t>
            </a:r>
            <a:r>
              <a:rPr lang="en-US" dirty="0" smtClean="0"/>
              <a:t/>
            </a:r>
            <a:br>
              <a:rPr lang="en-US" dirty="0" smtClean="0"/>
            </a:br>
            <a:r>
              <a:rPr lang="en-US" dirty="0" smtClean="0"/>
              <a:t/>
            </a:r>
            <a:br>
              <a:rPr lang="en-US" dirty="0" smtClean="0"/>
            </a:br>
            <a:r>
              <a:rPr lang="en-US" sz="1200" b="0" i="0" kern="1200" dirty="0" smtClean="0">
                <a:solidFill>
                  <a:schemeClr val="tx1"/>
                </a:solidFill>
                <a:effectLst/>
                <a:latin typeface="+mn-lt"/>
                <a:ea typeface="+mn-ea"/>
                <a:cs typeface="+mn-cs"/>
              </a:rPr>
              <a:t>1.) </a:t>
            </a:r>
            <a:r>
              <a:rPr lang="th-TH" sz="1200" b="0" i="0" kern="1200" dirty="0" smtClean="0">
                <a:solidFill>
                  <a:schemeClr val="tx1"/>
                </a:solidFill>
                <a:effectLst/>
                <a:latin typeface="+mn-lt"/>
                <a:ea typeface="+mn-ea"/>
                <a:cs typeface="+mn-cs"/>
              </a:rPr>
              <a:t>ต้องเตรียมพื้นที่จัดเก็บงานระหว่างทำจึงเกิดการสูญเสียพื้นที่ทำงานไปส่วนหนึ่ง ทำให้การขนถ่ายวัสดุยุ่งยากมากขึ้น การควบคุมเครื่องจักรและการซ่อมบำรุงทำได้ไม่สะดวก เมื่อมีงานระหว่างทำมากจนไม่สามารถเก็บไว้ในบริเวณสถานีงานก็จะต้องหาพื้นที่เพื่อเก็บงานระหว่างทำชั่วคราวซึ่งเป็นการใช้พื้นที่อย่างไม่คุ้มค่าและต้องเสียค่าใช้จ่ายเพิ่มขึ้น</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2.) ความไม่ปลอดภัยในการทำงาน หากการจัดเก็บงานระหว่างทำไม่เป็นระเบียบหรือไม่มั่นคงพอก็อาจทำให้เกิดอุบัติเหตุสร้างความเสียหายให้กับพนักงานและทรัพย์สิน</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3.) เมื่อใช้งานระหว่างทำไม่หมดหรือมีการเปลี่ยนแปลงคำสั่งผลิตจะต้องขนย้ายไปเก็บชั่วคราว ทำให้สูญเสียแรงงาน เวลา และอุปกรณ์ขนถ่ายวัสดุ โดยไม่ก่อให้เกิดมูลค่าเพิ่มต่อชิ้นงานนั้นเลย</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4.) ของเสียจากกระบวนการผลิตก่อนหน้าไม่ได้รับการแก้ไขทันทีเพราะค้างอยู่ในงานระหว่างทำ การผลิตครั้งละมาก ๆ กว่าจะถึงกระบวนการผลิตถัดไปหรือถูกตรวจสอบเครื่องจักรก็จะผลิตของเสียเพิ่มขึ้นจนกว่าจะพบของเสียอยู่ในงานระหว่างทำเมื่อส่งไปยังกระบวนการผลิตถัดไปและรายงานกลับมาเพื่อการแก้ไข การผลิตของเสียจะทำให้เกิดการสูญเสียทั้งเวลา วัตถุดิบ แรงงาน และพลังงานโดยเปล่าประโยชน์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5.) ต้นทุนวัสดุ แรงงาน และค่าใช้จ่ายอื่น ๆ ที่ใช้ไปในการผลิตจะจมอยู่ในงานระหว่างทำ</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6.) ปิดบังปัญหาต่าง ๆ ในกระบวนการผลิต เช่น ใช้เวลาตั้งเครื่องจักรมากเกินไปหรือเครื่องจักรเสียบ่อย เพราะเมื่อเกิดปัญหาขึ้นก็จะไม่เห็นผลกระทบต่อกระบวนการผลิตมากนักเนื่องจากมีงานระหว่างทำสำรองไว้มาก จึงเป็นการใช้เครื่องจักรไม่คุ้มค่า และต้องเสียค่าใช้จ่ายมากเกินความจำเป็น เช่น ค่าใช้จ่ายและเวลาที่เสียไปสำหรับซ่อมเครื่องจักร</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7.) ใช้เวลาในการผลิตนานเพราะทำการผลิตครั้งละมาก ๆ ซึ่งบางครั้งเป็นสินค้าที่ลูกค้าไม่ต้องการ จึงทำให้การส่งมอบสินค้าให้กับลูกค้าล่าช้าจนอาจทำให้ลูกค้าไม่พอใจ</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แนวทางการปรับปรุง ==</a:t>
            </a:r>
            <a:r>
              <a:rPr lang="th-TH" dirty="0" smtClean="0"/>
              <a:t/>
            </a:r>
            <a:br>
              <a:rPr lang="th-TH" dirty="0" smtClean="0"/>
            </a:br>
            <a:r>
              <a:rPr lang="th-TH" dirty="0" smtClean="0"/>
              <a:t/>
            </a:r>
            <a:br>
              <a:rPr lang="th-TH" dirty="0" smtClean="0"/>
            </a:br>
            <a:r>
              <a:rPr lang="th-TH" sz="1200" b="0" i="0" kern="1200" dirty="0" smtClean="0">
                <a:solidFill>
                  <a:schemeClr val="tx1"/>
                </a:solidFill>
                <a:effectLst/>
                <a:latin typeface="+mn-lt"/>
                <a:ea typeface="+mn-ea"/>
                <a:cs typeface="+mn-cs"/>
              </a:rPr>
              <a:t>1.) ปรับปรุงขั้นตอนการผลิตที่เป็นคอขวด (</a:t>
            </a:r>
            <a:r>
              <a:rPr lang="en-US" sz="1200" b="0" i="0" kern="1200" dirty="0" smtClean="0">
                <a:solidFill>
                  <a:schemeClr val="tx1"/>
                </a:solidFill>
                <a:effectLst/>
                <a:latin typeface="+mn-lt"/>
                <a:ea typeface="+mn-ea"/>
                <a:cs typeface="+mn-cs"/>
              </a:rPr>
              <a:t>Bottle-Neck) </a:t>
            </a:r>
            <a:r>
              <a:rPr lang="th-TH" sz="1200" b="0" i="0" kern="1200" dirty="0" smtClean="0">
                <a:solidFill>
                  <a:schemeClr val="tx1"/>
                </a:solidFill>
                <a:effectLst/>
                <a:latin typeface="+mn-lt"/>
                <a:ea typeface="+mn-ea"/>
                <a:cs typeface="+mn-cs"/>
              </a:rPr>
              <a:t>โดยการศึกษาเวลาการผลิตของแต่ละขั้นตอนการผลิตว่าสมดุลกันหรือไม่ หากพบว่าขั้นตอนการผลิตใดมีกำลังการผลิตต่ำกว่าขั้นตอนการผลิตอื่นก็ต้องบริหารจัดการให้สมดุล</a:t>
            </a:r>
            <a:r>
              <a:rPr lang="th-TH" dirty="0" smtClean="0"/>
              <a:t/>
            </a:r>
            <a:br>
              <a:rPr lang="th-TH" dirty="0" smtClean="0"/>
            </a:br>
            <a:r>
              <a:rPr lang="th-TH" dirty="0" smtClean="0"/>
              <a:t/>
            </a:r>
            <a:br>
              <a:rPr lang="th-TH" dirty="0" smtClean="0"/>
            </a:br>
            <a:r>
              <a:rPr lang="th-TH" sz="1200" b="0" i="0" kern="1200" dirty="0" smtClean="0">
                <a:solidFill>
                  <a:schemeClr val="tx1"/>
                </a:solidFill>
                <a:effectLst/>
                <a:latin typeface="+mn-lt"/>
                <a:ea typeface="+mn-ea"/>
                <a:cs typeface="+mn-cs"/>
              </a:rPr>
              <a:t>2.) ผลิตชิ้นงานแต่ละชนิดในปริมาณที่เพียงพอเพื่อให้งานระหว่างทำลดลง และในเวลาที่ถูกต้อง</a:t>
            </a:r>
            <a:r>
              <a:rPr lang="th-TH" dirty="0" smtClean="0"/>
              <a:t/>
            </a:r>
            <a:br>
              <a:rPr lang="th-TH" dirty="0" smtClean="0"/>
            </a:br>
            <a:r>
              <a:rPr lang="th-TH" dirty="0" smtClean="0"/>
              <a:t/>
            </a:r>
            <a:br>
              <a:rPr lang="th-TH" dirty="0" smtClean="0"/>
            </a:br>
            <a:r>
              <a:rPr lang="th-TH" sz="1200" b="0" i="0" kern="1200" dirty="0" smtClean="0">
                <a:solidFill>
                  <a:schemeClr val="tx1"/>
                </a:solidFill>
                <a:effectLst/>
                <a:latin typeface="+mn-lt"/>
                <a:ea typeface="+mn-ea"/>
                <a:cs typeface="+mn-cs"/>
              </a:rPr>
              <a:t>3.) พนักงานต้องดูแลบำรุงรักษาเครื่องจักรให้อยู่ในสภาพพร้อมใช้งานอยู่เสมอ หากเครื่องจักรมีสภาพทรุดโทรมต้องซ่อมบำรุงอยู่เสมอ นอกจากจะเสียค่าใช้จ่ายและเสียเวลาในการซ่อมบำรุงแล้ว ยังทำให้การผลิตล่าช้าไม่ทันต่อความต้องการของลูกค้าหรือสินค้าที่ผลิตได้ด้อยคุณภาพ</a:t>
            </a:r>
            <a:r>
              <a:rPr lang="th-TH" dirty="0" smtClean="0"/>
              <a:t/>
            </a:r>
            <a:br>
              <a:rPr lang="th-TH" dirty="0" smtClean="0"/>
            </a:br>
            <a:r>
              <a:rPr lang="th-TH" dirty="0" smtClean="0"/>
              <a:t/>
            </a:r>
            <a:br>
              <a:rPr lang="th-TH" dirty="0" smtClean="0"/>
            </a:br>
            <a:r>
              <a:rPr lang="th-TH" sz="1200" b="0" i="0" kern="1200" dirty="0" smtClean="0">
                <a:solidFill>
                  <a:schemeClr val="tx1"/>
                </a:solidFill>
                <a:effectLst/>
                <a:latin typeface="+mn-lt"/>
                <a:ea typeface="+mn-ea"/>
                <a:cs typeface="+mn-cs"/>
              </a:rPr>
              <a:t>4.) กำหนดปริมาณการผลิตในแต่ละรุ่นให้น้อยลง</a:t>
            </a:r>
            <a:r>
              <a:rPr lang="th-TH" dirty="0" smtClean="0"/>
              <a:t/>
            </a:r>
            <a:br>
              <a:rPr lang="th-TH" dirty="0" smtClean="0"/>
            </a:br>
            <a:r>
              <a:rPr lang="th-TH" dirty="0" smtClean="0"/>
              <a:t/>
            </a:r>
            <a:br>
              <a:rPr lang="th-TH" dirty="0" smtClean="0"/>
            </a:br>
            <a:r>
              <a:rPr lang="th-TH" sz="1200" b="0" i="0" kern="1200" dirty="0" smtClean="0">
                <a:solidFill>
                  <a:schemeClr val="tx1"/>
                </a:solidFill>
                <a:effectLst/>
                <a:latin typeface="+mn-lt"/>
                <a:ea typeface="+mn-ea"/>
                <a:cs typeface="+mn-cs"/>
              </a:rPr>
              <a:t>5.) ลดเวลาตั้งเครื่องจักรด้วยการปรับปรุงวิธีการทำงาน จัดลำดับขั้นตอนการทำงานให้เหมาะสม และจัดเตรียมอุปกรณ์ให้พร้อมเพื่อลดเวลาในการเตรียมการผลิต</a:t>
            </a:r>
            <a:r>
              <a:rPr lang="th-TH" dirty="0" smtClean="0"/>
              <a:t/>
            </a:r>
            <a:br>
              <a:rPr lang="th-TH" dirty="0" smtClean="0"/>
            </a:br>
            <a:r>
              <a:rPr lang="th-TH" dirty="0" smtClean="0"/>
              <a:t/>
            </a:r>
            <a:br>
              <a:rPr lang="th-TH" dirty="0" smtClean="0"/>
            </a:br>
            <a:r>
              <a:rPr lang="th-TH" sz="1200" b="0" i="0" kern="1200" dirty="0" smtClean="0">
                <a:solidFill>
                  <a:schemeClr val="tx1"/>
                </a:solidFill>
                <a:effectLst/>
                <a:latin typeface="+mn-lt"/>
                <a:ea typeface="+mn-ea"/>
                <a:cs typeface="+mn-cs"/>
              </a:rPr>
              <a:t>6.) ฝึกพนักงานให้มีทักษะในการปฏิบัติงานได้หลายด้านเพื่อจะทำงานได้หลายหน้าที่ เมื่อมีงานเร่งด่วนก็สามารถย้ายไปช่วยงานที่สถานีงานอื่นได้ ซึ่งจะทำให้การผลิตเป็นไปอย่างต่อเนื่องและลดปัญหาการผลิตที่ไม่เหมาะสมลงได้</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th-TH" dirty="0" smtClean="0"/>
              <a:t>การฝืน</a:t>
            </a:r>
            <a:r>
              <a:rPr lang="th-TH" baseline="0" dirty="0" smtClean="0"/>
              <a:t> </a:t>
            </a:r>
            <a:r>
              <a:rPr lang="de-DE" baseline="0" dirty="0" smtClean="0"/>
              <a:t>overburden </a:t>
            </a:r>
            <a:r>
              <a:rPr lang="en-US" baseline="0" dirty="0" smtClean="0"/>
              <a:t>= muri </a:t>
            </a:r>
          </a:p>
          <a:p>
            <a:r>
              <a:rPr lang="en-US" sz="1200" b="0" i="0" kern="1200" dirty="0" smtClean="0">
                <a:solidFill>
                  <a:schemeClr val="tx1"/>
                </a:solidFill>
                <a:effectLst/>
                <a:latin typeface="+mn-lt"/>
                <a:ea typeface="+mn-ea"/>
                <a:cs typeface="+mn-cs"/>
              </a:rPr>
              <a:t>Muri </a:t>
            </a:r>
            <a:r>
              <a:rPr lang="th-TH" sz="1200" b="0" i="0" kern="1200" dirty="0" smtClean="0">
                <a:solidFill>
                  <a:schemeClr val="tx1"/>
                </a:solidFill>
                <a:effectLst/>
                <a:latin typeface="+mn-lt"/>
                <a:ea typeface="+mn-ea"/>
                <a:cs typeface="+mn-cs"/>
              </a:rPr>
              <a:t>หรือการฝืนทำ การฝืนทำสิ่งใดๆ ก็ตามมักทำให้เกิดผลกระทบบางอย่างในระยะยาว ยกตัวอย่างเช่น การทำงานล่วงเวลาเป็น ประจำ เป็นการฝืนร่างกายซึ่งไม่เป็นผลดีในระยะยาว อาจทำให้ร่างกายอ่อนเพลีย ประสิทธิภาพในการทำงานลดลง ในการประชุม หากยังไม่มีการปรึกษาหารือที่มากเพียงพอ แต่กลับเร่งรัดให้มีการลงมติ ก็จะได้ข้อสรุปที่ผิดพลาด ส่วนในด้านการขายนั้น การฝืนลดราคาเพื่อให้ได้รับออเดอร์ หรือการรับงานที่ต้องส่งมอบเร็วเกินไปก็ไม่ส่งผลดีเช่นกัน</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th-TH" dirty="0" smtClean="0"/>
              <a:t/>
            </a:r>
            <a:br>
              <a:rPr lang="th-TH" dirty="0" smtClean="0"/>
            </a:br>
            <a:r>
              <a:rPr lang="th-TH" sz="1200" b="0" i="0" kern="1200" dirty="0" smtClean="0">
                <a:solidFill>
                  <a:schemeClr val="tx1"/>
                </a:solidFill>
                <a:effectLst/>
                <a:latin typeface="+mn-lt"/>
                <a:ea typeface="+mn-ea"/>
                <a:cs typeface="+mn-cs"/>
              </a:rPr>
              <a:t>1.) เสียค่าใช้จ่ายในการขนส่ง เช่น แรงงาน พลังงาน อุปกรณ์ขนถ่ายวัสดุ เป็นต้น</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2.) วัสดุเสียหายจากการตกหล่นระหว่างการขนส่ง</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3.) วัสดุสูญหายจากการตกหล่นระหว่างการขนส่งถ้าหากเลือกใช้วิธีการขนส่งไม่เหมาะสม</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4.) เกิดอุบัติเหตุหากขาดความระมัดระวัง</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5.) สูญเสียเวลาในการผลิตถ้าการขนส่งล่าช้าไม่ทันต่อการผลิต พนักงานผลิตต้องเสียเวลารอคอยโดยไม่สามารถผลิตชิ้นงานได้ ทำให้การส่งมอบสินค้าล่าช้ากว่ากำหนด</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แนวทางการปรับปรุง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1.) วางผังโรงงานตามชนิดของผลิตภัณฑ์หรือวางเครื่องจักรให้อยู่ในบริเวณเดียวกันตามกระบวนการผลิตเพื่อลดระยะทางการขนส่ง</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2.) ลดการขนส่งที่ซ้ำซ้อน</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3.) เลือกใช้อุปกรณ์ขนถ่ายวัสดุให้เหมาะสมกับกระบวนการผลิต</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4.) ลดปริมาณชิ้นงานในการขนส่งแต่ละครั้งเพื่อให้สามารถขนส่งชิ้นงานไปยังกระบวนการผลิตต่อไปได้เร็วขึ้น</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24</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sz="1200" b="0" i="0" kern="1200" dirty="0" smtClean="0">
                <a:solidFill>
                  <a:schemeClr val="tx1"/>
                </a:solidFill>
                <a:effectLst/>
                <a:latin typeface="+mn-lt"/>
                <a:ea typeface="+mn-ea"/>
                <a:cs typeface="+mn-cs"/>
              </a:rPr>
              <a:t>http://www.investopedia.com/terms/j/jit.asp</a:t>
            </a:r>
          </a:p>
          <a:p>
            <a:r>
              <a:rPr lang="en-US" sz="1200" b="0" i="0" kern="1200" smtClean="0">
                <a:solidFill>
                  <a:schemeClr val="tx1"/>
                </a:solidFill>
                <a:effectLst/>
                <a:latin typeface="+mn-lt"/>
                <a:ea typeface="+mn-ea"/>
                <a:cs typeface="+mn-cs"/>
              </a:rPr>
              <a:t>http://kanbanblog.com/explained/</a:t>
            </a:r>
          </a:p>
          <a:p>
            <a:r>
              <a:rPr lang="en-US" sz="1200" b="0" i="0" kern="1200" dirty="0" smtClean="0">
                <a:solidFill>
                  <a:schemeClr val="tx1"/>
                </a:solidFill>
                <a:effectLst/>
                <a:latin typeface="+mn-lt"/>
                <a:ea typeface="+mn-ea"/>
                <a:cs typeface="+mn-cs"/>
              </a:rPr>
              <a:t>(JUST-</a:t>
            </a:r>
            <a:r>
              <a:rPr lang="en-US" dirty="0" smtClean="0"/>
              <a:t/>
            </a:r>
            <a:br>
              <a:rPr lang="en-US" dirty="0" smtClean="0"/>
            </a:br>
            <a:r>
              <a:rPr lang="en-US" sz="1200" b="0" i="0" kern="1200" dirty="0" smtClean="0">
                <a:solidFill>
                  <a:schemeClr val="tx1"/>
                </a:solidFill>
                <a:effectLst/>
                <a:latin typeface="+mn-lt"/>
                <a:ea typeface="+mn-ea"/>
                <a:cs typeface="+mn-cs"/>
              </a:rPr>
              <a:t>IN-TIME </a:t>
            </a:r>
            <a:r>
              <a:rPr lang="th-TH" sz="1200" b="0" i="0" kern="1200" dirty="0" smtClean="0">
                <a:solidFill>
                  <a:schemeClr val="tx1"/>
                </a:solidFill>
                <a:effectLst/>
                <a:latin typeface="+mn-lt"/>
                <a:ea typeface="+mn-ea"/>
                <a:cs typeface="+mn-cs"/>
              </a:rPr>
              <a:t>หรือ </a:t>
            </a:r>
            <a:r>
              <a:rPr lang="en-US" sz="1200" b="0" i="0" kern="1200" dirty="0" smtClean="0">
                <a:solidFill>
                  <a:schemeClr val="tx1"/>
                </a:solidFill>
                <a:effectLst/>
                <a:latin typeface="+mn-lt"/>
                <a:ea typeface="+mn-ea"/>
                <a:cs typeface="+mn-cs"/>
              </a:rPr>
              <a:t>JIT) </a:t>
            </a:r>
            <a:r>
              <a:rPr lang="en-US" dirty="0" smtClean="0"/>
              <a:t/>
            </a:r>
            <a:br>
              <a:rPr lang="en-US" dirty="0" smtClean="0"/>
            </a:br>
            <a:r>
              <a:rPr lang="en-US" dirty="0" smtClean="0"/>
              <a:t/>
            </a:r>
            <a:br>
              <a:rPr lang="en-US" dirty="0" smtClean="0"/>
            </a:br>
            <a:r>
              <a:rPr lang="en-US" sz="1200" b="0" i="0" kern="1200" dirty="0" smtClean="0">
                <a:solidFill>
                  <a:schemeClr val="tx1"/>
                </a:solidFill>
                <a:effectLst/>
                <a:latin typeface="+mn-lt"/>
                <a:ea typeface="+mn-ea"/>
                <a:cs typeface="+mn-cs"/>
              </a:rPr>
              <a:t>1. </a:t>
            </a:r>
            <a:r>
              <a:rPr lang="th-TH" sz="1200" b="0" i="0" kern="1200" dirty="0" smtClean="0">
                <a:solidFill>
                  <a:schemeClr val="tx1"/>
                </a:solidFill>
                <a:effectLst/>
                <a:latin typeface="+mn-lt"/>
                <a:ea typeface="+mn-ea"/>
                <a:cs typeface="+mn-cs"/>
              </a:rPr>
              <a:t>ในลักษณะของการผลิต</a:t>
            </a:r>
            <a:r>
              <a:rPr lang="th-TH" dirty="0" smtClean="0"/>
              <a:t/>
            </a:r>
            <a:br>
              <a:rPr lang="th-TH" dirty="0" smtClean="0"/>
            </a:br>
            <a:r>
              <a:rPr lang="th-TH" sz="1200" b="0" i="0" kern="1200" dirty="0" smtClean="0">
                <a:solidFill>
                  <a:schemeClr val="tx1"/>
                </a:solidFill>
                <a:effectLst/>
                <a:latin typeface="+mn-lt"/>
                <a:ea typeface="+mn-ea"/>
                <a:cs typeface="+mn-cs"/>
              </a:rPr>
              <a:t>- การผลิตแบบดั้งเดิม จะเน้นที่ความสมดุลของสายการผลิต คือ จะมีการแบ่งงานออกเป็นหน่วยงานย่อย ๆ และมีการแบ่งงานกันทำตามลักษณะของความชำนาญ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การผลิตแบบ </a:t>
            </a:r>
            <a:r>
              <a:rPr lang="en-US" sz="1200" b="0" i="0" kern="1200" dirty="0" smtClean="0">
                <a:solidFill>
                  <a:schemeClr val="tx1"/>
                </a:solidFill>
                <a:effectLst/>
                <a:latin typeface="+mn-lt"/>
                <a:ea typeface="+mn-ea"/>
                <a:cs typeface="+mn-cs"/>
              </a:rPr>
              <a:t>JIT </a:t>
            </a:r>
            <a:r>
              <a:rPr lang="th-TH" sz="1200" b="0" i="0" kern="1200" dirty="0" smtClean="0">
                <a:solidFill>
                  <a:schemeClr val="tx1"/>
                </a:solidFill>
                <a:effectLst/>
                <a:latin typeface="+mn-lt"/>
                <a:ea typeface="+mn-ea"/>
                <a:cs typeface="+mn-cs"/>
              </a:rPr>
              <a:t>นั้น จะมุ่งที่ความคล่องตัวของการผลิต จึงมีลักษณะการผลิตแบบ </a:t>
            </a:r>
            <a:r>
              <a:rPr lang="en-US" sz="1200" b="0" i="0" kern="1200" dirty="0" smtClean="0">
                <a:solidFill>
                  <a:schemeClr val="tx1"/>
                </a:solidFill>
                <a:effectLst/>
                <a:latin typeface="+mn-lt"/>
                <a:ea typeface="+mn-ea"/>
                <a:cs typeface="+mn-cs"/>
              </a:rPr>
              <a:t>MANUFACTURING CELL </a:t>
            </a:r>
            <a:r>
              <a:rPr lang="th-TH" sz="1200" b="0" i="0" kern="1200" dirty="0" smtClean="0">
                <a:solidFill>
                  <a:schemeClr val="tx1"/>
                </a:solidFill>
                <a:effectLst/>
                <a:latin typeface="+mn-lt"/>
                <a:ea typeface="+mn-ea"/>
                <a:cs typeface="+mn-cs"/>
              </a:rPr>
              <a:t>ซึ่งคนงานจะต้องสามารถปฏิบัติงานได้หมดทุกอย่างในกระบวนการผลิต</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2. ในเรื่องกลยุทธ์ในการผลิต</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การผลิตแบบดั้งเดิม จะมีลักษณะของการกำหนดสายการผลิตที่แน่นอน</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มั่นคง โดยจะให้สามารถทำการผลิตได้นาน ๆ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ตรงกันข้ามกับการผลิตแบบ </a:t>
            </a:r>
            <a:r>
              <a:rPr lang="en-US" sz="1200" b="0" i="0" kern="1200" dirty="0" smtClean="0">
                <a:solidFill>
                  <a:schemeClr val="tx1"/>
                </a:solidFill>
                <a:effectLst/>
                <a:latin typeface="+mn-lt"/>
                <a:ea typeface="+mn-ea"/>
                <a:cs typeface="+mn-cs"/>
              </a:rPr>
              <a:t>JIT </a:t>
            </a:r>
            <a:r>
              <a:rPr lang="th-TH" sz="1200" b="0" i="0" kern="1200" dirty="0" smtClean="0">
                <a:solidFill>
                  <a:schemeClr val="tx1"/>
                </a:solidFill>
                <a:effectLst/>
                <a:latin typeface="+mn-lt"/>
                <a:ea typeface="+mn-ea"/>
                <a:cs typeface="+mn-cs"/>
              </a:rPr>
              <a:t>ซึ่งสามารถที่จะเปลี่ยนแปลงการผลิตได้ทันที เพื่อตอบสนองความต้องการของตลาด</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3. การมอบหมายงาน</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การผลิตแบบดั้งเดิมมักจะมีการมอบหมายงานให้คนงานทำเฉพาะงานที่ตนถนัด โดยไม่มีการเปลี่ยนงาน เพื่อให้เกิดความชำนาญเฉพาะอย่าง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การผลิตแบบ </a:t>
            </a:r>
            <a:r>
              <a:rPr lang="en-US" sz="1200" b="0" i="0" kern="1200" dirty="0" smtClean="0">
                <a:solidFill>
                  <a:schemeClr val="tx1"/>
                </a:solidFill>
                <a:effectLst/>
                <a:latin typeface="+mn-lt"/>
                <a:ea typeface="+mn-ea"/>
                <a:cs typeface="+mn-cs"/>
              </a:rPr>
              <a:t>JIT </a:t>
            </a:r>
            <a:r>
              <a:rPr lang="th-TH" sz="1200" b="0" i="0" kern="1200" dirty="0" smtClean="0">
                <a:solidFill>
                  <a:schemeClr val="tx1"/>
                </a:solidFill>
                <a:effectLst/>
                <a:latin typeface="+mn-lt"/>
                <a:ea typeface="+mn-ea"/>
                <a:cs typeface="+mn-cs"/>
              </a:rPr>
              <a:t>มุ่งให้คนงานมีความคล่องตัวในการทำงาน โดยสามารถเปลี่ยนงานจากงานที่หนึ่งทำอีกงานหนึ่งได้ทันทีที่ได้รับมอบหมาย</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4. การเก็บสินค้าคงเหลือ</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การผลิตแบบดั้งเดิมนั้นจะมีการวางแผนการผลิต</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เพื่อให้มีสินค้าพอที่จะขาย โดยมีการผลิตเก็บไว้ใช้สำหรับแก้ไขปัญหา ในกรณีที่มีความต้องการมากขึ้นและเพื่อแก้ปัญหาเมื่อต้องมีการหยุดงานเนื่องจากเครื่องจักรเสีย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การผลิตแบบ </a:t>
            </a:r>
            <a:r>
              <a:rPr lang="en-US" sz="1200" b="0" i="0" kern="1200" dirty="0" smtClean="0">
                <a:solidFill>
                  <a:schemeClr val="tx1"/>
                </a:solidFill>
                <a:effectLst/>
                <a:latin typeface="+mn-lt"/>
                <a:ea typeface="+mn-ea"/>
                <a:cs typeface="+mn-cs"/>
              </a:rPr>
              <a:t>JIT </a:t>
            </a:r>
            <a:r>
              <a:rPr lang="th-TH" sz="1200" b="0" i="0" kern="1200" dirty="0" smtClean="0">
                <a:solidFill>
                  <a:schemeClr val="tx1"/>
                </a:solidFill>
                <a:effectLst/>
                <a:latin typeface="+mn-lt"/>
                <a:ea typeface="+mn-ea"/>
                <a:cs typeface="+mn-cs"/>
              </a:rPr>
              <a:t>จะไม่มีการผลิตสินค้าเก็บไว้ แต่จะอาศัยคุณภาพในการใช้เครื่องจักร และการบำรุงรักษา เพื่อไม่ให้เครื่องจักรเสียเมื่อต้องปฏิบัติงาน</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5. การใช้เทคนิคที่ซับซ้อนยุ่งยาก</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การผลิตแบบดั้งเดิมมักจะมีการใช้เทคนิคการวางแผนการผลิต และมีการนำเครื่องคอมพิวเตอร์มาใช้เพื่อกำหนดการผลิต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การผลิตแบบ </a:t>
            </a:r>
            <a:r>
              <a:rPr lang="en-US" sz="1200" b="0" i="0" kern="1200" dirty="0" smtClean="0">
                <a:solidFill>
                  <a:schemeClr val="tx1"/>
                </a:solidFill>
                <a:effectLst/>
                <a:latin typeface="+mn-lt"/>
                <a:ea typeface="+mn-ea"/>
                <a:cs typeface="+mn-cs"/>
              </a:rPr>
              <a:t>JIT </a:t>
            </a:r>
            <a:r>
              <a:rPr lang="th-TH" sz="1200" b="0" i="0" kern="1200" dirty="0" smtClean="0">
                <a:solidFill>
                  <a:schemeClr val="tx1"/>
                </a:solidFill>
                <a:effectLst/>
                <a:latin typeface="+mn-lt"/>
                <a:ea typeface="+mn-ea"/>
                <a:cs typeface="+mn-cs"/>
              </a:rPr>
              <a:t>มุ่งที่จะอาศัยความร่วมมือร่วมใจของคนงานในการแก้ไขปัญหา โดยเฉพาะในจุดที่มีการติดขัดของการผลิต รวมถึงการวางแผนการผลิตจะเกิดขึ้นเมื่อมีการขาย ในขณะที่การวางแผนการผลิตแบบดั้งเดิม จะกระทำก่อนที่จะมีการขายเกิดขึ้น</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6. อัตราการผลิตและตรวจสอบคุณภาพ</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การผลิตแบบดั้งเดิม จะมีการผลิตในอัตราความเร็วที่คงที่ เนื่องจากได้มีการวางแผนการผลิตไว้ล่วงหน้า จากความต้องการสินค้าตลอดทั้งปี นอกจากนี้ก็จะมีหน่วยตรวจสอบคุณภาพ ทำการตรวจสอบงานชิ้นที่ไม่ได้คุณภาพ แล้วส่งไปแก้นอกสายการผลิต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การผลิตแบบ </a:t>
            </a:r>
            <a:r>
              <a:rPr lang="en-US" sz="1200" b="0" i="0" kern="1200" dirty="0" smtClean="0">
                <a:solidFill>
                  <a:schemeClr val="tx1"/>
                </a:solidFill>
                <a:effectLst/>
                <a:latin typeface="+mn-lt"/>
                <a:ea typeface="+mn-ea"/>
                <a:cs typeface="+mn-cs"/>
              </a:rPr>
              <a:t>JIT </a:t>
            </a:r>
            <a:r>
              <a:rPr lang="th-TH" sz="1200" b="0" i="0" kern="1200" dirty="0" smtClean="0">
                <a:solidFill>
                  <a:schemeClr val="tx1"/>
                </a:solidFill>
                <a:effectLst/>
                <a:latin typeface="+mn-lt"/>
                <a:ea typeface="+mn-ea"/>
                <a:cs typeface="+mn-cs"/>
              </a:rPr>
              <a:t>มักจะผลิตด้วยอัตราความเร็วสูง และจะทำการตรวจสอบคุณภาพด้วยตนเอง และแก้ไขงานให้ได้คุณภาพทันที โดยใช้</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ระบบการควบคุมคุณภาพ แบบ </a:t>
            </a:r>
            <a:r>
              <a:rPr lang="en-US" sz="1200" b="0" i="0" kern="1200" dirty="0" smtClean="0">
                <a:solidFill>
                  <a:schemeClr val="tx1"/>
                </a:solidFill>
                <a:effectLst/>
                <a:latin typeface="+mn-lt"/>
                <a:ea typeface="+mn-ea"/>
                <a:cs typeface="+mn-cs"/>
              </a:rPr>
              <a:t>TQC/TQM</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7. </a:t>
            </a:r>
            <a:r>
              <a:rPr lang="th-TH" sz="1200" b="0" i="0" kern="1200" dirty="0" smtClean="0">
                <a:solidFill>
                  <a:schemeClr val="tx1"/>
                </a:solidFill>
                <a:effectLst/>
                <a:latin typeface="+mn-lt"/>
                <a:ea typeface="+mn-ea"/>
                <a:cs typeface="+mn-cs"/>
              </a:rPr>
              <a:t>อุปกรณ์และเครื่องมือเครื่องจักรในการผลิต</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การผลิตแบบดั้งเดิมนั้นมักจะมีการจัดวางอุปกรณ์ตามสถานีการผลิต และมักจะมีการใช้เครื่องจักรขนาดใหญ่และทันสมัย โดยพยายามที่จะใช้งานให้เต็มที่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การผลิตแบบ </a:t>
            </a:r>
            <a:r>
              <a:rPr lang="en-US" sz="1200" b="0" i="0" kern="1200" dirty="0" smtClean="0">
                <a:solidFill>
                  <a:schemeClr val="tx1"/>
                </a:solidFill>
                <a:effectLst/>
                <a:latin typeface="+mn-lt"/>
                <a:ea typeface="+mn-ea"/>
                <a:cs typeface="+mn-cs"/>
              </a:rPr>
              <a:t>JIT </a:t>
            </a:r>
            <a:r>
              <a:rPr lang="th-TH" sz="1200" b="0" i="0" kern="1200" dirty="0" smtClean="0">
                <a:solidFill>
                  <a:schemeClr val="tx1"/>
                </a:solidFill>
                <a:effectLst/>
                <a:latin typeface="+mn-lt"/>
                <a:ea typeface="+mn-ea"/>
                <a:cs typeface="+mn-cs"/>
              </a:rPr>
              <a:t>นั้น จะจัดอุปกรณ์การผลิตให้อยู่ติดกันและเครื่องมือที่ใช้ก็สามารถที่จะสร้างได้เองในโรงงาน</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8. จำนวนการผลิต</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การผลิตแบบดั้งเดิมมักจะนิยมทำการผลิตในลักษณะการผลิตเป็นจำนวนมาก ๆ (</a:t>
            </a:r>
            <a:r>
              <a:rPr lang="en-US" sz="1200" b="0" i="0" kern="1200" dirty="0" smtClean="0">
                <a:solidFill>
                  <a:schemeClr val="tx1"/>
                </a:solidFill>
                <a:effectLst/>
                <a:latin typeface="+mn-lt"/>
                <a:ea typeface="+mn-ea"/>
                <a:cs typeface="+mn-cs"/>
              </a:rPr>
              <a:t>MASS PRODUCTION) </a:t>
            </a:r>
            <a:r>
              <a:rPr lang="th-TH" sz="1200" b="0" i="0" kern="1200" dirty="0" smtClean="0">
                <a:solidFill>
                  <a:schemeClr val="tx1"/>
                </a:solidFill>
                <a:effectLst/>
                <a:latin typeface="+mn-lt"/>
                <a:ea typeface="+mn-ea"/>
                <a:cs typeface="+mn-cs"/>
              </a:rPr>
              <a:t>เพื่อให้มีความประหยัดมากที่สุดในการผลิต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การผลิตแบบ </a:t>
            </a:r>
            <a:r>
              <a:rPr lang="en-US" sz="1200" b="0" i="0" kern="1200" dirty="0" smtClean="0">
                <a:solidFill>
                  <a:schemeClr val="tx1"/>
                </a:solidFill>
                <a:effectLst/>
                <a:latin typeface="+mn-lt"/>
                <a:ea typeface="+mn-ea"/>
                <a:cs typeface="+mn-cs"/>
              </a:rPr>
              <a:t>JIT </a:t>
            </a:r>
            <a:r>
              <a:rPr lang="th-TH" sz="1200" b="0" i="0" kern="1200" dirty="0" smtClean="0">
                <a:solidFill>
                  <a:schemeClr val="tx1"/>
                </a:solidFill>
                <a:effectLst/>
                <a:latin typeface="+mn-lt"/>
                <a:ea typeface="+mn-ea"/>
                <a:cs typeface="+mn-cs"/>
              </a:rPr>
              <a:t>จะทำการผลิตจำนวนน้อย ๆ และให้ทันต่อความต้องการ โดยพยายามที่จะให้บรรลุเป้าหมายที่ว่า การผลิตที่ประหยัดที่สุด</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เท่ากับ 1 หน่วย</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9. ระบบการสั่งซื้อวัตถุดิบ</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การสั่งซื้อวัตถุดิบเพื่อใช้ในการผลิต โรงงานที่ใช้ระบบการผลิตแบบดั้งเดิม มักจะมีการสั่งซื้อวัสดุดิบมาเก็บไว้ เพื่อเตรียมการผลิตเพื่อป้องกันมิให้เกิดการขาดแคลนวัตถุดิบที่ใช้ในการผลิต ซึ่งในวิธีนี้จะทำให้มีต้นทุนการสั่งซื้อและต้นทุนการเก็บรักษาเกิดขึ้น แต่อย่างไรก็ตามได้พยายามมีการบริหารการสั่งซื้อวัสดุดิบเพื่อให้ต้นทุนต่ำที่สุดเช่นการใช้ </a:t>
            </a:r>
            <a:r>
              <a:rPr lang="en-US" sz="1200" b="0" i="0" kern="1200" dirty="0" smtClean="0">
                <a:solidFill>
                  <a:schemeClr val="tx1"/>
                </a:solidFill>
                <a:effectLst/>
                <a:latin typeface="+mn-lt"/>
                <a:ea typeface="+mn-ea"/>
                <a:cs typeface="+mn-cs"/>
              </a:rPr>
              <a:t>EOQ (Economic Order Quantity) </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 </a:t>
            </a:r>
            <a:r>
              <a:rPr lang="th-TH" sz="1200" b="0" i="0" kern="1200" dirty="0" smtClean="0">
                <a:solidFill>
                  <a:schemeClr val="tx1"/>
                </a:solidFill>
                <a:effectLst/>
                <a:latin typeface="+mn-lt"/>
                <a:ea typeface="+mn-ea"/>
                <a:cs typeface="+mn-cs"/>
              </a:rPr>
              <a:t>การผลิตแบบ </a:t>
            </a:r>
            <a:r>
              <a:rPr lang="en-US" sz="1200" b="0" i="0" kern="1200" dirty="0" smtClean="0">
                <a:solidFill>
                  <a:schemeClr val="tx1"/>
                </a:solidFill>
                <a:effectLst/>
                <a:latin typeface="+mn-lt"/>
                <a:ea typeface="+mn-ea"/>
                <a:cs typeface="+mn-cs"/>
              </a:rPr>
              <a:t>JIT </a:t>
            </a:r>
            <a:r>
              <a:rPr lang="th-TH" sz="1200" b="0" i="0" kern="1200" dirty="0" smtClean="0">
                <a:solidFill>
                  <a:schemeClr val="tx1"/>
                </a:solidFill>
                <a:effectLst/>
                <a:latin typeface="+mn-lt"/>
                <a:ea typeface="+mn-ea"/>
                <a:cs typeface="+mn-cs"/>
              </a:rPr>
              <a:t>จะมีการสั่งซื้อวัตถุดิบมาเฉพาะที่ต้องการใช้เท่านั้น ทั้งนี้เพื่อมิให้เกิดต้นทุนเกี่ยวกับการเก็บรักษาแต่ก็จะทำให้มีการสั่งซื้อบ่อยครั้งมาก ซึ่งการลดต้นทุนในการสั่งซื้อก็สามารถแก้ไข โดยมีการทำสัญญาซื้อขายระยะยาวกับพ่อค้าจัดส่งวัตถุดิบ และพ่อค้าส่งจะต้องรับผิดชอบเป็นอย่างดีเกี่ยวกับคุณภาพ และปริมาณที่อุตสาหกรรมต้องการได้ทันที</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27</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dirty="0" smtClean="0"/>
              <a:t>http://www.investopedia.com/terms/j/jit.asp</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28</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29</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30</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31</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32</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th-TH" sz="1200" b="0" i="0" kern="1200" dirty="0" smtClean="0">
                <a:solidFill>
                  <a:schemeClr val="tx1"/>
                </a:solidFill>
                <a:effectLst/>
                <a:latin typeface="+mn-lt"/>
                <a:ea typeface="+mn-ea"/>
                <a:cs typeface="+mn-cs"/>
              </a:rPr>
              <a:t>หัวใจของ </a:t>
            </a:r>
            <a:r>
              <a:rPr lang="en-US" sz="1200" b="0" i="0" kern="1200" dirty="0" smtClean="0">
                <a:solidFill>
                  <a:schemeClr val="tx1"/>
                </a:solidFill>
                <a:effectLst/>
                <a:latin typeface="+mn-lt"/>
                <a:ea typeface="+mn-ea"/>
                <a:cs typeface="+mn-cs"/>
              </a:rPr>
              <a:t>Total Quality Management (TQM) </a:t>
            </a:r>
            <a:r>
              <a:rPr lang="en-US" dirty="0" smtClean="0"/>
              <a:t/>
            </a:r>
            <a:br>
              <a:rPr lang="en-US" dirty="0" smtClean="0"/>
            </a:br>
            <a:r>
              <a:rPr lang="en-US" dirty="0" smtClean="0"/>
              <a:t/>
            </a:r>
            <a:br>
              <a:rPr lang="en-US" dirty="0" smtClean="0"/>
            </a:br>
            <a:r>
              <a:rPr lang="en-US" sz="1200" b="0" i="0" kern="1200" dirty="0" smtClean="0">
                <a:solidFill>
                  <a:schemeClr val="tx1"/>
                </a:solidFill>
                <a:effectLst/>
                <a:latin typeface="+mn-lt"/>
                <a:ea typeface="+mn-ea"/>
                <a:cs typeface="+mn-cs"/>
              </a:rPr>
              <a:t>1.</a:t>
            </a:r>
            <a:r>
              <a:rPr lang="th-TH" sz="1200" b="0" i="0" kern="1200" dirty="0" smtClean="0">
                <a:solidFill>
                  <a:schemeClr val="tx1"/>
                </a:solidFill>
                <a:effectLst/>
                <a:latin typeface="+mn-lt"/>
                <a:ea typeface="+mn-ea"/>
                <a:cs typeface="+mn-cs"/>
              </a:rPr>
              <a:t>ภาวะผู้นำของผู้บริหารระดับสูงเป็นสิ่งสำคัญที่สุด</a:t>
            </a:r>
            <a:r>
              <a:rPr lang="th-TH" dirty="0" smtClean="0"/>
              <a:t/>
            </a:r>
            <a:br>
              <a:rPr lang="th-TH" dirty="0" smtClean="0"/>
            </a:br>
            <a:r>
              <a:rPr lang="th-TH" dirty="0" smtClean="0"/>
              <a:t/>
            </a:r>
            <a:br>
              <a:rPr lang="th-TH" dirty="0" smtClean="0"/>
            </a:br>
            <a:r>
              <a:rPr lang="th-TH" sz="1200" b="0" i="0" kern="1200" dirty="0" smtClean="0">
                <a:solidFill>
                  <a:schemeClr val="tx1"/>
                </a:solidFill>
                <a:effectLst/>
                <a:latin typeface="+mn-lt"/>
                <a:ea typeface="+mn-ea"/>
                <a:cs typeface="+mn-cs"/>
              </a:rPr>
              <a:t>- ผู้นำองค์กรจะต้องสื่อสารวัตถุประสงค์ของการนำ </a:t>
            </a:r>
            <a:r>
              <a:rPr lang="en-US" sz="1200" b="0" i="0" kern="1200" dirty="0" smtClean="0">
                <a:solidFill>
                  <a:schemeClr val="tx1"/>
                </a:solidFill>
                <a:effectLst/>
                <a:latin typeface="+mn-lt"/>
                <a:ea typeface="+mn-ea"/>
                <a:cs typeface="+mn-cs"/>
              </a:rPr>
              <a:t>TQM </a:t>
            </a:r>
            <a:r>
              <a:rPr lang="th-TH" sz="1200" b="0" i="0" kern="1200" dirty="0" smtClean="0">
                <a:solidFill>
                  <a:schemeClr val="tx1"/>
                </a:solidFill>
                <a:effectLst/>
                <a:latin typeface="+mn-lt"/>
                <a:ea typeface="+mn-ea"/>
                <a:cs typeface="+mn-cs"/>
              </a:rPr>
              <a:t>เข้ามาดำเนินการในองค์กรอย่างชัดเจนจากมุมมองทางธุรกิจ</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ประกาศความมุ่งมั่นตั้งใจโดยไม่ลังเล เพื่อจะบรรจุวัตถุประสงค์นั้น</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แสดงภาวะผู้นำด้วยการเข้ามารับรู้ถึงการแก้ไขปัญหาระหว่างหน่วยงาน และให้การสนับสนุนงบประมาณเท่าที่จำเป็น</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เป็นประธานในคณะกรรมการส่งเสริม </a:t>
            </a:r>
            <a:r>
              <a:rPr lang="en-US" sz="1200" b="0" i="0" kern="1200" dirty="0" smtClean="0">
                <a:solidFill>
                  <a:schemeClr val="tx1"/>
                </a:solidFill>
                <a:effectLst/>
                <a:latin typeface="+mn-lt"/>
                <a:ea typeface="+mn-ea"/>
                <a:cs typeface="+mn-cs"/>
              </a:rPr>
              <a:t>TQM </a:t>
            </a:r>
            <a:r>
              <a:rPr lang="th-TH" sz="1200" b="0" i="0" kern="1200" dirty="0" smtClean="0">
                <a:solidFill>
                  <a:schemeClr val="tx1"/>
                </a:solidFill>
                <a:effectLst/>
                <a:latin typeface="+mn-lt"/>
                <a:ea typeface="+mn-ea"/>
                <a:cs typeface="+mn-cs"/>
              </a:rPr>
              <a:t>เพื่อกำหนดนโยบายพื้นฐานสำหรับการส่งเสริม </a:t>
            </a:r>
            <a:r>
              <a:rPr lang="en-US" sz="1200" b="0" i="0" kern="1200" dirty="0" smtClean="0">
                <a:solidFill>
                  <a:schemeClr val="tx1"/>
                </a:solidFill>
                <a:effectLst/>
                <a:latin typeface="+mn-lt"/>
                <a:ea typeface="+mn-ea"/>
                <a:cs typeface="+mn-cs"/>
              </a:rPr>
              <a:t>TQM</a:t>
            </a:r>
            <a:br>
              <a:rPr lang="en-US" sz="1200" b="0" i="0" kern="1200" dirty="0" smtClean="0">
                <a:solidFill>
                  <a:schemeClr val="tx1"/>
                </a:solidFill>
                <a:effectLst/>
                <a:latin typeface="+mn-lt"/>
                <a:ea typeface="+mn-ea"/>
                <a:cs typeface="+mn-cs"/>
              </a:rPr>
            </a:br>
            <a:r>
              <a:rPr lang="en-US" sz="1200" b="0" i="0" kern="1200" dirty="0" smtClean="0">
                <a:solidFill>
                  <a:schemeClr val="tx1"/>
                </a:solidFill>
                <a:effectLst/>
                <a:latin typeface="+mn-lt"/>
                <a:ea typeface="+mn-ea"/>
                <a:cs typeface="+mn-cs"/>
              </a:rPr>
              <a:t>- </a:t>
            </a:r>
            <a:r>
              <a:rPr lang="th-TH" sz="1200" b="0" i="0" kern="1200" dirty="0" smtClean="0">
                <a:solidFill>
                  <a:schemeClr val="tx1"/>
                </a:solidFill>
                <a:effectLst/>
                <a:latin typeface="+mn-lt"/>
                <a:ea typeface="+mn-ea"/>
                <a:cs typeface="+mn-cs"/>
              </a:rPr>
              <a:t>กระตุ้นให้เกิดการส่งเสริม </a:t>
            </a:r>
            <a:r>
              <a:rPr lang="en-US" sz="1200" b="0" i="0" kern="1200" dirty="0" smtClean="0">
                <a:solidFill>
                  <a:schemeClr val="tx1"/>
                </a:solidFill>
                <a:effectLst/>
                <a:latin typeface="+mn-lt"/>
                <a:ea typeface="+mn-ea"/>
                <a:cs typeface="+mn-cs"/>
              </a:rPr>
              <a:t>TQM </a:t>
            </a:r>
            <a:r>
              <a:rPr lang="th-TH" sz="1200" b="0" i="0" kern="1200" dirty="0" smtClean="0">
                <a:solidFill>
                  <a:schemeClr val="tx1"/>
                </a:solidFill>
                <a:effectLst/>
                <a:latin typeface="+mn-lt"/>
                <a:ea typeface="+mn-ea"/>
                <a:cs typeface="+mn-cs"/>
              </a:rPr>
              <a:t>ในทุกพื้นที่และทุกฝ่ายขององค์กร พร้อมกับตรวจติดตามความก้าวหน้าเป็นระยะอย่างต่อเนื่อง</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2.มุ่งเน้นที่คุณภาพของสินค้าและบริการ โดยยึด "ความต้องการและความพึงพอใจสูงสุดของลูกค้า" เป็นหลักในการบริหารและดำเนินงาน คิดเสมอว่า "คุณภาพไม่มีการต่อรอง มีแต่จะต้องทำให้ได้"</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3.ปรับปรุงกระบวนการหรือขั้นตอนการทำงาน "อย่างต่อเนื่อง" ตั้งแต่จุดเริ่มต้นของกระบวนการไปจนถึงการส่งมอบถึงมือลูกค้า</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4.รู้ความต้องการของลูกค้า การที่จะทำให้ลูกค้าเกิดความพึงพอใจเราต้องรู้ความต้องการของลูกค้า และทำงานให้สอดคล้องกับความต้องการนั้นๆ โดยลูกค้าแบ่งออกเป็น 2 ประเภท คือ</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ลูกค้าภายนอก หมายถึง "ผู้ซื้อสินค้าหรือบริการ" ขององค์กร</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ลูกค้าภายใน หมายถึง บุคคลหรือหน่วยงาน "ที่รับงานจากเราไปดำเนินการต่อ"</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พนักงานทุกคนต้องตระหนักอยู่เสมอว่า "กระบวนการถัดไปคือลูกค้าของเรา" โดยทำงานและส่งมอบงานที่ดีมีคุณภาพให้กระบวนการถัดไป</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
            </a:r>
            <a:br>
              <a:rPr lang="th-TH" sz="1200" b="0" i="0" kern="1200" dirty="0" smtClean="0">
                <a:solidFill>
                  <a:schemeClr val="tx1"/>
                </a:solidFill>
                <a:effectLst/>
                <a:latin typeface="+mn-lt"/>
                <a:ea typeface="+mn-ea"/>
                <a:cs typeface="+mn-cs"/>
              </a:rPr>
            </a:br>
            <a:r>
              <a:rPr lang="th-TH" sz="1200" b="0" i="0" kern="1200" dirty="0" smtClean="0">
                <a:solidFill>
                  <a:schemeClr val="tx1"/>
                </a:solidFill>
                <a:effectLst/>
                <a:latin typeface="+mn-lt"/>
                <a:ea typeface="+mn-ea"/>
                <a:cs typeface="+mn-cs"/>
              </a:rPr>
              <a:t>ดังนั้น พนักงานในพื้นที่นั้นๆ จึงควรมีส่วนร่วมในการแก้ไขปัญหาในทุกกระบวนการปรับปรุงคุณภาพ โดยจัดทำมาตรฐานหรือกำหนดวิธีในการทำงานต่างๆ ให้มีความชัดเจนและง่ายต่อการปฏิบัติตาม เพื่อรักษาระดับของคุณภาพงานให้มีความสม่ำเสมอ ทำให้ลูกค้ายอมรับและเชื่อมั่น</a:t>
            </a:r>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33</a:t>
            </a:fld>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en-US" dirty="0"/>
          </a:p>
        </p:txBody>
      </p:sp>
      <p:sp>
        <p:nvSpPr>
          <p:cNvPr id="4" name="Foliennummernplatzhalter 3"/>
          <p:cNvSpPr>
            <a:spLocks noGrp="1"/>
          </p:cNvSpPr>
          <p:nvPr>
            <p:ph type="sldNum" sz="quarter" idx="10"/>
          </p:nvPr>
        </p:nvSpPr>
        <p:spPr/>
        <p:txBody>
          <a:bodyPr/>
          <a:lstStyle/>
          <a:p>
            <a:fld id="{572AC218-D2D5-4F06-B721-BD380A9F48B3}" type="slidenum">
              <a:rPr lang="en-US" smtClean="0"/>
              <a:pPr/>
              <a:t>34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bg>
      <p:bgRef idx="1001">
        <a:schemeClr val="bg2"/>
      </p:bgRef>
    </p:bg>
    <p:spTree>
      <p:nvGrpSpPr>
        <p:cNvPr id="1" name=""/>
        <p:cNvGrpSpPr/>
        <p:nvPr/>
      </p:nvGrpSpPr>
      <p:grpSpPr>
        <a:xfrm>
          <a:off x="0" y="0"/>
          <a:ext cx="0" cy="0"/>
          <a:chOff x="0" y="0"/>
          <a:chExt cx="0" cy="0"/>
        </a:xfrm>
      </p:grpSpPr>
      <p:sp>
        <p:nvSpPr>
          <p:cNvPr id="7" name="Rechteck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hteck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el 7"/>
          <p:cNvSpPr>
            <a:spLocks noGrp="1"/>
          </p:cNvSpPr>
          <p:nvPr>
            <p:ph type="ctrTitle"/>
          </p:nvPr>
        </p:nvSpPr>
        <p:spPr>
          <a:xfrm>
            <a:off x="2362200" y="4038600"/>
            <a:ext cx="6477000" cy="1828800"/>
          </a:xfrm>
        </p:spPr>
        <p:txBody>
          <a:bodyPr anchor="b"/>
          <a:lstStyle>
            <a:lvl1pPr>
              <a:defRPr cap="all" baseline="0"/>
            </a:lvl1pPr>
          </a:lstStyle>
          <a:p>
            <a:r>
              <a:rPr kumimoji="0" lang="de-DE" smtClean="0"/>
              <a:t>Titelmasterformat durch Klicken bearbeiten</a:t>
            </a:r>
            <a:endParaRPr kumimoji="0" lang="en-US"/>
          </a:p>
        </p:txBody>
      </p:sp>
      <p:sp>
        <p:nvSpPr>
          <p:cNvPr id="9" name="Untertitel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de-DE" smtClean="0"/>
              <a:t>Formatvorlage des Untertitelmasters durch Klicken bearbeiten</a:t>
            </a:r>
            <a:endParaRPr kumimoji="0" lang="en-US"/>
          </a:p>
        </p:txBody>
      </p:sp>
      <p:sp>
        <p:nvSpPr>
          <p:cNvPr id="28" name="Datumsplatzhalt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10F81762-E1AE-4F0B-8C8F-3F16F4F78A7B}" type="datetimeFigureOut">
              <a:rPr lang="en-US" smtClean="0"/>
              <a:pPr/>
              <a:t>3/28/2016</a:t>
            </a:fld>
            <a:endParaRPr lang="en-US"/>
          </a:p>
        </p:txBody>
      </p:sp>
      <p:sp>
        <p:nvSpPr>
          <p:cNvPr id="17" name="Fußzeilenplatzhalt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Foliennummernplatzhalt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B20D101C-E31B-4956-8DEA-6F92AE1231CE}"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612648" y="228600"/>
            <a:ext cx="8153400" cy="990600"/>
          </a:xfrm>
        </p:spPr>
        <p:txBody>
          <a:bodyPr/>
          <a:lstStyle/>
          <a:p>
            <a:r>
              <a:rPr kumimoji="0" lang="de-DE" smtClean="0"/>
              <a:t>Titelmasterformat durch Klicken bearbeiten</a:t>
            </a:r>
            <a:endParaRPr kumimoji="0" lang="en-US"/>
          </a:p>
        </p:txBody>
      </p:sp>
      <p:sp>
        <p:nvSpPr>
          <p:cNvPr id="4" name="Datumsplatzhalter 3"/>
          <p:cNvSpPr>
            <a:spLocks noGrp="1"/>
          </p:cNvSpPr>
          <p:nvPr>
            <p:ph type="dt" sz="half" idx="10"/>
          </p:nvPr>
        </p:nvSpPr>
        <p:spPr/>
        <p:txBody>
          <a:bodyPr/>
          <a:lstStyle/>
          <a:p>
            <a:fld id="{10F81762-E1AE-4F0B-8C8F-3F16F4F78A7B}" type="datetimeFigureOut">
              <a:rPr lang="en-US" smtClean="0"/>
              <a:pPr/>
              <a:t>3/28/2016</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lvl1pPr>
              <a:defRPr>
                <a:solidFill>
                  <a:srgbClr val="FFFFFF"/>
                </a:solidFill>
              </a:defRPr>
            </a:lvl1pPr>
          </a:lstStyle>
          <a:p>
            <a:fld id="{B20D101C-E31B-4956-8DEA-6F92AE1231CE}" type="slidenum">
              <a:rPr lang="en-US" smtClean="0"/>
              <a:pPr/>
              <a:t>‹#›</a:t>
            </a:fld>
            <a:endParaRPr lang="en-US"/>
          </a:p>
        </p:txBody>
      </p:sp>
      <p:sp>
        <p:nvSpPr>
          <p:cNvPr id="8" name="Inhaltsplatzhalter 7"/>
          <p:cNvSpPr>
            <a:spLocks noGrp="1"/>
          </p:cNvSpPr>
          <p:nvPr>
            <p:ph sz="quarter" idx="1"/>
          </p:nvPr>
        </p:nvSpPr>
        <p:spPr>
          <a:xfrm>
            <a:off x="612648" y="1600200"/>
            <a:ext cx="8153400" cy="44958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bg>
      <p:bgRef idx="1003">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de-DE" smtClean="0"/>
              <a:t>Textmasterformate durch Klicken bearbeiten</a:t>
            </a:r>
          </a:p>
        </p:txBody>
      </p:sp>
      <p:sp>
        <p:nvSpPr>
          <p:cNvPr id="7" name="Rechteck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de-DE" smtClean="0"/>
              <a:t>Titelmasterformat durch Klicken bearbeiten</a:t>
            </a:r>
            <a:endParaRPr kumimoji="0" lang="en-US"/>
          </a:p>
        </p:txBody>
      </p:sp>
      <p:sp>
        <p:nvSpPr>
          <p:cNvPr id="12" name="Datumsplatzhalter 11"/>
          <p:cNvSpPr>
            <a:spLocks noGrp="1"/>
          </p:cNvSpPr>
          <p:nvPr>
            <p:ph type="dt" sz="half" idx="10"/>
          </p:nvPr>
        </p:nvSpPr>
        <p:spPr/>
        <p:txBody>
          <a:bodyPr/>
          <a:lstStyle/>
          <a:p>
            <a:fld id="{10F81762-E1AE-4F0B-8C8F-3F16F4F78A7B}" type="datetimeFigureOut">
              <a:rPr lang="en-US" smtClean="0"/>
              <a:pPr/>
              <a:t>3/28/2016</a:t>
            </a:fld>
            <a:endParaRPr lang="en-US"/>
          </a:p>
        </p:txBody>
      </p:sp>
      <p:sp>
        <p:nvSpPr>
          <p:cNvPr id="13" name="Foliennummernplatzhalt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B20D101C-E31B-4956-8DEA-6F92AE1231CE}" type="slidenum">
              <a:rPr lang="en-US" smtClean="0"/>
              <a:pPr/>
              <a:t>‹#›</a:t>
            </a:fld>
            <a:endParaRPr lang="en-US"/>
          </a:p>
        </p:txBody>
      </p:sp>
      <p:sp>
        <p:nvSpPr>
          <p:cNvPr id="14" name="Fußzeilenplatzhalt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9" name="Inhaltsplatzhalter 8"/>
          <p:cNvSpPr>
            <a:spLocks noGrp="1"/>
          </p:cNvSpPr>
          <p:nvPr>
            <p:ph sz="quarter" idx="1"/>
          </p:nvPr>
        </p:nvSpPr>
        <p:spPr>
          <a:xfrm>
            <a:off x="609600"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1" name="Inhaltsplatzhalter 10"/>
          <p:cNvSpPr>
            <a:spLocks noGrp="1"/>
          </p:cNvSpPr>
          <p:nvPr>
            <p:ph sz="quarter" idx="2"/>
          </p:nvPr>
        </p:nvSpPr>
        <p:spPr>
          <a:xfrm>
            <a:off x="4844901"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8" name="Datumsplatzhalter 7"/>
          <p:cNvSpPr>
            <a:spLocks noGrp="1"/>
          </p:cNvSpPr>
          <p:nvPr>
            <p:ph type="dt" sz="half" idx="15"/>
          </p:nvPr>
        </p:nvSpPr>
        <p:spPr/>
        <p:txBody>
          <a:bodyPr rtlCol="0"/>
          <a:lstStyle/>
          <a:p>
            <a:fld id="{10F81762-E1AE-4F0B-8C8F-3F16F4F78A7B}" type="datetimeFigureOut">
              <a:rPr lang="en-US" smtClean="0"/>
              <a:pPr/>
              <a:t>3/28/2016</a:t>
            </a:fld>
            <a:endParaRPr lang="en-US"/>
          </a:p>
        </p:txBody>
      </p:sp>
      <p:sp>
        <p:nvSpPr>
          <p:cNvPr id="10" name="Foliennummernplatzhalter 9"/>
          <p:cNvSpPr>
            <a:spLocks noGrp="1"/>
          </p:cNvSpPr>
          <p:nvPr>
            <p:ph type="sldNum" sz="quarter" idx="16"/>
          </p:nvPr>
        </p:nvSpPr>
        <p:spPr/>
        <p:txBody>
          <a:bodyPr rtlCol="0"/>
          <a:lstStyle/>
          <a:p>
            <a:fld id="{B20D101C-E31B-4956-8DEA-6F92AE1231CE}" type="slidenum">
              <a:rPr lang="en-US" smtClean="0"/>
              <a:pPr/>
              <a:t>‹#›</a:t>
            </a:fld>
            <a:endParaRPr lang="en-US"/>
          </a:p>
        </p:txBody>
      </p:sp>
      <p:sp>
        <p:nvSpPr>
          <p:cNvPr id="12" name="Fußzeilenplatzhalt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533400" y="273050"/>
            <a:ext cx="8153400" cy="869950"/>
          </a:xfrm>
        </p:spPr>
        <p:txBody>
          <a:bodyPr anchor="ctr"/>
          <a:lstStyle>
            <a:lvl1pPr>
              <a:defRPr/>
            </a:lvl1pPr>
          </a:lstStyle>
          <a:p>
            <a:r>
              <a:rPr kumimoji="0" lang="de-DE" smtClean="0"/>
              <a:t>Titelmasterformat durch Klicken bearbeiten</a:t>
            </a:r>
            <a:endParaRPr kumimoji="0" lang="en-US"/>
          </a:p>
        </p:txBody>
      </p:sp>
      <p:sp>
        <p:nvSpPr>
          <p:cNvPr id="11" name="Inhaltsplatzhalter 10"/>
          <p:cNvSpPr>
            <a:spLocks noGrp="1"/>
          </p:cNvSpPr>
          <p:nvPr>
            <p:ph sz="quarter" idx="2"/>
          </p:nvPr>
        </p:nvSpPr>
        <p:spPr>
          <a:xfrm>
            <a:off x="609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3" name="Inhaltsplatzhalter 12"/>
          <p:cNvSpPr>
            <a:spLocks noGrp="1"/>
          </p:cNvSpPr>
          <p:nvPr>
            <p:ph sz="quarter" idx="4"/>
          </p:nvPr>
        </p:nvSpPr>
        <p:spPr>
          <a:xfrm>
            <a:off x="4800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0" name="Datumsplatzhalter 9"/>
          <p:cNvSpPr>
            <a:spLocks noGrp="1"/>
          </p:cNvSpPr>
          <p:nvPr>
            <p:ph type="dt" sz="half" idx="15"/>
          </p:nvPr>
        </p:nvSpPr>
        <p:spPr/>
        <p:txBody>
          <a:bodyPr rtlCol="0"/>
          <a:lstStyle/>
          <a:p>
            <a:fld id="{10F81762-E1AE-4F0B-8C8F-3F16F4F78A7B}" type="datetimeFigureOut">
              <a:rPr lang="en-US" smtClean="0"/>
              <a:pPr/>
              <a:t>3/28/2016</a:t>
            </a:fld>
            <a:endParaRPr lang="en-US"/>
          </a:p>
        </p:txBody>
      </p:sp>
      <p:sp>
        <p:nvSpPr>
          <p:cNvPr id="12" name="Foliennummernplatzhalter 11"/>
          <p:cNvSpPr>
            <a:spLocks noGrp="1"/>
          </p:cNvSpPr>
          <p:nvPr>
            <p:ph type="sldNum" sz="quarter" idx="16"/>
          </p:nvPr>
        </p:nvSpPr>
        <p:spPr/>
        <p:txBody>
          <a:bodyPr rtlCol="0"/>
          <a:lstStyle/>
          <a:p>
            <a:fld id="{B20D101C-E31B-4956-8DEA-6F92AE1231CE}" type="slidenum">
              <a:rPr lang="en-US" smtClean="0"/>
              <a:pPr/>
              <a:t>‹#›</a:t>
            </a:fld>
            <a:endParaRPr lang="en-US"/>
          </a:p>
        </p:txBody>
      </p:sp>
      <p:sp>
        <p:nvSpPr>
          <p:cNvPr id="14" name="Fußzeilenplatzhalter 13"/>
          <p:cNvSpPr>
            <a:spLocks noGrp="1"/>
          </p:cNvSpPr>
          <p:nvPr>
            <p:ph type="ftr" sz="quarter" idx="17"/>
          </p:nvPr>
        </p:nvSpPr>
        <p:spPr/>
        <p:txBody>
          <a:bodyPr rtlCol="0"/>
          <a:lstStyle/>
          <a:p>
            <a:endParaRPr lang="en-US"/>
          </a:p>
        </p:txBody>
      </p:sp>
      <p:sp>
        <p:nvSpPr>
          <p:cNvPr id="16" name="Textplatzhalt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
        <p:nvSpPr>
          <p:cNvPr id="15" name="Textplatzhalt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Datumsplatzhalter 2"/>
          <p:cNvSpPr>
            <a:spLocks noGrp="1"/>
          </p:cNvSpPr>
          <p:nvPr>
            <p:ph type="dt" sz="half" idx="10"/>
          </p:nvPr>
        </p:nvSpPr>
        <p:spPr/>
        <p:txBody>
          <a:bodyPr/>
          <a:lstStyle/>
          <a:p>
            <a:fld id="{10F81762-E1AE-4F0B-8C8F-3F16F4F78A7B}" type="datetimeFigureOut">
              <a:rPr lang="en-US" smtClean="0"/>
              <a:pPr/>
              <a:t>3/28/2016</a:t>
            </a:fld>
            <a:endParaRPr lang="en-US"/>
          </a:p>
        </p:txBody>
      </p:sp>
      <p:sp>
        <p:nvSpPr>
          <p:cNvPr id="4" name="Fußzeilenplatzhalter 3"/>
          <p:cNvSpPr>
            <a:spLocks noGrp="1"/>
          </p:cNvSpPr>
          <p:nvPr>
            <p:ph type="ftr" sz="quarter" idx="11"/>
          </p:nvPr>
        </p:nvSpPr>
        <p:spPr/>
        <p:txBody>
          <a:bodyPr/>
          <a:lstStyle/>
          <a:p>
            <a:endParaRPr lang="en-US"/>
          </a:p>
        </p:txBody>
      </p:sp>
      <p:sp>
        <p:nvSpPr>
          <p:cNvPr id="5" name="Foliennummernplatzhalter 4"/>
          <p:cNvSpPr>
            <a:spLocks noGrp="1"/>
          </p:cNvSpPr>
          <p:nvPr>
            <p:ph type="sldNum" sz="quarter" idx="12"/>
          </p:nvPr>
        </p:nvSpPr>
        <p:spPr/>
        <p:txBody>
          <a:bodyPr/>
          <a:lstStyle>
            <a:lvl1pPr>
              <a:defRPr>
                <a:solidFill>
                  <a:srgbClr val="FFFFFF"/>
                </a:solidFill>
              </a:defRPr>
            </a:lvl1pPr>
          </a:lstStyle>
          <a:p>
            <a:fld id="{B20D101C-E31B-4956-8DEA-6F92AE1231C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10F81762-E1AE-4F0B-8C8F-3F16F4F78A7B}" type="datetimeFigureOut">
              <a:rPr lang="en-US" smtClean="0"/>
              <a:pPr/>
              <a:t>3/28/2016</a:t>
            </a:fld>
            <a:endParaRPr lang="en-US"/>
          </a:p>
        </p:txBody>
      </p:sp>
      <p:sp>
        <p:nvSpPr>
          <p:cNvPr id="3" name="Fußzeilenplatzhalter 2"/>
          <p:cNvSpPr>
            <a:spLocks noGrp="1"/>
          </p:cNvSpPr>
          <p:nvPr>
            <p:ph type="ftr" sz="quarter" idx="11"/>
          </p:nvPr>
        </p:nvSpPr>
        <p:spPr/>
        <p:txBody>
          <a:bodyPr/>
          <a:lstStyle/>
          <a:p>
            <a:endParaRPr lang="en-US"/>
          </a:p>
        </p:txBody>
      </p:sp>
      <p:sp>
        <p:nvSpPr>
          <p:cNvPr id="4" name="Foliennummernplatzhalter 3"/>
          <p:cNvSpPr>
            <a:spLocks noGrp="1"/>
          </p:cNvSpPr>
          <p:nvPr>
            <p:ph type="sldNum" sz="quarter" idx="12"/>
          </p:nvPr>
        </p:nvSpPr>
        <p:spPr>
          <a:xfrm>
            <a:off x="0" y="6248400"/>
            <a:ext cx="533400" cy="381000"/>
          </a:xfrm>
        </p:spPr>
        <p:txBody>
          <a:bodyPr/>
          <a:lstStyle>
            <a:lvl1pPr>
              <a:defRPr>
                <a:solidFill>
                  <a:schemeClr val="tx2"/>
                </a:solidFill>
              </a:defRPr>
            </a:lvl1pPr>
          </a:lstStyle>
          <a:p>
            <a:fld id="{B20D101C-E31B-4956-8DEA-6F92AE1231C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09600" y="273050"/>
            <a:ext cx="8077200" cy="869950"/>
          </a:xfrm>
        </p:spPr>
        <p:txBody>
          <a:bodyPr anchor="ctr"/>
          <a:lstStyle>
            <a:lvl1pPr algn="l">
              <a:buNone/>
              <a:defRPr sz="4400" b="0"/>
            </a:lvl1pPr>
          </a:lstStyle>
          <a:p>
            <a:r>
              <a:rPr kumimoji="0" lang="de-DE" smtClean="0"/>
              <a:t>Titelmasterformat durch Klicken bearbeiten</a:t>
            </a:r>
            <a:endParaRPr kumimoji="0" lang="en-US"/>
          </a:p>
        </p:txBody>
      </p:sp>
      <p:sp>
        <p:nvSpPr>
          <p:cNvPr id="5" name="Datumsplatzhalter 4"/>
          <p:cNvSpPr>
            <a:spLocks noGrp="1"/>
          </p:cNvSpPr>
          <p:nvPr>
            <p:ph type="dt" sz="half" idx="10"/>
          </p:nvPr>
        </p:nvSpPr>
        <p:spPr/>
        <p:txBody>
          <a:bodyPr/>
          <a:lstStyle/>
          <a:p>
            <a:fld id="{10F81762-E1AE-4F0B-8C8F-3F16F4F78A7B}" type="datetimeFigureOut">
              <a:rPr lang="en-US" smtClean="0"/>
              <a:pPr/>
              <a:t>3/28/2016</a:t>
            </a:fld>
            <a:endParaRPr lang="en-US"/>
          </a:p>
        </p:txBody>
      </p:sp>
      <p:sp>
        <p:nvSpPr>
          <p:cNvPr id="6" name="Fußzeilenplatzhalter 5"/>
          <p:cNvSpPr>
            <a:spLocks noGrp="1"/>
          </p:cNvSpPr>
          <p:nvPr>
            <p:ph type="ftr" sz="quarter" idx="11"/>
          </p:nvPr>
        </p:nvSpPr>
        <p:spPr/>
        <p:txBody>
          <a:bodyPr/>
          <a:lstStyle/>
          <a:p>
            <a:endParaRPr lang="en-US"/>
          </a:p>
        </p:txBody>
      </p:sp>
      <p:sp>
        <p:nvSpPr>
          <p:cNvPr id="7" name="Foliennummernplatzhalter 6"/>
          <p:cNvSpPr>
            <a:spLocks noGrp="1"/>
          </p:cNvSpPr>
          <p:nvPr>
            <p:ph type="sldNum" sz="quarter" idx="12"/>
          </p:nvPr>
        </p:nvSpPr>
        <p:spPr/>
        <p:txBody>
          <a:bodyPr/>
          <a:lstStyle>
            <a:lvl1pPr>
              <a:defRPr>
                <a:solidFill>
                  <a:srgbClr val="FFFFFF"/>
                </a:solidFill>
              </a:defRPr>
            </a:lvl1pPr>
          </a:lstStyle>
          <a:p>
            <a:fld id="{B20D101C-E31B-4956-8DEA-6F92AE1231CE}" type="slidenum">
              <a:rPr lang="en-US" smtClean="0"/>
              <a:pPr/>
              <a:t>‹#›</a:t>
            </a:fld>
            <a:endParaRPr lang="en-US"/>
          </a:p>
        </p:txBody>
      </p:sp>
      <p:sp>
        <p:nvSpPr>
          <p:cNvPr id="3" name="Textplatzhalt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de-DE" smtClean="0"/>
              <a:t>Textmasterformate durch Klicken bearbeiten</a:t>
            </a:r>
          </a:p>
        </p:txBody>
      </p:sp>
      <p:sp>
        <p:nvSpPr>
          <p:cNvPr id="9" name="Inhaltsplatzhalter 8"/>
          <p:cNvSpPr>
            <a:spLocks noGrp="1"/>
          </p:cNvSpPr>
          <p:nvPr>
            <p:ph sz="quarter" idx="1"/>
          </p:nvPr>
        </p:nvSpPr>
        <p:spPr>
          <a:xfrm>
            <a:off x="2362200" y="1752600"/>
            <a:ext cx="6400800" cy="44196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it Überschrift">
    <p:bg>
      <p:bgRef idx="1003">
        <a:schemeClr val="bg2"/>
      </p:bgRef>
    </p:bg>
    <p:spTree>
      <p:nvGrpSpPr>
        <p:cNvPr id="1" name=""/>
        <p:cNvGrpSpPr/>
        <p:nvPr/>
      </p:nvGrpSpPr>
      <p:grpSpPr>
        <a:xfrm>
          <a:off x="0" y="0"/>
          <a:ext cx="0" cy="0"/>
          <a:chOff x="0" y="0"/>
          <a:chExt cx="0" cy="0"/>
        </a:xfrm>
      </p:grpSpPr>
      <p:sp>
        <p:nvSpPr>
          <p:cNvPr id="4" name="Textplatzhalt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de-DE" smtClean="0"/>
              <a:t>Textmasterformate durch Klicken bearbeiten</a:t>
            </a:r>
          </a:p>
        </p:txBody>
      </p:sp>
      <p:sp>
        <p:nvSpPr>
          <p:cNvPr id="8" name="Rechteck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de-DE" smtClean="0"/>
              <a:t>Titelmasterformat durch Klicken bearbeiten</a:t>
            </a:r>
            <a:endParaRPr kumimoji="0" lang="en-US"/>
          </a:p>
        </p:txBody>
      </p:sp>
      <p:sp>
        <p:nvSpPr>
          <p:cNvPr id="11" name="Rechteck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umsplatzhalter 11"/>
          <p:cNvSpPr>
            <a:spLocks noGrp="1"/>
          </p:cNvSpPr>
          <p:nvPr>
            <p:ph type="dt" sz="half" idx="10"/>
          </p:nvPr>
        </p:nvSpPr>
        <p:spPr>
          <a:xfrm>
            <a:off x="6248400" y="6248400"/>
            <a:ext cx="2667000" cy="365125"/>
          </a:xfrm>
        </p:spPr>
        <p:txBody>
          <a:bodyPr rtlCol="0"/>
          <a:lstStyle/>
          <a:p>
            <a:fld id="{10F81762-E1AE-4F0B-8C8F-3F16F4F78A7B}" type="datetimeFigureOut">
              <a:rPr lang="en-US" smtClean="0"/>
              <a:pPr/>
              <a:t>3/28/2016</a:t>
            </a:fld>
            <a:endParaRPr lang="en-US"/>
          </a:p>
        </p:txBody>
      </p:sp>
      <p:sp>
        <p:nvSpPr>
          <p:cNvPr id="13" name="Foliennummernplatzhalter 12"/>
          <p:cNvSpPr>
            <a:spLocks noGrp="1"/>
          </p:cNvSpPr>
          <p:nvPr>
            <p:ph type="sldNum" sz="quarter" idx="11"/>
          </p:nvPr>
        </p:nvSpPr>
        <p:spPr>
          <a:xfrm>
            <a:off x="0" y="4667249"/>
            <a:ext cx="1447800" cy="663578"/>
          </a:xfrm>
        </p:spPr>
        <p:txBody>
          <a:bodyPr rtlCol="0"/>
          <a:lstStyle>
            <a:lvl1pPr>
              <a:defRPr sz="2800"/>
            </a:lvl1pPr>
          </a:lstStyle>
          <a:p>
            <a:fld id="{B20D101C-E31B-4956-8DEA-6F92AE1231CE}" type="slidenum">
              <a:rPr lang="en-US" smtClean="0"/>
              <a:pPr/>
              <a:t>‹#›</a:t>
            </a:fld>
            <a:endParaRPr lang="en-US"/>
          </a:p>
        </p:txBody>
      </p:sp>
      <p:sp>
        <p:nvSpPr>
          <p:cNvPr id="14" name="Fußzeilenplatzhalter 13"/>
          <p:cNvSpPr>
            <a:spLocks noGrp="1"/>
          </p:cNvSpPr>
          <p:nvPr>
            <p:ph type="ftr" sz="quarter" idx="12"/>
          </p:nvPr>
        </p:nvSpPr>
        <p:spPr>
          <a:xfrm>
            <a:off x="1600200" y="6248206"/>
            <a:ext cx="4572000" cy="365125"/>
          </a:xfrm>
        </p:spPr>
        <p:txBody>
          <a:bodyPr rtlCol="0"/>
          <a:lstStyle/>
          <a:p>
            <a:endParaRPr lang="en-US"/>
          </a:p>
        </p:txBody>
      </p:sp>
      <p:sp>
        <p:nvSpPr>
          <p:cNvPr id="3" name="Bildplatzhalt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de-DE" smtClean="0"/>
              <a:t>Bild durch Klicken auf Symbol hinzufügen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p:txBody>
          <a:bodyPr/>
          <a:lstStyle/>
          <a:p>
            <a:fld id="{10F81762-E1AE-4F0B-8C8F-3F16F4F78A7B}" type="datetimeFigureOut">
              <a:rPr lang="en-US" smtClean="0"/>
              <a:pPr/>
              <a:t>3/28/2016</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p>
            <a:fld id="{B20D101C-E31B-4956-8DEA-6F92AE1231C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kaler Titel und Text">
    <p:bg>
      <p:bgRef idx="1001">
        <a:schemeClr val="bg1"/>
      </p:bgRef>
    </p:bg>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553200" y="609600"/>
            <a:ext cx="2057400" cy="5516563"/>
          </a:xfrm>
        </p:spPr>
        <p:txBody>
          <a:bodyPr vert="eaVert"/>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a:xfrm>
            <a:off x="457200" y="609600"/>
            <a:ext cx="5562600" cy="5516564"/>
          </a:xfrm>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a:xfrm>
            <a:off x="6553200" y="6248402"/>
            <a:ext cx="2209800" cy="365125"/>
          </a:xfrm>
        </p:spPr>
        <p:txBody>
          <a:bodyPr/>
          <a:lstStyle/>
          <a:p>
            <a:fld id="{10F81762-E1AE-4F0B-8C8F-3F16F4F78A7B}" type="datetimeFigureOut">
              <a:rPr lang="en-US" smtClean="0"/>
              <a:pPr/>
              <a:t>3/28/2016</a:t>
            </a:fld>
            <a:endParaRPr lang="en-US"/>
          </a:p>
        </p:txBody>
      </p:sp>
      <p:sp>
        <p:nvSpPr>
          <p:cNvPr id="5" name="Fußzeilenplatzhalter 4"/>
          <p:cNvSpPr>
            <a:spLocks noGrp="1"/>
          </p:cNvSpPr>
          <p:nvPr>
            <p:ph type="ftr" sz="quarter" idx="11"/>
          </p:nvPr>
        </p:nvSpPr>
        <p:spPr>
          <a:xfrm>
            <a:off x="457201" y="6248207"/>
            <a:ext cx="5573483" cy="365125"/>
          </a:xfrm>
        </p:spPr>
        <p:txBody>
          <a:bodyPr/>
          <a:lstStyle/>
          <a:p>
            <a:endParaRPr lang="en-US"/>
          </a:p>
        </p:txBody>
      </p:sp>
      <p:sp>
        <p:nvSpPr>
          <p:cNvPr id="7" name="Rechteck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hteck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hteck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Foliennummernplatzhalter 5"/>
          <p:cNvSpPr>
            <a:spLocks noGrp="1"/>
          </p:cNvSpPr>
          <p:nvPr>
            <p:ph type="sldNum" sz="quarter" idx="12"/>
          </p:nvPr>
        </p:nvSpPr>
        <p:spPr>
          <a:xfrm rot="5400000">
            <a:off x="5989638" y="144462"/>
            <a:ext cx="533400" cy="244476"/>
          </a:xfrm>
        </p:spPr>
        <p:txBody>
          <a:bodyPr/>
          <a:lstStyle/>
          <a:p>
            <a:fld id="{B20D101C-E31B-4956-8DEA-6F92AE1231C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elplatzhalter 21"/>
          <p:cNvSpPr>
            <a:spLocks noGrp="1"/>
          </p:cNvSpPr>
          <p:nvPr>
            <p:ph type="title"/>
          </p:nvPr>
        </p:nvSpPr>
        <p:spPr>
          <a:xfrm>
            <a:off x="609600" y="228600"/>
            <a:ext cx="8153400" cy="990600"/>
          </a:xfrm>
          <a:prstGeom prst="rect">
            <a:avLst/>
          </a:prstGeom>
        </p:spPr>
        <p:txBody>
          <a:bodyPr vert="horz" anchor="ctr">
            <a:normAutofit/>
          </a:bodyPr>
          <a:lstStyle/>
          <a:p>
            <a:r>
              <a:rPr kumimoji="0" lang="de-DE" smtClean="0"/>
              <a:t>Titelmasterformat durch Klicken bearbeiten</a:t>
            </a:r>
            <a:endParaRPr kumimoji="0" lang="en-US"/>
          </a:p>
        </p:txBody>
      </p:sp>
      <p:sp>
        <p:nvSpPr>
          <p:cNvPr id="13" name="Textplatzhalt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de-DE" smtClean="0"/>
              <a:t>Textmasterformate durch Klicken bearbeiten</a:t>
            </a:r>
          </a:p>
          <a:p>
            <a:pPr lvl="1" eaLnBrk="1" latinLnBrk="0" hangingPunct="1"/>
            <a:r>
              <a:rPr kumimoji="0" lang="de-DE" smtClean="0"/>
              <a:t>Zweite Ebene</a:t>
            </a:r>
          </a:p>
          <a:p>
            <a:pPr lvl="2" eaLnBrk="1" latinLnBrk="0" hangingPunct="1"/>
            <a:r>
              <a:rPr kumimoji="0" lang="de-DE" smtClean="0"/>
              <a:t>Dritte Ebene</a:t>
            </a:r>
          </a:p>
          <a:p>
            <a:pPr lvl="3" eaLnBrk="1" latinLnBrk="0" hangingPunct="1"/>
            <a:r>
              <a:rPr kumimoji="0" lang="de-DE" smtClean="0"/>
              <a:t>Vierte Ebene</a:t>
            </a:r>
          </a:p>
          <a:p>
            <a:pPr lvl="4" eaLnBrk="1" latinLnBrk="0" hangingPunct="1"/>
            <a:r>
              <a:rPr kumimoji="0" lang="de-DE" smtClean="0"/>
              <a:t>Fünfte Ebene</a:t>
            </a:r>
            <a:endParaRPr kumimoji="0" lang="en-US"/>
          </a:p>
        </p:txBody>
      </p:sp>
      <p:sp>
        <p:nvSpPr>
          <p:cNvPr id="14" name="Datumsplatzhalt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10F81762-E1AE-4F0B-8C8F-3F16F4F78A7B}" type="datetimeFigureOut">
              <a:rPr lang="en-US" smtClean="0"/>
              <a:pPr/>
              <a:t>3/28/2016</a:t>
            </a:fld>
            <a:endParaRPr lang="en-US"/>
          </a:p>
        </p:txBody>
      </p:sp>
      <p:sp>
        <p:nvSpPr>
          <p:cNvPr id="3" name="Fußzeilenplatzhalt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hteck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Foliennummernplatzhalt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B20D101C-E31B-4956-8DEA-6F92AE1231C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23.gif"/></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25.gif"/></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28.jpeg"/><Relationship Id="rId4" Type="http://schemas.openxmlformats.org/officeDocument/2006/relationships/image" Target="../media/image27.jpe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2362200" y="6050037"/>
            <a:ext cx="6781800" cy="685800"/>
          </a:xfrm>
          <a:solidFill>
            <a:srgbClr val="106CB5"/>
          </a:solidFill>
        </p:spPr>
        <p:txBody>
          <a:bodyPr>
            <a:normAutofit/>
          </a:bodyPr>
          <a:lstStyle/>
          <a:p>
            <a:pPr algn="r"/>
            <a:r>
              <a:rPr lang="de-DE" sz="1800" dirty="0" err="1" smtClean="0"/>
              <a:t>by</a:t>
            </a:r>
            <a:r>
              <a:rPr lang="de-DE" sz="1800" dirty="0" smtClean="0"/>
              <a:t> </a:t>
            </a:r>
            <a:r>
              <a:rPr lang="de-DE" sz="1800" dirty="0" err="1" smtClean="0"/>
              <a:t>Parichat</a:t>
            </a:r>
            <a:r>
              <a:rPr lang="de-DE" sz="1800" dirty="0" smtClean="0"/>
              <a:t> </a:t>
            </a:r>
            <a:r>
              <a:rPr lang="de-DE" sz="1800" dirty="0" err="1" smtClean="0"/>
              <a:t>Jantori</a:t>
            </a:r>
            <a:endParaRPr lang="en-US" sz="1800" dirty="0"/>
          </a:p>
        </p:txBody>
      </p:sp>
      <p:sp>
        <p:nvSpPr>
          <p:cNvPr id="5" name="Rechteck 4"/>
          <p:cNvSpPr/>
          <p:nvPr/>
        </p:nvSpPr>
        <p:spPr>
          <a:xfrm>
            <a:off x="0" y="0"/>
            <a:ext cx="9144000" cy="59436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D</a:t>
            </a:r>
            <a:endParaRPr lang="en-US" dirty="0"/>
          </a:p>
        </p:txBody>
      </p:sp>
      <p:pic>
        <p:nvPicPr>
          <p:cNvPr id="6" name="Picture 2"/>
          <p:cNvPicPr>
            <a:picLocks noChangeAspect="1" noChangeArrowheads="1"/>
          </p:cNvPicPr>
          <p:nvPr/>
        </p:nvPicPr>
        <p:blipFill>
          <a:blip r:embed="rId3" cstate="print"/>
          <a:srcRect l="12000" t="16064" r="12000" b="13253"/>
          <a:stretch>
            <a:fillRect/>
          </a:stretch>
        </p:blipFill>
        <p:spPr bwMode="auto">
          <a:xfrm>
            <a:off x="228600" y="228600"/>
            <a:ext cx="1447800" cy="16764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9" name="Textfeld 8"/>
          <p:cNvSpPr txBox="1"/>
          <p:nvPr/>
        </p:nvSpPr>
        <p:spPr>
          <a:xfrm>
            <a:off x="1066800" y="5292459"/>
            <a:ext cx="8077200" cy="584775"/>
          </a:xfrm>
          <a:prstGeom prst="rect">
            <a:avLst/>
          </a:prstGeom>
          <a:noFill/>
        </p:spPr>
        <p:txBody>
          <a:bodyPr wrap="square" rtlCol="0">
            <a:spAutoFit/>
          </a:bodyPr>
          <a:lstStyle/>
          <a:p>
            <a:pPr algn="r"/>
            <a:r>
              <a:rPr lang="en-US" sz="3200" dirty="0" smtClean="0">
                <a:solidFill>
                  <a:schemeClr val="bg1"/>
                </a:solidFill>
                <a:latin typeface="Arial Unicode MS" pitchFamily="34" charset="-128"/>
                <a:ea typeface="Arial Unicode MS" pitchFamily="34" charset="-128"/>
                <a:cs typeface="Arial Unicode MS" pitchFamily="34" charset="-128"/>
              </a:rPr>
              <a:t>BI 201/BA 291 Operations Management </a:t>
            </a:r>
            <a:endParaRPr lang="en-US" sz="3200" dirty="0">
              <a:solidFill>
                <a:schemeClr val="bg1"/>
              </a:solidFill>
              <a:latin typeface="Arial Unicode MS" pitchFamily="34" charset="-128"/>
              <a:ea typeface="Arial Unicode MS" pitchFamily="34" charset="-128"/>
              <a:cs typeface="Arial Unicode MS" pitchFamily="34" charset="-128"/>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Operations Management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Font typeface="Wingdings" pitchFamily="2" charset="2"/>
              <a:buChar char="§"/>
            </a:pPr>
            <a:r>
              <a:rPr lang="en-US" dirty="0">
                <a:latin typeface="CordiaUPC" pitchFamily="34" charset="-34"/>
                <a:cs typeface="CordiaUPC" pitchFamily="34" charset="-34"/>
              </a:rPr>
              <a:t>Operations Management: The development and administration of the activities involved in transforming resources into goods and services</a:t>
            </a:r>
          </a:p>
          <a:p>
            <a:pPr>
              <a:buFont typeface="Wingdings" pitchFamily="2" charset="2"/>
              <a:buChar char="§"/>
            </a:pPr>
            <a:r>
              <a:rPr lang="en-US" dirty="0">
                <a:latin typeface="CordiaUPC" pitchFamily="34" charset="-34"/>
                <a:cs typeface="CordiaUPC" pitchFamily="34" charset="-34"/>
              </a:rPr>
              <a:t>Operations managers oversee transformation process and the planning and designing of operation system, managing logistic, quality and </a:t>
            </a:r>
            <a:r>
              <a:rPr lang="en-US" dirty="0" smtClean="0">
                <a:latin typeface="CordiaUPC" pitchFamily="34" charset="-34"/>
                <a:cs typeface="CordiaUPC" pitchFamily="34" charset="-34"/>
              </a:rPr>
              <a:t>productivity. </a:t>
            </a:r>
            <a:endParaRPr lang="en-US" dirty="0">
              <a:latin typeface="CordiaUPC" pitchFamily="34" charset="-34"/>
              <a:cs typeface="CordiaUPC" pitchFamily="34" charset="-34"/>
            </a:endParaRP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http://thumb7.shutterstock.com/display_pic_with_logo/1479299/249461419/stock-vector-operations-management-chart-with-keywords-and-icons-249461419.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41828" y="3886200"/>
            <a:ext cx="3429000" cy="27965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Operations Management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FontTx/>
              <a:buChar char="-"/>
            </a:pPr>
            <a:r>
              <a:rPr lang="en-US" dirty="0" smtClean="0">
                <a:latin typeface="Cordia New" pitchFamily="34" charset="-34"/>
                <a:cs typeface="Cordia New" pitchFamily="34" charset="-34"/>
              </a:rPr>
              <a:t>Efficiency</a:t>
            </a:r>
            <a:r>
              <a:rPr lang="en-US" dirty="0">
                <a:latin typeface="Cordia New" pitchFamily="34" charset="-34"/>
                <a:cs typeface="Cordia New" pitchFamily="34" charset="-34"/>
              </a:rPr>
              <a:t>: </a:t>
            </a:r>
            <a:r>
              <a:rPr lang="en-US" dirty="0" smtClean="0">
                <a:latin typeface="Cordia New" pitchFamily="34" charset="-34"/>
                <a:cs typeface="Cordia New" pitchFamily="34" charset="-34"/>
              </a:rPr>
              <a:t>Ability to </a:t>
            </a:r>
            <a:r>
              <a:rPr lang="en-US" dirty="0">
                <a:latin typeface="Cordia New" pitchFamily="34" charset="-34"/>
                <a:cs typeface="Cordia New" pitchFamily="34" charset="-34"/>
              </a:rPr>
              <a:t>accomplish something with the least waste of time and </a:t>
            </a:r>
            <a:r>
              <a:rPr lang="en-US" dirty="0" smtClean="0">
                <a:latin typeface="Cordia New" pitchFamily="34" charset="-34"/>
                <a:cs typeface="Cordia New" pitchFamily="34" charset="-34"/>
              </a:rPr>
              <a:t>effort. Maximize output with minimum input. </a:t>
            </a:r>
          </a:p>
          <a:p>
            <a:pPr>
              <a:buFontTx/>
              <a:buChar char="-"/>
            </a:pPr>
            <a:r>
              <a:rPr lang="en-US" dirty="0">
                <a:latin typeface="Cordia New" pitchFamily="34" charset="-34"/>
                <a:cs typeface="Cordia New" pitchFamily="34" charset="-34"/>
              </a:rPr>
              <a:t>Lean manufacturing:  </a:t>
            </a:r>
            <a:r>
              <a:rPr lang="en-US" dirty="0" smtClean="0">
                <a:latin typeface="Cordia New" pitchFamily="34" charset="-34"/>
                <a:cs typeface="Cordia New" pitchFamily="34" charset="-34"/>
              </a:rPr>
              <a:t>Systematic </a:t>
            </a:r>
            <a:r>
              <a:rPr lang="en-US" dirty="0">
                <a:latin typeface="Cordia New" pitchFamily="34" charset="-34"/>
                <a:cs typeface="Cordia New" pitchFamily="34" charset="-34"/>
              </a:rPr>
              <a:t>method for the elimination of waste. As waste is </a:t>
            </a:r>
            <a:r>
              <a:rPr lang="en-US" dirty="0" smtClean="0">
                <a:latin typeface="Cordia New" pitchFamily="34" charset="-34"/>
                <a:cs typeface="Cordia New" pitchFamily="34" charset="-34"/>
              </a:rPr>
              <a:t>eliminated, quality </a:t>
            </a:r>
            <a:r>
              <a:rPr lang="en-US" dirty="0">
                <a:latin typeface="Cordia New" pitchFamily="34" charset="-34"/>
                <a:cs typeface="Cordia New" pitchFamily="34" charset="-34"/>
              </a:rPr>
              <a:t>improves while production time and cost are reduced.  </a:t>
            </a:r>
            <a:endParaRPr lang="en-US" dirty="0" smtClean="0">
              <a:latin typeface="Cordia New" pitchFamily="34" charset="-34"/>
              <a:cs typeface="Cordia New" pitchFamily="34" charset="-34"/>
            </a:endParaRPr>
          </a:p>
          <a:p>
            <a:pPr>
              <a:buFontTx/>
              <a:buChar char="-"/>
            </a:pPr>
            <a:r>
              <a:rPr lang="en-US" dirty="0">
                <a:latin typeface="Cordia New" pitchFamily="34" charset="-34"/>
                <a:cs typeface="Cordia New" pitchFamily="34" charset="-34"/>
              </a:rPr>
              <a:t>Quality management: The act of overseeing all activities and tasks needed to maintain a desired level of excellence.</a:t>
            </a: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Activity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normAutofit lnSpcReduction="10000"/>
          </a:bodyPr>
          <a:lstStyle/>
          <a:p>
            <a:pPr marL="0" indent="0">
              <a:buNone/>
            </a:pPr>
            <a:r>
              <a:rPr lang="en-US" dirty="0" smtClean="0">
                <a:latin typeface="Cordia New" pitchFamily="34" charset="-34"/>
                <a:cs typeface="Cordia New" pitchFamily="34" charset="-34"/>
              </a:rPr>
              <a:t>You want to produce men shirt, furniture, canned tuna</a:t>
            </a:r>
            <a:r>
              <a:rPr lang="en-US" dirty="0">
                <a:latin typeface="Cordia New" pitchFamily="34" charset="-34"/>
                <a:cs typeface="Cordia New" pitchFamily="34" charset="-34"/>
              </a:rPr>
              <a:t> </a:t>
            </a:r>
            <a:r>
              <a:rPr lang="en-US" dirty="0" smtClean="0">
                <a:latin typeface="Cordia New" pitchFamily="34" charset="-34"/>
                <a:cs typeface="Cordia New" pitchFamily="34" charset="-34"/>
              </a:rPr>
              <a:t>or a restaurant. </a:t>
            </a:r>
          </a:p>
          <a:p>
            <a:pPr marL="0" indent="0">
              <a:buNone/>
            </a:pPr>
            <a:r>
              <a:rPr lang="en-US" dirty="0" smtClean="0">
                <a:latin typeface="Cordia New" pitchFamily="34" charset="-34"/>
                <a:cs typeface="Cordia New" pitchFamily="34" charset="-34"/>
              </a:rPr>
              <a:t>To execute the idea and to come to desire product. What are the activities that you have to do?  </a:t>
            </a:r>
            <a:endParaRPr lang="en-US" dirty="0">
              <a:latin typeface="Cordia New" pitchFamily="34" charset="-34"/>
              <a:cs typeface="Cordia New" pitchFamily="34" charset="-34"/>
            </a:endParaRPr>
          </a:p>
          <a:p>
            <a:pPr marL="514350" indent="-514350">
              <a:buAutoNum type="arabicPeriod"/>
            </a:pPr>
            <a:r>
              <a:rPr lang="en-US" dirty="0" smtClean="0">
                <a:latin typeface="Cordia New" pitchFamily="34" charset="-34"/>
                <a:cs typeface="Cordia New" pitchFamily="34" charset="-34"/>
              </a:rPr>
              <a:t>Try to answer the fundamental question in worksheet  A. </a:t>
            </a:r>
          </a:p>
          <a:p>
            <a:pPr marL="514350" indent="-514350">
              <a:buAutoNum type="arabicPeriod"/>
            </a:pPr>
            <a:r>
              <a:rPr lang="en-US" dirty="0" smtClean="0">
                <a:latin typeface="Cordia New" pitchFamily="34" charset="-34"/>
                <a:cs typeface="Cordia New" pitchFamily="34" charset="-34"/>
              </a:rPr>
              <a:t>List people involves in your supply chain in worksheet B. </a:t>
            </a:r>
          </a:p>
          <a:p>
            <a:pPr marL="514350" indent="-514350">
              <a:buAutoNum type="arabicPeriod"/>
            </a:pPr>
            <a:r>
              <a:rPr lang="en-US" dirty="0" smtClean="0">
                <a:latin typeface="Cordia New" pitchFamily="34" charset="-34"/>
                <a:cs typeface="Cordia New" pitchFamily="34" charset="-34"/>
              </a:rPr>
              <a:t>Draws the picture of the production process of your product in worksheet B. </a:t>
            </a:r>
          </a:p>
          <a:p>
            <a:pPr marL="514350" indent="-514350">
              <a:buAutoNum type="arabicPeriod"/>
            </a:pPr>
            <a:r>
              <a:rPr lang="en-US" dirty="0" smtClean="0">
                <a:latin typeface="Cordia New" pitchFamily="34" charset="-34"/>
                <a:cs typeface="Cordia New" pitchFamily="34" charset="-34"/>
              </a:rPr>
              <a:t>Identify the waste that might occur during the process in worksheet C. </a:t>
            </a: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4</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b="1" dirty="0">
                <a:latin typeface="CordiaUPC" pitchFamily="34" charset="-34"/>
                <a:cs typeface="CordiaUPC" pitchFamily="34" charset="-34"/>
              </a:rPr>
              <a:t>Planning and designing operation systems</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5</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7"/>
          <p:cNvGrpSpPr/>
          <p:nvPr/>
        </p:nvGrpSpPr>
        <p:grpSpPr>
          <a:xfrm>
            <a:off x="40600" y="2705103"/>
            <a:ext cx="2449405" cy="1447794"/>
            <a:chOff x="4207" y="1905002"/>
            <a:chExt cx="2449405" cy="1447794"/>
          </a:xfrm>
        </p:grpSpPr>
        <p:sp>
          <p:nvSpPr>
            <p:cNvPr id="18" name="Chevron 17"/>
            <p:cNvSpPr/>
            <p:nvPr/>
          </p:nvSpPr>
          <p:spPr>
            <a:xfrm>
              <a:off x="4207" y="1905002"/>
              <a:ext cx="2449405" cy="1447794"/>
            </a:xfrm>
            <a:prstGeom prst="chevron">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9" name="Chevron 4"/>
            <p:cNvSpPr/>
            <p:nvPr/>
          </p:nvSpPr>
          <p:spPr>
            <a:xfrm>
              <a:off x="728104" y="1905002"/>
              <a:ext cx="1001611" cy="144779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011" tIns="29337" rIns="29337" bIns="29337" numCol="1" spcCol="1270" anchor="ctr" anchorCtr="0">
              <a:noAutofit/>
            </a:bodyPr>
            <a:lstStyle/>
            <a:p>
              <a:pPr lvl="0" algn="ctr" defTabSz="977900">
                <a:lnSpc>
                  <a:spcPct val="90000"/>
                </a:lnSpc>
                <a:spcBef>
                  <a:spcPct val="0"/>
                </a:spcBef>
                <a:spcAft>
                  <a:spcPct val="35000"/>
                </a:spcAft>
              </a:pPr>
              <a:r>
                <a:rPr lang="en-US" sz="2200" b="1" kern="1200" dirty="0" smtClean="0">
                  <a:latin typeface="Cordia New" pitchFamily="34" charset="-34"/>
                  <a:cs typeface="Cordia New" pitchFamily="34" charset="-34"/>
                </a:rPr>
                <a:t>Planning the products</a:t>
              </a:r>
              <a:endParaRPr lang="en-US" sz="2200" b="1" kern="1200" dirty="0">
                <a:latin typeface="Cordia New" pitchFamily="34" charset="-34"/>
                <a:cs typeface="Cordia New" pitchFamily="34" charset="-34"/>
              </a:endParaRPr>
            </a:p>
          </p:txBody>
        </p:sp>
      </p:grpSp>
      <p:grpSp>
        <p:nvGrpSpPr>
          <p:cNvPr id="9" name="Group 8"/>
          <p:cNvGrpSpPr/>
          <p:nvPr/>
        </p:nvGrpSpPr>
        <p:grpSpPr>
          <a:xfrm>
            <a:off x="2245065" y="2705103"/>
            <a:ext cx="2449405" cy="1447794"/>
            <a:chOff x="2208672" y="1905002"/>
            <a:chExt cx="2449405" cy="1447794"/>
          </a:xfrm>
        </p:grpSpPr>
        <p:sp>
          <p:nvSpPr>
            <p:cNvPr id="16" name="Chevron 15"/>
            <p:cNvSpPr/>
            <p:nvPr/>
          </p:nvSpPr>
          <p:spPr>
            <a:xfrm>
              <a:off x="2208672" y="1905002"/>
              <a:ext cx="2449405" cy="1447794"/>
            </a:xfrm>
            <a:prstGeom prst="chevron">
              <a:avLst/>
            </a:pr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17" name="Chevron 6"/>
            <p:cNvSpPr/>
            <p:nvPr/>
          </p:nvSpPr>
          <p:spPr>
            <a:xfrm>
              <a:off x="2932569" y="1905002"/>
              <a:ext cx="1001611" cy="144779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011" tIns="29337" rIns="29337" bIns="29337" numCol="1" spcCol="1270" anchor="ctr" anchorCtr="0">
              <a:noAutofit/>
            </a:bodyPr>
            <a:lstStyle/>
            <a:p>
              <a:pPr lvl="0" algn="ctr" defTabSz="977900">
                <a:lnSpc>
                  <a:spcPct val="90000"/>
                </a:lnSpc>
                <a:spcBef>
                  <a:spcPct val="0"/>
                </a:spcBef>
                <a:spcAft>
                  <a:spcPct val="35000"/>
                </a:spcAft>
              </a:pPr>
              <a:r>
                <a:rPr lang="en-US" sz="2200" b="1" kern="1200" dirty="0" smtClean="0">
                  <a:latin typeface="Cordia New" pitchFamily="34" charset="-34"/>
                  <a:cs typeface="Cordia New" pitchFamily="34" charset="-34"/>
                </a:rPr>
                <a:t>Designing operations process</a:t>
              </a:r>
              <a:endParaRPr lang="en-US" sz="2200" b="1" kern="1200" dirty="0">
                <a:latin typeface="Cordia New" pitchFamily="34" charset="-34"/>
                <a:cs typeface="Cordia New" pitchFamily="34" charset="-34"/>
              </a:endParaRPr>
            </a:p>
          </p:txBody>
        </p:sp>
      </p:grpSp>
      <p:grpSp>
        <p:nvGrpSpPr>
          <p:cNvPr id="10" name="Group 9"/>
          <p:cNvGrpSpPr/>
          <p:nvPr/>
        </p:nvGrpSpPr>
        <p:grpSpPr>
          <a:xfrm>
            <a:off x="4449530" y="2705103"/>
            <a:ext cx="2449405" cy="1447794"/>
            <a:chOff x="4413137" y="1905002"/>
            <a:chExt cx="2449405" cy="1447794"/>
          </a:xfrm>
        </p:grpSpPr>
        <p:sp>
          <p:nvSpPr>
            <p:cNvPr id="14" name="Chevron 13"/>
            <p:cNvSpPr/>
            <p:nvPr/>
          </p:nvSpPr>
          <p:spPr>
            <a:xfrm>
              <a:off x="4413137" y="1905002"/>
              <a:ext cx="2449405" cy="1447794"/>
            </a:xfrm>
            <a:prstGeom prst="chevron">
              <a:avLst/>
            </a:pr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15" name="Chevron 8"/>
            <p:cNvSpPr/>
            <p:nvPr/>
          </p:nvSpPr>
          <p:spPr>
            <a:xfrm>
              <a:off x="5137034" y="1905002"/>
              <a:ext cx="1001611" cy="144779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011" tIns="29337" rIns="29337" bIns="29337" numCol="1" spcCol="1270" anchor="ctr" anchorCtr="0">
              <a:noAutofit/>
            </a:bodyPr>
            <a:lstStyle/>
            <a:p>
              <a:pPr lvl="0" algn="ctr" defTabSz="977900">
                <a:lnSpc>
                  <a:spcPct val="90000"/>
                </a:lnSpc>
                <a:spcBef>
                  <a:spcPct val="0"/>
                </a:spcBef>
                <a:spcAft>
                  <a:spcPct val="35000"/>
                </a:spcAft>
              </a:pPr>
              <a:r>
                <a:rPr lang="en-US" sz="2200" b="1" kern="1200" dirty="0" smtClean="0">
                  <a:latin typeface="Cordia New" pitchFamily="34" charset="-34"/>
                  <a:cs typeface="Cordia New" pitchFamily="34" charset="-34"/>
                </a:rPr>
                <a:t>Planning capacity</a:t>
              </a:r>
              <a:endParaRPr lang="en-US" sz="2200" b="1" kern="1200" dirty="0">
                <a:latin typeface="Cordia New" pitchFamily="34" charset="-34"/>
                <a:cs typeface="Cordia New" pitchFamily="34" charset="-34"/>
              </a:endParaRPr>
            </a:p>
          </p:txBody>
        </p:sp>
      </p:grpSp>
      <p:grpSp>
        <p:nvGrpSpPr>
          <p:cNvPr id="11" name="Group 10"/>
          <p:cNvGrpSpPr/>
          <p:nvPr/>
        </p:nvGrpSpPr>
        <p:grpSpPr>
          <a:xfrm>
            <a:off x="6653995" y="2705103"/>
            <a:ext cx="2449405" cy="1447794"/>
            <a:chOff x="6617602" y="1905002"/>
            <a:chExt cx="2449405" cy="1447794"/>
          </a:xfrm>
        </p:grpSpPr>
        <p:sp>
          <p:nvSpPr>
            <p:cNvPr id="12" name="Chevron 11"/>
            <p:cNvSpPr/>
            <p:nvPr/>
          </p:nvSpPr>
          <p:spPr>
            <a:xfrm>
              <a:off x="6617602" y="1905002"/>
              <a:ext cx="2449405" cy="1447794"/>
            </a:xfrm>
            <a:prstGeom prst="chevron">
              <a:avLst/>
            </a:pr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13" name="Chevron 10"/>
            <p:cNvSpPr/>
            <p:nvPr/>
          </p:nvSpPr>
          <p:spPr>
            <a:xfrm>
              <a:off x="7341499" y="1905002"/>
              <a:ext cx="1001611" cy="144779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011" tIns="29337" rIns="29337" bIns="29337" numCol="1" spcCol="1270" anchor="ctr" anchorCtr="0">
              <a:noAutofit/>
            </a:bodyPr>
            <a:lstStyle/>
            <a:p>
              <a:pPr lvl="0" algn="ctr" defTabSz="977900">
                <a:lnSpc>
                  <a:spcPct val="90000"/>
                </a:lnSpc>
                <a:spcBef>
                  <a:spcPct val="0"/>
                </a:spcBef>
                <a:spcAft>
                  <a:spcPct val="35000"/>
                </a:spcAft>
              </a:pPr>
              <a:r>
                <a:rPr lang="en-US" sz="2200" b="1" kern="1200" dirty="0" smtClean="0">
                  <a:latin typeface="Cordia New" pitchFamily="34" charset="-34"/>
                  <a:cs typeface="Cordia New" pitchFamily="34" charset="-34"/>
                </a:rPr>
                <a:t>Planning facilities</a:t>
              </a:r>
              <a:endParaRPr lang="en-US" sz="2200" b="1" kern="1200" dirty="0">
                <a:latin typeface="Cordia New" pitchFamily="34" charset="-34"/>
                <a:cs typeface="Cordia New" pitchFamily="34" charset="-34"/>
              </a:endParaRPr>
            </a:p>
          </p:txBody>
        </p:sp>
      </p:gr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6</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Inhaltsplatzhalter 2"/>
          <p:cNvSpPr txBox="1">
            <a:spLocks/>
          </p:cNvSpPr>
          <p:nvPr/>
        </p:nvSpPr>
        <p:spPr>
          <a:xfrm>
            <a:off x="2286000" y="2400296"/>
            <a:ext cx="6705600" cy="4305303"/>
          </a:xfrm>
          <a:prstGeom prst="rect">
            <a:avLst/>
          </a:prstGeom>
        </p:spPr>
        <p:txBody>
          <a:bodyPr vert="horz">
            <a:norm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lvl="1">
              <a:buFont typeface="Arial" pitchFamily="34" charset="0"/>
              <a:buChar char="•"/>
              <a:defRPr/>
            </a:pPr>
            <a:r>
              <a:rPr lang="en-US" sz="2800" smtClean="0">
                <a:latin typeface="Cordia New" pitchFamily="34" charset="-34"/>
                <a:cs typeface="Cordia New" pitchFamily="34" charset="-34"/>
              </a:rPr>
              <a:t>Determine what consumers want </a:t>
            </a:r>
          </a:p>
          <a:p>
            <a:pPr lvl="1">
              <a:buFont typeface="Arial" pitchFamily="34" charset="0"/>
              <a:buChar char="•"/>
              <a:defRPr/>
            </a:pPr>
            <a:r>
              <a:rPr lang="en-US" sz="2800" smtClean="0">
                <a:latin typeface="Cordia New" pitchFamily="34" charset="-34"/>
                <a:cs typeface="Cordia New" pitchFamily="34" charset="-34"/>
              </a:rPr>
              <a:t>Design product to satisfy the want</a:t>
            </a:r>
          </a:p>
          <a:p>
            <a:pPr lvl="1">
              <a:buFont typeface="Arial" pitchFamily="34" charset="0"/>
              <a:buChar char="•"/>
              <a:defRPr/>
            </a:pPr>
            <a:r>
              <a:rPr lang="en-US" sz="2800" smtClean="0">
                <a:latin typeface="Cordia New" pitchFamily="34" charset="-34"/>
                <a:cs typeface="Cordia New" pitchFamily="34" charset="-34"/>
              </a:rPr>
              <a:t>Marketing research (focus group, survey, observation)</a:t>
            </a:r>
          </a:p>
          <a:p>
            <a:pPr lvl="1">
              <a:buFont typeface="Arial" pitchFamily="34" charset="0"/>
              <a:buChar char="•"/>
              <a:defRPr/>
            </a:pPr>
            <a:r>
              <a:rPr lang="en-US" sz="2800" smtClean="0">
                <a:latin typeface="Cordia New" pitchFamily="34" charset="-34"/>
                <a:cs typeface="Cordia New" pitchFamily="34" charset="-34"/>
              </a:rPr>
              <a:t>Types and quantities of raw materials</a:t>
            </a:r>
          </a:p>
          <a:p>
            <a:pPr lvl="1">
              <a:buFont typeface="Arial" pitchFamily="34" charset="0"/>
              <a:buChar char="•"/>
              <a:defRPr/>
            </a:pPr>
            <a:r>
              <a:rPr lang="en-US" sz="2800" smtClean="0">
                <a:latin typeface="Cordia New" pitchFamily="34" charset="-34"/>
                <a:cs typeface="Cordia New" pitchFamily="34" charset="-34"/>
              </a:rPr>
              <a:t>Skills &amp; quantity of labor</a:t>
            </a:r>
          </a:p>
          <a:p>
            <a:pPr lvl="1">
              <a:buFont typeface="Arial" pitchFamily="34" charset="0"/>
              <a:buChar char="•"/>
              <a:defRPr/>
            </a:pPr>
            <a:r>
              <a:rPr lang="en-US" sz="2800" smtClean="0">
                <a:latin typeface="Cordia New" pitchFamily="34" charset="-34"/>
                <a:cs typeface="Cordia New" pitchFamily="34" charset="-34"/>
              </a:rPr>
              <a:t>Processes for transformation to outputs</a:t>
            </a:r>
          </a:p>
          <a:p>
            <a:pPr lvl="1">
              <a:buFont typeface="Arial" pitchFamily="34" charset="0"/>
              <a:buChar char="•"/>
              <a:defRPr/>
            </a:pPr>
            <a:r>
              <a:rPr lang="en-US" sz="2800" smtClean="0">
                <a:latin typeface="Cordia New" pitchFamily="34" charset="-34"/>
                <a:cs typeface="Cordia New" pitchFamily="34" charset="-34"/>
              </a:rPr>
              <a:t>Cost and time intensive</a:t>
            </a:r>
          </a:p>
          <a:p>
            <a:pPr>
              <a:buFont typeface="Wingdings"/>
              <a:buNone/>
            </a:pPr>
            <a:endParaRPr lang="en-US" dirty="0">
              <a:latin typeface="CordiaUPC" pitchFamily="34" charset="-34"/>
              <a:cs typeface="CordiaUPC" pitchFamily="34" charset="-34"/>
            </a:endParaRPr>
          </a:p>
        </p:txBody>
      </p:sp>
      <p:grpSp>
        <p:nvGrpSpPr>
          <p:cNvPr id="9" name="Group 8"/>
          <p:cNvGrpSpPr/>
          <p:nvPr/>
        </p:nvGrpSpPr>
        <p:grpSpPr>
          <a:xfrm>
            <a:off x="228600" y="1676400"/>
            <a:ext cx="2449405" cy="1447794"/>
            <a:chOff x="4207" y="1905002"/>
            <a:chExt cx="2449405" cy="1447794"/>
          </a:xfrm>
        </p:grpSpPr>
        <p:sp>
          <p:nvSpPr>
            <p:cNvPr id="10" name="Chevron 9"/>
            <p:cNvSpPr/>
            <p:nvPr/>
          </p:nvSpPr>
          <p:spPr>
            <a:xfrm>
              <a:off x="4207" y="1905002"/>
              <a:ext cx="2449405" cy="1447794"/>
            </a:xfrm>
            <a:prstGeom prst="chevron">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1" name="Chevron 4"/>
            <p:cNvSpPr/>
            <p:nvPr/>
          </p:nvSpPr>
          <p:spPr>
            <a:xfrm>
              <a:off x="728104" y="1905002"/>
              <a:ext cx="1001611" cy="144779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011" tIns="29337" rIns="29337" bIns="29337" numCol="1" spcCol="1270" anchor="ctr" anchorCtr="0">
              <a:noAutofit/>
            </a:bodyPr>
            <a:lstStyle/>
            <a:p>
              <a:pPr lvl="0" algn="ctr" defTabSz="977900">
                <a:lnSpc>
                  <a:spcPct val="90000"/>
                </a:lnSpc>
                <a:spcBef>
                  <a:spcPct val="0"/>
                </a:spcBef>
                <a:spcAft>
                  <a:spcPct val="35000"/>
                </a:spcAft>
              </a:pPr>
              <a:r>
                <a:rPr lang="en-US" sz="2200" b="1" kern="1200" dirty="0" smtClean="0">
                  <a:latin typeface="Cordia New" pitchFamily="34" charset="-34"/>
                  <a:cs typeface="Cordia New" pitchFamily="34" charset="-34"/>
                </a:rPr>
                <a:t>Planning the products</a:t>
              </a:r>
              <a:endParaRPr lang="en-US" sz="2200" b="1" kern="1200" dirty="0">
                <a:latin typeface="Cordia New" pitchFamily="34" charset="-34"/>
                <a:cs typeface="Cordia New" pitchFamily="34" charset="-34"/>
              </a:endParaRPr>
            </a:p>
          </p:txBody>
        </p:sp>
      </p:gr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7</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Inhaltsplatzhalter 2"/>
          <p:cNvSpPr txBox="1">
            <a:spLocks/>
          </p:cNvSpPr>
          <p:nvPr/>
        </p:nvSpPr>
        <p:spPr>
          <a:xfrm>
            <a:off x="2895600" y="1828800"/>
            <a:ext cx="5889498" cy="1905000"/>
          </a:xfrm>
          <a:prstGeom prst="rect">
            <a:avLst/>
          </a:prstGeom>
        </p:spPr>
        <p:txBody>
          <a:bodyPr vert="horz">
            <a:norm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n-US" smtClean="0">
                <a:latin typeface="CordiaUPC" pitchFamily="34" charset="-34"/>
                <a:cs typeface="CordiaUPC" pitchFamily="34" charset="-34"/>
              </a:rPr>
              <a:t>Typically, products are designed to be manufactured by one of three processes: standardization, modular design or customization</a:t>
            </a:r>
            <a:endParaRPr lang="en-US" dirty="0">
              <a:latin typeface="CordiaUPC" pitchFamily="34" charset="-34"/>
              <a:cs typeface="CordiaUPC" pitchFamily="34" charset="-34"/>
            </a:endParaRPr>
          </a:p>
        </p:txBody>
      </p:sp>
      <p:grpSp>
        <p:nvGrpSpPr>
          <p:cNvPr id="9" name="Group 8"/>
          <p:cNvGrpSpPr/>
          <p:nvPr/>
        </p:nvGrpSpPr>
        <p:grpSpPr>
          <a:xfrm>
            <a:off x="143478" y="1828800"/>
            <a:ext cx="2449405" cy="1447794"/>
            <a:chOff x="2208672" y="1905002"/>
            <a:chExt cx="2449405" cy="1447794"/>
          </a:xfrm>
        </p:grpSpPr>
        <p:sp>
          <p:nvSpPr>
            <p:cNvPr id="10" name="Chevron 9"/>
            <p:cNvSpPr/>
            <p:nvPr/>
          </p:nvSpPr>
          <p:spPr>
            <a:xfrm>
              <a:off x="2208672" y="1905002"/>
              <a:ext cx="2449405" cy="1447794"/>
            </a:xfrm>
            <a:prstGeom prst="chevron">
              <a:avLst/>
            </a:pr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11" name="Chevron 4"/>
            <p:cNvSpPr/>
            <p:nvPr/>
          </p:nvSpPr>
          <p:spPr>
            <a:xfrm>
              <a:off x="2932569" y="1905002"/>
              <a:ext cx="1001611" cy="144779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011" tIns="29337" rIns="29337" bIns="29337" numCol="1" spcCol="1270" anchor="ctr" anchorCtr="0">
              <a:noAutofit/>
            </a:bodyPr>
            <a:lstStyle/>
            <a:p>
              <a:pPr lvl="0" algn="ctr" defTabSz="977900">
                <a:lnSpc>
                  <a:spcPct val="90000"/>
                </a:lnSpc>
                <a:spcBef>
                  <a:spcPct val="0"/>
                </a:spcBef>
                <a:spcAft>
                  <a:spcPct val="35000"/>
                </a:spcAft>
              </a:pPr>
              <a:r>
                <a:rPr lang="en-US" sz="2200" b="1" kern="1200" dirty="0" smtClean="0">
                  <a:latin typeface="Cordia New" pitchFamily="34" charset="-34"/>
                  <a:cs typeface="Cordia New" pitchFamily="34" charset="-34"/>
                </a:rPr>
                <a:t>Designing operations process</a:t>
              </a:r>
              <a:endParaRPr lang="en-US" sz="2200" b="1" kern="1200" dirty="0">
                <a:latin typeface="Cordia New" pitchFamily="34" charset="-34"/>
                <a:cs typeface="Cordia New" pitchFamily="34" charset="-34"/>
              </a:endParaRPr>
            </a:p>
          </p:txBody>
        </p:sp>
      </p:grpSp>
      <p:pic>
        <p:nvPicPr>
          <p:cNvPr id="12" name="Picture 2" descr="http://cars.gatecube.com/rev/honda-clarity-production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95600" y="3276594"/>
            <a:ext cx="4762500" cy="3124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r>
              <a:rPr lang="en-US" b="1" dirty="0">
                <a:latin typeface="CordiaUPC" pitchFamily="34" charset="-34"/>
                <a:cs typeface="CordiaUPC" pitchFamily="34" charset="-34"/>
              </a:rPr>
              <a:t>Standardization</a:t>
            </a:r>
            <a:r>
              <a:rPr lang="en-US" dirty="0">
                <a:latin typeface="CordiaUPC" pitchFamily="34" charset="-34"/>
                <a:cs typeface="CordiaUPC" pitchFamily="34" charset="-34"/>
              </a:rPr>
              <a:t>: The making of identical interchangeable components or </a:t>
            </a:r>
            <a:r>
              <a:rPr lang="en-US" dirty="0" smtClean="0">
                <a:latin typeface="CordiaUPC" pitchFamily="34" charset="-34"/>
                <a:cs typeface="CordiaUPC" pitchFamily="34" charset="-34"/>
              </a:rPr>
              <a:t>products</a:t>
            </a:r>
          </a:p>
          <a:p>
            <a:pPr>
              <a:buNone/>
            </a:pPr>
            <a:r>
              <a:rPr lang="en-US" sz="2800" b="1" dirty="0">
                <a:latin typeface="Cordia New" pitchFamily="34" charset="-34"/>
                <a:cs typeface="Cordia New" pitchFamily="34" charset="-34"/>
              </a:rPr>
              <a:t>Customization</a:t>
            </a:r>
            <a:r>
              <a:rPr lang="en-US" sz="2800" dirty="0">
                <a:latin typeface="Cordia New" pitchFamily="34" charset="-34"/>
                <a:cs typeface="Cordia New" pitchFamily="34" charset="-34"/>
              </a:rPr>
              <a:t>: making products to meet a particular customer’s needs or wants. The product produced in this way are generally unique.</a:t>
            </a:r>
          </a:p>
          <a:p>
            <a:pPr>
              <a:buNone/>
            </a:pPr>
            <a:r>
              <a:rPr lang="en-US" sz="3200" b="1" dirty="0">
                <a:latin typeface="Cordia New" pitchFamily="34" charset="-34"/>
                <a:cs typeface="Cordia New" pitchFamily="34" charset="-34"/>
              </a:rPr>
              <a:t>Modular design</a:t>
            </a:r>
            <a:r>
              <a:rPr lang="en-US" sz="3200" dirty="0">
                <a:latin typeface="Cordia New" pitchFamily="34" charset="-34"/>
                <a:cs typeface="Cordia New" pitchFamily="34" charset="-34"/>
              </a:rPr>
              <a:t>: the creation of an item in self-contained units or modules that can be combined or interchanged to create different products</a:t>
            </a:r>
            <a:endParaRPr lang="en-US" sz="3200" b="1" i="1" dirty="0">
              <a:latin typeface="Cordia New" pitchFamily="34" charset="-34"/>
              <a:cs typeface="Cordia New" pitchFamily="34" charset="-34"/>
            </a:endParaRPr>
          </a:p>
          <a:p>
            <a:pPr>
              <a:buNone/>
            </a:pPr>
            <a:endParaRPr lang="en-US" dirty="0">
              <a:latin typeface="CordiaUPC" pitchFamily="34" charset="-34"/>
              <a:cs typeface="CordiaUPC" pitchFamily="34" charset="-34"/>
            </a:endParaRP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8</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r>
              <a:rPr lang="en-GB" b="1" dirty="0">
                <a:latin typeface="Cordia New" pitchFamily="34" charset="-34"/>
                <a:cs typeface="Cordia New" pitchFamily="34" charset="-34"/>
              </a:rPr>
              <a:t>Mass customization</a:t>
            </a:r>
            <a:r>
              <a:rPr lang="en-GB" dirty="0">
                <a:latin typeface="Cordia New" pitchFamily="34" charset="-34"/>
                <a:cs typeface="Cordia New" pitchFamily="34" charset="-34"/>
              </a:rPr>
              <a:t> calls for a customer-centre in production and delivery processes, requiring the company to collaborate with individual customers to design each one's desired product or service, which is then constructed from a base of pre-engineered modules that can be assembled in myriad ways. </a:t>
            </a: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9</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10</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Inhaltsplatzhalter 2"/>
          <p:cNvSpPr txBox="1">
            <a:spLocks/>
          </p:cNvSpPr>
          <p:nvPr/>
        </p:nvSpPr>
        <p:spPr>
          <a:xfrm>
            <a:off x="2497029" y="2743200"/>
            <a:ext cx="6457892" cy="3810000"/>
          </a:xfrm>
          <a:prstGeom prst="rect">
            <a:avLst/>
          </a:prstGeom>
        </p:spPr>
        <p:txBody>
          <a:bodyPr vert="horz">
            <a:norm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n-US" dirty="0" smtClean="0">
                <a:latin typeface="CordiaUPC" pitchFamily="34" charset="-34"/>
                <a:cs typeface="CordiaUPC" pitchFamily="34" charset="-34"/>
              </a:rPr>
              <a:t>Capacity – The maximum load that an organizational unit can carry or operate</a:t>
            </a:r>
          </a:p>
          <a:p>
            <a:pPr marL="0" indent="0">
              <a:buNone/>
            </a:pPr>
            <a:r>
              <a:rPr lang="en-US" dirty="0">
                <a:latin typeface="CordiaUPC" pitchFamily="34" charset="-34"/>
                <a:cs typeface="CordiaUPC" pitchFamily="34" charset="-34"/>
              </a:rPr>
              <a:t>Excess capacity results in low resource productivity while inadequate capacity leads to poor customer service. </a:t>
            </a:r>
            <a:endParaRPr lang="en-US" dirty="0" smtClean="0">
              <a:latin typeface="CordiaUPC" pitchFamily="34" charset="-34"/>
              <a:cs typeface="CordiaUPC" pitchFamily="34" charset="-34"/>
            </a:endParaRPr>
          </a:p>
          <a:p>
            <a:pPr marL="0" indent="0">
              <a:buFont typeface="Wingdings"/>
              <a:buNone/>
            </a:pPr>
            <a:endParaRPr lang="en-US" dirty="0" smtClean="0">
              <a:latin typeface="Cordia New" pitchFamily="34" charset="-34"/>
              <a:cs typeface="Cordia New" pitchFamily="34" charset="-34"/>
            </a:endParaRPr>
          </a:p>
        </p:txBody>
      </p:sp>
      <p:grpSp>
        <p:nvGrpSpPr>
          <p:cNvPr id="9" name="Group 8"/>
          <p:cNvGrpSpPr/>
          <p:nvPr/>
        </p:nvGrpSpPr>
        <p:grpSpPr>
          <a:xfrm>
            <a:off x="23812" y="1828800"/>
            <a:ext cx="2449405" cy="1447794"/>
            <a:chOff x="4413137" y="1905002"/>
            <a:chExt cx="2449405" cy="1447794"/>
          </a:xfrm>
        </p:grpSpPr>
        <p:sp>
          <p:nvSpPr>
            <p:cNvPr id="10" name="Chevron 9"/>
            <p:cNvSpPr/>
            <p:nvPr/>
          </p:nvSpPr>
          <p:spPr>
            <a:xfrm>
              <a:off x="4413137" y="1905002"/>
              <a:ext cx="2449405" cy="1447794"/>
            </a:xfrm>
            <a:prstGeom prst="chevron">
              <a:avLst/>
            </a:pr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11" name="Chevron 4"/>
            <p:cNvSpPr/>
            <p:nvPr/>
          </p:nvSpPr>
          <p:spPr>
            <a:xfrm>
              <a:off x="5137034" y="1905002"/>
              <a:ext cx="1001611" cy="144779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011" tIns="29337" rIns="29337" bIns="29337" numCol="1" spcCol="1270" anchor="ctr" anchorCtr="0">
              <a:noAutofit/>
            </a:bodyPr>
            <a:lstStyle/>
            <a:p>
              <a:pPr lvl="0" algn="ctr" defTabSz="977900">
                <a:lnSpc>
                  <a:spcPct val="90000"/>
                </a:lnSpc>
                <a:spcBef>
                  <a:spcPct val="0"/>
                </a:spcBef>
                <a:spcAft>
                  <a:spcPct val="35000"/>
                </a:spcAft>
              </a:pPr>
              <a:r>
                <a:rPr lang="en-US" sz="2200" b="1" kern="1200" dirty="0" smtClean="0">
                  <a:latin typeface="Cordia New" pitchFamily="34" charset="-34"/>
                  <a:cs typeface="Cordia New" pitchFamily="34" charset="-34"/>
                </a:rPr>
                <a:t>Planning capacity</a:t>
              </a:r>
              <a:endParaRPr lang="en-US" sz="2200" b="1" kern="1200" dirty="0">
                <a:latin typeface="Cordia New" pitchFamily="34" charset="-34"/>
                <a:cs typeface="Cordia New" pitchFamily="34" charset="-34"/>
              </a:endParaRPr>
            </a:p>
          </p:txBody>
        </p:sp>
      </p:grpSp>
    </p:spTree>
    <p:extLst>
      <p:ext uri="{BB962C8B-B14F-4D97-AF65-F5344CB8AC3E}">
        <p14:creationId xmlns:p14="http://schemas.microsoft.com/office/powerpoint/2010/main" val="66487217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11</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Inhaltsplatzhalter 2"/>
          <p:cNvSpPr txBox="1">
            <a:spLocks/>
          </p:cNvSpPr>
          <p:nvPr/>
        </p:nvSpPr>
        <p:spPr>
          <a:xfrm>
            <a:off x="2819399" y="1752600"/>
            <a:ext cx="6186253" cy="4648200"/>
          </a:xfrm>
          <a:prstGeom prst="rect">
            <a:avLst/>
          </a:prstGeom>
        </p:spPr>
        <p:txBody>
          <a:bodyPr vert="horz">
            <a:norm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n-US" b="1" dirty="0" smtClean="0">
                <a:latin typeface="CordiaUPC" pitchFamily="34" charset="-34"/>
                <a:cs typeface="CordiaUPC" pitchFamily="34" charset="-34"/>
              </a:rPr>
              <a:t>Planning facility location</a:t>
            </a:r>
          </a:p>
          <a:p>
            <a:pPr marL="0" indent="0">
              <a:buFont typeface="Wingdings"/>
              <a:buNone/>
            </a:pPr>
            <a:r>
              <a:rPr lang="en-US" dirty="0" smtClean="0">
                <a:latin typeface="Cordia New" pitchFamily="34" charset="-34"/>
                <a:cs typeface="Cordia New" pitchFamily="34" charset="-34"/>
              </a:rPr>
              <a:t>Facility location is the process of identifying the best geographic location for a service or production facility</a:t>
            </a:r>
          </a:p>
          <a:p>
            <a:pPr marL="0" indent="0">
              <a:buFont typeface="Wingdings"/>
              <a:buNone/>
            </a:pPr>
            <a:r>
              <a:rPr lang="en-US" dirty="0" smtClean="0">
                <a:latin typeface="Cordia New" pitchFamily="34" charset="-34"/>
                <a:cs typeface="Cordia New" pitchFamily="34" charset="-34"/>
              </a:rPr>
              <a:t>Choosing country – region – exactly place</a:t>
            </a:r>
          </a:p>
          <a:p>
            <a:pPr marL="0" indent="0">
              <a:buFont typeface="Wingdings"/>
              <a:buNone/>
            </a:pPr>
            <a:r>
              <a:rPr lang="en-US" sz="3200" u="sng" dirty="0" smtClean="0">
                <a:latin typeface="Cordia New" pitchFamily="34" charset="-34"/>
                <a:cs typeface="Cordia New" pitchFamily="34" charset="-34"/>
              </a:rPr>
              <a:t>Evaluate </a:t>
            </a:r>
            <a:r>
              <a:rPr lang="en-US" sz="3200" u="sng" dirty="0">
                <a:latin typeface="Cordia New" pitchFamily="34" charset="-34"/>
                <a:cs typeface="Cordia New" pitchFamily="34" charset="-34"/>
              </a:rPr>
              <a:t>locations </a:t>
            </a:r>
            <a:r>
              <a:rPr lang="en-US" sz="3200" u="sng" dirty="0" smtClean="0">
                <a:latin typeface="Cordia New" pitchFamily="34" charset="-34"/>
                <a:cs typeface="Cordia New" pitchFamily="34" charset="-34"/>
              </a:rPr>
              <a:t>alternatives: </a:t>
            </a:r>
            <a:endParaRPr lang="en-US" sz="3200" u="sng" dirty="0">
              <a:latin typeface="Cordia New" pitchFamily="34" charset="-34"/>
              <a:cs typeface="Cordia New" pitchFamily="34" charset="-34"/>
            </a:endParaRPr>
          </a:p>
          <a:p>
            <a:pPr marL="365760" lvl="1" indent="0">
              <a:lnSpc>
                <a:spcPct val="90000"/>
              </a:lnSpc>
              <a:buNone/>
            </a:pPr>
            <a:r>
              <a:rPr lang="en-US" sz="3200" dirty="0">
                <a:latin typeface="Cordia New" pitchFamily="34" charset="-34"/>
                <a:cs typeface="Cordia New" pitchFamily="34" charset="-34"/>
              </a:rPr>
              <a:t>		- cost comparison method</a:t>
            </a:r>
          </a:p>
          <a:p>
            <a:pPr marL="365760" lvl="1" indent="0">
              <a:lnSpc>
                <a:spcPct val="90000"/>
              </a:lnSpc>
              <a:buNone/>
            </a:pPr>
            <a:r>
              <a:rPr lang="en-US" sz="3200" dirty="0">
                <a:latin typeface="Cordia New" pitchFamily="34" charset="-34"/>
                <a:cs typeface="Cordia New" pitchFamily="34" charset="-34"/>
              </a:rPr>
              <a:t>		- factor rating method</a:t>
            </a:r>
          </a:p>
          <a:p>
            <a:pPr marL="365760" lvl="1" indent="0">
              <a:lnSpc>
                <a:spcPct val="90000"/>
              </a:lnSpc>
              <a:buNone/>
            </a:pPr>
            <a:r>
              <a:rPr lang="en-US" sz="3200" dirty="0">
                <a:latin typeface="Cordia New" pitchFamily="34" charset="-34"/>
                <a:cs typeface="Cordia New" pitchFamily="34" charset="-34"/>
              </a:rPr>
              <a:t>		- break-even point</a:t>
            </a:r>
          </a:p>
          <a:p>
            <a:pPr marL="0" indent="0">
              <a:buFont typeface="Wingdings"/>
              <a:buNone/>
            </a:pPr>
            <a:endParaRPr lang="en-US" dirty="0" smtClean="0">
              <a:latin typeface="Cordia New" pitchFamily="34" charset="-34"/>
              <a:cs typeface="Cordia New" pitchFamily="34" charset="-34"/>
            </a:endParaRPr>
          </a:p>
          <a:p>
            <a:pPr marL="0" indent="0">
              <a:buFont typeface="Wingdings"/>
              <a:buNone/>
            </a:pPr>
            <a:endParaRPr lang="en-US" dirty="0" smtClean="0">
              <a:latin typeface="Cordia New" pitchFamily="34" charset="-34"/>
              <a:cs typeface="Cordia New" pitchFamily="34" charset="-34"/>
            </a:endParaRPr>
          </a:p>
          <a:p>
            <a:pPr marL="0" indent="0">
              <a:buFont typeface="Wingdings"/>
              <a:buNone/>
            </a:pPr>
            <a:endParaRPr lang="en-US" b="1" dirty="0">
              <a:latin typeface="CordiaUPC" pitchFamily="34" charset="-34"/>
              <a:cs typeface="CordiaUPC" pitchFamily="34" charset="-34"/>
            </a:endParaRPr>
          </a:p>
        </p:txBody>
      </p:sp>
      <p:grpSp>
        <p:nvGrpSpPr>
          <p:cNvPr id="9" name="Group 8"/>
          <p:cNvGrpSpPr/>
          <p:nvPr/>
        </p:nvGrpSpPr>
        <p:grpSpPr>
          <a:xfrm>
            <a:off x="228600" y="1752600"/>
            <a:ext cx="2449405" cy="1447794"/>
            <a:chOff x="6617602" y="1905002"/>
            <a:chExt cx="2449405" cy="1447794"/>
          </a:xfrm>
        </p:grpSpPr>
        <p:sp>
          <p:nvSpPr>
            <p:cNvPr id="10" name="Chevron 9"/>
            <p:cNvSpPr/>
            <p:nvPr/>
          </p:nvSpPr>
          <p:spPr>
            <a:xfrm>
              <a:off x="6617602" y="1905002"/>
              <a:ext cx="2449405" cy="1447794"/>
            </a:xfrm>
            <a:prstGeom prst="chevron">
              <a:avLst/>
            </a:pr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11" name="Chevron 4"/>
            <p:cNvSpPr/>
            <p:nvPr/>
          </p:nvSpPr>
          <p:spPr>
            <a:xfrm>
              <a:off x="7341499" y="1905002"/>
              <a:ext cx="1001611" cy="144779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011" tIns="29337" rIns="29337" bIns="29337" numCol="1" spcCol="1270" anchor="ctr" anchorCtr="0">
              <a:noAutofit/>
            </a:bodyPr>
            <a:lstStyle/>
            <a:p>
              <a:pPr lvl="0" algn="ctr" defTabSz="977900">
                <a:lnSpc>
                  <a:spcPct val="90000"/>
                </a:lnSpc>
                <a:spcBef>
                  <a:spcPct val="0"/>
                </a:spcBef>
                <a:spcAft>
                  <a:spcPct val="35000"/>
                </a:spcAft>
              </a:pPr>
              <a:r>
                <a:rPr lang="en-US" sz="2200" b="1" kern="1200" dirty="0" smtClean="0">
                  <a:latin typeface="Cordia New" pitchFamily="34" charset="-34"/>
                  <a:cs typeface="Cordia New" pitchFamily="34" charset="-34"/>
                </a:rPr>
                <a:t>Planning facilities</a:t>
              </a:r>
              <a:r>
                <a:rPr lang="en-US" sz="2200" b="1" dirty="0">
                  <a:latin typeface="Cordia New" pitchFamily="34" charset="-34"/>
                  <a:cs typeface="Cordia New" pitchFamily="34" charset="-34"/>
                </a:rPr>
                <a:t> </a:t>
              </a:r>
              <a:r>
                <a:rPr lang="en-US" sz="2200" b="1" dirty="0" smtClean="0">
                  <a:latin typeface="Cordia New" pitchFamily="34" charset="-34"/>
                  <a:cs typeface="Cordia New" pitchFamily="34" charset="-34"/>
                </a:rPr>
                <a:t>location</a:t>
              </a:r>
              <a:endParaRPr lang="en-US" sz="2200" b="1" kern="1200" dirty="0" smtClean="0">
                <a:latin typeface="Cordia New" pitchFamily="34" charset="-34"/>
                <a:cs typeface="Cordia New" pitchFamily="34" charset="-34"/>
              </a:endParaRPr>
            </a:p>
          </p:txBody>
        </p:sp>
      </p:grpSp>
    </p:spTree>
    <p:extLst>
      <p:ext uri="{BB962C8B-B14F-4D97-AF65-F5344CB8AC3E}">
        <p14:creationId xmlns:p14="http://schemas.microsoft.com/office/powerpoint/2010/main" val="43292404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endParaRPr lang="en-US" dirty="0">
              <a:solidFill>
                <a:schemeClr val="tx1"/>
              </a:solidFill>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12</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7"/>
          <p:cNvGrpSpPr/>
          <p:nvPr/>
        </p:nvGrpSpPr>
        <p:grpSpPr>
          <a:xfrm>
            <a:off x="304800" y="1752600"/>
            <a:ext cx="2449405" cy="1447794"/>
            <a:chOff x="6617602" y="1905002"/>
            <a:chExt cx="2449405" cy="1447794"/>
          </a:xfrm>
        </p:grpSpPr>
        <p:sp>
          <p:nvSpPr>
            <p:cNvPr id="9" name="Chevron 8"/>
            <p:cNvSpPr/>
            <p:nvPr/>
          </p:nvSpPr>
          <p:spPr>
            <a:xfrm>
              <a:off x="6617602" y="1905002"/>
              <a:ext cx="2449405" cy="1447794"/>
            </a:xfrm>
            <a:prstGeom prst="chevron">
              <a:avLst/>
            </a:pr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10" name="Chevron 4"/>
            <p:cNvSpPr/>
            <p:nvPr/>
          </p:nvSpPr>
          <p:spPr>
            <a:xfrm>
              <a:off x="7341499" y="1905002"/>
              <a:ext cx="1001611" cy="144779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8011" tIns="29337" rIns="29337" bIns="29337" numCol="1" spcCol="1270" anchor="ctr" anchorCtr="0">
              <a:noAutofit/>
            </a:bodyPr>
            <a:lstStyle/>
            <a:p>
              <a:pPr lvl="0" algn="ctr" defTabSz="977900">
                <a:lnSpc>
                  <a:spcPct val="90000"/>
                </a:lnSpc>
                <a:spcBef>
                  <a:spcPct val="0"/>
                </a:spcBef>
                <a:spcAft>
                  <a:spcPct val="35000"/>
                </a:spcAft>
              </a:pPr>
              <a:r>
                <a:rPr lang="en-US" sz="2200" b="1" kern="1200" dirty="0" smtClean="0">
                  <a:latin typeface="Cordia New" pitchFamily="34" charset="-34"/>
                  <a:cs typeface="Cordia New" pitchFamily="34" charset="-34"/>
                </a:rPr>
                <a:t>Planning facilities</a:t>
              </a:r>
            </a:p>
            <a:p>
              <a:pPr lvl="0" algn="ctr" defTabSz="977900">
                <a:lnSpc>
                  <a:spcPct val="90000"/>
                </a:lnSpc>
                <a:spcBef>
                  <a:spcPct val="0"/>
                </a:spcBef>
                <a:spcAft>
                  <a:spcPct val="35000"/>
                </a:spcAft>
              </a:pPr>
              <a:r>
                <a:rPr lang="en-US" sz="2200" b="1" dirty="0" smtClean="0">
                  <a:latin typeface="Cordia New" pitchFamily="34" charset="-34"/>
                  <a:cs typeface="Cordia New" pitchFamily="34" charset="-34"/>
                </a:rPr>
                <a:t>layout</a:t>
              </a:r>
              <a:endParaRPr lang="en-US" sz="2200" b="1" kern="1200" dirty="0">
                <a:latin typeface="Cordia New" pitchFamily="34" charset="-34"/>
                <a:cs typeface="Cordia New" pitchFamily="34" charset="-34"/>
              </a:endParaRPr>
            </a:p>
          </p:txBody>
        </p:sp>
      </p:grpSp>
      <p:sp>
        <p:nvSpPr>
          <p:cNvPr id="11" name="Inhaltsplatzhalter 2"/>
          <p:cNvSpPr txBox="1">
            <a:spLocks noGrp="1"/>
          </p:cNvSpPr>
          <p:nvPr>
            <p:ph sz="quarter" idx="1"/>
          </p:nvPr>
        </p:nvSpPr>
        <p:spPr>
          <a:xfrm>
            <a:off x="2895600" y="1752600"/>
            <a:ext cx="5870448" cy="4343400"/>
          </a:xfrm>
          <a:prstGeom prst="rect">
            <a:avLst/>
          </a:prstGeom>
        </p:spPr>
        <p:txBody>
          <a:bodyPr vert="horz">
            <a:norm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n-US" b="1" dirty="0" smtClean="0">
                <a:latin typeface="CordiaUPC" pitchFamily="34" charset="-34"/>
                <a:cs typeface="CordiaUPC" pitchFamily="34" charset="-34"/>
              </a:rPr>
              <a:t>Planning facility layout</a:t>
            </a:r>
          </a:p>
          <a:p>
            <a:pPr marL="0" indent="0">
              <a:buNone/>
            </a:pPr>
            <a:r>
              <a:rPr lang="en-US" sz="2800" dirty="0">
                <a:latin typeface="CordiaUPC" pitchFamily="34" charset="-34"/>
                <a:cs typeface="CordiaUPC" pitchFamily="34" charset="-34"/>
              </a:rPr>
              <a:t>concerned with relative location of one department (Work center) with another in order to facilitate material flow and processing of a product in the most efficient manner through the shortest possible time.  </a:t>
            </a:r>
            <a:endParaRPr lang="en-US" dirty="0" smtClean="0">
              <a:latin typeface="Cordia New" pitchFamily="34" charset="-34"/>
              <a:cs typeface="Cordia New" pitchFamily="34" charset="-34"/>
            </a:endParaRPr>
          </a:p>
          <a:p>
            <a:pPr marL="0" indent="0">
              <a:buFont typeface="Wingdings"/>
              <a:buNone/>
            </a:pPr>
            <a:endParaRPr lang="en-US" dirty="0" smtClean="0">
              <a:latin typeface="Cordia New" pitchFamily="34" charset="-34"/>
              <a:cs typeface="Cordia New" pitchFamily="34" charset="-34"/>
            </a:endParaRPr>
          </a:p>
          <a:p>
            <a:pPr marL="0" indent="0">
              <a:buFont typeface="Wingdings"/>
              <a:buNone/>
            </a:pPr>
            <a:endParaRPr lang="en-US" b="1" dirty="0">
              <a:latin typeface="CordiaUPC" pitchFamily="34" charset="-34"/>
              <a:cs typeface="CordiaUPC" pitchFamily="34" charset="-34"/>
            </a:endParaRPr>
          </a:p>
        </p:txBody>
      </p:sp>
      <p:pic>
        <p:nvPicPr>
          <p:cNvPr id="13" name="Picture 4" descr="Picture 6"/>
          <p:cNvPicPr>
            <a:picLocks noChangeAspect="1" noChangeArrowheads="1"/>
          </p:cNvPicPr>
          <p:nvPr/>
        </p:nvPicPr>
        <p:blipFill rotWithShape="1">
          <a:blip r:embed="rId4" cstate="print"/>
          <a:srcRect l="22456"/>
          <a:stretch/>
        </p:blipFill>
        <p:spPr bwMode="auto">
          <a:xfrm>
            <a:off x="5329238" y="5690365"/>
            <a:ext cx="3498957" cy="885850"/>
          </a:xfrm>
          <a:prstGeom prst="rect">
            <a:avLst/>
          </a:prstGeom>
          <a:noFill/>
        </p:spPr>
      </p:pic>
      <p:pic>
        <p:nvPicPr>
          <p:cNvPr id="14" name="Picture 5" descr="Picture 5"/>
          <p:cNvPicPr>
            <a:picLocks noChangeAspect="1" noChangeArrowheads="1"/>
          </p:cNvPicPr>
          <p:nvPr/>
        </p:nvPicPr>
        <p:blipFill rotWithShape="1">
          <a:blip r:embed="rId5" cstate="print">
            <a:clrChange>
              <a:clrFrom>
                <a:srgbClr val="FFFFFF"/>
              </a:clrFrom>
              <a:clrTo>
                <a:srgbClr val="FFFFFF">
                  <a:alpha val="0"/>
                </a:srgbClr>
              </a:clrTo>
            </a:clrChange>
          </a:blip>
          <a:srcRect l="28711"/>
          <a:stretch/>
        </p:blipFill>
        <p:spPr bwMode="auto">
          <a:xfrm>
            <a:off x="323851" y="4449682"/>
            <a:ext cx="3943350" cy="2014617"/>
          </a:xfrm>
          <a:prstGeom prst="rect">
            <a:avLst/>
          </a:prstGeom>
          <a:noFill/>
        </p:spPr>
      </p:pic>
    </p:spTree>
    <p:extLst>
      <p:ext uri="{BB962C8B-B14F-4D97-AF65-F5344CB8AC3E}">
        <p14:creationId xmlns:p14="http://schemas.microsoft.com/office/powerpoint/2010/main" val="3238234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Supply chain </a:t>
            </a:r>
            <a:endParaRPr lang="en-US" dirty="0">
              <a:solidFill>
                <a:schemeClr val="tx1"/>
              </a:solidFill>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13</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218" name="Picture 2"/>
          <p:cNvPicPr>
            <a:picLocks noGrp="1" noChangeAspect="1" noChangeArrowheads="1"/>
          </p:cNvPicPr>
          <p:nvPr>
            <p:ph sz="quarter" idx="1"/>
          </p:nvPr>
        </p:nvPicPr>
        <p:blipFill>
          <a:blip r:embed="rId4">
            <a:extLst>
              <a:ext uri="{28A0092B-C50C-407E-A947-70E740481C1C}">
                <a14:useLocalDpi xmlns:a14="http://schemas.microsoft.com/office/drawing/2010/main" val="0"/>
              </a:ext>
            </a:extLst>
          </a:blip>
          <a:srcRect/>
          <a:stretch>
            <a:fillRect/>
          </a:stretch>
        </p:blipFill>
        <p:spPr bwMode="auto">
          <a:xfrm>
            <a:off x="568656" y="3222843"/>
            <a:ext cx="3781425" cy="3086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Rectangle 9"/>
          <p:cNvSpPr/>
          <p:nvPr/>
        </p:nvSpPr>
        <p:spPr>
          <a:xfrm>
            <a:off x="4572000" y="3200400"/>
            <a:ext cx="4572000" cy="3108543"/>
          </a:xfrm>
          <a:prstGeom prst="rect">
            <a:avLst/>
          </a:prstGeom>
        </p:spPr>
        <p:txBody>
          <a:bodyPr>
            <a:spAutoFit/>
          </a:bodyPr>
          <a:lstStyle/>
          <a:p>
            <a:r>
              <a:rPr lang="th-TH" dirty="0"/>
              <a:t>- </a:t>
            </a:r>
            <a:r>
              <a:rPr lang="th-TH" sz="2800" dirty="0">
                <a:latin typeface="Cordia New" panose="020B0304020202020204" pitchFamily="34" charset="-34"/>
                <a:cs typeface="Cordia New" panose="020B0304020202020204" pitchFamily="34" charset="-34"/>
              </a:rPr>
              <a:t>ปริมาณถูกต้อง (</a:t>
            </a:r>
            <a:r>
              <a:rPr lang="en-US" sz="2800" dirty="0">
                <a:latin typeface="Cordia New" panose="020B0304020202020204" pitchFamily="34" charset="-34"/>
                <a:cs typeface="Cordia New" panose="020B0304020202020204" pitchFamily="34" charset="-34"/>
              </a:rPr>
              <a:t>Right Quantity )</a:t>
            </a:r>
            <a:br>
              <a:rPr lang="en-US" sz="2800" dirty="0">
                <a:latin typeface="Cordia New" panose="020B0304020202020204" pitchFamily="34" charset="-34"/>
                <a:cs typeface="Cordia New" panose="020B0304020202020204" pitchFamily="34" charset="-34"/>
              </a:rPr>
            </a:br>
            <a:r>
              <a:rPr lang="en-US" sz="2800" dirty="0">
                <a:latin typeface="Cordia New" panose="020B0304020202020204" pitchFamily="34" charset="-34"/>
                <a:cs typeface="Cordia New" panose="020B0304020202020204" pitchFamily="34" charset="-34"/>
              </a:rPr>
              <a:t>- </a:t>
            </a:r>
            <a:r>
              <a:rPr lang="th-TH" sz="2800" dirty="0">
                <a:latin typeface="Cordia New" panose="020B0304020202020204" pitchFamily="34" charset="-34"/>
                <a:cs typeface="Cordia New" panose="020B0304020202020204" pitchFamily="34" charset="-34"/>
              </a:rPr>
              <a:t>คุณภาพที่ถูกต้อง (</a:t>
            </a:r>
            <a:r>
              <a:rPr lang="en-US" sz="2800" dirty="0">
                <a:latin typeface="Cordia New" panose="020B0304020202020204" pitchFamily="34" charset="-34"/>
                <a:cs typeface="Cordia New" panose="020B0304020202020204" pitchFamily="34" charset="-34"/>
              </a:rPr>
              <a:t>Right Quality )</a:t>
            </a:r>
            <a:br>
              <a:rPr lang="en-US" sz="2800" dirty="0">
                <a:latin typeface="Cordia New" panose="020B0304020202020204" pitchFamily="34" charset="-34"/>
                <a:cs typeface="Cordia New" panose="020B0304020202020204" pitchFamily="34" charset="-34"/>
              </a:rPr>
            </a:br>
            <a:r>
              <a:rPr lang="en-US" sz="2800" dirty="0">
                <a:latin typeface="Cordia New" panose="020B0304020202020204" pitchFamily="34" charset="-34"/>
                <a:cs typeface="Cordia New" panose="020B0304020202020204" pitchFamily="34" charset="-34"/>
              </a:rPr>
              <a:t>- </a:t>
            </a:r>
            <a:r>
              <a:rPr lang="th-TH" sz="2800" dirty="0">
                <a:latin typeface="Cordia New" panose="020B0304020202020204" pitchFamily="34" charset="-34"/>
                <a:cs typeface="Cordia New" panose="020B0304020202020204" pitchFamily="34" charset="-34"/>
              </a:rPr>
              <a:t>สถานที่ถูกต้อง (</a:t>
            </a:r>
            <a:r>
              <a:rPr lang="en-US" sz="2800" dirty="0">
                <a:latin typeface="Cordia New" panose="020B0304020202020204" pitchFamily="34" charset="-34"/>
                <a:cs typeface="Cordia New" panose="020B0304020202020204" pitchFamily="34" charset="-34"/>
              </a:rPr>
              <a:t>Right Place)</a:t>
            </a:r>
            <a:br>
              <a:rPr lang="en-US" sz="2800" dirty="0">
                <a:latin typeface="Cordia New" panose="020B0304020202020204" pitchFamily="34" charset="-34"/>
                <a:cs typeface="Cordia New" panose="020B0304020202020204" pitchFamily="34" charset="-34"/>
              </a:rPr>
            </a:br>
            <a:r>
              <a:rPr lang="en-US" sz="2800" dirty="0">
                <a:latin typeface="Cordia New" panose="020B0304020202020204" pitchFamily="34" charset="-34"/>
                <a:cs typeface="Cordia New" panose="020B0304020202020204" pitchFamily="34" charset="-34"/>
              </a:rPr>
              <a:t>- </a:t>
            </a:r>
            <a:r>
              <a:rPr lang="th-TH" sz="2800" dirty="0">
                <a:latin typeface="Cordia New" panose="020B0304020202020204" pitchFamily="34" charset="-34"/>
                <a:cs typeface="Cordia New" panose="020B0304020202020204" pitchFamily="34" charset="-34"/>
              </a:rPr>
              <a:t>เวลาที่ถูกต้อง (</a:t>
            </a:r>
            <a:r>
              <a:rPr lang="en-US" sz="2800" dirty="0">
                <a:latin typeface="Cordia New" panose="020B0304020202020204" pitchFamily="34" charset="-34"/>
                <a:cs typeface="Cordia New" panose="020B0304020202020204" pitchFamily="34" charset="-34"/>
              </a:rPr>
              <a:t>Right Time )</a:t>
            </a:r>
            <a:br>
              <a:rPr lang="en-US" sz="2800" dirty="0">
                <a:latin typeface="Cordia New" panose="020B0304020202020204" pitchFamily="34" charset="-34"/>
                <a:cs typeface="Cordia New" panose="020B0304020202020204" pitchFamily="34" charset="-34"/>
              </a:rPr>
            </a:br>
            <a:r>
              <a:rPr lang="en-US" sz="2800" dirty="0">
                <a:latin typeface="Cordia New" panose="020B0304020202020204" pitchFamily="34" charset="-34"/>
                <a:cs typeface="Cordia New" panose="020B0304020202020204" pitchFamily="34" charset="-34"/>
              </a:rPr>
              <a:t>- </a:t>
            </a:r>
            <a:r>
              <a:rPr lang="th-TH" sz="2800" dirty="0">
                <a:latin typeface="Cordia New" panose="020B0304020202020204" pitchFamily="34" charset="-34"/>
                <a:cs typeface="Cordia New" panose="020B0304020202020204" pitchFamily="34" charset="-34"/>
              </a:rPr>
              <a:t>ลูกค้าถูกต้อง (</a:t>
            </a:r>
            <a:r>
              <a:rPr lang="en-US" sz="2800" dirty="0">
                <a:latin typeface="Cordia New" panose="020B0304020202020204" pitchFamily="34" charset="-34"/>
                <a:cs typeface="Cordia New" panose="020B0304020202020204" pitchFamily="34" charset="-34"/>
              </a:rPr>
              <a:t>Right Customer)</a:t>
            </a:r>
            <a:br>
              <a:rPr lang="en-US" sz="2800" dirty="0">
                <a:latin typeface="Cordia New" panose="020B0304020202020204" pitchFamily="34" charset="-34"/>
                <a:cs typeface="Cordia New" panose="020B0304020202020204" pitchFamily="34" charset="-34"/>
              </a:rPr>
            </a:br>
            <a:r>
              <a:rPr lang="en-US" sz="2800" dirty="0">
                <a:latin typeface="Cordia New" panose="020B0304020202020204" pitchFamily="34" charset="-34"/>
                <a:cs typeface="Cordia New" panose="020B0304020202020204" pitchFamily="34" charset="-34"/>
              </a:rPr>
              <a:t>- </a:t>
            </a:r>
            <a:r>
              <a:rPr lang="th-TH" sz="2800" dirty="0">
                <a:latin typeface="Cordia New" panose="020B0304020202020204" pitchFamily="34" charset="-34"/>
                <a:cs typeface="Cordia New" panose="020B0304020202020204" pitchFamily="34" charset="-34"/>
              </a:rPr>
              <a:t>ราคาที่เหมาะสม (</a:t>
            </a:r>
            <a:r>
              <a:rPr lang="en-US" sz="2800" dirty="0">
                <a:latin typeface="Cordia New" panose="020B0304020202020204" pitchFamily="34" charset="-34"/>
                <a:cs typeface="Cordia New" panose="020B0304020202020204" pitchFamily="34" charset="-34"/>
              </a:rPr>
              <a:t>Right Price)</a:t>
            </a:r>
            <a:br>
              <a:rPr lang="en-US" sz="2800" dirty="0">
                <a:latin typeface="Cordia New" panose="020B0304020202020204" pitchFamily="34" charset="-34"/>
                <a:cs typeface="Cordia New" panose="020B0304020202020204" pitchFamily="34" charset="-34"/>
              </a:rPr>
            </a:br>
            <a:r>
              <a:rPr lang="en-US" sz="2800" dirty="0">
                <a:latin typeface="Cordia New" panose="020B0304020202020204" pitchFamily="34" charset="-34"/>
                <a:cs typeface="Cordia New" panose="020B0304020202020204" pitchFamily="34" charset="-34"/>
              </a:rPr>
              <a:t>- </a:t>
            </a:r>
            <a:r>
              <a:rPr lang="th-TH" sz="2800" dirty="0">
                <a:latin typeface="Cordia New" panose="020B0304020202020204" pitchFamily="34" charset="-34"/>
                <a:cs typeface="Cordia New" panose="020B0304020202020204" pitchFamily="34" charset="-34"/>
              </a:rPr>
              <a:t>ต้นทุนต่ำที่สุด (</a:t>
            </a:r>
            <a:r>
              <a:rPr lang="en-US" sz="2800" dirty="0">
                <a:latin typeface="Cordia New" panose="020B0304020202020204" pitchFamily="34" charset="-34"/>
                <a:cs typeface="Cordia New" panose="020B0304020202020204" pitchFamily="34" charset="-34"/>
              </a:rPr>
              <a:t>Right Cost) </a:t>
            </a:r>
          </a:p>
        </p:txBody>
      </p:sp>
      <p:sp>
        <p:nvSpPr>
          <p:cNvPr id="3" name="Rectangle 2"/>
          <p:cNvSpPr/>
          <p:nvPr/>
        </p:nvSpPr>
        <p:spPr>
          <a:xfrm>
            <a:off x="568656" y="1584683"/>
            <a:ext cx="8422944" cy="1200329"/>
          </a:xfrm>
          <a:prstGeom prst="rect">
            <a:avLst/>
          </a:prstGeom>
        </p:spPr>
        <p:txBody>
          <a:bodyPr wrap="square">
            <a:spAutoFit/>
          </a:bodyPr>
          <a:lstStyle/>
          <a:p>
            <a:r>
              <a:rPr lang="en-US" sz="2400" b="1" dirty="0">
                <a:latin typeface="Cordia New" panose="020B0304020202020204" pitchFamily="34" charset="-34"/>
                <a:cs typeface="Cordia New" panose="020B0304020202020204" pitchFamily="34" charset="-34"/>
              </a:rPr>
              <a:t>Supply chain</a:t>
            </a:r>
            <a:r>
              <a:rPr lang="en-US" sz="2400" dirty="0">
                <a:latin typeface="Cordia New" panose="020B0304020202020204" pitchFamily="34" charset="-34"/>
                <a:cs typeface="Cordia New" panose="020B0304020202020204" pitchFamily="34" charset="-34"/>
              </a:rPr>
              <a:t> management (SCM) is the management of the flow of goods and services. It includes the movement and storage of raw materials, work-in-process inventory, and finished goods from point of origin to point of consumption.</a:t>
            </a:r>
            <a:endParaRPr lang="en-US" sz="2400" dirty="0">
              <a:latin typeface="Cordia New" panose="020B0304020202020204" pitchFamily="34" charset="-34"/>
              <a:cs typeface="Cordia New" panose="020B0304020202020204" pitchFamily="34" charset="-34"/>
            </a:endParaRPr>
          </a:p>
        </p:txBody>
      </p:sp>
    </p:spTree>
    <p:extLst>
      <p:ext uri="{BB962C8B-B14F-4D97-AF65-F5344CB8AC3E}">
        <p14:creationId xmlns:p14="http://schemas.microsoft.com/office/powerpoint/2010/main" val="43292404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7 Wastes  = Muda</a:t>
            </a:r>
            <a:endParaRPr lang="en-US" dirty="0">
              <a:solidFill>
                <a:schemeClr val="tx1"/>
              </a:solidFill>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14</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2" descr="http://s2.hubimg.com/u/2919301_f520.jpg"/>
          <p:cNvPicPr>
            <a:picLocks noGrp="1" noChangeAspect="1" noChangeArrowheads="1"/>
          </p:cNvPicPr>
          <p:nvPr>
            <p:ph sz="quarter" idx="1"/>
          </p:nvPr>
        </p:nvPicPr>
        <p:blipFill>
          <a:blip r:embed="rId4">
            <a:extLst>
              <a:ext uri="{28A0092B-C50C-407E-A947-70E740481C1C}">
                <a14:useLocalDpi xmlns:a14="http://schemas.microsoft.com/office/drawing/2010/main" val="0"/>
              </a:ext>
            </a:extLst>
          </a:blip>
          <a:srcRect/>
          <a:stretch>
            <a:fillRect/>
          </a:stretch>
        </p:blipFill>
        <p:spPr bwMode="auto">
          <a:xfrm>
            <a:off x="838200" y="962025"/>
            <a:ext cx="7848600" cy="5886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823479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Overproduction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a:xfrm>
            <a:off x="612648" y="1600200"/>
            <a:ext cx="8153400" cy="4876800"/>
          </a:xfrm>
        </p:spPr>
        <p:txBody>
          <a:bodyPr>
            <a:normAutofit/>
          </a:bodyPr>
          <a:lstStyle/>
          <a:p>
            <a:pPr algn="ctr">
              <a:buNone/>
            </a:pPr>
            <a:r>
              <a:rPr lang="en-US" dirty="0">
                <a:latin typeface="Cordia New" panose="020B0304020202020204" pitchFamily="34" charset="-34"/>
                <a:cs typeface="Cordia New" panose="020B0304020202020204" pitchFamily="34" charset="-34"/>
              </a:rPr>
              <a:t>P</a:t>
            </a:r>
            <a:r>
              <a:rPr lang="en-US" dirty="0" smtClean="0">
                <a:latin typeface="Cordia New" panose="020B0304020202020204" pitchFamily="34" charset="-34"/>
                <a:cs typeface="Cordia New" panose="020B0304020202020204" pitchFamily="34" charset="-34"/>
              </a:rPr>
              <a:t>roducing</a:t>
            </a:r>
            <a:r>
              <a:rPr lang="en-US" dirty="0">
                <a:latin typeface="Cordia New" panose="020B0304020202020204" pitchFamily="34" charset="-34"/>
                <a:cs typeface="Cordia New" panose="020B0304020202020204" pitchFamily="34" charset="-34"/>
              </a:rPr>
              <a:t> more, sooner of faster that is  required by the next </a:t>
            </a:r>
            <a:r>
              <a:rPr lang="en-US" dirty="0" smtClean="0">
                <a:latin typeface="Cordia New" panose="020B0304020202020204" pitchFamily="34" charset="-34"/>
                <a:cs typeface="Cordia New" panose="020B0304020202020204" pitchFamily="34" charset="-34"/>
              </a:rPr>
              <a:t>process.</a:t>
            </a:r>
          </a:p>
          <a:p>
            <a:pPr algn="ctr">
              <a:buNone/>
            </a:pPr>
            <a:endParaRPr lang="en-US" dirty="0">
              <a:latin typeface="Cordia New" panose="020B0304020202020204" pitchFamily="34" charset="-34"/>
              <a:cs typeface="Cordia New" panose="020B0304020202020204" pitchFamily="34" charset="-34"/>
            </a:endParaRPr>
          </a:p>
          <a:p>
            <a:pPr algn="ctr">
              <a:buNone/>
            </a:pPr>
            <a:endParaRPr lang="en-US" dirty="0" smtClean="0">
              <a:latin typeface="Cordia New" panose="020B0304020202020204" pitchFamily="34" charset="-34"/>
              <a:cs typeface="Cordia New" panose="020B0304020202020204" pitchFamily="34" charset="-34"/>
            </a:endParaRPr>
          </a:p>
          <a:p>
            <a:pPr algn="ctr">
              <a:buNone/>
            </a:pPr>
            <a:endParaRPr lang="en-US" dirty="0">
              <a:latin typeface="Cordia New" panose="020B0304020202020204" pitchFamily="34" charset="-34"/>
              <a:cs typeface="Cordia New" panose="020B0304020202020204" pitchFamily="34" charset="-34"/>
            </a:endParaRPr>
          </a:p>
          <a:p>
            <a:pPr algn="ctr">
              <a:buNone/>
            </a:pPr>
            <a:endParaRPr lang="en-US" dirty="0" smtClean="0">
              <a:latin typeface="Cordia New" panose="020B0304020202020204" pitchFamily="34" charset="-34"/>
              <a:cs typeface="Cordia New" panose="020B0304020202020204" pitchFamily="34" charset="-34"/>
            </a:endParaRPr>
          </a:p>
          <a:p>
            <a:pPr algn="ctr">
              <a:buNone/>
            </a:pPr>
            <a:endParaRPr lang="en-US" dirty="0">
              <a:latin typeface="Cordia New" panose="020B0304020202020204" pitchFamily="34" charset="-34"/>
              <a:cs typeface="Cordia New" panose="020B0304020202020204" pitchFamily="34" charset="-34"/>
            </a:endParaRPr>
          </a:p>
          <a:p>
            <a:pPr algn="ctr">
              <a:buNone/>
            </a:pPr>
            <a:endParaRPr lang="en-US" dirty="0" smtClean="0">
              <a:latin typeface="Cordia New" panose="020B0304020202020204" pitchFamily="34" charset="-34"/>
              <a:cs typeface="Cordia New" panose="020B0304020202020204" pitchFamily="34" charset="-34"/>
            </a:endParaRPr>
          </a:p>
          <a:p>
            <a:pPr>
              <a:buNone/>
            </a:pPr>
            <a:r>
              <a:rPr lang="en-US" dirty="0" smtClean="0">
                <a:latin typeface="Cordia New" panose="020B0304020202020204" pitchFamily="34" charset="-34"/>
                <a:cs typeface="Cordia New" panose="020B0304020202020204" pitchFamily="34" charset="-34"/>
              </a:rPr>
              <a:t>Problems: need storage, mess leads to accident, waste cost, time </a:t>
            </a:r>
          </a:p>
          <a:p>
            <a:pPr>
              <a:buNone/>
            </a:pPr>
            <a:r>
              <a:rPr lang="en-US" dirty="0" smtClean="0">
                <a:latin typeface="Cordia New" panose="020B0304020202020204" pitchFamily="34" charset="-34"/>
                <a:cs typeface="Cordia New" panose="020B0304020202020204" pitchFamily="34" charset="-34"/>
              </a:rPr>
              <a:t>and labor</a:t>
            </a: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15</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descr="http://todaysleanmanufacturing.com/wp-content/uploads/2010/12/overproduction-e135186059738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65428" y="2057400"/>
            <a:ext cx="6781800" cy="32326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62072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a:solidFill>
                  <a:schemeClr val="tx1"/>
                </a:solidFill>
                <a:latin typeface="Cordia New" pitchFamily="34" charset="-34"/>
                <a:cs typeface="Cordia New" pitchFamily="34" charset="-34"/>
              </a:rPr>
              <a:t>Unnecessary movement </a:t>
            </a: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16</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https://scontent.fbkk5-1.fna.fbcdn.net/hphotos-xfa1/v/t1.0-9/10626872_971123092913542_3155499241542854248_n.jpg?oh=357af401d1c58238fe75bfa75e79183a&amp;oe=5686367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67000" y="1600200"/>
            <a:ext cx="5114925" cy="49286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87660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Unnecessary movement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17</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https://scontent.fbkk5-1.fna.fbcdn.net/hphotos-xpa1/v/t1.0-9/1461686_985020591523792_1816517378927960472_n.png?oh=254901a180f1ac730885a9a18b274b1b&amp;oe=56C59FD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71600" y="1752600"/>
            <a:ext cx="6705600" cy="4529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189286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a:solidFill>
                  <a:schemeClr val="tx1"/>
                </a:solidFill>
                <a:latin typeface="Cordia New" pitchFamily="34" charset="-34"/>
                <a:cs typeface="Cordia New" pitchFamily="34" charset="-34"/>
              </a:rPr>
              <a:t>Unnecessary movement </a:t>
            </a: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18</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4" name="Picture 4" descr="ปรับแผนผัง( Layout)การทำงานใหม่"/>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 y="1389228"/>
            <a:ext cx="7637132" cy="5261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390862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a:solidFill>
                  <a:schemeClr val="tx1"/>
                </a:solidFill>
                <a:latin typeface="Cordia New" pitchFamily="34" charset="-34"/>
                <a:cs typeface="Cordia New" pitchFamily="34" charset="-34"/>
              </a:rPr>
              <a:t>Unnecessary movement </a:t>
            </a: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19</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descr="รวบขั้นตอนการทำงานให้บรรจุได้เร็วขึ้น"/>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19200" y="1413040"/>
            <a:ext cx="6858000" cy="47148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292404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Transportation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20</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98" name="Picture 6" descr="http://s.exaidea.com/upload/1/20100927/2f46b01d41e5e20a5e131846d42353df.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29200" y="1752600"/>
            <a:ext cx="3333750" cy="2790825"/>
          </a:xfrm>
          <a:prstGeom prst="rect">
            <a:avLst/>
          </a:prstGeom>
          <a:noFill/>
          <a:extLst>
            <a:ext uri="{909E8E84-426E-40DD-AFC4-6F175D3DCCD1}">
              <a14:hiddenFill xmlns:a14="http://schemas.microsoft.com/office/drawing/2010/main">
                <a:solidFill>
                  <a:srgbClr val="FFFFFF"/>
                </a:solidFill>
              </a14:hiddenFill>
            </a:ext>
          </a:extLst>
        </p:spPr>
      </p:pic>
      <p:sp>
        <p:nvSpPr>
          <p:cNvPr id="8" name="AutoShape 8" descr="data:image/jpeg;base64,/9j/4AAQSkZJRgABAQAAAQABAAD/2wCEAAkGBxQTEhQUExQVFhUWFxcaGRgXGBccHhcYFxcaFxYcFxUgHCgiGRolHBgYITEjJSkrLi4uFx8zODMtNyotLisBCgoKDg0OGxAQGzckICY0Ny00NzctLC00OC03LSwyLCwsLDQsNzQvLC8tLywuNCw1MCw0LCwsLCwsLCwsLCwsLP/AABEIAOEA4QMBIgACEQEDEQH/xAAcAAABBQEBAQAAAAAAAAAAAAAAAwQFBgcCAQj/xABJEAACAQIDBAYGBQkGBgMBAAABAgMAEQQSIQUTMUEGIlFhcYEHMkJSkbEUYnKCoRUjM0NTksHR4SRzk6Ky0jREVIPC8ISz0xb/xAAbAQEAAgMBAQAAAAAAAAAAAAAAAwQBAgUGB//EADARAAICAQIEAwcEAwEAAAAAAAABAgMRBCEFEjFBE1FhIoGRocHR8DIzceEUQrEj/9oADAMBAAIRAxEAPwDbOHh8v6fLw4d0Vx6v2fl/T5eHADuiiigCiiigCiiigCiiigCiiigK90p6UpgpMGsg6uJm3Ra/qXXqta2ozFQeFgb8qsNUP0pbMXENgY39V5J0J7M+FlsR3gqDVj6IbSbEYSJ3/SAFJR2SxkpJ5ZlJHcRUati7HX3ST9zz9jbleMkzRRRUhqFFFFAFFFFAFFFFAFFFFAFFFFAFcE30Hmezw76GN9B5ns8O+ulFqA43I7PxNe13RQBRRRQHHq/Z+X9Pl8u6K49Xw+X9Pl8gO6KKKAKKKKAKr+C6WwvjJMDIGhxCaqr2tMhFw8Te0LcuIsew1YKrPTjodFtCIBjknjOaGZbho246kEEqSBcX7xY60BZqKzzZvSTFYUf2hGmjQ5Zh600DC2oIH9oisQwNg+Ug9YmwvWz8fHPGssLrJGwurIQQfOoqr4Wp8r6bP0fqbSi49SE6bJcYU8xiR+MUoNROwMd9GxrRMbRYzrIeS4hFs692dACO9G5nV10o2gJMVDh0NzDmmltwQsjRxK31mzu3gneKY7T2ek8ZjkvY2IINmVgbqytyYHUGvOcR4gtLxGM+3Lh/Fv7Mu0089LXqX6s92ftuXF7cCKSMLh4JinZLIrrC8hHMXZlU/UYjjXm92gybmTEx7u1mlSNlndewtmyKxHFgt+yxpbovh0j2llUBV+ghY1HACKbrADuEiV1auK0XXxqqec7/AJ6leWnlGDlIvtFFQvSXpPBgkzSks5BKxJq724kLyUc2NlHM1028EAv0h27Fg4d7KSbkKiKLvLI3qpGvtMT/ADNhT7CSMyKzrkYqCy3vlJGozc7cKpnQ7Z82LkXaWOTK5B+iwcsPE3tkH9cw4nkOzgLxQBRRRQBRRRQBXBN9B5ns8O+hjfQeZ/l310otQAotXtFFAFFFFAFFFFAFFFFAcer9n5f0+Xhw7opP1fs/L+ny8OAClFFFAFFcy3sctg1ja4JF+VwCLiqFtPHbbjYl1wYgFyZMOkskiqOe7d1vpxsG8DWJPCyEskj0hIXGoBxkgYv/ANuRRGT453H3e6oN+j8WdniaaBmN3+jyyRBz2sqkAnvtenOzsKBmlMjTSShS0rkEso1QLYBVQXNgotqTqSSX1fPtfxBy1craG49vI7FVKVajPcabO2fHCpWNbXN2JJZnbmzublm7yad0UVy5zlNuUnllhJJYQUzx2GctHLC4jmiJKMRmBDCzI63GZG0uAQdAQdKeUVvTdOmanB4aMSipLDGOI2jtSXqmXCwLzeFJHc/ZznKnmGppsLYSS4owjO6xhJMVNIxZ5nJJihdzxXQuyiwAyi1mNTNMeiW14cHg8RicQxDTYzFHKBd3MchiSONBqxCRDTlqe2vU8J1V2uubul7MVnHRZ7Z/goaiuFUfZW7NBorLcd6SsW//AA2FijHI4l2ZvOOPQfv0z/8A7rafvYPw3Etv/uvXoJa2iLw5I55r1FZPB6RNoKTvIMHKPqNNEfxzj8amMJ6UI7gT4TER9rR5JVHiFOf4Ka2hqqZdJIGgVwTfQeZ7PDvqJ2R0mwuKOXDzxuw4rezr4xmzA+VTCrarABRavaKKAKKKKAKKKKAKKKKAKKKKAKDRQRQEZPtzDReviIFX60qC3xPD5eHBAdLsARcYzDN9maNvkTXh6H7P1/sOE14/2eH/AG01PQjArfJAIgeJgZ4iPNGGn/vDhiWcez1Mr1Fn6aYIfrw32Ukb5KajdqdLmkRkwcErOwIEkyNFEl9MxDWd+NwFWxtqRXWO6K4hBfC4ksf2eJAZT3CVQHTxOfwNRuz8eXZ4pYzFPHbPGxvofVdGHrxmxsw7CDYgiuHxDXa3TQ5lWseeW/lsWqaqpvGRXZuDEMMcSkkRoqgnicotenNMsdtaCH9LNFH9t1X8Ca6wO04Zv0MsclvcdW+RrxUq7ZZscXv3wdROK2Q7oooqE2CiiigCs3xmHUY3FkCxDi1+ADoruVHLMxJNuJFaRWaekY5ZsRl0LYNWbxDyKD4ldPu11uE5dkodMr6op6xZryR+J6S4ZDYygn6oLfiKWwu3IJLZZV14ZurfwvxrJ6vPRLLitn4rCMoLxgzRG2t9OB5ai3g9etfCasdXk5eS3g34V4ax6HFyJ6juv2WI+VS2B6V4mO12DjscX/Ea1Xnwma/TLPyGTRsRhEe2ZRccGGjL3qw1B8DU/wBH+mOJwhAld8ThxxD9aaMdqSfrQPdbrHkb6GnbA6Qx4nQDLINSpPHvU8xUxVSF1+lnyv4GTdMNiFkRXRgyOoZWHBlYXBHdalKxvop03xGFLwPGs0ERGQKcsqIwzALc5XUHMoBy2y8ezSNidLsJimyRTAS8d0/UkH/baxI7xcV6Oq6Fi9lmpOUUUVKAooooAooooAooooApvj8dHChkmkSNF4s7BQPM04r5x6d9IHxuLlLk7qKR0hTkoRiue3N2sTfkCBUdligsstaPSS1Vvhx27+40na3pgwaXEEc2IPaqhE/fex+ANVvGemLFNfdYaGPsMju/xAy/OsvxG0400vc9g/nTGXbnup8TUHiXS6LB13pOG0bWWcz9P6+5oeK9I+0n036xjsiiQW8C2Yj41WtqbSklfe4ieR3AIDPI2gPEKL2UdwFVeba0jcwPAfxpizk6kk+NZVVkv1SI5a/RVfsU59X+Msf5RhB469tv406hYG0kbFWHB0NmB8RrVaweBeX1FvbieAHnUvszDPExRxbMLjUHhx+dR21RitnuT6LiMr7FVbBcr26Gy9BekTYmNklI30VsxAsHU3yuB26WPeO+qzjvSHiGcmBIliv1c6szOO02YZb8ba1G9C8WY8dD2OWjbwZSR/mVahWhyM8f7N3TyRio/ACuJDQUK6cnHOcNLsuuf+e7JbhpIf5Lpl0xlfI2PovtsYuASWysCVdb3ysLHQ8wQQR40h0yx7xQKsRKvNIIw44oCrMzDvyoQO8ioT0VId1iG9kzADxWNc1viB5VYelWAaXDnILvGRIg94pe6jvZSy/eriTrrp13L/rn8+DOdemlJR7ZRScIhwzCaEvmTVwWZt8nF1a51YjUHkQOV6j+kO1FxP0mdb5JssENxbMoFrgHh1mkPlS2N2mCiCI3eY5U+r7zMOWXmO0WqM2mm7kRAj7qKMBMqswzG4Ym3OwA8zXoKK25c017X0T+/wBTjxk37DexE4jo7GR1SVPbe48xV76AYTDKjbqPJMoCy5mLEg6gqT7LWvwHA9lVM45ObZftAr+DAVYOhP8AxbFSLGA3tzs65fmfia6unts5uWRNdCHLzRDH+jCB2ZklkTMSQLKVW/LkbedQeJ9Fsy8MRDbkWDL/AD+daP0g2n9HgaQC7aKg7XY2W/dzPcKznEQ71i0xMrniX1/dXgo7hVi29V9SGupz6Ebi+h2MwVsQAjrGcxMbXso4kggG1tNL1eUa4BHAi486rAMkaOIHKZlYFb3VrgggodOfEa1YsGfzafYX5CuPxKcbIxkuvQxOtweGN5DlxKdkkbL95DmX8Gb4Uvi8Gklsw1Ugqw0ZCOBVhqpHdTfbQsqSfs5Eb7pOR/8AKxPlUhVCUmlGcevT4f1g0Lv0N6asXjwuLYF36sU2g3jDgkg5SEcCNGseB46BXzjtmHeskYJDKGlDD2GUWjPjmN/umt26H7VOKwOGnb1pIlLfbtZ/8wNeh0N7tr9rr+YNSYoooq6AooooAooooAr5b6d4JsPiMbF7s0hH2JG3i/5XA8jX1JWHenLZ4GNjflPhyCPrRNYn92RR92orl7OfI6HDZtWuC/2TXy2MUhiLsFUXJNhVjh6NJbrMxbutYeFMuj5SNnZzqOqAASb89B8POps7RJ9WM27WIX8NTUF9k84ia6bTc/bLKptPBmJyhN+YPaDTWrHjNnmV87tbQCyjgB3mvE2PGONz5/yrdamKSy9yzHguqm9o4XqyR2HlWBDpYgknvub0ntHFRlkytmZW9kE6MLG5Gg5fCuI8Gg4KPn86W4VSbjzuR16eEWQ5XKSWPLf7HE0jKM8ZyuhDK3YVN70/2DsWbFvkhOl7yTNqFzak/Wc8bfG1NKm+ifSdsCChXPhySxVbBkJ4lT7Q7j5dlQ2ysVT8JZl2z+fIta+uyLdta7Yb7pddvqadszAxYPDrGpCxxgksxAuTqzMeFydarm2umr5f7FAZieEjEIniqkhn/AHtNMelWHdVw2M2mu+wcw6uDhcq0Zdc0TFgy717cbaC9Nel+zH2dPLuSz4VYsPIUka7xb9pI1s55Bo7WJ9odlUquBTS8W32pvfD6f2/keVs1j6Q2RGR7CV3M0rSb1yWbKRGAzetZUNhe3I686lMLhljXLGLDzOveTqTSe38AI48MuFx29xMsaPMoEcsaZvWdZfYW91CdYmw4aks5sZMuJjiWO8ZW7vY9/PgDccO+ptTTcpcspJ98Z6L86FMlSotblSOEwixSGSECNyLEgaMONmTgfHQ99L0VRhbODzF4BEdKNpTvud7Gu7jZmMiEkXK5VLIdVtduZGtMVYEXBuDzFWWovFbFUktGd2x42F1bxT+IsavLW+J+5s/Mnpu5Nn0I+prZTXhiPai/IVWtpzmFWEq5WytlPFX09luR7jr41ZI4nWFFjyhgqi7AkCw7BxrGpj7C9WbaialjB3j8hRldgoZSNSBxFqax7TAgjcgs7qMqLqWa2oHcDxPAUrhdmqur/nJD6zuASe4Dgo7hSGyMKqSYjKLDOAO4ZFYgdgzMTp21BFV8jXXG/0KwvszCsuZ5CDJIbtbgoHqovcB8Tc1qvona+zkHuy4hfJZ3ArN60z0XQ5dnxn35J3Hg8zkV0eFzcrJtmGWyiiiu0YCiiigOJ5QiszcFBJ8ALmvnfpF0+xmOYkSvBhz6kURynLyMkg6xY9gNq+imFxY1mmL9DeGaQtHiJ4oyb7tRGct+SOykgeN6jsUmsRZc0Nunrs5r48y+pjkeJMLiSOV4pL3zq5DHxN+t53pXaO3J8XKjT4hp92jBS2Tq5iNBlUam3PsFfRnR/ofg8GLQwrmPGR+u7eLnW3cLDurGvSHMj7VmyKoCFIzlAF2RbsdOdyR5VBODhDeR1tPqqtRqMxqSxvnvt8itJgNc3VUnn/Ou/o31loxQLSBVBZiQqqBcsx0AUcyTVth9HLoitjcXHhS4JWJUMsh8gRcjnlBt21Aq+bO3T1OjZrY0RTnPDe+FFFR+jD3lrx8MQLixHdUjtzYO4RZop0xOGdzHvVUoySgXKSxn1TYafw0vGQYgLcWJv2ViUFF4aJqdU7a/Frnn0wkJ15XO8HxpCXGqFZhrlH48B+NRqEn0RdnqaoLMpDyGFnbLGjyNxyorMbdtgDp309x+w8VAm8mw00cd7Z2TQX4ZiL5fO1abgJPoGGgweD0xMql8TPkBaMqcrEoeL5rqgPVAUnX2vFxckLwhpcTPDNJuJ4pxnDLIpFwLAKb2PV0tm07NpSorsjTJ+0zzk+NaiTc64rlXn1KD0bhjxEUuFZN9imZRhs5Y7pCvFWv+ajjKs5sRyGugqb25it5ZN4ZDM0FnPF8JgQQkrcrzYgs47VFVDDJNBi54oY3kyLPE8dwpeFJB1ZGtmynq5gurcOdTceKLWdfzuInZFXTKGJXqKo4JCq66aBQTxvUlmaYNRy5SePp7jjauUZWtxWF1+O57jsNEB64hZmBDKQpLWI197Q8DeuGnxEehjE6+8hCt5odD4g+VN9qLA4WOEGYsyibEMv5zEPc/mcKh0jgBHrA3NtTa5Pa450e8jR7sXVsuoV/ZSJhrM41DEDLfRb2qlZpZQj15sdc+fkn1yVh1g9qI7ZCGR/ccFSe23JvI0+pjO8coykMbHhYhkYdxsUYfGm6bU3XVmv9WS2jW0649hu3keXYKMqeb9Kw/L7GSWopAYtbX14gcO3hbtr36SL2s1+y3KoPDl5A6xGXKS9so1N+GlI4vAiQgs0gtwCuyjxNuJpop+kSAj9BGb/3kg7vdU/E+FStSPNWMPf/AJ/YGLQTrokiMORkXrL5qQG8wKjDtMRjJGy2DENLIdHkJuwUDib8TwHAdzjpRjyiLGhtJMcq9w9pvh86ksD0XiTY+LxkqgkqYMKDwQF1iL/baS+vIDvNdfh+lVsPEtW3ZdM+rNJPshGHFtJHHkW8spCIg5yscoF+wG5J7ATW77D2cMPh4YAbiKNEv7xVQCT3k3PnVI9EvQ2OHDYbFSFnneIFM3CFJOtZV94gi7HXloNK0Wr2l0saM47v5djIUUUVaAUUUUAUUUUBzLIFUseABJ8AL18ufSt7M0p4yyPIfGRi+vxr6I6dzlNm41hoRhprHsJQgH8a+bo9ALcrVU1UsYPQcBq53Y/THxL96J8Kj7ULOATFh3dB2MXRMw8FZh96rN0dVnVsVKc02IZmZj7KZju4l7ERdLdtzxNZnsXbr4aZJ49JEBHcyt6ynuOnmBVmh6QYaQMxxMkAYlngyyAXY3bKUjawJubIw48BeqOu08tXQqq5pb5efIj1NF1V3iSg2sYWN+wtt6Mfk3as59SbFwCL6zRGON2H3g4v9WqFhNniXfXJ6uHlZbe+LZL68Ln+lT3SfpV9LWKAKUw0BuiKoQEqMqnKDooHAd9ReCx8cYnFmBfDyKhC5ryEjIG7BxN+6rkIwi4QT2isG1dV9ekszF5k0NcPs8PhcXMfXgXDZT2GWfIbfdvTvp3gVVsPugArYDCOotxKhr/HKPiaj0xDqksS2ySmEuTx/MF2UAd5YfCiTEyybvekHdRLElr+orOy37+vbwUU8WKht1/ss/4Ftmpbknytte7lxk1XGwqWjxqXkwuIhTrpAHETqzEq8aC6Dr2B5FWDHhSmyMK0j/SMzQYTClpjLJHkDyBMoyRNqIlUsSdLsRas02D0kxWFJXByyi5uY413gJ7d3lIU94twqdxmF2tjwBiZckV75HItpwO6jADG+vXNRx01c7vHw8/LPmcq+h0Pw5TWPTd/ArOz9qSDGHEpoz76QqQNUd1OUi9gbEHjxAqW2ls2MosysXw0jFsy3BhY3V0kQG4iNyCOWoOlOcT0MkgDTiYSMiNmQplBUdZspvo2nOmGydrnCyMxBaCY9eO1yAFAMoHlqOYI51f8Hnr36lDUWR8X2f07Y9yFFRwZFyru2C2mBHUgUXaOFR6rO3rN2KKk9l/2eKOWHIcXKgMWZcy4DDt6jKp0M7CxF+APYLF7J0eRl3mDkXI4vumN4mB9wjWO/DS47qYYSJY7xZDG41KtxPLMG9teAuPDThXMunZp45xnsn5ebfqankWEyktnYu5LO79YyMTcsx7a8xNkGZ5LcRcgEHNyy+Q0p5aneyMGfzboB9JxBl3bsoYYTDQtu3kRTcGZ3NlJ5Edljzaf/VynZLCSy2ZSbeEVM4KNSCDPh8xGVjE8cbHlYOuS+tL4nBuHjLytJGxyOLKvG+QkrxF9CO+rdtjDqse04mlmlQYDePvpGky4guRAylj1XYg6C3AacKruLFhChOpdB45BnP4LVmcouMLINtST6pZMyi4txY6w8QVQo4C9vMk8POlDRVe6Q7RG9jgD5VN96dOBHVQtyzf+8ao0US1FvIu5q3hZGMx3uKjlPAh8nciAAHxYtm8LVI7b6RSts/DYIpkSG4JuCZpCWswA4IqsW11LHu1Y7TxCxNHJyW6kC17MBwHOxAqOmnMr5yCABZVPIcye817Hw4VQUF2K8HKTyaB6OvSE+FZYMSxfDGwVjqYeQ15x9o5cuyt0RwQCDcEXBHMHgQa+S62X0L9KDIhwUrXaIZoiecYsCv3SdO491RE5qFFFFAFFFFAFFFFARXSzZ7YjBYqFfWkhkVb+8UOW/de1fMavZQW6vaG0seYN+d6+pds7RXDwSzMCRGhaw4sRwA7ybDzrK9m9HoY3aUorTO7OzEXys7FmEYPqKCbC2tQ3Vc+Do8P170jk0s5M2TDSNqsMzjtWKQj4hbU4TY+KPDDTeahf9RFaxRUa00C1LjupfTC9xlkfR3GH/l2H2njHyY05TofjDygT7chP+lT860qonZmzlxck8k5MkSSGOOO53ZCKM5ZRo5zlhrcDL41Bqp0aWp2zWxouK6y18qlj3IpKdHRmK/SGmccUwkWcg9jOSVTxYipPCdHI4pIlnwspErFQ8sqvlbKXs8aWUaKRzrSIIFRQkaqijkoCgdwAFqh+k0v6NEdUdG3rMVziNFRhdkzKTmYhALgkt3GuPpeMyv1Ma660k/e8Gt/iuDdljfv2O8LhUjULGioo5KoA+ArjHY+KFc0sioPrEC/cBxJ7hVO2ptXF7x4mmRRlRkeFCudJFuGu5YjXMpHahqtqoywzOSzA2d2JZrsChux10Y16yNTaycaVqWxPdIOmwkjeOKN1jY7t5nAGVW0JCXuLg6E8L1Fru1JkzixAANxYKOAXxPx0riRLvLHp11DC/aOqdOdrLVlE6HdzwQYeMyjQpDEHjkHVlQOF6rK3MWNip51L+103I/3OpzsjB4jDLGYgzSYiYA4VrAKHRnuDxjlVUDvfQbwA661PY6GPEfmZleGZdVVxklQjTNGeDLrbMuZTw1qxejrZqM8uIJzGEvhk1v1lIOKk+08nVudckSdtQ/S/GJiMXGCFdEYxwq+qglss05sb2uDGhuLZJGGmU1XluTrYqeKd8OwTEWAJ6kwHUbsDH9W/cdDy7Kd4LabRBAS6mPeKsiRLMrQySb3K0e8RldWJAYXUg61Aw9JZEecFRPhDmcJKxZliLNu1DtfOSguQ3aNakNm4TCTWOGxE2GZhcQva33Y3B/yG1c+eg5cuCWH1T6GYz3ymPcXjN7HuY0kSFnWWZ5ihmxUi2KbwJdUjWwsoPsgac4namIVZ8NmZVGaTiQNd2QD+JHiasKdGpPbxL2+oiKf3iD8qfjBYbDISwQBtGaTrM/IAlrlzrYDXjoKi/wAO2yfNY0klhJfwZKrtraIhjzCxdtEHa38hxNU4Joc3WJJLE+0TxJq1bT6LBiSjMs6szRYZiAqRN+qufVmPrBSbAWTQ6VWXUglWBVlNirAhlPYynUHuNWtJpFp4tdWzURTDqNQqg9wFK0UVbAVYvR3jN1tLCtewaQIe/eAoB8SKrtPdhSZcVhm92eFv3ZVP8KA+qK8ruigOaKKKAKKidr9I4MO2RmLykXEMYLyEduQeqv1msB21Rdu9NZpLqH3C+5CyvKe58RYxxdhEYc/WFAWnpzt3Aw4eSLGSaSRsDGlzKVtclVGota+Y2AtxrJ8F0yeNAZomdb2VlKhypNkzxmy5yLXym1+Fe47G5cNNkVU30kMJtcs+ctI5lla7yEpCy3J9uoKSItICfUTUfWfkfAD8T3VLXWpLcisscWWifpzGgu2HxAGg4RcSbAW3uteYjpsoygYeUlzYBmjHK5vYmwqsSDM+oIVNbnm1tLdoAJ8/CkoWLNvMpJayRJ7TFjpYe8xsLdgHfUjoijTxpMtS7XlniZpDuIy7oFhOaVygUsRKwyxr1gLhWN72tTrZ21ZIIlhikwu7QWV334fLyzxLGQZO0hrE686icTGECQqQd0tmYcGkZi8xHdnZgO4CucPAznKisx7FBJ/CufqNNTeuWyOUWoWShumS2J2yzCzTzHugRIFP3iZJPO4PhUZLibjKqhEJuVW5zNwzSOxLSNbmxPdauxgrNkd0V7X3dy8lv7mMM48wKdjBIh66sB2zMI7j6sC5pW+9u6zVp6qViuKX8ISnKXVkZtEXijl/ZXjk7kds8LH6ocup/vF7ajmwylWW2jXv58bfOrBi9ornBhjWNVUrwvvLizbwMWuD7pJFu2mBSE6/Roh9h8Qg/cSYL+FXK7eVYaK86uZ5TI2dFBVyQuW+p00I1ufIHyp9sfEIySx50R2lieNJGEZkBRlLx5yAwY5ALG5y+FSezcmbMsEKBLEssYZzchURHkLHeOxCrrxPdWp7M2TFh8NNLjN2XlBkxTPZlAC2yXYaxooCjTWxPEmsWW822DMK+V5yZc2LdGbeCaKRv0hhkMLTC3CYAEPcfrAA/Y1NmxJInkFlKYbEFAosEyYdwgQcgotYfVpxtgoLKiGNc0jJGb3hicgxRkHVTo0mT2N9l9mutlYIko7WKPnUpldzIlskoyqp0IYi7EDWoiUp02EtYcVeRL9yItwPDq286VxEIllCsLrGt7HgWa4HwAPxFTUWxJblEKSMCckedd6V5BgLxmS3EK514dlQQxKrO6BZd7waLduWBW/sgX4fKrilB9yo4zQpgA/XyzTquchVWaUABdDoG7b1K7GiZGmxBZyQoiid2Z23hYNKY2YkrlQZSwt+kt22ZR7DxWZrlcLExJzTAbwE6ndwg5m116wA141LYuVTlCAiNFCoDyUDUn6zG7HvY1DZKOMJE0IyzlsQNLTTiQATRpMALAyA5lHYsqkOo7g1qc4LY8shUBQof1WchAdL6X9bQE6X4UzmQBiAwYA2zC9j3i/KoSUaS7Dwzeo80J+tlmQf6HA8286jNobDmiUvZZIhxkiJYL/eKQHj8WW3fU3SkE7IwZGKsOBH/vDuoCnUtgTaWM9jp/qFTm29lo6PPCoRkBaaJRZWUatLEPZI4sg0t1hzFQOFPXT7S/MUB9Xb6im1FAK47GJDG8srBI0UszHgANSazTpF0xlkJF3gj5QocsrA8DPN+puNd2nX1F2U6VL+lbpDFh4YUYlpDNFJuhxZInDEk8BY2IvxZR3kZ1hoBPdsO4xA4nLpID9eE9cHjyIPImgPZcaxBUWRCblUFgx7XPGQ97Emm1dSxlTZgVPYwIPwNc0AoAjo0UhIVijKygExyJfI+UkZhZmUrcXDHUG1I/kyT2ZsK47S8sZ/dMRt8TXVFbRnKPQ1lCMupz+TZPamwqd4aaT8BEo/GlcPHHCS0ZeSaxG+cBcgbRhBECRGSNMxJaxI0vSZNeqOVZlOUurEYRj0RJRyxKqZSB1RmzQbxy2t8rNKIwvC10J7b15NtAMAuV5OwSOSp/8AjxhIj95WpWTCRxsQTGwGmdpcwbvSCEFiv25EJ7BR+VQosgY8NR+ZXTsWIh7dzSt33rQ2PJBiAoViIEJsFJSBTfhaPq5j4Amj8k5QC28IvrZRGPHeTmPT7Kse402G05BfIRHfjulVL37WUAnzJpoxubnU9poCTLRpwMan6oad/us6pEp78j032ljzKVuLBRlHC5HElmAGZie4DkABTOnD4XKQrSQq5y/m3lRX63q3ViLEjUA6nsoC09DcNGuNhjmYIFjEsYbhiMQ4I6j+q25jJGUG+aRjbQU86d9IBI+VCGigew5iTErxJ5MkItpqN4w5x1TJVeIGKSMFWsTHKgZW7GynTwYa99JTzFsuiqqgKqqAFRRwCryGp+NAcjrNqeJ1Y35nUnmamWiijXKs6SA6m7TBL2/6dVBf7zpUHTrZ8UbE718oC3HHrm4suYK2XtvlPDhQDmXaK5cgDMOwHcoe7dQkMy/VeR++9BWRFCnd4VH9kBYs9+QjUbyU9wDV6cWiHqObe7CDH+/iWvK3gm6FNVx7LcR2iB47sWLfbk1dz3sxvQC5wASxKSMD7UhXDoP37ysPsxf07GKVODAd0CWP3sTMGY/cRKiya84eHyoB3JjT1goy5tGN2d3HZJM5LsO69u6mtFFAFFFFAK4acxurrxU38e49x4HuNQGLwIixhjT9GZY2j/upcskY8g2X7tTVI7QjzbSwS+8uBXzaTT8GFAfRe5opWigMY9OWx2E0OKAJR03bH3WUllv4hm/drK5YFb1gD8/jX1ZtnZceKheCUXRxY9o5gg8iDYjwr5t6UdH5cDO0MuvNHtpInJh/EcjQDXDbYxUYsmKxAHJTIWUDuV7gVM7F2s2IcxTBDIUdklRQhJjUuVkRbI11BswAIIF71WqluiY/tS90WIt47h/4XoCXrw0Xr0CgAUUUUAUUUUAUUUtg4ld1VnCKTq54KOZtzoB/sPZ7yPGIwN7ISIswuq5f0kzjmkYI0PrOyr21rOE2bhsDhGVsohUM0zy2O8J1keVj6zMeN/AchVN6HbZwuFMsmK/MM/USRiGhEEZO7jjmW6htSzBsrMzHQgCorpP0ifEvvHBWJTfDQMOzhiJ1PtHikbcPWIvagI7aMkY3u5iMEEuUw4e56gDZjOUJ/MtJwEa26pJYXIqJrqRyxJYkkm5J1JJ4kntrmgCiiigCiiigCiiigPOHh8q9orzh4fKgPaKKKAUw8JdlReLEKPEmwrno0RidtxFdUE4yf3eGXLGfMRK33qR2zjfoyNGD/aZFIsOMETghmY8pWF1VeIDFjyqU9CeCzbQLW6sULnwLFUUfAt8KA3iiiigCoXpZ0ahx8BilFiNUccY27R2jtHOpqigPl7pHsCbBTGKdbHirD1XX3lP8OIqPwmKaKRJY7Z42DC/A20KnuYEqe5jX030i2HDjYjDMtxxDD1kbtQ8m/DtrB+mXQifAMSRvICerKo07g49lvwPLsoB31JE30FzETYg+tC/ExyDkRyPBhqO5KqxgsXJC+8ico1rG1iGX3XQ6OvcRU7h9vQv+mjaFvfhGeM95iJzp90t4UA6opWFI3/Rz4d+7eqjeaSZWB7rUsdmyc92PGWIf+dANKKersmY+qmf7BV/9JNJPgZRxikHijD+FAN6KcLgJTwikPgjfypxhNiTyMFEbLcgZnBRRfTViLfxoBrhsW8ZJjdkJ45WIv4240m7kkkkknUk6knvNdGBvdb900DDv7rfumgE6Kcrs+U8IpD4Ix/hSg2RiP2E3+G/8qAZUU/8AyLiOcLjxFvnSEuDKeu8KfbnhH4Z70A3orpngAucXhB/3g34KCaQfauDX9dJKeyGF7fvyZPlQCtLthsqCSRkijPB5WCg/ZHF/ug1Dz9JiNMPAsZ5STESuO9Y7CNT4hqhJ3aRzJIzSSHi7ks3xPAdw0oC0flPB/wDUSN3ph5LeRcqfwo/KmD/aYj/AH/61VqKAsjbZwq8BiX7gsSf5i7EDyNNMR0ml4QRph/rgmSXykYBU8VUHvqGrygPFW1+0kkk6kk8STxJra/QbswrhppyLGWTKvekY4/vMw+7WPbNwLzyxwxi7yMFUd55nuHE9wNfT+wtmLhsPFAnCNAt+0gdYnvJufOgH1FFFAFcFr6DzPZ4d9DG+g8z2f1roC1ACrbhXM0KupV1DKwsVYAgg8QQeIruigMp6X+iYNeTAkKeJhc9X/tt7PgdO8VlO0dnywOY5o3jccmBHmORHeNK+rKZ7U2VDiUyTxJIvY4Bse0Hip7xQHyqRfjSf0ZPcX4Ctt216HYHJbDTPET7L9dR4HRh5k1UcX6J9oITlEMg5FJLfgyjWgM/+ip7i/AVefRr0Ynx8mczTxYSI2ZklkXesP1cdjYAe03kNdQzm9Hm0l/5Vz9loz/5VL9FMRtrZqiNMLNLAL/mXjY5bkk7uRASup5hh3UBrG1tm4CCBnxCRLFGLs8lyRyHXJLEk2A1uSRXzx0j2hHicRvYYjBEp/NIGfMLcHc5jZ769XhoNeNWTpxtHaW0ZE3uCxUMMfqQiGcgtzdzkAY9mmmvaarLbHxI44fEDxhk/20Bz+VcR/wBTiP8AHl/3V4dqYj/qMR/jy/7qDsyf9hN/hv8Ayrz8nTfsZf8ADf8AlQHEmLkb1pZG+1I7fM01eFTxUHxF6e/k6b9jL/hv/KvRsyf9hN/hv/KgI/6KnuL8BXSwKOCqPIVIrsbEnhhsQfCGT/bSq9HsYeGDxZ8MPN/soCMAr2puLofj24YPEecbL87U8i9H20m/5Vx4tGP/ACoCsUVdIvRbtFv1ca/akX+F6f4b0PY0+vJhkHc0jH4bsD8aAzyitZwvoX/aYv8Acj/iWqawPogwSayPPL3M6qPgqg/jQGFk1M7E6LYvFm0EDke+wKoPvnT4XNfQGzeh2BgIMeFiDDgzKGYeDNcjyqdAoCkdAegabP8AzshEk7CxYerGDxCX1sebHXwFXeik/V+z8v6fLw4AKUUXooBOD1fM/M0pRRQBRRRQBRRRQBRRRQBQaKKA9Fe0UUAUUUUAUUUUAV4a9ooDmiiigCiiigCiiigCiiigCiiigIeiiigP/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202" name="Picture 10" descr="http://www.cliparthut.com/clip-arts/156/cartoon-car-crash-clip-art-15684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2000" y="1752600"/>
            <a:ext cx="3238500" cy="3238501"/>
          </a:xfrm>
          <a:prstGeom prst="rect">
            <a:avLst/>
          </a:prstGeom>
          <a:noFill/>
          <a:extLst>
            <a:ext uri="{909E8E84-426E-40DD-AFC4-6F175D3DCCD1}">
              <a14:hiddenFill xmlns:a14="http://schemas.microsoft.com/office/drawing/2010/main">
                <a:solidFill>
                  <a:srgbClr val="FFFFFF"/>
                </a:solidFill>
              </a14:hiddenFill>
            </a:ext>
          </a:extLst>
        </p:spPr>
      </p:pic>
      <p:sp>
        <p:nvSpPr>
          <p:cNvPr id="9" name="AutoShape 12" descr="data:image/jpeg;base64,/9j/4AAQSkZJRgABAQAAAQABAAD/2wCEAAkGBxQTEhQUEhQUFBUVFRUVFxgUGBQXFhUWFBcXFhcVFBUbHCggGBolHBUYITEhJikrMC8uGB8zODMsNygtLi0BCgoKDg0OGxAQGywmHyQsLCwsLCwsLCwsLCwsLywsLCwsLCwsLCwsLCwsLCwsLCwsLCwsLCwsLCwsLCwsLCwsLP/AABEIAPgAzAMBEQACEQEDEQH/xAAcAAEAAgMBAQEAAAAAAAAAAAAABAcDBQYCAQj/xABTEAACAQMBAwYHDAYFCgcBAAABAgMABBESBSExBgcTQVFxFCIjMmGBkTNCUlNygpKhsbLD0WJzk8HC00NjdJTSFiQlNVSio6Sz4RU0RGSDtNQX/8QAGwEBAAEFAQAAAAAAAAAAAAAAAAUBAgMEBgf/xAA9EQACAQIBBwkGBQQDAQEAAAAAAQIDBBEFBhIhMVFxExQyMzRBYYGRFVJyobHBIiRCU9EWI0PwYoLh8ZL/2gAMAwEAAhEDEQA/ALwoBQCgFAKAUAoBQCgFAKAUAoBQCgFAKAUAoBQCgFAKAUAoBQCgFAKAUAoBQCgFAKAUAoBQCgFAKAUAoBQCgFAKAUAoBQCgFAKAUAoBQCgFAKAUAoBQCgFAKAUAoBQCgFAKAUAoBQCgFAKAUAoBQCgFAKAUAoBQCgFAKAUAoBQCgFAKAUAoBQCgFAKAUAoBQCgFAKAUB8LY47qA8GZfhL7RQEWfbNunnzwrj4UiD7TQYGrn5c7OTje2/csisfYuTVMUXKEnsTNbc86Ozl3CWST9XDMw+lpA+urXUgu9GeFlcS2QfoyJJztWYPixXTekRgD/AHmBq3l6e82I5JvJLFU2Yzzu2nxF39CP+ZVOcU95X2Pe/tsxyc7sHvbW6Pf0Kj/qZ+qrXc0l3mWOQr6X+P5ohyc7x97ZP86ZB9imreeU95nWbl6+5epEuudq4PuVrCnpkkdzjuVVwfXVjvafcZ6ebFzLpNI1F5zi7Rk4SxQj+qiGfbIW+yscr7cjepZqL/JP0NJf8qL7S7m+ucgZ8VwoyM48VQBVIXc5SSMlzm9a0KEp620t5ttlcv8AaMGMzLcLu8W4QZ9UiYI9eauV9rwkjBUzX0oKVKevczs9lc7cDYF1DLbnrZfLR+1fGA71rahXpy2MgbnJF3Q1yg8N61nd7L2pDcIJIJUlQ++Rgw7jjgfQazEaTKAUAoBQCgFAKAUAoDneW/KhbCDpCuuR20RR5xrfGfGPvVABJP7yKpKSisWZaFGdaoqcFrZTW0eVt/OSZLuRAfeW+IUX0Ar45HexqNneyfRR2ltmvRisa0m3uWo0s0Qfzyz/AC3d/vE1gdzUfeSsMi2UdlP1MPgEXxafRFW8vU3syrJVmv8AHH0Pa2qDgiD5oq11ZvvM8bG2jshH0MoGOFWuTZnjRpx2RXofaoX4IVQChUUAqoFAKoUI9/7m/cay0emjRymvy0iQaxvabdJfgXAUL8EeYgUbXGzxP8OJmRvapGfXWaFxOGxkXd5ItLjpR171qZ12x+cm/gwJOju0Hxg6OX1SKNJ3dq+ut2F9F9I5q6zXqRTdCWPg9R2myudeyk3TiW1bh5Vcp39KmVA+VitqFWEtjOfuLC5odZBrxw1euw7PZ20oZ11wSxyr8KN1ce1SayGpgS6AUAoBQCgFAVLz4A9NYdmm67s+Qxu7s1q3nVeZP5tr88uDK3nk0qzdgJ9gzUVCOlJI726q8jRlUXcjs05rtpEA5shkA4Ms+d/dDUjzGO843+qq/uL1Pac1m0TxeyHc85/CFOYx3lP6qr+4iUnNPd++uLYdyyn94qvMYbx/VVx7i+ZkXmlueu6gHdFIfxBRWVMsedN13Rj8/wCT2vNDOeN7EO62c/jiruZU/ExvOi93R9H/ACev/wCPy/7en91P8+nMqXiWvOa98PT/ANMyc0B675seiBB9rmnM6Ra85L1969DKOaBOu8m9UcI+0GruaUtxY84b73/kj2vNBF13lz6ltx+GarzWl7pjeXb/APcfov4Mo5obbrurw/Oth+BVebUvdLXly+76j9F/BWvKDZa215cwIzukbqFMhBbBjjY5IAHFj1VH3cYxklFHX5v16tag51ZNvE1N/wC5t3Vho9NEjlPs0vL6kg1jZvQ6KFULhQChQVVNrYUcU9TMQt1DBwNLjg6Eo47nXBrLG4qR2MjrjJNpW6VNeWp+qOi2Vy22hb7kuOmUe8uh0g/aDEntY1tQvveRBXOa0Hroya8GWFyP5yVupkt54TBM+dBVg8UhUaiA2AytgE4I6uNbtOtGp0TmL3JtxZ4cqtp3wrKaJ9oBQCgKo57/AHSx7rn8GtW86rzJ/Nrty4P7FZXvub/Ib7DUZR6aO4yj2apwZ+ooxuHcKnTygrDY+0ommuBe3k8OSXXNzJGh8vcxsqkEBdIiQYBHH00BL2ptK1i6J7XaMrv4TaqY/CnnVke4iSRSrlveM3XQHX8rZzHZXLgldMMjZBIIAUkkEbxu6xwoDjtkC2WEC5uNoxyqXVyZtpBco7AMDnTggA7t2+gJOwtpwnaMEdreTXCPb3RlSWV3ClGt+jIVgMHxn399Abnl5GzQxKryJquFXMbvGx1JIqDUjA+eUOM78YoDQbMlsTDCZ7m+hlMaa1kudox6X0jUpLMBuOaA9jaNtFc2QtLyWUzXPRyxtczTqY2gmOSsjNpOtUIO72ZoCwqA/PfLZs7RvD/XY+iiD91RF51h6Hm2vyafiznb/wAw+r7wrDR6ZI5T7O/L6kg1jJCOwVQqKAUAoBQCqg2HJpT4dZ4OCLqLqB4tgjf6Ca27J/3Dnc5aadnpbmj9HCpY88FAKAUBVHPh7pY91z+DWpedV5k/m125cH9isr1cxuBxKkD17qjaPTR22U+yz4M/Ua8BU6eVGmn5J2TFibaHLksxC6SzMckkrg5J35oDGnI2yBB8HU4Ibxi7b1IKk5Y5wQDv7KA3NzbrIjJIodHBVlYZDKRggjrBFAaleSVmP6Be4lyB3KTgUBI2dyetYH1wW0MT4I1JGitg4yNQGcHA9lASdo7PinQxzIsiEqcNwypDKe8EA0BrW5I2Z/ocD0PKAe8Bt/roD1aclLWN1dYjqRtSapJXCNjTqVWYgHBxkCgN1QH515Vtm+vP7TL9TY/dUPd9az0jN1fkI8X9TSXvmHvX7wrHR6RuZTX9nzX1M5rESC2GK5l0IzcdKk+wZq+nHTkomteV3QoSq7liaiHlIp85GHdg1uzsH3M5qjnVB9ZB+RMi2zC3v8fKBFYJWlRElSzgs6j6WHHUTI7hG81lPcRWF05LaiTp3lCprjNepkqxozqSewVQuRteSX/n7P8AtEf2mtqz60gs4+wy4r6n6JqYPOBQCgFAVRz4e6WPdc/g1qXnVeZP5t9uXBlazHd6x9oqOodYjtcqdjqfCz9D8rtpyW1sZIRGZDJBEvS6igM0qRAsFIJA15wCOFTh5WYIo9qY8aSwJ9EVwB7DKaA1+1duXVuyJNNZKz+aOgvG1cdwKsd+FY444BNAfZeUU6p0jS2Gjy3jf5xj/NiRN1btOls91Ae7Xb9xJKYUexaQavFzcDOggPpYrhypIBAJxnfigPNvyguZJjBG9g0i68rquVGYzpkCNo0uVJAYA5Gd+KA8WfKK6mWJ4n2c6zsyRESXBEjoGLBfJ9QjY+qgPg5Q3nTGACxaVTpZQ95gMUDhWcQFV8Ug7z10BNE+1viNnf3i5/8Az0B75PbVupLm5gukt0MKW7r0DyOCJulB1M6r8WNwHXQFI7efN3dHtuZ/qkYfuqGuutZ6XkCOFjDz+prLzzfnL95ax0el5G1lLqlxX1M1YzfWwxzxal0/CIX6RC/vrNb9YiMyw8LOpwNvyj5pgFZ7KRiRk9FLjf6EkGMHsyPXU2eXFWSxlWKsCrKSCDuIIOCCOog0B5zQJ4bDoeSjEl8knAGASes/9q0L1JRR12a8pzqzcm3gkdDUadsjbcjxm/s/7Qn1Amtqz6wgM5H+SfFfU/RFS550KAUAoCqOfD3Sx7rn8GtW86rzJ/Nrty4P7FayrkY7Sv3hUdb9YjtcrdiqfCy+eceUJZBmzpW6sScAscC7hJwoBJPoG+ps8rPX+XVp2XX9zvf5NAa3a3Ke1mktWBuh4PcdMQbK+8YdDNDpHktxzMDn0UByt1aWrROqyXQdxtAMxs9pFcXpkK6YymldOsZwBnHpoDabK2nDFeGfpLgIelJSOy2kvSmQgqZI9HRhlx56qGbdk8cgQp7lDLcPHPPCJluAejsdpKW6cjDyR6ej1oM4dVDMdJJ45A82zxQNGbee5ZYrgXCCewvTgm3e2dfJQoAuGVhgcQc5zQE3Z21Y47yS4ZpW6aRZGAs9qqQRAkLBVC6CMpkFlJ3+igOq/wAurTsuv7ne/wAqgMPJTaKXF5fSx69Om1TykckTZVZGwUkUN7/jjroCltqnNxcHtuLg/wDGeoW56xnp2Q+wwINzwHyk+8KtpbfIz5R6tfEvqZaxG+thE2q5WFyCQQMgjiDkYIrPa9aiIy48LKfAk8iOcWaKRIruQyQsdOt97xZ4Nq4sueOer2GaPMibzzbACul2g3SeTlxw1geI3rUEfNHbQFY0B0nJIbpD6VH21HX/AHHY5px11HwN/UedmjdciVztGz/XZ9kbn91bdl1hz2cvY/NH6EqWPPBQCgFAVRz3+6WPdc/g1q3nVeZP5tduXB/YrlOK/LT761HW/WI7TK/YqvBl88v/APy0f9tsP/tw1Nnlh0lAafld05tJUtVJmkAiQg6dHSEI0pbqCKS2cHzeBoDhbjYW0Hjih6NdVtHeopleSWKRSYGth0iujl9JZA5G4xsSN4oCDtjYW0GFwIVuSk0UQzJJiQNaW0TRcG3M8pdG9KdlAdXy7t72WWPwSMlbZfCcmUxCWYONES4B1+IkilWwPLLv3UBr7jZt74SZEEpgmunlZWbBh02rIjKOtGL4IzuZAeugNjyE2fLG4JimhTwSBJFmbOu5XOt0XW2MDcW3asjjigO0oDndgtm+2j6JLZf+XRv4qoCiLt9Usp7ZZT7ZGNQtx1jPUcjLCyp8CJdHcvy0+8KpS2+Rkyj0I/EjNWI30QNutiB/UPaRWxa9aiFzgeFjPyOLqZPNS5+Spl2ls+OCVdEKgRySHe8vRnKrDnzcALlzneCAOsAc5zgcjYYQTZI56FNdxliwUMQEO/3x8YkdgzQGi5KDxHP6Q+of96jb5/iSO3zUj/bqPx+xvK0DrjfcgB/pKz/WP/0Za27LrDnM5+yeZ+gKlUeeiqgUAoCqOfD3Sx7rn8GtS86rzJ/Nrty4P7Fcr5y/LT761H2/WI7PLHYqvAvbnCbFvB6b6wH/ADUR/dU2eWnT0AoDnuW22XtoB0Pu8sixReTklwTlnYxRgu4VFY4A6hQEf/KbXa2VwpWMTzQxyh93RltQljOfNZXUr3igIs3KGZtotAjAwqts2UNtjypfVqMkgcg6ABoVuv0UBi5KcqJJ5bdZZFJuYZJeiWNQIXRhmLX0msMnmsGTeeGneKA7igFAczyaP+e7UP8A7iAeyzg/M0BQwbOT2lj7STUHX6yXE9VyUvydP4UYbvgv6xPvUo7XwLco9GHxRM9YSRRreUR8g3ev2ituz61EDnI8LGXFfU4/FS55yfobm7XGzrddLIQrAhgVIbW2TgjrJz66AxbQsViQxSHTbEh55ZGDS3TsR5IAbyWIAO7eAFUY4AcVtHk6bQLIF0RXDviM51Qne0asSd+UXeOogjfWleUtKOluOmzbvnSq8h3S+pFqLO+R0HN6udp2ny5D/wACX8627LrDnM53+UXEv6pVHnwqoFAKAqnnv90se65/BrUvOq8yfzb7cuDK216SpPU8Z9Qdaj7brUdhll/kqnA/QPKCOO6hCxzwh0lhmRiQ6hoZFcZVXBIOMceups8wPga++Psf2U386gPQW/8AjrL9lN/OoAba+JBMlkSM4PQTZGeOD026gMUmzrxl0sbArnVg28pGTvJx03Hed/poDwNkXWVONnZXGk+DSZXByNJ6Xdg01Ayx2F6rF1awDN5zC3lDN3npsmgMvRbQ+Ns/2M/86gHRbQ+Ns/2M/wDOoDFsLZEtubuWaRJHuJOlPRoyKumJIwoBZidyDrqgPz3aNlFPaoPtGag63TZ6vk3slPgj5d+8/WL9uarS7+BZlDZT+NGesJImq5SHyB9LLW5ZL+4c5nPLC0w3tG35OvBYbNW/6JZbmWVo4jJvEZBYZx1YCk5G85AyKljz098k+ci4a7UXbhopCIyAqqIyx8VxgZxnccngfRQFwtGCQSASpyCQNxxjI7Dg/XQHLc5Cf5qh6lnjJ9YZPtYVirrGmyQyTNRvabezE4KoM9TidHzcD/Sdr3yn/gv+dbll03wObzo7LHiX0KlTgD7QCgFAVRz3+6WPdc/g1qXnVeZP5tduXB/YrcjO41EptPFHoc4RmtGWww+Bx/AT6IrJy095q+zrX9tegFlH8BfUAKctU3st9mWn7cfQ9CBez7ary9T3mUeSrN/44+hkx6W+k3505xV95lvsiy/aj6H3J+E/03/Oq84qbyjyPZP/ABr0PQmf4yX9pL/ipzmpvLfYtl+2j0LmT42b9rN/iqvOam8p7DsvcMnh83+0XH7ef/HTnVTeWvIVj7h9O07j/abr+8XH+OnOqm8o8gWL/R8zy20Jzxurv+8XH+Oq87qbyz+nrH3fmyOq4AA4AYHqrXbbeLJmnTjTioR2Ij3v9H+sX99ZaX6uBH5Reumv+aJNYSSRpuVB8kvpcfYa37FfiZy+dUsLeC/5E3ZkBudi3CDJa0uBOAMe5upDeoDW3zakzgyHydvdnwW7vKkst0ySRqhwIgHBXUG4+aeO89lAW5zfbbN3ZRuxzInkpD2smMN3lSp9dAbbbuzBcQSQtu1rgH4LDxkb1MAfVRrErGWi8VtKiiLYw40upKOPguhKsPaKg69PQm0eqZMu+dW0anf38TqObUf6Tt+6b/pNWex6b4EPnS/y0fi+zL4FSpwR9oBQCgKo58COksc7t1z+DWrdrGnq3k7m5JRvU5PDUyttY7R7aidGW49C5xS95ep91DtFNF7ivLU/eQzTRY5aG9H2qYMrykPeQxTArykd4xTAacd4xTAaS3jFCukhVBpIYqoxGKYFcRigxI93xj/WD7rVmpbJcCLyi1ylL4iRWElDFc2qyAB11Ab9+avhUlDomndWdC5SVVY4Gw5JvDbTlHVRb3KGGUHOkE+YzEncN7KflVI2tdyxUjjsv5Kp26jVoLV3oXPN7JGWBSAxKTieWQIujfguOIYDjjdu3VmlTm5apaiNoX1rChozpJy3n23vRbxG2spGEZYvJOuVaZ2ABEOd8cYAAzxONx6zir3GgtGO03Ml5Ijcy5Wtqju2GXkw9z4SPBmLsqmSRJZXCSR5CkEnV4+SCGxux6itZzli5GTL1taW6hCisGbfbfJSZzPdl4oGKdIYRmRSyKB48p04LBd+kYB7d5rNVoQq62RlhlavZ9Xs70zHzVzBtpWxyN8cpx3xGtS0puNRnQZw3MK1pTaetvHDyZfIqRONR9oBQCgKm58kBexBAIxc8Rn4mta7bVPVvJzN6nGd4lJY6mVr4MnwF9gqK5Se87/mVv7i9B4MnwF9gpyk95TmNv7iPngqfAX2CnKz3lrsLf3EDaJ8BfZTlZ7ynMLb3B4InwRTlZ7yvs+390+eCJ8EfXTlZ7x7Pt/d+bHgafBH1/nVeWnvKezrf3fmx4KnZ9Z/OnLTHs633P1f8jwROz62/OnLSKezbfc/V/yDaL6fpN+dOWkPZtDc/VjwVfT9Jvzpysh7Oo+Pqx4Iv6X0n/OnLSKezaO9+rI91arqj87z/hN8FvTWanVejLgRt7YU41aSTeuW97jP4Gv6X03/ADrFy8vD0JD2XR73L/8ATHga9h9bN+dU5aRcsmUPH1YNjGdxXPeSf31VVp46mWTyZatPGOPmznkvoy+lo0C5xqbWwUDON1SipTa6TOFnfUITcVQjgmdG+x3CakSGTdkBS3jD9EkYq127f6mZo5ZpxWCoR9WaSx5RyQyq8CCGUHRkY3hiMoykbxuG49lZKdJwfSxNS7v6dxFJUkmtzOv5SX88zLFNMZIyC7IFREOkroyFGW35OCcbhVl1UcIfhZsZCs4XNxo1FjFLHA2/NbAo2nBhQMJNwAHvK17OcpSeL7iZzmoUqVCGhFLX9i+RUicWKAUAoCqOe/3Sx7rn8GtS86rzJ/Nrty4P7FcVEHowoUxN9yY5MNdh5WkW3tos9JM+MeLvYJnA3Dix3D07wN6ha6X4pHLZWy/yLdKjrl3vcbSw5ObMu3MFnfz9OAxXpowY5NPEplE1Afotw31tO3pS1Ig1lrKNJqU28HsxWo5fauzpLaaSCYASRkZIzpZTvV1z70j946qj69F05eB1+Scpq9paWxraiKT21gSxeBJznopt9xs9o8npoLW1upChS6xhQGDRl1MkYYk+NqRSerBGN9btW1UIaSOZyfnBK4uuRktTxwNZWidSja8meT019KY4dKhAGkkfOlAxIUADezHBwN3A7626FtyixewgMr5bVk1CKxkSeVXJKew0mUrJE50rLGGADdSup80nfg5IOO2r61o4LGJr5LzhVzU5KqsG9hoa0TqBQEa68+L5R+6az0+jLgRV/wBfR+J/Qk1gJQUKiro7THU6L4FfOd5766BakeQzeMm/E6HkxyjMHk5MmInd2oe0ej0ULDdcoNjpI0dxGRlniBxwcO6qGHp3igJW0GzcP+iiL68s38Q+qo6+lsR2OatJrlJvwR1HNX/rKP8AVTfYtW2O1mfOrqYLx+xeVSZw4oBQCgKo57/dLHuufwa1LzqvMn82u3Lg/sVxUQejGO4k0qzfBUn2Cr6axkkat3U5KjOe5MsTnBhFrs2wsVIw5DSAY8oIl1sT2gzOreype4loUtR57keirq+jymva3/vEr4vgqQxRlIZWVirqw4MrDeDUXTnOL0ondXltb3EOTrYf7uMtzcSSOZJpHlcgAvIctheAHYN59tKtWVR/iKZPyfQtIvku/vMuzNmm6nhtlzmZwhI4rGPGlb1IG9eKvtaelU4Grl665C0ksdctSO823tE3lheoWiZY41vbfo8aoYYZWAhmXiH6OIE53+VdfeZMtNYxaPP7Wq6VaM9zRXVQLPW4vGKaOx5LxSS7Jv4rQnwnp0aRVOJHg0x+KnX4yq4HadQqYt+p1bTznLDwyk3VWrFehzi7cuPBHstYMGtSVlRuliMbq/RoxYaBqTzWU4ycYrWlczhFwmte8mLfI1tcVY3FvP8ACnjhhs/gg1oHXR2CqFxGufPi+U33DWen0JcCKvu00F4v6EmsBKigPMh3HuP2VfBYySMFzLRoye5Mr81PnkL2nygOo5ESu8gjyTGh6XHUGAIGOwEtnvUUBtZAQ/Sk+LO8gx2MhKp9KNPqrTvKelHSXcdJm3e8lXdGWyX1O25pf9ZD+zzfeirDY7WSOdT/AAUy7hUkcUKAUAoCqOe/3Sx7rn8GtS86rzJ/Nrty4P7FcVEHoxH2gPJSdfiNu7d1ZqD/ALiI7KkXK0qJe6yy+eCLVHs+4XfEFkjyOA6ZYnQk9QPREesVJ3cXKnqOGzfrQpXf49WKaNdzZ3djr8GurVZJ55n0SyRxyIy6MrHqPjJgI27GMknO+lrKLhgiuXLevTuJVJ9FvUzRcrrNIb+7iiVUjWRNKpuVdUUbEAdQ1Md1ad8kpLA6LNmc520tJ9+r0Oo5qYUi8LvpiFjgj6MMerhJKR15wIxu7SK2bKGjDFkNnLc8pcqkv0r5s6/YXKOz2glzFAhRzG+uOSMI7o4K693nAk9uRneBmtqM1LYQFa3q0GlUWGOwoyzfMcZ3klUACjJYnAAAHEknGKhp026jij0u3u4U7KNab1aKJ1pczW82qMyQTxHScgqw4EpIh85TuODuPH01kjKdvLBmlWo2mV6WlHau/vR1XKl0vtnx7TCLHcRSrb3QTOHywjHfgvGyk7wGIrerRVSlj4YnK5Oq1LG+VPx0X9Djqhj0pChUjXHukXe/3az0+hIi7zXdUeL+hJrASgoDHcAlGxx0nHfjdWSm0pLE1bxSlRnGO3BnIHY03xZ9q/nUxzilvPN/Y19+2/kF2LN8A+1fzpzinvLlkW+/bfy/k6zkrbG3tpZWGGOojhvCblA72zWVvViRypvT0O/HDzJEKl7IrjykIxgfDhwwI+UMH5xq3VOPEzaM7Wv+LU4s7DmfbVtDI4G1lPteCtKzWjKSOlzkqKpRpSXfrLtFSByAoBQCgKo58PdLHuufwa1bzqvMn82u3Lg/sVxUOejA1VPB4lkoKSaZ3/Ifljbi28A2lp6NV0I8g1RyRdUcm7xWUbt/EAddTVGvGcTzPKeS6ttWeCbi9jRJg2xsXZ7NLZhricghAjSyBQeIWR8rGD1nOcdvCrnKnBY6jFToXt21BqT444Iry5uHlkklkOXkdpGI4ZY5wPQBgD0AVEVanKTxPQcnWXM7dU1t+50Mm34RsWGzhbM8sha4GCCgWUyMWyN+rCKPQfRUjOrGFLUcba2Ne4yg3NNYSxbw3Mw83+14bW/WWd+jjME0eogkamaJwDgHGejPrxWGymlimySzooVJuEorHDUc8jYOuLdplMsWRjGmTXHkdXBawuoo19JEjSs5V8lKjJa8Cwds7T2TtLTLNNJZXIQBiUYfMYlSkgBO4g5x2VIy5OotZyFJX1jUegmnw1M0m39uW/giWFiHaBZBJLNKMNO6tr8VcA41gHJA3KABjfWvXrwhHQiSeS8l17i4VzW1JPHXtbOaqLO9QoVI0/ukXz/srPDoS8iLun+apf8Ab6Ezo6x6DNvnMVqMktm6kKyspIBAIIJB4EDG8Gq8nLHAsV7SksU9S8TH0Rqmgy/nMXrHR00GOcRPEsROFU+Mx0j0Z4n1DJ9VZqFHSnrI7KuUVQt5NbXqRM2moAjhTcBhiP0U80etgD801I3MtGGCOMyLQ5a6U5bI6zHsrKzsOqRM/OjOPrDj6NY7N/g0X3G3nJTXLqou9fNHS8zydFfyA8I4ZkA9HSxFfqxWWEMKkmaF1ccraUov9OKLn8NHYfq/Os5Fn3w0dh+qgJNAKAqjnv8AdLHuufwa1LzqvMn82u3Lg/sVxUQejCgFVLXFPaKBRS2CqFRVSmihmgcU9ooVwFCjintFUK4CgFCpGm91i7n+wVnh1b8iKuu10l4SOw5PmYoVWOQJlpdeluglCph4LlsY6NlUgN71jnr3bVDHDDAgsqaKnpKSx2YY61r2rxMn+UHhkrxwL4KHLlJ3fyyRlQ7QRjUF1M6nB1DcSMisrnGTwRoxt6lCGnPWu9d2O9kLbFpO848jJ40ahSxjZpeiUK8rurFM5xnxt2Rv378NWEpS1IkbG7pUqL0pLBPx1Y9y7zXrZykqBHJlneNQVIJkj89N/vl6x+VYuSluN95QoJN6S1LH1JVhsifWztDJhCIx4vv3weHXkFcdu/qrft6WgsXtOTyxfq4mowf4UYpdkXI6SV7eUA5OdO7QoONJG5/FBY6c9ZrBcQnOWpaiSyTWtqFHCUlpM+W+zJ+mQCGTKlww07x4o3d+XjwOvUMZq61hKMniY8uXFGtSjoSxaZ03IWzkiv5JXikCS2wKnAwTrQEjf6F9dbhzTk8MCwTtRMA+Ng5wdJwcAk/UpPqPZVS0lwyhhkdpG/cQRuINAbqgFAVRz3+6WPdc/g1qXnVeZP5tduXB/Yriog9GFAKAUAoBQCgFAKAUAoBQEWYeVj+TJ/DWxDqnxRE3PbqfwyOxS+gublA7zuJmRTBIzR28CgDUoKv5ThhBhRvGc1uRlGT4nM1KFWlB6l+HXitbf+95kGzYInhBTUCxt5RJpkWKeWJXiLKBghS5UjJzoNOTjGSZVXtWrSlB6tWKw1YpbTTTbQl1GKSG3WNBLE8KKyRsS6FySrBtWqFN4I80VZKs46mjZp5NjVipqT14NPv/AN1nv/x2VFQIkK6G1RhUK6ZHM28MDqxm4fxSSBuwBir6VZyklga97k2nQpSqOT/3D+DNfbUkR1bxHkd43YsDhuiieJyRq3BlkIIGMFt2K2qk9COJAWVq7mqoLzDbdfAAjhUID0IAfyBYEMU8bxic58bO/hu3Vocvqw3HUrIsfeevb4mR+VExkR3WJzrK7+kXIllRtLFXGtRoVNJyCoAOcCs9Gu5SwI7KOSoW9Bzi3tRO5POROqaYzGIMNkOMdFNqjPinOdVwwwN2G9Ga3DmzrceN0o0q4DeU3h98J3dgYJIDuGNwyTigOi2WPExuGGYYHAHO8L6KA6KgFAVRz3+6WPdc/g1qXnVeZP5tduXB/Yriog9GFAKAUAoBQCgFAKAUAoBQEaQ+WT5L/atZ49U+KIm47dD4ZE9kB41XEOKZ6spZIdXQSNFq3NpPHG8Z9I6jxFXxqtGpVsaVRa0eIkwOOTxJPEk8STVjeLxNmnTUI4I9QJqmjHUuqQ/Nwo+t8+qtu0jtZz2cNXCMIbz1dPqmf9AKg9mo/eHsqt3LYizN6jqlU8j5WkdOjDcDzP1sX31rPbdMict9lfFHX8mUzf265YA9MSASAcRniBUocKWUdmx/B4DA3ncOwejefbQEqKMKMDhQG5oBQFUc+Hulj3XP4Nal51XmT+bXblwf2K4qIPRhQCgFAKAUAoBQCgFAKAUBGb3ZfkN95azx6p8SJrdvj8DNjQuFAKAybMHlm/Vrj1s2fsFSFp0WcfnCny8eBGjbLSHtlf6jpH1AVgu+sJTIKStcfFmStYmsTznykS9r59Sgtnu3Ctu0jjPEgsv1UqChvZ2vISPXfkjhDbsT6GmdQvrxG/tqQONLMoD6KA29AKAqjnv90se65/BrUvOq8yfza7cuD+xXFRB6MKAUAoBQCgFAKAUAoBQCgIxHll9EZ+tlrPHqvMiaqxv0/wDgzuLHkoJYI3V2DuATqA0AEkbtwzuHU3E4wK3I2ylBPE56vlydG4lTcU4r1/3yMj8iHVWZplAXUSdBPiqGOfO4+Kd3105m95as44t4Km/X/wAMV7yT6OGRzKS0eo40FVYIrswGT+hubgeyqStVGLeJfQy46teMNDBPBbdeLe3/AMPcfJqNVjl1T6jC0hIVWQDo4ZChAXUSTJ4oBySo7az0YKCXiiKyldTupSTUVoSwW97fHw1kHZXJfwoySW7rHoyXypIc+McMuQUfxTv9RFZalONTaaVpe1LSeMPRm6ueb59bCOYaQGI1o2fFxubGBg584furW5nr2kzHOJ6ODhr46iLByRW3kxLOHlkinZNKFfcE1lACTpXhk7857q2oQjBaiDurmpdVNKZ0fJXk6LN5JFdpGnjQuXAxlAzgoAR4h1aR2aeurkYJ7sNh1NvKW443jPAgjh28Rvxn0GqlhIFAbegFAVRz3+6WPdc/g1q3nVE/m321cH9iuKhz0TSFVK4iqDEUGIoMRQqKAUAoBQCgFARR7v8A/H/FWfZS8yLeu/8A+n3NkLtgAAzAA5ADHAPaB1GqcqzI7CDeLSx4H03z/Dfr982/PHrpy0t5asnUseivQNeORgs5GMYLNjHDHHhinKyKrJ9NPFJegF6+Ma3xu3amxu4bs9VOVe8tdhSxxaXoRmuQhLCRo2PEq5Ut8oZ8b11np1qq2IjbzJtjPpySfgeTtaQ/01w/ySR/vAD7azOvU78ERcck2mP4dKXBf/Al3LxAbO8AySMWGrGesnfgZGeqsUqye2XoSFHJ80sKdJL4jYbH27c2zl0ZH1BFaOQEoyoSQAScqfGO8ew1dTu0tSRgvM36lbGppLS3JYIujkhtGO9txPFhCSVkTA1JIvnKxHHjkHrBB66kU8VicZODhJxltRvPAvT9VVLSZQHL84XKZrG2DxhTNI4jiDAlckFmZgCCQFUnjvOB11ZOShHSZntaErirGlHaykNubSuryQPc3DPp1aFVURI9WMhRg9g454VHVLvSWGidrZZvc3lpqo8fAgdA3xjexPyrX5SPuollZV1srP0Q6KT4wetB+dNOnu+Y5vdrZV9UfdMnwk+i3+KmlS3BU75bJxfkfMy9kZ9bD91P7XiG75d0X6n3pJPgL6n/ADWmjS3soqt7304+o6V/iz6mWmhD3i/nNwttL0aHTn4t/VpP8VOSj7yKc9qrbRl8j54T2pIPm5+ynJeKK+0MNtOfoffC16w470f8qcjLw9SntSl3qS/6s+eGJ8LHeGH2iqcjMu9p23fL5M+i8j+GvtFORnuKrKVq/wBaPS3CHg6/SFWunNdxljfW72TXqRTcKJjlgPJjeSMecd1bCpydLUu8ineUYX7lKSw0Vr8zN4ap83U3yVY/XjFYuQl34G57UovVBSlwTPvTOeEePS5A+oZpoQW2XoHc3M+hSw+J4DRIeLqvyVz9Z/Kq6VNbEUVK8n0pqPBfyPBR75nbvbA9gxTlW+iijsoLXVqN8Xgj7aojNoiXW/wYlMjn1KCavUK095ryusm23fHHw1s6Kw5HbQmxotJFB99OUhA9JVjr/wB3NZFZTe1mnVzmtodXFv5HR7P5prlsGe5hi7REjynHZrbSAfmmtiNlBbXiRFbOe5n0IpfM6Sw5qbJN8rT3B/rJCq+pYgv15rPGhTjsRE1cp3dXpTZ12yNjwWqFLeKOFSdREahQWxjUccTgDeeyspoN4k6gFAavbfJ63uwouYllCElclhpLDBIIIIyBRpMrGTi8YvBmhfmv2aeEMi/JuLn7DJirOThuNlX1wtk5erI0vNRYng1yvdLn7wNWO3p7jPHK97HZUZEbmht/e3V2PleDt+EKpzanuM0cu3y/X9DBJzQr728lHyo4z9mKs5nTM8c471d69CI3NBL1XyHsDWx+sib91UdlT8TIs5rxe76GF+aa56rmA98cg/iNWOxjvM8c6q62wREl5rL8ea9o3e8y/hmreYruZlWdc++mvUjyc2u0R7yBvkzH+KMVR2L7mZYZ1r9VP5kSfkFtJeFrr+RLB/Ey1bzGW9GZZ1UPcfyI7cj9oDjZTeowN92Q1a7Ke8ywzntX0otEeTk7erxs7n1Rk/ZmreaVTMs4rB7W/Qivs2cedbXQ77ef/BVOb1i721k6W1/IjSW+POicfKikH2rTkq63lVlDJktbcfQ194YlGoaFdd4yAM46j3islONbHB44Grd1snOPKU5R0o6+PgbSwgknx0EM02dwMcbsvrfGkes1YrSo2bMsvWVOO3yR0+zebraEuNUcduP66QFgPQkYbPrIrNGx95kZWzrX+KHqzpLDmhH/AKi7dt/CBEjGOws+snv3VsRtKcSHr5wXtTZLDgdJs/m42dFv8GWU9ZuGabPzXJUeoCs6hFbERVS4q1OnJvzOntrZI10xqqKOAQBR7BVxhIu2dprbx9I4JHSRR+LjOZpUiB39QL5PoBoCRY3IkjSQBlDorgNgMAwDYYAnBGd9AZ6AUAoBQCgFAKAUAoBQCgFAKAUAxQpgKFRVAKqDyUHYPZQaz6FoUwIW2doCCFpNJcjAVRgF3Y6UQE7hliBk7hx6qFTxsC+eaBJJFRWYZ8m4kjYHerxSDGpGGCNw40BxVhy2mjtlaaJT0sPTwyNKThZ7iOOJroaAIUPThhhm8WNxxWgJuyuVUs4g3lWCOZdEEpEkwbQkW9T0IIGtgd4DLvxk0Brv/DdpTWlws6vrkmtJIw7xl1Kyx+EBUBKxxjSxUBidP6WaAsLZ6kRRgjBCICDxBCjcaAkUAoBQCgFAKAUAoBQCgFAKAUAoBQCgFAKAUAoDW7c2JHdKiTa9KuHwjsmogMulyu8qQxyM76AxbL5PRwRRRK0jrC+uLWwJjABVYxgDKKrFQDnd1k76A8bA5LW9ojpEpYOfGMh1nQCSkQzwjQHCqNwHpJJA3VAMUAxQCgFAKA//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206" name="Picture 14" descr="https://s3.amazonaws.com/lowres.cartoonstock.com/money-banking-gas-cost_of_living-inflated-fuel_price-oil_price-aban1019_low.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43300" y="4229100"/>
            <a:ext cx="2057400" cy="24997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57357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Reworks</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r>
              <a:rPr lang="en-US" dirty="0">
                <a:latin typeface="Cordia New" pitchFamily="34" charset="-34"/>
                <a:cs typeface="Cordia New" pitchFamily="34" charset="-34"/>
              </a:rPr>
              <a:t> Rework: Correction processes within the main process. Rework is always the result of a failure to do something right in the first place. Reworking something creates double labor costs while not actually producing more, thus productivity is reduced. It also requires holding additional resources just for reworking, so that normal production processes are not disrupted by reworking processes. </a:t>
            </a: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21</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42" name="Picture 2" descr="https://scontent.fbkk5-1.fna.fbcdn.net/hphotos-xft1/v/t1.0-9/10629764_942575782434940_8442226541516146049_n.jpg?oh=0fadafefcadb177dc7ea9b394fee1d77&amp;oe=5695E8C6"/>
          <p:cNvPicPr>
            <a:picLocks noChangeAspect="1" noChangeArrowheads="1"/>
          </p:cNvPicPr>
          <p:nvPr/>
        </p:nvPicPr>
        <p:blipFill rotWithShape="1">
          <a:blip r:embed="rId4">
            <a:extLst>
              <a:ext uri="{28A0092B-C50C-407E-A947-70E740481C1C}">
                <a14:useLocalDpi xmlns:a14="http://schemas.microsoft.com/office/drawing/2010/main" val="0"/>
              </a:ext>
            </a:extLst>
          </a:blip>
          <a:srcRect l="20726" t="10738" r="20726" b="15436"/>
          <a:stretch/>
        </p:blipFill>
        <p:spPr bwMode="auto">
          <a:xfrm>
            <a:off x="6094680" y="3925033"/>
            <a:ext cx="2870835" cy="2609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859934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Over processing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 New" pitchFamily="34" charset="-34"/>
                <a:cs typeface="Cordia New" pitchFamily="34" charset="-34"/>
              </a:rPr>
              <a:t>Putting more into the production than is valued by the customer. </a:t>
            </a:r>
          </a:p>
          <a:p>
            <a:pPr>
              <a:buNone/>
            </a:pPr>
            <a:r>
              <a:rPr lang="en-US" dirty="0" smtClean="0">
                <a:latin typeface="Cordia New" pitchFamily="34" charset="-34"/>
                <a:cs typeface="Cordia New" pitchFamily="34" charset="-34"/>
              </a:rPr>
              <a:t>Example: </a:t>
            </a:r>
          </a:p>
          <a:p>
            <a:pPr>
              <a:buFontTx/>
              <a:buChar char="-"/>
            </a:pPr>
            <a:r>
              <a:rPr lang="en-US" dirty="0" smtClean="0">
                <a:latin typeface="Cordia New" pitchFamily="34" charset="-34"/>
                <a:cs typeface="Cordia New" pitchFamily="34" charset="-34"/>
              </a:rPr>
              <a:t>Painting of unseen area </a:t>
            </a:r>
          </a:p>
          <a:p>
            <a:pPr>
              <a:buFontTx/>
              <a:buChar char="-"/>
            </a:pPr>
            <a:r>
              <a:rPr lang="en-US" dirty="0" smtClean="0">
                <a:latin typeface="Cordia New" pitchFamily="34" charset="-34"/>
                <a:cs typeface="Cordia New" pitchFamily="34" charset="-34"/>
              </a:rPr>
              <a:t>Unnecessary packaging </a:t>
            </a:r>
          </a:p>
          <a:p>
            <a:pPr>
              <a:buFontTx/>
              <a:buChar char="-"/>
            </a:pPr>
            <a:r>
              <a:rPr lang="en-US" dirty="0" smtClean="0">
                <a:latin typeface="Cordia New" pitchFamily="34" charset="-34"/>
                <a:cs typeface="Cordia New" pitchFamily="34" charset="-34"/>
              </a:rPr>
              <a:t>Cleaning or polishing than the level required </a:t>
            </a:r>
          </a:p>
          <a:p>
            <a:pPr>
              <a:buFontTx/>
              <a:buChar char="-"/>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22</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26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86200" y="4229100"/>
            <a:ext cx="4876800" cy="26600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3823479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Over inventory</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57150" indent="-57150">
              <a:buNone/>
            </a:pPr>
            <a:r>
              <a:rPr lang="en-US" b="1" dirty="0">
                <a:latin typeface="CordiaUPC" pitchFamily="34" charset="-34"/>
                <a:cs typeface="CordiaUPC" pitchFamily="34" charset="-34"/>
              </a:rPr>
              <a:t>Inventory control </a:t>
            </a:r>
            <a:r>
              <a:rPr lang="en-US" dirty="0">
                <a:latin typeface="CordiaUPC" pitchFamily="34" charset="-34"/>
                <a:cs typeface="CordiaUPC" pitchFamily="34" charset="-34"/>
              </a:rPr>
              <a:t>is the process of determining how many supplies and goods are needed and keeping track of quantities on hand, where each item is and who is responsible for it. Aim of inventory control is to determine the proper inventory level for each item</a:t>
            </a: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23</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2" descr="http://img.dailymail.co.uk/i/pix/2007/12_01/warehouse1SWNS_1000x56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81200" y="3657600"/>
            <a:ext cx="5334000" cy="2992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292404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Identifying the EOQ</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0" indent="0">
              <a:buNone/>
            </a:pPr>
            <a:r>
              <a:rPr lang="en-US" dirty="0">
                <a:latin typeface="Cordia New" pitchFamily="34" charset="-34"/>
                <a:cs typeface="Cordia New" pitchFamily="34" charset="-34"/>
              </a:rPr>
              <a:t>Economic order quantity (EOQ) is the order quantity that minimizes the total inventory holding costs and ordering costs. </a:t>
            </a: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24</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http://image.slidesharecdn.com/inventorymanagement-141018054726-conversion-gate02/95/inventory-management-16-638.jpg?cb=141361135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4600" y="2743200"/>
            <a:ext cx="5116347" cy="38412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823479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a:latin typeface="CordiaUPC" pitchFamily="34" charset="-34"/>
                <a:cs typeface="CordiaUPC" pitchFamily="34" charset="-34"/>
              </a:rPr>
              <a:t>Economic Order Quantity</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25</a:t>
            </a:fld>
            <a:endParaRPr lang="en-US" sz="1600" dirty="0">
              <a:latin typeface="CordiaUPC" pitchFamily="34" charset="-34"/>
              <a:cs typeface="CordiaUPC" pitchFamily="34" charset="-34"/>
            </a:endParaRPr>
          </a:p>
        </p:txBody>
      </p:sp>
      <p:sp>
        <p:nvSpPr>
          <p:cNvPr id="8" name="Inhaltsplatzhalter 2"/>
          <p:cNvSpPr txBox="1">
            <a:spLocks/>
          </p:cNvSpPr>
          <p:nvPr/>
        </p:nvSpPr>
        <p:spPr>
          <a:xfrm>
            <a:off x="491884" y="1752600"/>
            <a:ext cx="8153400" cy="2057400"/>
          </a:xfrm>
          <a:prstGeom prst="rect">
            <a:avLst/>
          </a:prstGeom>
        </p:spPr>
        <p:txBody>
          <a:bodyPr vert="horz">
            <a:norm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spcBef>
                <a:spcPts val="300"/>
              </a:spcBef>
              <a:buClr>
                <a:schemeClr val="accent3"/>
              </a:buClr>
              <a:buSzTx/>
              <a:buFont typeface="Wingdings"/>
              <a:buNone/>
              <a:defRPr/>
            </a:pPr>
            <a:r>
              <a:rPr lang="de-DE" sz="2800" dirty="0" smtClean="0">
                <a:latin typeface="CordiaUPC" pitchFamily="34" charset="-34"/>
                <a:cs typeface="CordiaUPC" pitchFamily="34" charset="-34"/>
              </a:rPr>
              <a:t>Company XYZ sells television to customers. It buys the TVs directly from manufacturer at price 1000 bath each. Every oder will cost company XYZ 20 bath. Based on the statistic, customers demand for TV per year is 8000 units. The storage cost is 2 bath per units. </a:t>
            </a:r>
          </a:p>
          <a:p>
            <a:pPr>
              <a:buFont typeface="Wingdings"/>
              <a:buNone/>
            </a:pPr>
            <a:endParaRPr lang="en-US" dirty="0">
              <a:latin typeface="Cordia New" pitchFamily="34" charset="-34"/>
              <a:cs typeface="Cordia New" pitchFamily="34" charset="-34"/>
            </a:endParaRPr>
          </a:p>
        </p:txBody>
      </p:sp>
      <p:graphicFrame>
        <p:nvGraphicFramePr>
          <p:cNvPr id="9" name="Tabelle 7"/>
          <p:cNvGraphicFramePr>
            <a:graphicFrameLocks noGrp="1"/>
          </p:cNvGraphicFramePr>
          <p:nvPr>
            <p:extLst>
              <p:ext uri="{D42A27DB-BD31-4B8C-83A1-F6EECF244321}">
                <p14:modId xmlns:p14="http://schemas.microsoft.com/office/powerpoint/2010/main" val="2671191200"/>
              </p:ext>
            </p:extLst>
          </p:nvPr>
        </p:nvGraphicFramePr>
        <p:xfrm>
          <a:off x="1600200" y="3581396"/>
          <a:ext cx="5867399" cy="3078892"/>
        </p:xfrm>
        <a:graphic>
          <a:graphicData uri="http://schemas.openxmlformats.org/drawingml/2006/table">
            <a:tbl>
              <a:tblPr/>
              <a:tblGrid>
                <a:gridCol w="936327"/>
                <a:gridCol w="936327"/>
                <a:gridCol w="982376"/>
                <a:gridCol w="1043776"/>
                <a:gridCol w="1047613"/>
                <a:gridCol w="920980"/>
              </a:tblGrid>
              <a:tr h="692152">
                <a:tc>
                  <a:txBody>
                    <a:bodyPr/>
                    <a:lstStyle/>
                    <a:p>
                      <a:pPr algn="ctr" fontAlgn="b"/>
                      <a:r>
                        <a:rPr lang="de-DE" sz="1400" b="0" i="0" u="none" strike="noStrike" dirty="0" smtClean="0">
                          <a:solidFill>
                            <a:srgbClr val="000000"/>
                          </a:solidFill>
                          <a:latin typeface="CordiaUPC" pitchFamily="34" charset="-34"/>
                          <a:cs typeface="CordiaUPC" pitchFamily="34" charset="-34"/>
                        </a:rPr>
                        <a:t>Ordered</a:t>
                      </a:r>
                      <a:r>
                        <a:rPr lang="de-DE" sz="1400" b="0" i="0" u="none" strike="noStrike" baseline="0" dirty="0" smtClean="0">
                          <a:solidFill>
                            <a:srgbClr val="000000"/>
                          </a:solidFill>
                          <a:latin typeface="CordiaUPC" pitchFamily="34" charset="-34"/>
                          <a:cs typeface="CordiaUPC" pitchFamily="34" charset="-34"/>
                        </a:rPr>
                        <a:t> </a:t>
                      </a:r>
                      <a:r>
                        <a:rPr lang="de-DE" sz="1400" b="0" i="0" u="none" strike="noStrike" dirty="0" smtClean="0">
                          <a:solidFill>
                            <a:srgbClr val="000000"/>
                          </a:solidFill>
                          <a:latin typeface="CordiaUPC" pitchFamily="34" charset="-34"/>
                          <a:cs typeface="CordiaUPC" pitchFamily="34" charset="-34"/>
                        </a:rPr>
                        <a:t>quantity</a:t>
                      </a:r>
                      <a:endParaRPr lang="th-TH" sz="1400" b="0" i="0" u="none" strike="noStrike" dirty="0">
                        <a:solidFill>
                          <a:srgbClr val="000000"/>
                        </a:solidFill>
                        <a:latin typeface="CordiaUPC" pitchFamily="34" charset="-34"/>
                        <a:cs typeface="CordiaUPC" pitchFamily="34" charset="-34"/>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smtClean="0">
                          <a:solidFill>
                            <a:srgbClr val="000000"/>
                          </a:solidFill>
                          <a:latin typeface="CordiaUPC" pitchFamily="34" charset="-34"/>
                          <a:cs typeface="CordiaUPC" pitchFamily="34" charset="-34"/>
                        </a:rPr>
                        <a:t>Frequence of order</a:t>
                      </a:r>
                      <a:endParaRPr lang="th-TH" sz="1400" b="0" i="0" u="none" strike="noStrike" dirty="0">
                        <a:solidFill>
                          <a:srgbClr val="000000"/>
                        </a:solidFill>
                        <a:latin typeface="CordiaUPC" pitchFamily="34" charset="-34"/>
                        <a:cs typeface="CordiaUPC" pitchFamily="34" charset="-34"/>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baseline="0" dirty="0" smtClean="0">
                          <a:solidFill>
                            <a:srgbClr val="000000"/>
                          </a:solidFill>
                          <a:latin typeface="CordiaUPC" pitchFamily="34" charset="-34"/>
                          <a:cs typeface="CordiaUPC" pitchFamily="34" charset="-34"/>
                        </a:rPr>
                        <a:t>Cost of order (</a:t>
                      </a:r>
                      <a:r>
                        <a:rPr lang="de-DE" sz="1400" b="0" i="0" u="none" strike="noStrike" dirty="0" smtClean="0">
                          <a:solidFill>
                            <a:srgbClr val="000000"/>
                          </a:solidFill>
                          <a:latin typeface="CordiaUPC" pitchFamily="34" charset="-34"/>
                          <a:cs typeface="CordiaUPC" pitchFamily="34" charset="-34"/>
                        </a:rPr>
                        <a:t>OC)</a:t>
                      </a:r>
                      <a:endParaRPr lang="de-DE" sz="1400" b="0" i="0" u="none" strike="noStrike" dirty="0">
                        <a:solidFill>
                          <a:srgbClr val="000000"/>
                        </a:solidFill>
                        <a:latin typeface="CordiaUPC" pitchFamily="34" charset="-34"/>
                        <a:cs typeface="CordiaUPC" pitchFamily="34" charset="-34"/>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smtClean="0">
                          <a:solidFill>
                            <a:srgbClr val="000000"/>
                          </a:solidFill>
                          <a:latin typeface="CordiaUPC" pitchFamily="34" charset="-34"/>
                          <a:cs typeface="CordiaUPC" pitchFamily="34" charset="-34"/>
                        </a:rPr>
                        <a:t>Averaged</a:t>
                      </a:r>
                      <a:r>
                        <a:rPr lang="de-DE" sz="1400" b="0" i="0" u="none" strike="noStrike" baseline="0" dirty="0" smtClean="0">
                          <a:solidFill>
                            <a:srgbClr val="000000"/>
                          </a:solidFill>
                          <a:latin typeface="CordiaUPC" pitchFamily="34" charset="-34"/>
                          <a:cs typeface="CordiaUPC" pitchFamily="34" charset="-34"/>
                        </a:rPr>
                        <a:t> storaged number</a:t>
                      </a:r>
                      <a:endParaRPr lang="th-TH" sz="1400" b="0" i="0" u="none" strike="noStrike" dirty="0">
                        <a:solidFill>
                          <a:srgbClr val="000000"/>
                        </a:solidFill>
                        <a:latin typeface="CordiaUPC" pitchFamily="34" charset="-34"/>
                        <a:cs typeface="CordiaUPC" pitchFamily="34" charset="-34"/>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smtClean="0">
                          <a:solidFill>
                            <a:srgbClr val="000000"/>
                          </a:solidFill>
                          <a:latin typeface="CordiaUPC" pitchFamily="34" charset="-34"/>
                          <a:cs typeface="CordiaUPC" pitchFamily="34" charset="-34"/>
                        </a:rPr>
                        <a:t>Storage cost</a:t>
                      </a:r>
                      <a:endParaRPr lang="de-DE" sz="1400" b="0" i="0" u="none" strike="noStrike" dirty="0">
                        <a:solidFill>
                          <a:srgbClr val="000000"/>
                        </a:solidFill>
                        <a:latin typeface="CordiaUPC" pitchFamily="34" charset="-34"/>
                        <a:cs typeface="CordiaUPC" pitchFamily="34" charset="-34"/>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Total Cost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100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80.00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1600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50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1700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200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40.00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800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200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1000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300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26.67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533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150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300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833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400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de-DE" sz="1400" b="0" i="0" u="none" strike="noStrike">
                          <a:solidFill>
                            <a:srgbClr val="000000"/>
                          </a:solidFill>
                          <a:latin typeface="CordiaUPC" pitchFamily="34" charset="-34"/>
                          <a:cs typeface="CordiaUPC" pitchFamily="34" charset="-34"/>
                        </a:rPr>
                        <a:t>20.00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de-DE" sz="1400" b="0" i="0" u="none" strike="noStrike">
                          <a:solidFill>
                            <a:srgbClr val="000000"/>
                          </a:solidFill>
                          <a:latin typeface="CordiaUPC" pitchFamily="34" charset="-34"/>
                          <a:cs typeface="CordiaUPC" pitchFamily="34" charset="-34"/>
                        </a:rPr>
                        <a:t>400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de-DE" sz="1400" b="0" i="0" u="none" strike="noStrike" dirty="0">
                          <a:solidFill>
                            <a:srgbClr val="000000"/>
                          </a:solidFill>
                          <a:latin typeface="CordiaUPC" pitchFamily="34" charset="-34"/>
                          <a:cs typeface="CordiaUPC" pitchFamily="34" charset="-34"/>
                        </a:rPr>
                        <a:t>200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de-DE" sz="1400" b="0" i="0" u="none" strike="noStrike" dirty="0">
                          <a:solidFill>
                            <a:srgbClr val="000000"/>
                          </a:solidFill>
                          <a:latin typeface="CordiaUPC" pitchFamily="34" charset="-34"/>
                          <a:cs typeface="CordiaUPC" pitchFamily="34" charset="-34"/>
                        </a:rPr>
                        <a:t>400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de-DE" sz="1400" b="0" i="0" u="none" strike="noStrike" dirty="0">
                          <a:solidFill>
                            <a:srgbClr val="000000"/>
                          </a:solidFill>
                          <a:latin typeface="CordiaUPC" pitchFamily="34" charset="-34"/>
                          <a:cs typeface="CordiaUPC" pitchFamily="34" charset="-34"/>
                        </a:rPr>
                        <a:t>800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238674">
                <a:tc>
                  <a:txBody>
                    <a:bodyPr/>
                    <a:lstStyle/>
                    <a:p>
                      <a:pPr algn="ctr" fontAlgn="b"/>
                      <a:r>
                        <a:rPr lang="de-DE" sz="1400" b="0" i="0" u="none" strike="noStrike">
                          <a:solidFill>
                            <a:srgbClr val="000000"/>
                          </a:solidFill>
                          <a:latin typeface="CordiaUPC" pitchFamily="34" charset="-34"/>
                          <a:cs typeface="CordiaUPC" pitchFamily="34" charset="-34"/>
                        </a:rPr>
                        <a:t>500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16.00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320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250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500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820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600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13.33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267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300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600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867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700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11.43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229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350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700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929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800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200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400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800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1000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900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8.89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178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450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900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1078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38674">
                <a:tc>
                  <a:txBody>
                    <a:bodyPr/>
                    <a:lstStyle/>
                    <a:p>
                      <a:pPr algn="ctr" fontAlgn="b"/>
                      <a:r>
                        <a:rPr lang="de-DE" sz="1400" b="0" i="0" u="none" strike="noStrike">
                          <a:solidFill>
                            <a:srgbClr val="000000"/>
                          </a:solidFill>
                          <a:latin typeface="CordiaUPC" pitchFamily="34" charset="-34"/>
                          <a:cs typeface="CordiaUPC" pitchFamily="34" charset="-34"/>
                        </a:rPr>
                        <a:t>1000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8.00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160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500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a:solidFill>
                            <a:srgbClr val="000000"/>
                          </a:solidFill>
                          <a:latin typeface="CordiaUPC" pitchFamily="34" charset="-34"/>
                          <a:cs typeface="CordiaUPC" pitchFamily="34" charset="-34"/>
                        </a:rPr>
                        <a:t>1000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de-DE" sz="1400" b="0" i="0" u="none" strike="noStrike" dirty="0">
                          <a:solidFill>
                            <a:srgbClr val="000000"/>
                          </a:solidFill>
                          <a:latin typeface="CordiaUPC" pitchFamily="34" charset="-34"/>
                          <a:cs typeface="CordiaUPC" pitchFamily="34" charset="-34"/>
                        </a:rPr>
                        <a:t>1160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40423645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a:latin typeface="CordiaUPC" pitchFamily="34" charset="-34"/>
                <a:cs typeface="CordiaUPC" pitchFamily="34" charset="-34"/>
              </a:rPr>
              <a:t>Economic Order Quantity</a:t>
            </a:r>
            <a:endParaRPr lang="en-US" b="1"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26</a:t>
            </a:fld>
            <a:endParaRPr lang="en-US" sz="1600" dirty="0">
              <a:latin typeface="CordiaUPC" pitchFamily="34" charset="-34"/>
              <a:cs typeface="CordiaUPC" pitchFamily="34" charset="-34"/>
            </a:endParaRPr>
          </a:p>
        </p:txBody>
      </p:sp>
      <p:graphicFrame>
        <p:nvGraphicFramePr>
          <p:cNvPr id="8" name="Inhaltsplatzhalter 6"/>
          <p:cNvGraphicFramePr>
            <a:graphicFrameLocks/>
          </p:cNvGraphicFramePr>
          <p:nvPr/>
        </p:nvGraphicFramePr>
        <p:xfrm>
          <a:off x="457200" y="1752600"/>
          <a:ext cx="8229600" cy="482123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36932444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Just in Time</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marL="0" indent="0">
              <a:buNone/>
            </a:pPr>
            <a:r>
              <a:rPr lang="en-US" dirty="0">
                <a:latin typeface="Cordia New" pitchFamily="34" charset="-34"/>
                <a:cs typeface="Cordia New" pitchFamily="34" charset="-34"/>
              </a:rPr>
              <a:t>An inventory strategy companies employ to increase efficiency and decrease waste by receiving goods only as they are needed in the production process, thereby reducing inventory costs.</a:t>
            </a:r>
          </a:p>
          <a:p>
            <a:pPr marL="0" indent="0">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27</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29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60052" y="3352800"/>
            <a:ext cx="7392552" cy="27384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6842662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a:solidFill>
                  <a:schemeClr val="tx1"/>
                </a:solidFill>
                <a:latin typeface="Cordia New" pitchFamily="34" charset="-34"/>
                <a:cs typeface="Cordia New" pitchFamily="34" charset="-34"/>
              </a:rPr>
              <a:t>Just in Time</a:t>
            </a: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28</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314" name="Picture 2" descr="http://www.strategosinc.com/images/people/jit_factory.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8992" y="1600200"/>
            <a:ext cx="7724775" cy="4657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841045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a:solidFill>
                  <a:schemeClr val="tx1"/>
                </a:solidFill>
                <a:latin typeface="Cordia New" pitchFamily="34" charset="-34"/>
                <a:cs typeface="Cordia New" pitchFamily="34" charset="-34"/>
              </a:rPr>
              <a:t>Make or Buy Decision </a:t>
            </a: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29</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362" name="Picture 2" descr="http://i1.wp.com/www.entrepreneurial-insights.com/wp-content/uploads/2014/12/Make-or-Buy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6602" y="2080974"/>
            <a:ext cx="7391400" cy="4296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841045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Make or Buy Decision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30</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338" name="Picture 2" descr="http://jpkc.hdu.edu.cn/management/scyyz/UploadEdit/20090601/200810314130.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 y="2046099"/>
            <a:ext cx="7897325" cy="4366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842662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Quality Management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a:xfrm>
            <a:off x="612648" y="3733800"/>
            <a:ext cx="8150352" cy="2362200"/>
          </a:xfrm>
        </p:spPr>
        <p:txBody>
          <a:bodyPr/>
          <a:lstStyle/>
          <a:p>
            <a:pPr marL="0" indent="0">
              <a:buNone/>
            </a:pPr>
            <a:r>
              <a:rPr lang="en-US" sz="2800" dirty="0">
                <a:latin typeface="Cordia New" pitchFamily="34" charset="-34"/>
                <a:cs typeface="Cordia New" pitchFamily="34" charset="-34"/>
              </a:rPr>
              <a:t>Quality is the degree to which a good or service meets the demands and requirements of customers</a:t>
            </a:r>
            <a:r>
              <a:rPr lang="en-US" sz="2800" dirty="0" smtClean="0">
                <a:latin typeface="Cordia New" pitchFamily="34" charset="-34"/>
                <a:cs typeface="Cordia New" pitchFamily="34" charset="-34"/>
              </a:rPr>
              <a:t>.</a:t>
            </a:r>
          </a:p>
          <a:p>
            <a:pPr marL="0" indent="0">
              <a:buNone/>
            </a:pPr>
            <a:r>
              <a:rPr lang="en-US" sz="2800" dirty="0" smtClean="0">
                <a:latin typeface="Cordia New" pitchFamily="34" charset="-34"/>
                <a:cs typeface="Cordia New" pitchFamily="34" charset="-34"/>
              </a:rPr>
              <a:t>Quality management: The </a:t>
            </a:r>
            <a:r>
              <a:rPr lang="en-US" sz="2800" dirty="0">
                <a:latin typeface="Cordia New" pitchFamily="34" charset="-34"/>
                <a:cs typeface="Cordia New" pitchFamily="34" charset="-34"/>
              </a:rPr>
              <a:t>act of overseeing all activities and tasks needed to maintain a desired level of excellence. </a:t>
            </a:r>
          </a:p>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31</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2873984" y="1624012"/>
            <a:ext cx="6096000" cy="1676400"/>
          </a:xfrm>
          <a:prstGeom prst="rect">
            <a:avLst/>
          </a:prstGeom>
          <a:solidFill>
            <a:srgbClr val="FFFF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800" i="1" dirty="0">
                <a:solidFill>
                  <a:schemeClr val="tx1"/>
                </a:solidFill>
                <a:latin typeface="CordiaUPC" pitchFamily="34" charset="-34"/>
                <a:cs typeface="CordiaUPC" pitchFamily="34" charset="-34"/>
              </a:rPr>
              <a:t>Quality is free; by contrast, not having high quality goods and services can be very expensive, especially in term of dissatisfied customers“ </a:t>
            </a:r>
          </a:p>
        </p:txBody>
      </p:sp>
      <p:pic>
        <p:nvPicPr>
          <p:cNvPr id="9" name="Picture 2" descr="http://2.bp.blogspot.com/_TVlKsd3M7Yk/SQ7DqNYN_rI/AAAAAAAAAAc/YrdAa0UW2z8/s400/bservc.jpg"/>
          <p:cNvPicPr>
            <a:picLocks noChangeAspect="1" noChangeArrowheads="1"/>
          </p:cNvPicPr>
          <p:nvPr/>
        </p:nvPicPr>
        <p:blipFill>
          <a:blip r:embed="rId4" cstate="print"/>
          <a:srcRect/>
          <a:stretch>
            <a:fillRect/>
          </a:stretch>
        </p:blipFill>
        <p:spPr bwMode="auto">
          <a:xfrm>
            <a:off x="513130" y="1724691"/>
            <a:ext cx="2209800" cy="1475042"/>
          </a:xfrm>
          <a:prstGeom prst="rect">
            <a:avLst/>
          </a:prstGeom>
          <a:noFill/>
        </p:spPr>
      </p:pic>
    </p:spTree>
    <p:extLst>
      <p:ext uri="{BB962C8B-B14F-4D97-AF65-F5344CB8AC3E}">
        <p14:creationId xmlns:p14="http://schemas.microsoft.com/office/powerpoint/2010/main" val="3068426620"/>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QA and QC</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32</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386" name="Picture 2" descr="http://cdn2.hubspot.net/hub/141386/file-17833478-jpg/images/qa-qc.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1993" y="1477654"/>
            <a:ext cx="5856882" cy="5345880"/>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http://www.dialog.com.au/workspace/uploads/open-dialog/open-dialog-quality-assurance.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24600" y="2190748"/>
            <a:ext cx="2733675" cy="26709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841045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TQM </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33</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410" name="Picture 2" descr="https://encrypted-tbn1.gstatic.com/images?q=tbn:ANd9GcRNFCih7guTApWlAUoreOaul4tBJQI0wkEbDRpXrcWqKdJrLh6q"/>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81200" y="1752600"/>
            <a:ext cx="5495339" cy="4191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842662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219200" y="174008"/>
            <a:ext cx="7546848" cy="990600"/>
          </a:xfrm>
        </p:spPr>
        <p:txBody>
          <a:bodyPr/>
          <a:lstStyle/>
          <a:p>
            <a:r>
              <a:rPr lang="en-US" dirty="0" smtClean="0">
                <a:solidFill>
                  <a:schemeClr val="tx1"/>
                </a:solidFill>
                <a:latin typeface="Cordia New" pitchFamily="34" charset="-34"/>
                <a:cs typeface="Cordia New" pitchFamily="34" charset="-34"/>
              </a:rPr>
              <a:t>Classic QC vs. TQM</a:t>
            </a:r>
            <a:endParaRPr lang="en-US" dirty="0">
              <a:solidFill>
                <a:schemeClr val="tx1"/>
              </a:solidFill>
              <a:latin typeface="Cordia New" pitchFamily="34" charset="-34"/>
              <a:cs typeface="Cordia New" pitchFamily="34" charset="-34"/>
            </a:endParaRPr>
          </a:p>
        </p:txBody>
      </p:sp>
      <p:sp>
        <p:nvSpPr>
          <p:cNvPr id="3" name="Inhaltsplatzhalter 2"/>
          <p:cNvSpPr>
            <a:spLocks noGrp="1"/>
          </p:cNvSpPr>
          <p:nvPr>
            <p:ph sz="quarter" idx="1"/>
          </p:nvPr>
        </p:nvSpPr>
        <p:spPr/>
        <p:txBody>
          <a:bodyPr/>
          <a:lstStyle/>
          <a:p>
            <a:pPr>
              <a:buNone/>
            </a:pPr>
            <a:endParaRPr lang="en-US" dirty="0">
              <a:latin typeface="Cordia New" pitchFamily="34" charset="-34"/>
              <a:cs typeface="Cordia New" pitchFamily="34" charset="-34"/>
            </a:endParaRPr>
          </a:p>
        </p:txBody>
      </p:sp>
      <p:sp>
        <p:nvSpPr>
          <p:cNvPr id="4" name="Rechteck 3"/>
          <p:cNvSpPr/>
          <p:nvPr/>
        </p:nvSpPr>
        <p:spPr>
          <a:xfrm>
            <a:off x="568656" y="1281752"/>
            <a:ext cx="8575344" cy="214952"/>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p:cNvPicPr>
            <a:picLocks noChangeAspect="1" noChangeArrowheads="1"/>
          </p:cNvPicPr>
          <p:nvPr/>
        </p:nvPicPr>
        <p:blipFill>
          <a:blip r:embed="rId3" cstate="print"/>
          <a:srcRect l="12000" t="16064" r="12000" b="13253"/>
          <a:stretch>
            <a:fillRect/>
          </a:stretch>
        </p:blipFill>
        <p:spPr bwMode="auto">
          <a:xfrm>
            <a:off x="109184" y="177424"/>
            <a:ext cx="855518" cy="990600"/>
          </a:xfrm>
          <a:prstGeom prst="rect">
            <a:avLst/>
          </a:prstGeom>
          <a:noFill/>
          <a:ln w="9525">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miter lim="800000"/>
            <a:headEnd/>
            <a:tailEnd/>
          </a:ln>
        </p:spPr>
      </p:pic>
      <p:sp>
        <p:nvSpPr>
          <p:cNvPr id="6" name="Foliennummernplatzhalter 5"/>
          <p:cNvSpPr>
            <a:spLocks noGrp="1"/>
          </p:cNvSpPr>
          <p:nvPr>
            <p:ph type="sldNum" sz="quarter" idx="12"/>
          </p:nvPr>
        </p:nvSpPr>
        <p:spPr/>
        <p:txBody>
          <a:bodyPr>
            <a:normAutofit fontScale="85000" lnSpcReduction="20000"/>
          </a:bodyPr>
          <a:lstStyle/>
          <a:p>
            <a:fld id="{B20D101C-E31B-4956-8DEA-6F92AE1231CE}" type="slidenum">
              <a:rPr lang="en-US" smtClean="0"/>
              <a:pPr/>
              <a:t>34</a:t>
            </a:fld>
            <a:endParaRPr lang="en-US" dirty="0"/>
          </a:p>
        </p:txBody>
      </p:sp>
      <p:sp>
        <p:nvSpPr>
          <p:cNvPr id="7" name="Rechteck 6"/>
          <p:cNvSpPr/>
          <p:nvPr/>
        </p:nvSpPr>
        <p:spPr>
          <a:xfrm>
            <a:off x="0" y="1600200"/>
            <a:ext cx="258168" cy="5257800"/>
          </a:xfrm>
          <a:prstGeom prst="rect">
            <a:avLst/>
          </a:prstGeom>
          <a:solidFill>
            <a:srgbClr val="1168B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8" name="Inhaltsplatzhalter 8"/>
          <p:cNvGraphicFramePr>
            <a:graphicFrameLocks/>
          </p:cNvGraphicFramePr>
          <p:nvPr>
            <p:extLst>
              <p:ext uri="{D42A27DB-BD31-4B8C-83A1-F6EECF244321}">
                <p14:modId xmlns:p14="http://schemas.microsoft.com/office/powerpoint/2010/main" val="4174187544"/>
              </p:ext>
            </p:extLst>
          </p:nvPr>
        </p:nvGraphicFramePr>
        <p:xfrm>
          <a:off x="381000" y="2438400"/>
          <a:ext cx="8610600" cy="3022600"/>
        </p:xfrm>
        <a:graphic>
          <a:graphicData uri="http://schemas.openxmlformats.org/drawingml/2006/table">
            <a:tbl>
              <a:tblPr firstRow="1" bandRow="1">
                <a:tableStyleId>{3B4B98B0-60AC-42C2-AFA5-B58CD77FA1E5}</a:tableStyleId>
              </a:tblPr>
              <a:tblGrid>
                <a:gridCol w="4305300"/>
                <a:gridCol w="4305300"/>
              </a:tblGrid>
              <a:tr h="370840">
                <a:tc>
                  <a:txBody>
                    <a:bodyPr/>
                    <a:lstStyle/>
                    <a:p>
                      <a:pPr algn="ctr"/>
                      <a:r>
                        <a:rPr lang="en-US" b="0" dirty="0" smtClean="0"/>
                        <a:t>Classic</a:t>
                      </a:r>
                      <a:r>
                        <a:rPr lang="en-US" b="0" baseline="0" dirty="0" smtClean="0"/>
                        <a:t> QC</a:t>
                      </a:r>
                      <a:endParaRPr lang="en-US" b="0" dirty="0"/>
                    </a:p>
                  </a:txBody>
                  <a:tcPr/>
                </a:tc>
                <a:tc>
                  <a:txBody>
                    <a:bodyPr/>
                    <a:lstStyle/>
                    <a:p>
                      <a:pPr algn="ctr"/>
                      <a:r>
                        <a:rPr lang="en-US" b="0" dirty="0" smtClean="0"/>
                        <a:t>Total Quality Management</a:t>
                      </a:r>
                      <a:endParaRPr lang="en-US" b="0" dirty="0"/>
                    </a:p>
                  </a:txBody>
                  <a:tcPr/>
                </a:tc>
              </a:tr>
              <a:tr h="370840">
                <a:tc>
                  <a:txBody>
                    <a:bodyPr/>
                    <a:lstStyle/>
                    <a:p>
                      <a:r>
                        <a:rPr lang="th-TH" sz="2400" b="0" dirty="0" smtClean="0">
                          <a:latin typeface="CordiaUPC" pitchFamily="34" charset="-34"/>
                          <a:cs typeface="CordiaUPC" pitchFamily="34" charset="-34"/>
                        </a:rPr>
                        <a:t>คนเป็นสาเหตุของปัญหา</a:t>
                      </a:r>
                    </a:p>
                    <a:p>
                      <a:r>
                        <a:rPr lang="th-TH" sz="2400" b="0" dirty="0" smtClean="0">
                          <a:latin typeface="CordiaUPC" pitchFamily="34" charset="-34"/>
                          <a:cs typeface="CordiaUPC" pitchFamily="34" charset="-34"/>
                        </a:rPr>
                        <a:t>การควบคุมคุณภาพเป็นเรื่องของฝ่ายผลิต</a:t>
                      </a:r>
                    </a:p>
                    <a:p>
                      <a:r>
                        <a:rPr lang="th-TH" sz="2400" b="0" dirty="0" smtClean="0">
                          <a:latin typeface="CordiaUPC" pitchFamily="34" charset="-34"/>
                          <a:cs typeface="CordiaUPC" pitchFamily="34" charset="-34"/>
                        </a:rPr>
                        <a:t>บุคคลต้องต้องรับผิดชอบต่อข้อผิดพลาด</a:t>
                      </a:r>
                    </a:p>
                    <a:p>
                      <a:r>
                        <a:rPr lang="th-TH" sz="2400" b="0" dirty="0" smtClean="0">
                          <a:latin typeface="CordiaUPC" pitchFamily="34" charset="-34"/>
                          <a:cs typeface="CordiaUPC" pitchFamily="34" charset="-34"/>
                        </a:rPr>
                        <a:t>ความผิดพลาดเป็นศูนย์เป็นเรื่องที่เป็นไปไม่ได้</a:t>
                      </a:r>
                    </a:p>
                    <a:p>
                      <a:r>
                        <a:rPr lang="th-TH" sz="2400" b="0" dirty="0" smtClean="0">
                          <a:latin typeface="CordiaUPC" pitchFamily="34" charset="-34"/>
                          <a:cs typeface="CordiaUPC" pitchFamily="34" charset="-34"/>
                        </a:rPr>
                        <a:t>เน้นลดต้นทุนมากกว่าปรับปรุงคุณภาพ</a:t>
                      </a:r>
                    </a:p>
                    <a:p>
                      <a:r>
                        <a:rPr lang="th-TH" sz="2400" b="0" dirty="0" smtClean="0">
                          <a:latin typeface="CordiaUPC" pitchFamily="34" charset="-34"/>
                          <a:cs typeface="CordiaUPC" pitchFamily="34" charset="-34"/>
                        </a:rPr>
                        <a:t>ลูกค้ารับซื้อสินค้าที่มีระดับคุณภาพตามที่บริษัทเสนอ</a:t>
                      </a:r>
                      <a:endParaRPr lang="en-US" sz="2400" b="0" dirty="0">
                        <a:latin typeface="CordiaUPC" pitchFamily="34" charset="-34"/>
                        <a:cs typeface="CordiaUPC" pitchFamily="34" charset="-34"/>
                      </a:endParaRPr>
                    </a:p>
                  </a:txBody>
                  <a:tcPr/>
                </a:tc>
                <a:tc>
                  <a:txBody>
                    <a:bodyPr/>
                    <a:lstStyle/>
                    <a:p>
                      <a:r>
                        <a:rPr lang="th-TH" sz="2400" b="0" dirty="0" smtClean="0">
                          <a:latin typeface="CordiaUPC" pitchFamily="34" charset="-34"/>
                          <a:cs typeface="CordiaUPC" pitchFamily="34" charset="-34"/>
                        </a:rPr>
                        <a:t>กระบวนการเป็นสาเหตุของปัญหา</a:t>
                      </a:r>
                    </a:p>
                    <a:p>
                      <a:r>
                        <a:rPr lang="th-TH" sz="2400" b="0" dirty="0" smtClean="0">
                          <a:latin typeface="CordiaUPC" pitchFamily="34" charset="-34"/>
                          <a:cs typeface="CordiaUPC" pitchFamily="34" charset="-34"/>
                        </a:rPr>
                        <a:t>การควบคุมคุณภาพเป็นภารกิจของทุกฝ่าย</a:t>
                      </a:r>
                    </a:p>
                    <a:p>
                      <a:r>
                        <a:rPr lang="th-TH" sz="2400" b="0" dirty="0" smtClean="0">
                          <a:latin typeface="CordiaUPC" pitchFamily="34" charset="-34"/>
                          <a:cs typeface="CordiaUPC" pitchFamily="34" charset="-34"/>
                        </a:rPr>
                        <a:t>พนักงานทุกคน ต้องรับผิดชอบกับข้อผิดพลาด</a:t>
                      </a:r>
                    </a:p>
                    <a:p>
                      <a:r>
                        <a:rPr lang="th-TH" sz="2400" b="0" dirty="0" smtClean="0">
                          <a:latin typeface="CordiaUPC" pitchFamily="34" charset="-34"/>
                          <a:cs typeface="CordiaUPC" pitchFamily="34" charset="-34"/>
                        </a:rPr>
                        <a:t>เป้าหมายคือลดความผิดพลาดให้เหลือศูนย์</a:t>
                      </a:r>
                    </a:p>
                    <a:p>
                      <a:r>
                        <a:rPr lang="th-TH" sz="2400" b="0" dirty="0" smtClean="0">
                          <a:latin typeface="CordiaUPC" pitchFamily="34" charset="-34"/>
                          <a:cs typeface="CordiaUPC" pitchFamily="34" charset="-34"/>
                        </a:rPr>
                        <a:t>เน้นการปรับปรุงคุณภาพเพื่อลดต้นทุน</a:t>
                      </a:r>
                    </a:p>
                    <a:p>
                      <a:r>
                        <a:rPr lang="th-TH" sz="2400" b="0" dirty="0" smtClean="0">
                          <a:latin typeface="CordiaUPC" pitchFamily="34" charset="-34"/>
                          <a:cs typeface="CordiaUPC" pitchFamily="34" charset="-34"/>
                        </a:rPr>
                        <a:t>มุ่งตอบสนองความต้องการของผู้บริโภคเป็นหลัก</a:t>
                      </a:r>
                      <a:endParaRPr lang="en-US" sz="2400" b="0" dirty="0">
                        <a:latin typeface="CordiaUPC" pitchFamily="34" charset="-34"/>
                        <a:cs typeface="CordiaUPC" pitchFamily="34" charset="-34"/>
                      </a:endParaRPr>
                    </a:p>
                  </a:txBody>
                  <a:tcPr/>
                </a:tc>
              </a:tr>
            </a:tbl>
          </a:graphicData>
        </a:graphic>
      </p:graphicFrame>
    </p:spTree>
    <p:extLst>
      <p:ext uri="{BB962C8B-B14F-4D97-AF65-F5344CB8AC3E}">
        <p14:creationId xmlns:p14="http://schemas.microsoft.com/office/powerpoint/2010/main" val="343841045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Galathea">
  <a:themeElements>
    <a:clrScheme name="Graustuf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Galathea">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Galathea">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910</TotalTime>
  <Words>1387</Words>
  <Application>Microsoft Office PowerPoint</Application>
  <PresentationFormat>On-screen Show (4:3)</PresentationFormat>
  <Paragraphs>264</Paragraphs>
  <Slides>34</Slides>
  <Notes>32</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Galathea</vt:lpstr>
      <vt:lpstr>PowerPoint Presentation</vt:lpstr>
      <vt:lpstr>Operations Management </vt:lpstr>
      <vt:lpstr>Operations Management </vt:lpstr>
      <vt:lpstr>Activity </vt:lpstr>
      <vt:lpstr>Planning and designing operation systems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Supply chain </vt:lpstr>
      <vt:lpstr>7 Wastes  = Muda</vt:lpstr>
      <vt:lpstr>Overproduction </vt:lpstr>
      <vt:lpstr>Unnecessary movement </vt:lpstr>
      <vt:lpstr>Unnecessary movement </vt:lpstr>
      <vt:lpstr>Unnecessary movement </vt:lpstr>
      <vt:lpstr>Unnecessary movement </vt:lpstr>
      <vt:lpstr>Transportation </vt:lpstr>
      <vt:lpstr>Reworks</vt:lpstr>
      <vt:lpstr>Over processing </vt:lpstr>
      <vt:lpstr>Over inventory</vt:lpstr>
      <vt:lpstr>Identifying the EOQ</vt:lpstr>
      <vt:lpstr>Economic Order Quantity</vt:lpstr>
      <vt:lpstr>Economic Order Quantity</vt:lpstr>
      <vt:lpstr>Just in Time</vt:lpstr>
      <vt:lpstr>Just in Time</vt:lpstr>
      <vt:lpstr>Make or Buy Decision </vt:lpstr>
      <vt:lpstr>Make or Buy Decision </vt:lpstr>
      <vt:lpstr>Quality Management </vt:lpstr>
      <vt:lpstr>QA and QC</vt:lpstr>
      <vt:lpstr>TQM </vt:lpstr>
      <vt:lpstr>Classic QC vs. TQM</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Folie 1</dc:title>
  <dc:creator>praemont</dc:creator>
  <cp:lastModifiedBy>USER</cp:lastModifiedBy>
  <cp:revision>102</cp:revision>
  <dcterms:created xsi:type="dcterms:W3CDTF">2011-03-03T05:26:32Z</dcterms:created>
  <dcterms:modified xsi:type="dcterms:W3CDTF">2016-03-28T03:56:59Z</dcterms:modified>
</cp:coreProperties>
</file>