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2" r:id="rId2"/>
    <p:sldMasterId id="2147483654" r:id="rId3"/>
  </p:sldMasterIdLst>
  <p:notesMasterIdLst>
    <p:notesMasterId r:id="rId41"/>
  </p:notesMasterIdLst>
  <p:sldIdLst>
    <p:sldId id="291" r:id="rId4"/>
    <p:sldId id="292" r:id="rId5"/>
    <p:sldId id="293" r:id="rId6"/>
    <p:sldId id="294" r:id="rId7"/>
    <p:sldId id="295" r:id="rId8"/>
    <p:sldId id="297" r:id="rId9"/>
    <p:sldId id="298" r:id="rId10"/>
    <p:sldId id="299" r:id="rId11"/>
    <p:sldId id="300" r:id="rId12"/>
    <p:sldId id="301" r:id="rId13"/>
    <p:sldId id="302" r:id="rId14"/>
    <p:sldId id="303" r:id="rId15"/>
    <p:sldId id="304" r:id="rId16"/>
    <p:sldId id="305" r:id="rId17"/>
    <p:sldId id="306" r:id="rId18"/>
    <p:sldId id="307" r:id="rId19"/>
    <p:sldId id="308" r:id="rId20"/>
    <p:sldId id="309" r:id="rId21"/>
    <p:sldId id="310" r:id="rId22"/>
    <p:sldId id="311"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Lst>
  <p:sldSz cx="12192000" cy="6858000"/>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0863" autoAdjust="0"/>
  </p:normalViewPr>
  <p:slideViewPr>
    <p:cSldViewPr>
      <p:cViewPr>
        <p:scale>
          <a:sx n="48" d="100"/>
          <a:sy n="48" d="100"/>
        </p:scale>
        <p:origin x="-1560"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5" name="PlaceHolder 1"/>
          <p:cNvSpPr>
            <a:spLocks noGrp="1"/>
          </p:cNvSpPr>
          <p:nvPr>
            <p:ph type="body"/>
          </p:nvPr>
        </p:nvSpPr>
        <p:spPr>
          <a:xfrm>
            <a:off x="756000" y="5078520"/>
            <a:ext cx="6047640" cy="4811040"/>
          </a:xfrm>
          <a:prstGeom prst="rect">
            <a:avLst/>
          </a:prstGeom>
        </p:spPr>
        <p:txBody>
          <a:bodyPr wrap="none" lIns="0" tIns="0" rIns="0" bIns="0"/>
          <a:lstStyle/>
          <a:p>
            <a:r>
              <a:rPr lang="en"/>
              <a:t>Click to edit the notes format</a:t>
            </a:r>
            <a:endParaRPr/>
          </a:p>
        </p:txBody>
      </p:sp>
      <p:sp>
        <p:nvSpPr>
          <p:cNvPr id="16" name="PlaceHolder 2"/>
          <p:cNvSpPr>
            <a:spLocks noGrp="1"/>
          </p:cNvSpPr>
          <p:nvPr>
            <p:ph type="hdr"/>
          </p:nvPr>
        </p:nvSpPr>
        <p:spPr>
          <a:xfrm>
            <a:off x="0" y="0"/>
            <a:ext cx="3280680" cy="534240"/>
          </a:xfrm>
          <a:prstGeom prst="rect">
            <a:avLst/>
          </a:prstGeom>
        </p:spPr>
        <p:txBody>
          <a:bodyPr wrap="none" lIns="0" tIns="0" rIns="0" bIns="0"/>
          <a:lstStyle/>
          <a:p>
            <a:r>
              <a:rPr lang="en"/>
              <a:t>&lt;header&gt;</a:t>
            </a:r>
            <a:endParaRPr/>
          </a:p>
        </p:txBody>
      </p:sp>
      <p:sp>
        <p:nvSpPr>
          <p:cNvPr id="17" name="PlaceHolder 3"/>
          <p:cNvSpPr>
            <a:spLocks noGrp="1"/>
          </p:cNvSpPr>
          <p:nvPr>
            <p:ph type="dt"/>
          </p:nvPr>
        </p:nvSpPr>
        <p:spPr>
          <a:xfrm>
            <a:off x="4278960" y="0"/>
            <a:ext cx="3280680" cy="534240"/>
          </a:xfrm>
          <a:prstGeom prst="rect">
            <a:avLst/>
          </a:prstGeom>
        </p:spPr>
        <p:txBody>
          <a:bodyPr wrap="none" lIns="0" tIns="0" rIns="0" bIns="0"/>
          <a:lstStyle/>
          <a:p>
            <a:pPr algn="r"/>
            <a:r>
              <a:rPr lang="en"/>
              <a:t>&lt;date/time&gt;</a:t>
            </a:r>
            <a:endParaRPr/>
          </a:p>
        </p:txBody>
      </p:sp>
      <p:sp>
        <p:nvSpPr>
          <p:cNvPr id="18" name="PlaceHolder 4"/>
          <p:cNvSpPr>
            <a:spLocks noGrp="1"/>
          </p:cNvSpPr>
          <p:nvPr>
            <p:ph type="ftr"/>
          </p:nvPr>
        </p:nvSpPr>
        <p:spPr>
          <a:xfrm>
            <a:off x="0" y="10157400"/>
            <a:ext cx="3280680" cy="534240"/>
          </a:xfrm>
          <a:prstGeom prst="rect">
            <a:avLst/>
          </a:prstGeom>
        </p:spPr>
        <p:txBody>
          <a:bodyPr wrap="none" lIns="0" tIns="0" rIns="0" bIns="0" anchor="b"/>
          <a:lstStyle/>
          <a:p>
            <a:r>
              <a:rPr lang="en"/>
              <a:t>&lt;footer&gt;</a:t>
            </a:r>
            <a:endParaRPr/>
          </a:p>
        </p:txBody>
      </p:sp>
      <p:sp>
        <p:nvSpPr>
          <p:cNvPr id="19" name="PlaceHolder 5"/>
          <p:cNvSpPr>
            <a:spLocks noGrp="1"/>
          </p:cNvSpPr>
          <p:nvPr>
            <p:ph type="sldNum"/>
          </p:nvPr>
        </p:nvSpPr>
        <p:spPr>
          <a:xfrm>
            <a:off x="4278960" y="10157400"/>
            <a:ext cx="3280680" cy="534240"/>
          </a:xfrm>
          <a:prstGeom prst="rect">
            <a:avLst/>
          </a:prstGeom>
        </p:spPr>
        <p:txBody>
          <a:bodyPr wrap="none" lIns="0" tIns="0" rIns="0" bIns="0" anchor="b"/>
          <a:lstStyle/>
          <a:p>
            <a:pPr algn="r"/>
            <a:fld id="{E1D18141-A121-4131-91C1-2131E1F18141}" type="slidenum">
              <a:rPr lang="en"/>
              <a:t>‹#›</a:t>
            </a:fld>
            <a:endParaRPr/>
          </a:p>
        </p:txBody>
      </p:sp>
    </p:spTree>
    <p:extLst>
      <p:ext uri="{BB962C8B-B14F-4D97-AF65-F5344CB8AC3E}">
        <p14:creationId xmlns:p14="http://schemas.microsoft.com/office/powerpoint/2010/main" val="4184584871"/>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ภาพนิ่ง 1"/>
          <p:cNvSpPr>
            <a:spLocks noGrp="1" noRot="1" noChangeAspect="1"/>
          </p:cNvSpPr>
          <p:nvPr>
            <p:ph type="sldImg"/>
          </p:nvPr>
        </p:nvSpPr>
        <p:spPr>
          <a:xfrm>
            <a:off x="381000" y="685800"/>
            <a:ext cx="6096000" cy="3429000"/>
          </a:xfrm>
          <a:prstGeom prst="rect">
            <a:avLst/>
          </a:prstGeom>
        </p:spPr>
      </p:sp>
      <p:sp>
        <p:nvSpPr>
          <p:cNvPr id="3" name="ตัวแทนบันทึกย่อ 2"/>
          <p:cNvSpPr>
            <a:spLocks noGrp="1"/>
          </p:cNvSpPr>
          <p:nvPr>
            <p:ph type="body" idx="1"/>
          </p:nvPr>
        </p:nvSpPr>
        <p:spPr/>
        <p:txBody>
          <a:bodyPr/>
          <a:lstStyle/>
          <a:p>
            <a:endParaRPr lang="th-TH" dirty="0"/>
          </a:p>
        </p:txBody>
      </p:sp>
      <p:sp>
        <p:nvSpPr>
          <p:cNvPr id="4" name="ตัวแทนหมายเลขภาพนิ่ง 3"/>
          <p:cNvSpPr>
            <a:spLocks noGrp="1"/>
          </p:cNvSpPr>
          <p:nvPr>
            <p:ph type="sldNum" sz="quarter" idx="10"/>
          </p:nvPr>
        </p:nvSpPr>
        <p:spPr/>
        <p:txBody>
          <a:bodyPr/>
          <a:lstStyle/>
          <a:p>
            <a:fld id="{72DBC36A-47BC-486B-B542-D8CAE15C7C17}" type="slidenum">
              <a:rPr lang="th-TH" smtClean="0">
                <a:solidFill>
                  <a:prstClr val="black"/>
                </a:solidFill>
                <a:latin typeface="Calibri"/>
                <a:cs typeface="Cordia New"/>
              </a:rPr>
              <a:pPr/>
              <a:t>2</a:t>
            </a:fld>
            <a:endParaRPr lang="th-TH">
              <a:solidFill>
                <a:prstClr val="black"/>
              </a:solidFill>
              <a:latin typeface="Calibri"/>
              <a:cs typeface="Cordia New"/>
            </a:endParaRPr>
          </a:p>
        </p:txBody>
      </p:sp>
    </p:spTree>
    <p:extLst>
      <p:ext uri="{BB962C8B-B14F-4D97-AF65-F5344CB8AC3E}">
        <p14:creationId xmlns:p14="http://schemas.microsoft.com/office/powerpoint/2010/main" val="35421074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p:txBody>
          <a:bodyPr/>
          <a:lstStyle/>
          <a:p>
            <a:pPr marL="228600" indent="-228600">
              <a:lnSpc>
                <a:spcPct val="90000"/>
              </a:lnSpc>
              <a:spcBef>
                <a:spcPts val="1000"/>
              </a:spcBef>
              <a:buFont typeface="Arial" panose="020B0604020202020204" pitchFamily="34" charset="0"/>
              <a:buChar char="•"/>
            </a:pPr>
            <a:r>
              <a:rPr lang="en-US" dirty="0" smtClean="0">
                <a:solidFill>
                  <a:srgbClr val="44546A">
                    <a:lumMod val="75000"/>
                  </a:srgbClr>
                </a:solidFill>
              </a:rPr>
              <a:t>JPMorgan is a global financial services firm and one of the largest banking institutions in the United States </a:t>
            </a:r>
          </a:p>
          <a:p>
            <a:pPr marL="228600" indent="-228600">
              <a:lnSpc>
                <a:spcPct val="90000"/>
              </a:lnSpc>
              <a:spcBef>
                <a:spcPts val="1000"/>
              </a:spcBef>
              <a:buFont typeface="Arial" panose="020B0604020202020204" pitchFamily="34" charset="0"/>
              <a:buChar char="•"/>
            </a:pPr>
            <a:r>
              <a:rPr lang="en-US" dirty="0" smtClean="0">
                <a:solidFill>
                  <a:srgbClr val="44546A">
                    <a:lumMod val="75000"/>
                  </a:srgbClr>
                </a:solidFill>
              </a:rPr>
              <a:t>Its businesses include financial services for consumers and small businesses.</a:t>
            </a:r>
          </a:p>
          <a:p>
            <a:endParaRPr lang="th-TH" dirty="0"/>
          </a:p>
        </p:txBody>
      </p:sp>
      <p:sp>
        <p:nvSpPr>
          <p:cNvPr id="4" name="Slide Number Placeholder 3"/>
          <p:cNvSpPr>
            <a:spLocks noGrp="1"/>
          </p:cNvSpPr>
          <p:nvPr>
            <p:ph type="sldNum" sz="quarter" idx="10"/>
          </p:nvPr>
        </p:nvSpPr>
        <p:spPr/>
        <p:txBody>
          <a:bodyPr/>
          <a:lstStyle/>
          <a:p>
            <a:fld id="{72DBC36A-47BC-486B-B542-D8CAE15C7C17}" type="slidenum">
              <a:rPr lang="th-TH" smtClean="0">
                <a:solidFill>
                  <a:prstClr val="black"/>
                </a:solidFill>
                <a:latin typeface="Calibri"/>
                <a:cs typeface="Cordia New"/>
              </a:rPr>
              <a:pPr/>
              <a:t>3</a:t>
            </a:fld>
            <a:endParaRPr lang="th-TH">
              <a:solidFill>
                <a:prstClr val="black"/>
              </a:solidFill>
              <a:latin typeface="Calibri"/>
              <a:cs typeface="Cordia New"/>
            </a:endParaRPr>
          </a:p>
        </p:txBody>
      </p:sp>
    </p:spTree>
    <p:extLst>
      <p:ext uri="{BB962C8B-B14F-4D97-AF65-F5344CB8AC3E}">
        <p14:creationId xmlns:p14="http://schemas.microsoft.com/office/powerpoint/2010/main" val="8542560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solidFill>
                  <a:schemeClr val="tx1"/>
                </a:solidFill>
              </a:rPr>
              <a:t>JPMorgan’s businesses take in more in deposits than they make in loans and, as a result, the Firm has excess cash that must be invested to meet future liquidity needs and provide a reasonable return. Which it is</a:t>
            </a:r>
            <a:r>
              <a:rPr lang="en-US" sz="1800" baseline="0" dirty="0" smtClean="0">
                <a:solidFill>
                  <a:schemeClr val="tx1"/>
                </a:solidFill>
              </a:rPr>
              <a:t> a CIO  task to manage this amount of asset </a:t>
            </a:r>
            <a:endParaRPr lang="th-TH" sz="1800" dirty="0" smtClean="0">
              <a:solidFill>
                <a:schemeClr val="tx1"/>
              </a:solidFill>
            </a:endParaRPr>
          </a:p>
          <a:p>
            <a:pPr marL="0" lvl="0" indent="0">
              <a:lnSpc>
                <a:spcPct val="90000"/>
              </a:lnSpc>
              <a:spcBef>
                <a:spcPts val="1000"/>
              </a:spcBef>
              <a:buFont typeface="Arial" panose="020B0604020202020204" pitchFamily="34" charset="0"/>
              <a:buNone/>
            </a:pPr>
            <a:endParaRPr lang="en-US" sz="1800" dirty="0" smtClean="0">
              <a:solidFill>
                <a:srgbClr val="44546A">
                  <a:lumMod val="75000"/>
                </a:srgbClr>
              </a:solidFill>
            </a:endParaRPr>
          </a:p>
          <a:p>
            <a:pPr marL="228600" lvl="0" indent="-228600">
              <a:lnSpc>
                <a:spcPct val="90000"/>
              </a:lnSpc>
              <a:spcBef>
                <a:spcPts val="1000"/>
              </a:spcBef>
              <a:buFont typeface="Arial" panose="020B0604020202020204" pitchFamily="34" charset="0"/>
              <a:buChar char="•"/>
            </a:pPr>
            <a:r>
              <a:rPr lang="en-US" sz="1800" dirty="0" smtClean="0">
                <a:solidFill>
                  <a:srgbClr val="44546A">
                    <a:lumMod val="75000"/>
                  </a:srgbClr>
                </a:solidFill>
              </a:rPr>
              <a:t>Since investments in the asset basically can be seen as a “long” position on that particular asset.</a:t>
            </a:r>
          </a:p>
          <a:p>
            <a:pPr marL="228600" lvl="0" indent="-228600">
              <a:lnSpc>
                <a:spcPct val="90000"/>
              </a:lnSpc>
              <a:spcBef>
                <a:spcPts val="1000"/>
              </a:spcBef>
              <a:buFont typeface="Arial" panose="020B0604020202020204" pitchFamily="34" charset="0"/>
              <a:buChar char="•"/>
            </a:pPr>
            <a:r>
              <a:rPr lang="en-US" sz="1800" dirty="0" smtClean="0">
                <a:solidFill>
                  <a:srgbClr val="44546A">
                    <a:lumMod val="75000"/>
                  </a:srgbClr>
                </a:solidFill>
              </a:rPr>
              <a:t>In the unforeseen event, the bank may face losses when those assets gone bad.</a:t>
            </a: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smtClean="0">
                <a:solidFill>
                  <a:srgbClr val="44546A">
                    <a:lumMod val="75000"/>
                  </a:srgbClr>
                </a:solidFill>
              </a:rPr>
              <a:t>CIO invests the bulk of JPMorgan’s excess cash in high credit quality, fixed-income securities (Bonds) and asset-backed securities (Mortgage-back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smtClean="0">
              <a:solidFill>
                <a:srgbClr val="44546A">
                  <a:lumMod val="75000"/>
                </a:srgbClr>
              </a:solidFill>
            </a:endParaRPr>
          </a:p>
          <a:p>
            <a:endParaRPr lang="th-TH" dirty="0"/>
          </a:p>
        </p:txBody>
      </p:sp>
      <p:sp>
        <p:nvSpPr>
          <p:cNvPr id="4" name="Slide Number Placeholder 3"/>
          <p:cNvSpPr>
            <a:spLocks noGrp="1"/>
          </p:cNvSpPr>
          <p:nvPr>
            <p:ph type="sldNum" sz="quarter" idx="10"/>
          </p:nvPr>
        </p:nvSpPr>
        <p:spPr/>
        <p:txBody>
          <a:bodyPr/>
          <a:lstStyle/>
          <a:p>
            <a:fld id="{72DBC36A-47BC-486B-B542-D8CAE15C7C17}" type="slidenum">
              <a:rPr lang="th-TH" smtClean="0">
                <a:solidFill>
                  <a:prstClr val="black"/>
                </a:solidFill>
                <a:latin typeface="Calibri"/>
                <a:cs typeface="Cordia New"/>
              </a:rPr>
              <a:pPr/>
              <a:t>4</a:t>
            </a:fld>
            <a:endParaRPr lang="th-TH">
              <a:solidFill>
                <a:prstClr val="black"/>
              </a:solidFill>
              <a:latin typeface="Calibri"/>
              <a:cs typeface="Cordia New"/>
            </a:endParaRPr>
          </a:p>
        </p:txBody>
      </p:sp>
    </p:spTree>
    <p:extLst>
      <p:ext uri="{BB962C8B-B14F-4D97-AF65-F5344CB8AC3E}">
        <p14:creationId xmlns:p14="http://schemas.microsoft.com/office/powerpoint/2010/main" val="29006453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smtClean="0">
                <a:solidFill>
                  <a:srgbClr val="44546A">
                    <a:lumMod val="75000"/>
                  </a:srgbClr>
                </a:solidFill>
              </a:rPr>
              <a:t>The intention is to hedge against the “long” position of the firm’s portfolio</a:t>
            </a:r>
          </a:p>
          <a:p>
            <a:endParaRPr lang="th-TH" dirty="0"/>
          </a:p>
        </p:txBody>
      </p:sp>
      <p:sp>
        <p:nvSpPr>
          <p:cNvPr id="4" name="Slide Number Placeholder 3"/>
          <p:cNvSpPr>
            <a:spLocks noGrp="1"/>
          </p:cNvSpPr>
          <p:nvPr>
            <p:ph type="sldNum" sz="quarter" idx="10"/>
          </p:nvPr>
        </p:nvSpPr>
        <p:spPr/>
        <p:txBody>
          <a:bodyPr/>
          <a:lstStyle/>
          <a:p>
            <a:fld id="{72DBC36A-47BC-486B-B542-D8CAE15C7C17}" type="slidenum">
              <a:rPr lang="th-TH" smtClean="0">
                <a:solidFill>
                  <a:prstClr val="black"/>
                </a:solidFill>
                <a:latin typeface="Calibri"/>
                <a:cs typeface="Cordia New"/>
              </a:rPr>
              <a:pPr/>
              <a:t>5</a:t>
            </a:fld>
            <a:endParaRPr lang="th-TH">
              <a:solidFill>
                <a:prstClr val="black"/>
              </a:solidFill>
              <a:latin typeface="Calibri"/>
              <a:cs typeface="Cordia New"/>
            </a:endParaRPr>
          </a:p>
        </p:txBody>
      </p:sp>
    </p:spTree>
    <p:extLst>
      <p:ext uri="{BB962C8B-B14F-4D97-AF65-F5344CB8AC3E}">
        <p14:creationId xmlns:p14="http://schemas.microsoft.com/office/powerpoint/2010/main" val="11847642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72DBC36A-47BC-486B-B542-D8CAE15C7C17}" type="slidenum">
              <a:rPr lang="th-TH" smtClean="0">
                <a:solidFill>
                  <a:prstClr val="black"/>
                </a:solidFill>
                <a:latin typeface="Calibri"/>
                <a:cs typeface="Cordia New"/>
              </a:rPr>
              <a:pPr/>
              <a:t>6</a:t>
            </a:fld>
            <a:endParaRPr lang="th-TH">
              <a:solidFill>
                <a:prstClr val="black"/>
              </a:solidFill>
              <a:latin typeface="Calibri"/>
              <a:cs typeface="Cordia New"/>
            </a:endParaRPr>
          </a:p>
        </p:txBody>
      </p:sp>
    </p:spTree>
    <p:extLst>
      <p:ext uri="{BB962C8B-B14F-4D97-AF65-F5344CB8AC3E}">
        <p14:creationId xmlns:p14="http://schemas.microsoft.com/office/powerpoint/2010/main" val="15782783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a:noFill/>
          <a:ln w="12700">
            <a:solidFill>
              <a:prstClr val="black"/>
            </a:solidFill>
          </a:ln>
        </p:spPr>
      </p:sp>
      <p:sp>
        <p:nvSpPr>
          <p:cNvPr id="3" name="Notes Placeholder 2"/>
          <p:cNvSpPr>
            <a:spLocks noGrp="1"/>
          </p:cNvSpPr>
          <p:nvPr>
            <p:ph type="body" idx="1"/>
          </p:nvPr>
        </p:nvSpPr>
        <p:spPr/>
        <p:txBody>
          <a:bodyPr/>
          <a:lstStyle/>
          <a:p>
            <a:pPr marL="228600" indent="-228600">
              <a:lnSpc>
                <a:spcPct val="90000"/>
              </a:lnSpc>
              <a:spcBef>
                <a:spcPts val="1000"/>
              </a:spcBef>
              <a:buFont typeface="Arial" panose="020B0604020202020204" pitchFamily="34" charset="0"/>
              <a:buChar char="•"/>
            </a:pPr>
            <a:r>
              <a:rPr lang="en-US" dirty="0" smtClean="0">
                <a:solidFill>
                  <a:srgbClr val="44546A">
                    <a:lumMod val="75000"/>
                  </a:srgbClr>
                </a:solidFill>
              </a:rPr>
              <a:t>The senior management inform CIO to reduce the sizes of portfolio to lessen the RWA accordance to Basel III.</a:t>
            </a:r>
          </a:p>
          <a:p>
            <a:pPr marL="228600" indent="-228600">
              <a:lnSpc>
                <a:spcPct val="90000"/>
              </a:lnSpc>
              <a:spcBef>
                <a:spcPts val="1000"/>
              </a:spcBef>
              <a:buFont typeface="Arial" panose="020B0604020202020204" pitchFamily="34" charset="0"/>
              <a:buChar char="•"/>
            </a:pPr>
            <a:r>
              <a:rPr lang="en-US" dirty="0" smtClean="0">
                <a:solidFill>
                  <a:srgbClr val="44546A">
                    <a:lumMod val="75000"/>
                  </a:srgbClr>
                </a:solidFill>
              </a:rPr>
              <a:t>And senior management being optimistic about the Europe economy, thus decided that credit protection is unnecessary.</a:t>
            </a:r>
          </a:p>
          <a:p>
            <a:endParaRPr lang="th-TH" dirty="0"/>
          </a:p>
        </p:txBody>
      </p:sp>
      <p:sp>
        <p:nvSpPr>
          <p:cNvPr id="4" name="Slide Number Placeholder 3"/>
          <p:cNvSpPr>
            <a:spLocks noGrp="1"/>
          </p:cNvSpPr>
          <p:nvPr>
            <p:ph type="sldNum" idx="10"/>
          </p:nvPr>
        </p:nvSpPr>
        <p:spPr/>
        <p:txBody>
          <a:bodyPr/>
          <a:lstStyle/>
          <a:p>
            <a:pPr algn="r"/>
            <a:fld id="{E1D18141-A121-4131-91C1-2131E1F18141}" type="slidenum">
              <a:rPr lang="en" smtClean="0"/>
              <a:t>7</a:t>
            </a:fld>
            <a:endParaRPr lang="en"/>
          </a:p>
        </p:txBody>
      </p:sp>
    </p:spTree>
    <p:extLst>
      <p:ext uri="{BB962C8B-B14F-4D97-AF65-F5344CB8AC3E}">
        <p14:creationId xmlns:p14="http://schemas.microsoft.com/office/powerpoint/2010/main" val="6017088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72DBC36A-47BC-486B-B542-D8CAE15C7C17}" type="slidenum">
              <a:rPr lang="th-TH" smtClean="0">
                <a:solidFill>
                  <a:prstClr val="black"/>
                </a:solidFill>
                <a:latin typeface="Calibri"/>
                <a:cs typeface="Cordia New"/>
              </a:rPr>
              <a:pPr/>
              <a:t>8</a:t>
            </a:fld>
            <a:endParaRPr lang="th-TH">
              <a:solidFill>
                <a:prstClr val="black"/>
              </a:solidFill>
              <a:latin typeface="Calibri"/>
              <a:cs typeface="Cordia New"/>
            </a:endParaRPr>
          </a:p>
        </p:txBody>
      </p:sp>
    </p:spTree>
    <p:extLst>
      <p:ext uri="{BB962C8B-B14F-4D97-AF65-F5344CB8AC3E}">
        <p14:creationId xmlns:p14="http://schemas.microsoft.com/office/powerpoint/2010/main" val="14953545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US" dirty="0" smtClean="0"/>
              <a:t>It’s simply an Credit Default Swap (CDS) index that tracks the corporate bonds of 125 high-quality companies in North America. </a:t>
            </a:r>
          </a:p>
          <a:p>
            <a:endParaRPr lang="th-TH" dirty="0"/>
          </a:p>
        </p:txBody>
      </p:sp>
      <p:sp>
        <p:nvSpPr>
          <p:cNvPr id="4" name="Slide Number Placeholder 3"/>
          <p:cNvSpPr>
            <a:spLocks noGrp="1"/>
          </p:cNvSpPr>
          <p:nvPr>
            <p:ph type="sldNum" idx="10"/>
          </p:nvPr>
        </p:nvSpPr>
        <p:spPr/>
        <p:txBody>
          <a:bodyPr/>
          <a:lstStyle/>
          <a:p>
            <a:pPr algn="r"/>
            <a:fld id="{E1D18141-A121-4131-91C1-2131E1F18141}" type="slidenum">
              <a:rPr lang="en" smtClean="0"/>
              <a:t>9</a:t>
            </a:fld>
            <a:endParaRPr lang="en"/>
          </a:p>
        </p:txBody>
      </p:sp>
    </p:spTree>
    <p:extLst>
      <p:ext uri="{BB962C8B-B14F-4D97-AF65-F5344CB8AC3E}">
        <p14:creationId xmlns:p14="http://schemas.microsoft.com/office/powerpoint/2010/main" val="28250014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p:txBody>
          <a:bodyPr/>
          <a:lstStyle/>
          <a:p>
            <a:r>
              <a:rPr lang="en-US" dirty="0" smtClean="0"/>
              <a:t>It turned out that </a:t>
            </a:r>
            <a:r>
              <a:rPr lang="en-US" dirty="0" err="1" smtClean="0"/>
              <a:t>Iksil</a:t>
            </a:r>
            <a:r>
              <a:rPr lang="en-US" dirty="0" smtClean="0"/>
              <a:t> was not reducing the size of portfolio but increasing it.</a:t>
            </a:r>
          </a:p>
          <a:p>
            <a:endParaRPr lang="th-TH" dirty="0"/>
          </a:p>
        </p:txBody>
      </p:sp>
      <p:sp>
        <p:nvSpPr>
          <p:cNvPr id="4" name="Slide Number Placeholder 3"/>
          <p:cNvSpPr>
            <a:spLocks noGrp="1"/>
          </p:cNvSpPr>
          <p:nvPr>
            <p:ph type="sldNum" sz="quarter" idx="10"/>
          </p:nvPr>
        </p:nvSpPr>
        <p:spPr/>
        <p:txBody>
          <a:bodyPr/>
          <a:lstStyle/>
          <a:p>
            <a:fld id="{72DBC36A-47BC-486B-B542-D8CAE15C7C17}" type="slidenum">
              <a:rPr lang="th-TH" smtClean="0">
                <a:solidFill>
                  <a:prstClr val="black"/>
                </a:solidFill>
                <a:latin typeface="Calibri"/>
                <a:cs typeface="Cordia New"/>
              </a:rPr>
              <a:pPr/>
              <a:t>10</a:t>
            </a:fld>
            <a:endParaRPr lang="th-TH">
              <a:solidFill>
                <a:prstClr val="black"/>
              </a:solidFill>
              <a:latin typeface="Calibri"/>
              <a:cs typeface="Cordia New"/>
            </a:endParaRPr>
          </a:p>
        </p:txBody>
      </p:sp>
    </p:spTree>
    <p:extLst>
      <p:ext uri="{BB962C8B-B14F-4D97-AF65-F5344CB8AC3E}">
        <p14:creationId xmlns:p14="http://schemas.microsoft.com/office/powerpoint/2010/main" val="19294574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p:txBody>
          <a:bodyPr/>
          <a:lstStyle/>
          <a:p>
            <a:r>
              <a:rPr lang="en-US" dirty="0" smtClean="0"/>
              <a:t>1 </a:t>
            </a:r>
            <a:r>
              <a:rPr lang="en-US" sz="1800" dirty="0" smtClean="0">
                <a:solidFill>
                  <a:srgbClr val="44546A">
                    <a:lumMod val="75000"/>
                  </a:srgbClr>
                </a:solidFill>
              </a:rPr>
              <a:t>He was shorting the CDS index to the extend that the </a:t>
            </a:r>
          </a:p>
          <a:p>
            <a:r>
              <a:rPr lang="en-US" sz="1800" dirty="0" smtClean="0">
                <a:solidFill>
                  <a:srgbClr val="44546A">
                    <a:lumMod val="75000"/>
                  </a:srgbClr>
                </a:solidFill>
              </a:rPr>
              <a:t>2 Thus result in </a:t>
            </a:r>
            <a:endParaRPr lang="th-TH" dirty="0"/>
          </a:p>
        </p:txBody>
      </p:sp>
      <p:sp>
        <p:nvSpPr>
          <p:cNvPr id="4" name="Slide Number Placeholder 3"/>
          <p:cNvSpPr>
            <a:spLocks noGrp="1"/>
          </p:cNvSpPr>
          <p:nvPr>
            <p:ph type="sldNum" sz="quarter" idx="10"/>
          </p:nvPr>
        </p:nvSpPr>
        <p:spPr/>
        <p:txBody>
          <a:bodyPr/>
          <a:lstStyle/>
          <a:p>
            <a:fld id="{72DBC36A-47BC-486B-B542-D8CAE15C7C17}" type="slidenum">
              <a:rPr lang="th-TH" smtClean="0">
                <a:solidFill>
                  <a:prstClr val="black"/>
                </a:solidFill>
                <a:latin typeface="Calibri"/>
                <a:cs typeface="Cordia New"/>
              </a:rPr>
              <a:pPr/>
              <a:t>12</a:t>
            </a:fld>
            <a:endParaRPr lang="th-TH">
              <a:solidFill>
                <a:prstClr val="black"/>
              </a:solidFill>
              <a:latin typeface="Calibri"/>
              <a:cs typeface="Cordia New"/>
            </a:endParaRPr>
          </a:p>
        </p:txBody>
      </p:sp>
    </p:spTree>
    <p:extLst>
      <p:ext uri="{BB962C8B-B14F-4D97-AF65-F5344CB8AC3E}">
        <p14:creationId xmlns:p14="http://schemas.microsoft.com/office/powerpoint/2010/main" val="2462665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72DBC36A-47BC-486B-B542-D8CAE15C7C17}" type="slidenum">
              <a:rPr lang="th-TH" smtClean="0">
                <a:solidFill>
                  <a:prstClr val="black"/>
                </a:solidFill>
                <a:latin typeface="Calibri"/>
                <a:cs typeface="Cordia New"/>
              </a:rPr>
              <a:pPr/>
              <a:t>13</a:t>
            </a:fld>
            <a:endParaRPr lang="th-TH">
              <a:solidFill>
                <a:prstClr val="black"/>
              </a:solidFill>
              <a:latin typeface="Calibri"/>
              <a:cs typeface="Cordia New"/>
            </a:endParaRPr>
          </a:p>
        </p:txBody>
      </p:sp>
    </p:spTree>
    <p:extLst>
      <p:ext uri="{BB962C8B-B14F-4D97-AF65-F5344CB8AC3E}">
        <p14:creationId xmlns:p14="http://schemas.microsoft.com/office/powerpoint/2010/main" val="9770469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p:txBody>
          <a:bodyPr/>
          <a:lstStyle/>
          <a:p>
            <a:r>
              <a:rPr lang="en-US" sz="1800" dirty="0" smtClean="0">
                <a:solidFill>
                  <a:srgbClr val="44546A">
                    <a:lumMod val="75000"/>
                  </a:srgbClr>
                </a:solidFill>
              </a:rPr>
              <a:t>1 The so call “hedging” position by the firm is out of reasonable proportion. </a:t>
            </a:r>
            <a:endParaRPr lang="th-TH" dirty="0"/>
          </a:p>
        </p:txBody>
      </p:sp>
      <p:sp>
        <p:nvSpPr>
          <p:cNvPr id="4" name="Slide Number Placeholder 3"/>
          <p:cNvSpPr>
            <a:spLocks noGrp="1"/>
          </p:cNvSpPr>
          <p:nvPr>
            <p:ph type="sldNum" sz="quarter" idx="10"/>
          </p:nvPr>
        </p:nvSpPr>
        <p:spPr/>
        <p:txBody>
          <a:bodyPr/>
          <a:lstStyle/>
          <a:p>
            <a:fld id="{72DBC36A-47BC-486B-B542-D8CAE15C7C17}" type="slidenum">
              <a:rPr lang="th-TH" smtClean="0">
                <a:solidFill>
                  <a:prstClr val="black"/>
                </a:solidFill>
                <a:latin typeface="Calibri"/>
                <a:cs typeface="Cordia New"/>
              </a:rPr>
              <a:pPr/>
              <a:t>14</a:t>
            </a:fld>
            <a:endParaRPr lang="th-TH">
              <a:solidFill>
                <a:prstClr val="black"/>
              </a:solidFill>
              <a:latin typeface="Calibri"/>
              <a:cs typeface="Cordia New"/>
            </a:endParaRPr>
          </a:p>
        </p:txBody>
      </p:sp>
    </p:spTree>
    <p:extLst>
      <p:ext uri="{BB962C8B-B14F-4D97-AF65-F5344CB8AC3E}">
        <p14:creationId xmlns:p14="http://schemas.microsoft.com/office/powerpoint/2010/main" val="18974618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p:txBody>
          <a:bodyPr/>
          <a:lstStyle/>
          <a:p>
            <a:r>
              <a:rPr lang="en-US" dirty="0" smtClean="0"/>
              <a:t>1. It</a:t>
            </a:r>
            <a:r>
              <a:rPr lang="en-US" baseline="0" dirty="0" smtClean="0"/>
              <a:t> maybe that of principle-agent problem that they may gain huge from the bet due to compensation.</a:t>
            </a:r>
            <a:r>
              <a:rPr lang="en-US" dirty="0" smtClean="0"/>
              <a:t/>
            </a:r>
            <a:br>
              <a:rPr lang="en-US" dirty="0" smtClean="0"/>
            </a:br>
            <a:r>
              <a:rPr lang="en-US" dirty="0" smtClean="0"/>
              <a:t>2. As a result,</a:t>
            </a:r>
          </a:p>
          <a:p>
            <a:r>
              <a:rPr lang="en-US" dirty="0" smtClean="0"/>
              <a:t>significant risk management weaknesses developed within CIO that allowed the traders to pursue</a:t>
            </a:r>
          </a:p>
          <a:p>
            <a:r>
              <a:rPr lang="en-US" dirty="0" smtClean="0"/>
              <a:t>their flawed and risky trading strategies.</a:t>
            </a:r>
          </a:p>
          <a:p>
            <a:r>
              <a:rPr lang="en-US" dirty="0" smtClean="0"/>
              <a:t>3. There were no</a:t>
            </a:r>
          </a:p>
          <a:p>
            <a:r>
              <a:rPr lang="en-US" dirty="0" smtClean="0"/>
              <a:t>limits by size, asset type or risk factor specific to the Synthetic Credit Portfolio. There can arise</a:t>
            </a:r>
            <a:r>
              <a:rPr lang="en-US" baseline="0" dirty="0" smtClean="0"/>
              <a:t> concentration risk in certain asset.</a:t>
            </a:r>
            <a:endParaRPr lang="th-TH" dirty="0"/>
          </a:p>
        </p:txBody>
      </p:sp>
      <p:sp>
        <p:nvSpPr>
          <p:cNvPr id="4" name="Slide Number Placeholder 3"/>
          <p:cNvSpPr>
            <a:spLocks noGrp="1"/>
          </p:cNvSpPr>
          <p:nvPr>
            <p:ph type="sldNum" sz="quarter" idx="10"/>
          </p:nvPr>
        </p:nvSpPr>
        <p:spPr/>
        <p:txBody>
          <a:bodyPr/>
          <a:lstStyle/>
          <a:p>
            <a:fld id="{72DBC36A-47BC-486B-B542-D8CAE15C7C17}" type="slidenum">
              <a:rPr lang="th-TH" smtClean="0">
                <a:solidFill>
                  <a:prstClr val="black"/>
                </a:solidFill>
                <a:latin typeface="Calibri"/>
                <a:cs typeface="Cordia New"/>
              </a:rPr>
              <a:pPr/>
              <a:t>15</a:t>
            </a:fld>
            <a:endParaRPr lang="th-TH">
              <a:solidFill>
                <a:prstClr val="black"/>
              </a:solidFill>
              <a:latin typeface="Calibri"/>
              <a:cs typeface="Cordia New"/>
            </a:endParaRPr>
          </a:p>
        </p:txBody>
      </p:sp>
    </p:spTree>
    <p:extLst>
      <p:ext uri="{BB962C8B-B14F-4D97-AF65-F5344CB8AC3E}">
        <p14:creationId xmlns:p14="http://schemas.microsoft.com/office/powerpoint/2010/main" val="42439435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72DBC36A-47BC-486B-B542-D8CAE15C7C17}" type="slidenum">
              <a:rPr lang="th-TH" smtClean="0">
                <a:solidFill>
                  <a:prstClr val="black"/>
                </a:solidFill>
                <a:latin typeface="Calibri"/>
                <a:cs typeface="Cordia New"/>
              </a:rPr>
              <a:pPr/>
              <a:t>16</a:t>
            </a:fld>
            <a:endParaRPr lang="th-TH">
              <a:solidFill>
                <a:prstClr val="black"/>
              </a:solidFill>
              <a:latin typeface="Calibri"/>
              <a:cs typeface="Cordia New"/>
            </a:endParaRPr>
          </a:p>
        </p:txBody>
      </p:sp>
    </p:spTree>
    <p:extLst>
      <p:ext uri="{BB962C8B-B14F-4D97-AF65-F5344CB8AC3E}">
        <p14:creationId xmlns:p14="http://schemas.microsoft.com/office/powerpoint/2010/main" val="13070510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smtClean="0">
                <a:solidFill>
                  <a:srgbClr val="44546A">
                    <a:lumMod val="75000"/>
                  </a:srgbClr>
                </a:solidFill>
              </a:rPr>
              <a:t>It is clear that all financial institutions will have a risk management department to provide effective monitoring upon all transactions in the bank. Which in this London whale case, Risk department will surely noticed about the huge position taken by the trader and notify the top executives. </a:t>
            </a:r>
          </a:p>
          <a:p>
            <a:endParaRPr lang="en-US" sz="1800" dirty="0" smtClean="0">
              <a:solidFill>
                <a:srgbClr val="44546A">
                  <a:lumMod val="75000"/>
                </a:srgbClr>
              </a:solidFill>
            </a:endParaRPr>
          </a:p>
          <a:p>
            <a:endParaRPr lang="en-US" sz="1800" dirty="0" smtClean="0">
              <a:solidFill>
                <a:srgbClr val="44546A">
                  <a:lumMod val="75000"/>
                </a:srgbClr>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smtClean="0">
                <a:solidFill>
                  <a:srgbClr val="44546A">
                    <a:lumMod val="75000"/>
                  </a:srgbClr>
                </a:solidFill>
              </a:rPr>
              <a:t>“tempest in a teapot.”</a:t>
            </a:r>
            <a:endParaRPr lang="en-US" sz="1800" dirty="0" smtClean="0">
              <a:solidFill>
                <a:prstClr val="black"/>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smtClean="0">
                <a:solidFill>
                  <a:srgbClr val="44546A">
                    <a:lumMod val="75000"/>
                  </a:srgbClr>
                </a:solidFill>
              </a:rPr>
              <a:t>Which mean a small event that has been exaggerated out of proportion. And let the situation continue and result in huge loss.</a:t>
            </a:r>
            <a:endParaRPr lang="en-US" sz="1800" dirty="0" smtClean="0">
              <a:solidFill>
                <a:prstClr val="black"/>
              </a:solidFill>
            </a:endParaRPr>
          </a:p>
          <a:p>
            <a:endParaRPr lang="th-TH" dirty="0"/>
          </a:p>
        </p:txBody>
      </p:sp>
      <p:sp>
        <p:nvSpPr>
          <p:cNvPr id="4" name="Slide Number Placeholder 3"/>
          <p:cNvSpPr>
            <a:spLocks noGrp="1"/>
          </p:cNvSpPr>
          <p:nvPr>
            <p:ph type="sldNum" sz="quarter" idx="10"/>
          </p:nvPr>
        </p:nvSpPr>
        <p:spPr/>
        <p:txBody>
          <a:bodyPr/>
          <a:lstStyle/>
          <a:p>
            <a:fld id="{72DBC36A-47BC-486B-B542-D8CAE15C7C17}" type="slidenum">
              <a:rPr lang="th-TH" smtClean="0">
                <a:solidFill>
                  <a:prstClr val="black"/>
                </a:solidFill>
                <a:latin typeface="Calibri"/>
                <a:cs typeface="Cordia New"/>
              </a:rPr>
              <a:pPr/>
              <a:t>17</a:t>
            </a:fld>
            <a:endParaRPr lang="th-TH">
              <a:solidFill>
                <a:prstClr val="black"/>
              </a:solidFill>
              <a:latin typeface="Calibri"/>
              <a:cs typeface="Cordia New"/>
            </a:endParaRPr>
          </a:p>
        </p:txBody>
      </p:sp>
    </p:spTree>
    <p:extLst>
      <p:ext uri="{BB962C8B-B14F-4D97-AF65-F5344CB8AC3E}">
        <p14:creationId xmlns:p14="http://schemas.microsoft.com/office/powerpoint/2010/main" val="42827261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72DBC36A-47BC-486B-B542-D8CAE15C7C17}" type="slidenum">
              <a:rPr lang="th-TH" smtClean="0">
                <a:solidFill>
                  <a:prstClr val="black"/>
                </a:solidFill>
                <a:latin typeface="Calibri"/>
                <a:cs typeface="Cordia New"/>
              </a:rPr>
              <a:pPr/>
              <a:t>18</a:t>
            </a:fld>
            <a:endParaRPr lang="th-TH">
              <a:solidFill>
                <a:prstClr val="black"/>
              </a:solidFill>
              <a:latin typeface="Calibri"/>
              <a:cs typeface="Cordia New"/>
            </a:endParaRPr>
          </a:p>
        </p:txBody>
      </p:sp>
    </p:spTree>
    <p:extLst>
      <p:ext uri="{BB962C8B-B14F-4D97-AF65-F5344CB8AC3E}">
        <p14:creationId xmlns:p14="http://schemas.microsoft.com/office/powerpoint/2010/main" val="2085674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solidFill>
                  <a:srgbClr val="44546A">
                    <a:lumMod val="75000"/>
                  </a:srgbClr>
                </a:solidFill>
              </a:rPr>
              <a:t>1due to cooperation in investigation, even though he is the main player to set everything in motion.</a:t>
            </a:r>
          </a:p>
          <a:p>
            <a:endParaRPr lang="th-TH" dirty="0"/>
          </a:p>
        </p:txBody>
      </p:sp>
      <p:sp>
        <p:nvSpPr>
          <p:cNvPr id="4" name="Slide Number Placeholder 3"/>
          <p:cNvSpPr>
            <a:spLocks noGrp="1"/>
          </p:cNvSpPr>
          <p:nvPr>
            <p:ph type="sldNum" sz="quarter" idx="10"/>
          </p:nvPr>
        </p:nvSpPr>
        <p:spPr/>
        <p:txBody>
          <a:bodyPr/>
          <a:lstStyle/>
          <a:p>
            <a:fld id="{72DBC36A-47BC-486B-B542-D8CAE15C7C17}" type="slidenum">
              <a:rPr lang="th-TH" smtClean="0">
                <a:solidFill>
                  <a:prstClr val="black"/>
                </a:solidFill>
                <a:latin typeface="Calibri"/>
                <a:cs typeface="Cordia New"/>
              </a:rPr>
              <a:pPr/>
              <a:t>19</a:t>
            </a:fld>
            <a:endParaRPr lang="th-TH">
              <a:solidFill>
                <a:prstClr val="black"/>
              </a:solidFill>
              <a:latin typeface="Calibri"/>
              <a:cs typeface="Cordia New"/>
            </a:endParaRPr>
          </a:p>
        </p:txBody>
      </p:sp>
    </p:spTree>
    <p:extLst>
      <p:ext uri="{BB962C8B-B14F-4D97-AF65-F5344CB8AC3E}">
        <p14:creationId xmlns:p14="http://schemas.microsoft.com/office/powerpoint/2010/main" val="26976475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p:txBody>
          <a:bodyPr/>
          <a:lstStyle/>
          <a:p>
            <a:r>
              <a:rPr lang="en-US" dirty="0" smtClean="0"/>
              <a:t>CIO , Ina Drew has misstated the financial result of 1</a:t>
            </a:r>
            <a:r>
              <a:rPr lang="en-US" baseline="30000" dirty="0" smtClean="0"/>
              <a:t>st</a:t>
            </a:r>
            <a:r>
              <a:rPr lang="en-US" dirty="0" smtClean="0"/>
              <a:t> quarter. And JP Morgan need to republish the numbers. Causing lost in confidence</a:t>
            </a:r>
            <a:r>
              <a:rPr lang="en-US" baseline="0" dirty="0" smtClean="0"/>
              <a:t> of investors.</a:t>
            </a:r>
            <a:endParaRPr lang="th-TH" dirty="0"/>
          </a:p>
        </p:txBody>
      </p:sp>
      <p:sp>
        <p:nvSpPr>
          <p:cNvPr id="4" name="Slide Number Placeholder 3"/>
          <p:cNvSpPr>
            <a:spLocks noGrp="1"/>
          </p:cNvSpPr>
          <p:nvPr>
            <p:ph type="sldNum" sz="quarter" idx="10"/>
          </p:nvPr>
        </p:nvSpPr>
        <p:spPr/>
        <p:txBody>
          <a:bodyPr/>
          <a:lstStyle/>
          <a:p>
            <a:fld id="{72DBC36A-47BC-486B-B542-D8CAE15C7C17}" type="slidenum">
              <a:rPr lang="th-TH" smtClean="0">
                <a:solidFill>
                  <a:prstClr val="black"/>
                </a:solidFill>
                <a:latin typeface="Calibri"/>
                <a:cs typeface="Cordia New"/>
              </a:rPr>
              <a:pPr/>
              <a:t>20</a:t>
            </a:fld>
            <a:endParaRPr lang="th-TH">
              <a:solidFill>
                <a:prstClr val="black"/>
              </a:solidFill>
              <a:latin typeface="Calibri"/>
              <a:cs typeface="Cordia New"/>
            </a:endParaRPr>
          </a:p>
        </p:txBody>
      </p:sp>
    </p:spTree>
    <p:extLst>
      <p:ext uri="{BB962C8B-B14F-4D97-AF65-F5344CB8AC3E}">
        <p14:creationId xmlns:p14="http://schemas.microsoft.com/office/powerpoint/2010/main" val="27811252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ภาพนิ่ง 1"/>
          <p:cNvSpPr>
            <a:spLocks noGrp="1" noRot="1" noChangeAspect="1"/>
          </p:cNvSpPr>
          <p:nvPr>
            <p:ph type="sldImg"/>
          </p:nvPr>
        </p:nvSpPr>
        <p:spPr>
          <a:xfrm>
            <a:off x="381000" y="685800"/>
            <a:ext cx="6096000" cy="3429000"/>
          </a:xfrm>
          <a:prstGeom prst="rect">
            <a:avLst/>
          </a:prstGeom>
          <a:noFill/>
          <a:ln w="12700">
            <a:solidFill>
              <a:prstClr val="black"/>
            </a:solidFill>
          </a:ln>
        </p:spPr>
      </p:sp>
      <p:sp>
        <p:nvSpPr>
          <p:cNvPr id="3" name="ตัวแทนบันทึกย่อ 2"/>
          <p:cNvSpPr>
            <a:spLocks noGrp="1"/>
          </p:cNvSpPr>
          <p:nvPr>
            <p:ph type="body" idx="1"/>
          </p:nvPr>
        </p:nvSpPr>
        <p:spPr/>
        <p:txBody>
          <a:bodyPr/>
          <a:lstStyle/>
          <a:p>
            <a:endParaRPr lang="en-US" dirty="0" smtClean="0"/>
          </a:p>
          <a:p>
            <a:endParaRPr lang="en-US" b="0" dirty="0" smtClean="0">
              <a:latin typeface="+mn-lt"/>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b="0" dirty="0" smtClean="0">
                <a:latin typeface="+mn-lt"/>
              </a:rPr>
              <a:t>Graph: </a:t>
            </a:r>
            <a:r>
              <a:rPr lang="en-US" sz="1800" b="0" dirty="0" smtClean="0">
                <a:solidFill>
                  <a:srgbClr val="1B2024"/>
                </a:solidFill>
                <a:latin typeface="+mn-lt"/>
                <a:ea typeface="Georgia"/>
              </a:rPr>
              <a:t>JP Morgan's $2 Billion Loss Was 4X the Alleged Cost of Financial Regulation</a:t>
            </a:r>
            <a:endParaRPr lang="en-US" sz="1800" b="0" dirty="0" smtClean="0">
              <a:latin typeface="+mn-lt"/>
            </a:endParaRPr>
          </a:p>
          <a:p>
            <a:endParaRPr lang="th-TH" dirty="0"/>
          </a:p>
        </p:txBody>
      </p:sp>
      <p:sp>
        <p:nvSpPr>
          <p:cNvPr id="4" name="ตัวแทนหมายเลขภาพนิ่ง 3"/>
          <p:cNvSpPr>
            <a:spLocks noGrp="1"/>
          </p:cNvSpPr>
          <p:nvPr>
            <p:ph type="sldNum" idx="10"/>
          </p:nvPr>
        </p:nvSpPr>
        <p:spPr/>
        <p:txBody>
          <a:bodyPr/>
          <a:lstStyle/>
          <a:p>
            <a:pPr algn="r"/>
            <a:fld id="{E1D18141-A121-4131-91C1-2131E1F18141}" type="slidenum">
              <a:rPr lang="en" smtClean="0"/>
              <a:t>21</a:t>
            </a:fld>
            <a:endParaRPr lang="en"/>
          </a:p>
        </p:txBody>
      </p:sp>
    </p:spTree>
    <p:extLst>
      <p:ext uri="{BB962C8B-B14F-4D97-AF65-F5344CB8AC3E}">
        <p14:creationId xmlns:p14="http://schemas.microsoft.com/office/powerpoint/2010/main" val="36637775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 name="PlaceHolder 1"/>
          <p:cNvSpPr>
            <a:spLocks noGrp="1"/>
          </p:cNvSpPr>
          <p:nvPr>
            <p:ph type="body"/>
          </p:nvPr>
        </p:nvSpPr>
        <p:spPr>
          <a:xfrm>
            <a:off x="0" y="0"/>
            <a:ext cx="360" cy="360"/>
          </a:xfrm>
          <a:prstGeom prst="rect">
            <a:avLst/>
          </a:prstGeom>
        </p:spPr>
        <p:txBody>
          <a:bodyPr lIns="90000" tIns="45000" rIns="90000" bIns="45000"/>
          <a:lstStyle/>
          <a:p>
            <a:r>
              <a:rPr lang="en" dirty="0">
                <a:solidFill>
                  <a:srgbClr val="000000"/>
                </a:solidFill>
                <a:latin typeface="+mn-lt"/>
                <a:ea typeface="+mn-ea"/>
              </a:rPr>
              <a:t>Increase effectiveness of Risk Management and Internal Control</a:t>
            </a:r>
            <a:endParaRPr dirty="0"/>
          </a:p>
          <a:p>
            <a:endParaRPr dirty="0"/>
          </a:p>
          <a:p>
            <a:r>
              <a:rPr lang="en" dirty="0">
                <a:solidFill>
                  <a:srgbClr val="000000"/>
                </a:solidFill>
                <a:latin typeface="+mn-lt"/>
                <a:ea typeface="+mn-ea"/>
              </a:rPr>
              <a:t>First priority goes to public interest : </a:t>
            </a:r>
            <a:endParaRPr dirty="0"/>
          </a:p>
          <a:p>
            <a:r>
              <a:rPr lang="en" dirty="0">
                <a:solidFill>
                  <a:srgbClr val="000000"/>
                </a:solidFill>
                <a:latin typeface="+mn-lt"/>
                <a:ea typeface="+mn-ea"/>
              </a:rPr>
              <a:t>Those with responsibilities must act with ethics, consider long-term sustainable performance, and be transparent. </a:t>
            </a:r>
            <a:endParaRPr dirty="0"/>
          </a:p>
          <a:p>
            <a:endParaRPr dirty="0"/>
          </a:p>
          <a:p>
            <a:r>
              <a:rPr lang="en" dirty="0">
                <a:solidFill>
                  <a:srgbClr val="000000"/>
                </a:solidFill>
                <a:latin typeface="+mn-lt"/>
                <a:ea typeface="+mn-ea"/>
              </a:rPr>
              <a:t>Segregations of duties :</a:t>
            </a:r>
            <a:endParaRPr dirty="0"/>
          </a:p>
          <a:p>
            <a:r>
              <a:rPr lang="en" dirty="0">
                <a:solidFill>
                  <a:srgbClr val="000000"/>
                </a:solidFill>
                <a:latin typeface="+mn-lt"/>
                <a:ea typeface="+mn-ea"/>
              </a:rPr>
              <a:t>So that the same person does NOT approve and do what ever he/she wishes under his/her own consideration</a:t>
            </a:r>
            <a:r>
              <a:rPr lang="en" dirty="0" smtClean="0">
                <a:solidFill>
                  <a:srgbClr val="000000"/>
                </a:solidFill>
                <a:latin typeface="+mn-lt"/>
                <a:ea typeface="+mn-ea"/>
              </a:rPr>
              <a:t>.</a:t>
            </a:r>
          </a:p>
          <a:p>
            <a:endParaRPr lang="en" dirty="0" smtClean="0">
              <a:solidFill>
                <a:srgbClr val="000000"/>
              </a:solidFill>
              <a:latin typeface="+mn-lt"/>
              <a:ea typeface="+mn-ea"/>
            </a:endParaRPr>
          </a:p>
          <a:p>
            <a:pPr>
              <a:buSzPct val="45000"/>
              <a:buFont typeface="Arial"/>
              <a:buNone/>
            </a:pPr>
            <a:r>
              <a:rPr lang="en-US" sz="1800" b="1" dirty="0" smtClean="0">
                <a:solidFill>
                  <a:srgbClr val="222A35"/>
                </a:solidFill>
                <a:latin typeface="Calibri"/>
              </a:rPr>
              <a:t>Monitoring:</a:t>
            </a:r>
            <a:endParaRPr lang="en-US" dirty="0" smtClean="0"/>
          </a:p>
          <a:p>
            <a:r>
              <a:rPr lang="en-US" sz="1800" dirty="0" smtClean="0">
                <a:solidFill>
                  <a:srgbClr val="222A35"/>
                </a:solidFill>
                <a:latin typeface="Calibri"/>
              </a:rPr>
              <a:t>Deficiencies, frauds, or scandal detected should be reported and corrective action must be taken.</a:t>
            </a:r>
            <a:endParaRPr lang="en-US" dirty="0" smtClean="0"/>
          </a:p>
          <a:p>
            <a:endParaRPr dirty="0"/>
          </a:p>
          <a:p>
            <a:endParaRPr dirty="0"/>
          </a:p>
          <a:p>
            <a:endParaRPr dirty="0"/>
          </a:p>
          <a:p>
            <a:endParaRPr dirty="0"/>
          </a:p>
        </p:txBody>
      </p:sp>
      <p:sp>
        <p:nvSpPr>
          <p:cNvPr id="174" name="TextShape 2"/>
          <p:cNvSpPr txBox="1"/>
          <p:nvPr/>
        </p:nvSpPr>
        <p:spPr>
          <a:xfrm>
            <a:off x="0" y="0"/>
            <a:ext cx="360" cy="360"/>
          </a:xfrm>
          <a:prstGeom prst="rect">
            <a:avLst/>
          </a:prstGeom>
        </p:spPr>
        <p:txBody>
          <a:bodyPr lIns="90000" tIns="45000" rIns="90000" bIns="45000"/>
          <a:lstStyle/>
          <a:p>
            <a:fld id="{51E1D131-0171-41D1-81B1-C12171F1D141}" type="slidenum">
              <a:rPr lang="en">
                <a:solidFill>
                  <a:srgbClr val="000000"/>
                </a:solidFill>
                <a:latin typeface="+mn-lt"/>
                <a:ea typeface="+mn-ea"/>
              </a:rPr>
              <a:t>24</a:t>
            </a:fld>
            <a:fld id="{C171F151-6161-4171-9141-C11101410191}" type="slidenum">
              <a:rPr lang="en">
                <a:solidFill>
                  <a:srgbClr val="000000"/>
                </a:solidFill>
                <a:latin typeface="+mn-lt"/>
                <a:ea typeface="+mn-ea"/>
              </a:rPr>
              <a:t>24</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ภาพนิ่ง 1"/>
          <p:cNvSpPr>
            <a:spLocks noGrp="1" noRot="1" noChangeAspect="1"/>
          </p:cNvSpPr>
          <p:nvPr>
            <p:ph type="sldImg"/>
          </p:nvPr>
        </p:nvSpPr>
        <p:spPr>
          <a:xfrm>
            <a:off x="381000" y="685800"/>
            <a:ext cx="6096000" cy="3429000"/>
          </a:xfrm>
          <a:prstGeom prst="rect">
            <a:avLst/>
          </a:prstGeom>
          <a:noFill/>
          <a:ln w="12700">
            <a:solidFill>
              <a:prstClr val="black"/>
            </a:solidFill>
          </a:ln>
        </p:spPr>
      </p:sp>
      <p:sp>
        <p:nvSpPr>
          <p:cNvPr id="3" name="ตัวแทนบันทึกย่อ 2"/>
          <p:cNvSpPr>
            <a:spLocks noGrp="1"/>
          </p:cNvSpPr>
          <p:nvPr>
            <p:ph type="body" idx="1"/>
          </p:nvPr>
        </p:nvSpPr>
        <p:spPr/>
        <p:txBody>
          <a:bodyPr/>
          <a:lstStyle/>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solidFill>
                  <a:srgbClr val="222A35"/>
                </a:solidFill>
                <a:latin typeface="Calibri"/>
              </a:rPr>
              <a:t>Objectives at Strategic Level must be aligned with Risk Appetite amount of risk it’s willing to accept</a:t>
            </a:r>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solidFill>
                  <a:srgbClr val="222A35"/>
                </a:solidFill>
                <a:latin typeface="Calibri"/>
              </a:rPr>
              <a:t>New model (other than </a:t>
            </a:r>
            <a:r>
              <a:rPr lang="en-US" sz="1800" dirty="0" err="1" smtClean="0">
                <a:solidFill>
                  <a:srgbClr val="222A35"/>
                </a:solidFill>
                <a:latin typeface="Calibri"/>
              </a:rPr>
              <a:t>VaR</a:t>
            </a:r>
            <a:r>
              <a:rPr lang="en-US" sz="1800" dirty="0" smtClean="0">
                <a:solidFill>
                  <a:srgbClr val="222A35"/>
                </a:solidFill>
                <a:latin typeface="Calibri"/>
              </a:rPr>
              <a:t>) to evaluate risk that covers all breaches Assess risks from 2 perspectives, Likelihood and Impact</a:t>
            </a:r>
            <a:endParaRPr lang="en-US" dirty="0" smtClean="0"/>
          </a:p>
          <a:p>
            <a:endParaRPr lang="th-TH" dirty="0"/>
          </a:p>
        </p:txBody>
      </p:sp>
      <p:sp>
        <p:nvSpPr>
          <p:cNvPr id="4" name="ตัวแทนหมายเลขภาพนิ่ง 3"/>
          <p:cNvSpPr>
            <a:spLocks noGrp="1"/>
          </p:cNvSpPr>
          <p:nvPr>
            <p:ph type="sldNum" idx="10"/>
          </p:nvPr>
        </p:nvSpPr>
        <p:spPr/>
        <p:txBody>
          <a:bodyPr/>
          <a:lstStyle/>
          <a:p>
            <a:pPr algn="r"/>
            <a:fld id="{E1D18141-A121-4131-91C1-2131E1F18141}" type="slidenum">
              <a:rPr lang="en" smtClean="0"/>
              <a:t>25</a:t>
            </a:fld>
            <a:endParaRPr lang="en"/>
          </a:p>
        </p:txBody>
      </p:sp>
    </p:spTree>
    <p:extLst>
      <p:ext uri="{BB962C8B-B14F-4D97-AF65-F5344CB8AC3E}">
        <p14:creationId xmlns:p14="http://schemas.microsoft.com/office/powerpoint/2010/main" val="7093238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 name="PlaceHolder 1"/>
          <p:cNvSpPr>
            <a:spLocks noGrp="1"/>
          </p:cNvSpPr>
          <p:nvPr>
            <p:ph type="body"/>
          </p:nvPr>
        </p:nvSpPr>
        <p:spPr>
          <a:xfrm>
            <a:off x="0" y="0"/>
            <a:ext cx="360" cy="360"/>
          </a:xfrm>
          <a:prstGeom prst="rect">
            <a:avLst/>
          </a:prstGeom>
        </p:spPr>
        <p:txBody>
          <a:bodyPr lIns="90000" tIns="45000" rIns="90000" bIns="45000"/>
          <a:lstStyle/>
          <a:p>
            <a:r>
              <a:rPr lang="en" b="1">
                <a:solidFill>
                  <a:srgbClr val="000000"/>
                </a:solidFill>
                <a:latin typeface="+mn-lt"/>
                <a:ea typeface="+mn-ea"/>
              </a:rPr>
              <a:t>Implement Volcker Rule early</a:t>
            </a:r>
            <a:endParaRPr/>
          </a:p>
          <a:p>
            <a:r>
              <a:rPr lang="en">
                <a:solidFill>
                  <a:srgbClr val="000000"/>
                </a:solidFill>
                <a:latin typeface="+mn-lt"/>
                <a:ea typeface="+mn-ea"/>
              </a:rPr>
              <a:t>	So that banks are prohibited from conducting certain investment activities with their excess cash from deposits and from making certain types of speculative investment like in this JPMorgan’s bet case.</a:t>
            </a:r>
            <a:endParaRPr/>
          </a:p>
          <a:p>
            <a:endParaRPr/>
          </a:p>
        </p:txBody>
      </p:sp>
      <p:sp>
        <p:nvSpPr>
          <p:cNvPr id="176" name="TextShape 2"/>
          <p:cNvSpPr txBox="1"/>
          <p:nvPr/>
        </p:nvSpPr>
        <p:spPr>
          <a:xfrm>
            <a:off x="0" y="0"/>
            <a:ext cx="360" cy="360"/>
          </a:xfrm>
          <a:prstGeom prst="rect">
            <a:avLst/>
          </a:prstGeom>
        </p:spPr>
        <p:txBody>
          <a:bodyPr lIns="90000" tIns="45000" rIns="90000" bIns="45000"/>
          <a:lstStyle/>
          <a:p>
            <a:fld id="{21B1E101-71F1-4181-B171-C191D1A14181}" type="slidenum">
              <a:rPr lang="en">
                <a:solidFill>
                  <a:srgbClr val="000000"/>
                </a:solidFill>
                <a:latin typeface="+mn-lt"/>
                <a:ea typeface="+mn-ea"/>
              </a:rPr>
              <a:t>26</a:t>
            </a:fld>
            <a:fld id="{F1A1C151-0121-4111-81A1-3151716171F1}" type="slidenum">
              <a:rPr lang="en">
                <a:solidFill>
                  <a:srgbClr val="000000"/>
                </a:solidFill>
                <a:latin typeface="+mn-lt"/>
                <a:ea typeface="+mn-ea"/>
              </a:rPr>
              <a:t>26</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ภาพนิ่ง 1"/>
          <p:cNvSpPr>
            <a:spLocks noGrp="1" noRot="1" noChangeAspect="1"/>
          </p:cNvSpPr>
          <p:nvPr>
            <p:ph type="sldImg"/>
          </p:nvPr>
        </p:nvSpPr>
        <p:spPr>
          <a:xfrm>
            <a:off x="381000" y="685800"/>
            <a:ext cx="6096000" cy="3429000"/>
          </a:xfrm>
          <a:prstGeom prst="rect">
            <a:avLst/>
          </a:prstGeom>
          <a:noFill/>
          <a:ln w="12700">
            <a:solidFill>
              <a:prstClr val="black"/>
            </a:solidFill>
          </a:ln>
        </p:spPr>
      </p:sp>
      <p:sp>
        <p:nvSpPr>
          <p:cNvPr id="3" name="ตัวแทนบันทึกย่อ 2"/>
          <p:cNvSpPr>
            <a:spLocks noGrp="1"/>
          </p:cNvSpPr>
          <p:nvPr>
            <p:ph type="body" idx="1"/>
          </p:nvPr>
        </p:nvSpPr>
        <p:spPr/>
        <p:txBody>
          <a:bodyPr/>
          <a:lstStyle/>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smtClean="0">
                <a:solidFill>
                  <a:srgbClr val="222A35"/>
                </a:solidFill>
                <a:latin typeface="Calibri"/>
              </a:rPr>
              <a:t>Specify the risk limits</a:t>
            </a:r>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solidFill>
                  <a:srgbClr val="333F4F"/>
                </a:solidFill>
                <a:latin typeface="Calibri"/>
              </a:rPr>
              <a:t>	Specified the limitation of size, type , complexity of the assets to limit risks.</a:t>
            </a:r>
            <a:endParaRPr lang="en-US" dirty="0" smtClean="0"/>
          </a:p>
          <a:p>
            <a:endParaRPr lang="th-TH" dirty="0"/>
          </a:p>
        </p:txBody>
      </p:sp>
      <p:sp>
        <p:nvSpPr>
          <p:cNvPr id="4" name="ตัวแทนหมายเลขภาพนิ่ง 3"/>
          <p:cNvSpPr>
            <a:spLocks noGrp="1"/>
          </p:cNvSpPr>
          <p:nvPr>
            <p:ph type="sldNum" idx="10"/>
          </p:nvPr>
        </p:nvSpPr>
        <p:spPr/>
        <p:txBody>
          <a:bodyPr/>
          <a:lstStyle/>
          <a:p>
            <a:pPr algn="r"/>
            <a:fld id="{E1D18141-A121-4131-91C1-2131E1F18141}" type="slidenum">
              <a:rPr lang="en" smtClean="0"/>
              <a:t>28</a:t>
            </a:fld>
            <a:endParaRPr lang="en"/>
          </a:p>
        </p:txBody>
      </p:sp>
    </p:spTree>
    <p:extLst>
      <p:ext uri="{BB962C8B-B14F-4D97-AF65-F5344CB8AC3E}">
        <p14:creationId xmlns:p14="http://schemas.microsoft.com/office/powerpoint/2010/main" val="21544602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ภาพนิ่ง 1"/>
          <p:cNvSpPr>
            <a:spLocks noGrp="1" noRot="1" noChangeAspect="1"/>
          </p:cNvSpPr>
          <p:nvPr>
            <p:ph type="sldImg"/>
          </p:nvPr>
        </p:nvSpPr>
        <p:spPr>
          <a:xfrm>
            <a:off x="381000" y="685800"/>
            <a:ext cx="6096000" cy="3429000"/>
          </a:xfrm>
          <a:prstGeom prst="rect">
            <a:avLst/>
          </a:prstGeom>
          <a:noFill/>
          <a:ln w="12700">
            <a:solidFill>
              <a:prstClr val="black"/>
            </a:solidFill>
          </a:ln>
        </p:spPr>
      </p:sp>
      <p:sp>
        <p:nvSpPr>
          <p:cNvPr id="3" name="ตัวแทนบันทึกย่อ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solidFill>
                  <a:srgbClr val="333F4F"/>
                </a:solidFill>
                <a:latin typeface="Calibri"/>
              </a:rPr>
              <a:t>Wrong doer need to be severe punish and be made examples. So, this kind of incident will not happen again. (Not just resign, or fine)</a:t>
            </a:r>
            <a:endParaRPr lang="en-US" dirty="0" smtClean="0"/>
          </a:p>
          <a:p>
            <a:endParaRPr lang="th-TH" dirty="0"/>
          </a:p>
        </p:txBody>
      </p:sp>
      <p:sp>
        <p:nvSpPr>
          <p:cNvPr id="4" name="ตัวแทนหมายเลขภาพนิ่ง 3"/>
          <p:cNvSpPr>
            <a:spLocks noGrp="1"/>
          </p:cNvSpPr>
          <p:nvPr>
            <p:ph type="sldNum" idx="10"/>
          </p:nvPr>
        </p:nvSpPr>
        <p:spPr/>
        <p:txBody>
          <a:bodyPr/>
          <a:lstStyle/>
          <a:p>
            <a:pPr algn="r"/>
            <a:fld id="{E1D18141-A121-4131-91C1-2131E1F18141}" type="slidenum">
              <a:rPr lang="en" smtClean="0"/>
              <a:t>29</a:t>
            </a:fld>
            <a:endParaRPr lang="en"/>
          </a:p>
        </p:txBody>
      </p:sp>
    </p:spTree>
    <p:extLst>
      <p:ext uri="{BB962C8B-B14F-4D97-AF65-F5344CB8AC3E}">
        <p14:creationId xmlns:p14="http://schemas.microsoft.com/office/powerpoint/2010/main" val="3751963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 name="PlaceHolder 1"/>
          <p:cNvSpPr>
            <a:spLocks noGrp="1"/>
          </p:cNvSpPr>
          <p:nvPr>
            <p:ph type="body"/>
          </p:nvPr>
        </p:nvSpPr>
        <p:spPr>
          <a:xfrm>
            <a:off x="0" y="0"/>
            <a:ext cx="360" cy="360"/>
          </a:xfrm>
          <a:prstGeom prst="rect">
            <a:avLst/>
          </a:prstGeom>
        </p:spPr>
        <p:txBody>
          <a:bodyPr lIns="90000" tIns="45000" rIns="90000" bIns="45000"/>
          <a:lstStyle/>
          <a:p>
            <a:r>
              <a:rPr lang="en" b="1" dirty="0">
                <a:solidFill>
                  <a:srgbClr val="000000"/>
                </a:solidFill>
                <a:latin typeface="+mn-lt"/>
                <a:ea typeface="+mn-ea"/>
              </a:rPr>
              <a:t>Implement Volcker Rule early</a:t>
            </a:r>
            <a:endParaRPr dirty="0"/>
          </a:p>
          <a:p>
            <a:r>
              <a:rPr lang="en" dirty="0">
                <a:solidFill>
                  <a:srgbClr val="000000"/>
                </a:solidFill>
                <a:latin typeface="+mn-lt"/>
                <a:ea typeface="+mn-ea"/>
              </a:rPr>
              <a:t>	So that banks are prohibited from conducting certain investment activities with their excess cash from deposits and from making certain types of speculative investment like in this JPMorgan’s bet case.</a:t>
            </a:r>
            <a:endParaRPr dirty="0"/>
          </a:p>
          <a:p>
            <a:endParaRPr dirty="0"/>
          </a:p>
        </p:txBody>
      </p:sp>
      <p:sp>
        <p:nvSpPr>
          <p:cNvPr id="178" name="TextShape 2"/>
          <p:cNvSpPr txBox="1"/>
          <p:nvPr/>
        </p:nvSpPr>
        <p:spPr>
          <a:xfrm>
            <a:off x="0" y="0"/>
            <a:ext cx="360" cy="360"/>
          </a:xfrm>
          <a:prstGeom prst="rect">
            <a:avLst/>
          </a:prstGeom>
        </p:spPr>
        <p:txBody>
          <a:bodyPr lIns="90000" tIns="45000" rIns="90000" bIns="45000"/>
          <a:lstStyle/>
          <a:p>
            <a:fld id="{81F15161-D191-4161-81E1-91C1F1913171}" type="slidenum">
              <a:rPr lang="en">
                <a:solidFill>
                  <a:srgbClr val="000000"/>
                </a:solidFill>
                <a:latin typeface="+mn-lt"/>
                <a:ea typeface="+mn-ea"/>
              </a:rPr>
              <a:t>30</a:t>
            </a:fld>
            <a:fld id="{31515101-5181-41D1-81A1-316101E13151}" type="slidenum">
              <a:rPr lang="en">
                <a:solidFill>
                  <a:srgbClr val="000000"/>
                </a:solidFill>
                <a:latin typeface="+mn-lt"/>
                <a:ea typeface="+mn-ea"/>
              </a:rPr>
              <a:t>30</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ภาพนิ่ง 1"/>
          <p:cNvSpPr>
            <a:spLocks noGrp="1" noRot="1" noChangeAspect="1"/>
          </p:cNvSpPr>
          <p:nvPr>
            <p:ph type="sldImg"/>
          </p:nvPr>
        </p:nvSpPr>
        <p:spPr>
          <a:xfrm>
            <a:off x="381000" y="685800"/>
            <a:ext cx="6096000" cy="3429000"/>
          </a:xfrm>
          <a:prstGeom prst="rect">
            <a:avLst/>
          </a:prstGeom>
          <a:noFill/>
          <a:ln w="12700">
            <a:solidFill>
              <a:prstClr val="black"/>
            </a:solidFill>
          </a:ln>
        </p:spPr>
      </p:sp>
      <p:sp>
        <p:nvSpPr>
          <p:cNvPr id="3" name="ตัวแทนบันทึกย่อ 2"/>
          <p:cNvSpPr>
            <a:spLocks noGrp="1"/>
          </p:cNvSpPr>
          <p:nvPr>
            <p:ph type="body" idx="1"/>
          </p:nvPr>
        </p:nvSpPr>
        <p:spPr/>
        <p:txBody>
          <a:bodyPr/>
          <a:lstStyle/>
          <a:p>
            <a:pPr>
              <a:lnSpc>
                <a:spcPct val="90000"/>
              </a:lnSpc>
              <a:buSzPct val="45000"/>
              <a:buFont typeface="Arial"/>
              <a:buChar char="•"/>
            </a:pPr>
            <a:r>
              <a:rPr lang="en-US" sz="1800" dirty="0" smtClean="0">
                <a:solidFill>
                  <a:srgbClr val="333F4F"/>
                </a:solidFill>
                <a:latin typeface="Calibri"/>
              </a:rPr>
              <a:t>Volcker Rule was meant to be implemented during 2012, </a:t>
            </a:r>
          </a:p>
          <a:p>
            <a:pPr>
              <a:lnSpc>
                <a:spcPct val="90000"/>
              </a:lnSpc>
              <a:buSzPct val="45000"/>
            </a:pPr>
            <a:r>
              <a:rPr lang="en-US" sz="1800" dirty="0" smtClean="0">
                <a:solidFill>
                  <a:srgbClr val="333F4F"/>
                </a:solidFill>
                <a:latin typeface="Calibri"/>
              </a:rPr>
              <a:t>but was delay due to Central Bank and other regulators </a:t>
            </a:r>
          </a:p>
          <a:p>
            <a:pPr>
              <a:lnSpc>
                <a:spcPct val="90000"/>
              </a:lnSpc>
              <a:buSzPct val="45000"/>
            </a:pPr>
            <a:r>
              <a:rPr lang="en-US" sz="1800" dirty="0" smtClean="0">
                <a:solidFill>
                  <a:srgbClr val="333F4F"/>
                </a:solidFill>
                <a:latin typeface="Calibri"/>
              </a:rPr>
              <a:t>have suggested that they are not able to meet the deadline and will be extended.</a:t>
            </a:r>
            <a:endParaRPr lang="en-US" dirty="0" smtClean="0"/>
          </a:p>
          <a:p>
            <a:pPr>
              <a:lnSpc>
                <a:spcPct val="90000"/>
              </a:lnSpc>
              <a:buSzPct val="45000"/>
              <a:buFont typeface="Arial"/>
              <a:buChar char="•"/>
            </a:pPr>
            <a:r>
              <a:rPr lang="en-US" sz="1800" dirty="0" smtClean="0">
                <a:solidFill>
                  <a:srgbClr val="333F4F"/>
                </a:solidFill>
                <a:latin typeface="Calibri"/>
              </a:rPr>
              <a:t>It was finally being approved for implement on January 14, 2014.</a:t>
            </a:r>
            <a:endParaRPr lang="en-US" dirty="0" smtClean="0"/>
          </a:p>
          <a:p>
            <a:pPr>
              <a:lnSpc>
                <a:spcPct val="90000"/>
              </a:lnSpc>
              <a:buSzPct val="45000"/>
              <a:buFont typeface="Arial"/>
              <a:buChar char="•"/>
            </a:pPr>
            <a:r>
              <a:rPr lang="en-US" sz="1800" dirty="0" smtClean="0">
                <a:solidFill>
                  <a:srgbClr val="333F4F"/>
                </a:solidFill>
                <a:latin typeface="Calibri"/>
              </a:rPr>
              <a:t>But still Wall Street lobbyists are requesting for deadline extension</a:t>
            </a:r>
            <a:endParaRPr lang="en-US" dirty="0" smtClean="0"/>
          </a:p>
          <a:p>
            <a:endParaRPr lang="th-TH" dirty="0"/>
          </a:p>
        </p:txBody>
      </p:sp>
      <p:sp>
        <p:nvSpPr>
          <p:cNvPr id="4" name="ตัวแทนหมายเลขภาพนิ่ง 3"/>
          <p:cNvSpPr>
            <a:spLocks noGrp="1"/>
          </p:cNvSpPr>
          <p:nvPr>
            <p:ph type="sldNum" idx="10"/>
          </p:nvPr>
        </p:nvSpPr>
        <p:spPr/>
        <p:txBody>
          <a:bodyPr/>
          <a:lstStyle/>
          <a:p>
            <a:pPr algn="r"/>
            <a:fld id="{E1D18141-A121-4131-91C1-2131E1F18141}" type="slidenum">
              <a:rPr lang="en" smtClean="0"/>
              <a:t>32</a:t>
            </a:fld>
            <a:endParaRPr lang="en"/>
          </a:p>
        </p:txBody>
      </p:sp>
    </p:spTree>
    <p:extLst>
      <p:ext uri="{BB962C8B-B14F-4D97-AF65-F5344CB8AC3E}">
        <p14:creationId xmlns:p14="http://schemas.microsoft.com/office/powerpoint/2010/main" val="37540233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 name="PlaceHolder 1"/>
          <p:cNvSpPr>
            <a:spLocks noGrp="1"/>
          </p:cNvSpPr>
          <p:nvPr>
            <p:ph type="body"/>
          </p:nvPr>
        </p:nvSpPr>
        <p:spPr>
          <a:xfrm>
            <a:off x="0" y="0"/>
            <a:ext cx="360" cy="360"/>
          </a:xfrm>
          <a:prstGeom prst="rect">
            <a:avLst/>
          </a:prstGeom>
        </p:spPr>
        <p:txBody>
          <a:bodyPr lIns="90000" tIns="45000" rIns="90000" bIns="45000"/>
          <a:lstStyle/>
          <a:p>
            <a:r>
              <a:rPr lang="en" dirty="0">
                <a:solidFill>
                  <a:srgbClr val="000000"/>
                </a:solidFill>
                <a:latin typeface="+mn-lt"/>
                <a:ea typeface="+mn-ea"/>
              </a:rPr>
              <a:t>FED only PLANNED to do, but never did.</a:t>
            </a:r>
            <a:endParaRPr dirty="0"/>
          </a:p>
          <a:p>
            <a:endParaRPr dirty="0"/>
          </a:p>
          <a:p>
            <a:r>
              <a:rPr lang="en" dirty="0">
                <a:solidFill>
                  <a:srgbClr val="000000"/>
                </a:solidFill>
                <a:latin typeface="+mn-lt"/>
                <a:ea typeface="+mn-ea"/>
              </a:rPr>
              <a:t>Federal Reserve Inspector General Review</a:t>
            </a:r>
            <a:endParaRPr dirty="0"/>
          </a:p>
          <a:p>
            <a:r>
              <a:rPr lang="en" dirty="0">
                <a:solidFill>
                  <a:srgbClr val="000000"/>
                </a:solidFill>
                <a:latin typeface="+mn-lt"/>
                <a:ea typeface="+mn-ea"/>
              </a:rPr>
              <a:t>FED, as a regulator, could have examined the situation to prevent this.</a:t>
            </a:r>
            <a:endParaRPr dirty="0"/>
          </a:p>
          <a:p>
            <a:r>
              <a:rPr lang="en" dirty="0">
                <a:solidFill>
                  <a:srgbClr val="000000"/>
                </a:solidFill>
                <a:latin typeface="+mn-lt"/>
                <a:ea typeface="+mn-ea"/>
              </a:rPr>
              <a:t>They did Identifiy risks related to the CIO trading activities and did plan two examinations of the CIO including </a:t>
            </a:r>
            <a:endParaRPr dirty="0"/>
          </a:p>
          <a:p>
            <a:pPr>
              <a:buSzPct val="45000"/>
              <a:buFont typeface="StarSymbol"/>
              <a:buAutoNum type="arabicParenR"/>
            </a:pPr>
            <a:r>
              <a:rPr lang="en" dirty="0">
                <a:solidFill>
                  <a:srgbClr val="000000"/>
                </a:solidFill>
                <a:latin typeface="+mn-lt"/>
                <a:ea typeface="+mn-ea"/>
              </a:rPr>
              <a:t>Review of the CIO’s proprietary trading activities (2008)</a:t>
            </a:r>
            <a:endParaRPr dirty="0"/>
          </a:p>
          <a:p>
            <a:pPr>
              <a:buSzPct val="45000"/>
              <a:buFont typeface="StarSymbol"/>
              <a:buAutoNum type="arabicParenR"/>
            </a:pPr>
            <a:r>
              <a:rPr lang="en" dirty="0">
                <a:solidFill>
                  <a:srgbClr val="000000"/>
                </a:solidFill>
                <a:latin typeface="+mn-lt"/>
                <a:ea typeface="+mn-ea"/>
              </a:rPr>
              <a:t>Examination of the CIO’s governance framework (risk appetite, risk management practices) (2010)</a:t>
            </a:r>
            <a:endParaRPr dirty="0"/>
          </a:p>
          <a:p>
            <a:endParaRPr dirty="0"/>
          </a:p>
          <a:p>
            <a:r>
              <a:rPr lang="en" dirty="0">
                <a:solidFill>
                  <a:srgbClr val="000000"/>
                </a:solidFill>
                <a:latin typeface="+mn-lt"/>
                <a:ea typeface="+mn-ea"/>
              </a:rPr>
              <a:t>FED, at that time, were not able to choose every bank to examine. It had to make a trade-off. </a:t>
            </a:r>
            <a:endParaRPr dirty="0"/>
          </a:p>
          <a:p>
            <a:endParaRPr dirty="0"/>
          </a:p>
          <a:p>
            <a:r>
              <a:rPr lang="en" dirty="0">
                <a:solidFill>
                  <a:srgbClr val="000000"/>
                </a:solidFill>
                <a:latin typeface="+mn-lt"/>
                <a:ea typeface="+mn-ea"/>
              </a:rPr>
              <a:t>Why FED didn’t act ?</a:t>
            </a:r>
            <a:endParaRPr dirty="0"/>
          </a:p>
          <a:p>
            <a:pPr>
              <a:buSzPct val="45000"/>
              <a:buFont typeface="StarSymbol"/>
              <a:buAutoNum type="arabicPeriod"/>
            </a:pPr>
            <a:r>
              <a:rPr lang="en" dirty="0">
                <a:solidFill>
                  <a:srgbClr val="000000"/>
                </a:solidFill>
                <a:latin typeface="+mn-lt"/>
                <a:ea typeface="+mn-ea"/>
              </a:rPr>
              <a:t>Lack of resources</a:t>
            </a:r>
            <a:endParaRPr dirty="0"/>
          </a:p>
          <a:p>
            <a:pPr>
              <a:buSzPct val="45000"/>
              <a:buFont typeface="StarSymbol"/>
              <a:buAutoNum type="arabicPeriod"/>
            </a:pPr>
            <a:r>
              <a:rPr lang="en" dirty="0">
                <a:solidFill>
                  <a:srgbClr val="000000"/>
                </a:solidFill>
                <a:latin typeface="+mn-lt"/>
                <a:ea typeface="+mn-ea"/>
              </a:rPr>
              <a:t>Weak supervisory plan</a:t>
            </a:r>
            <a:endParaRPr dirty="0"/>
          </a:p>
          <a:p>
            <a:pPr>
              <a:buSzPct val="45000"/>
              <a:buFont typeface="StarSymbol"/>
              <a:buAutoNum type="arabicPeriod"/>
            </a:pPr>
            <a:r>
              <a:rPr lang="en" dirty="0">
                <a:solidFill>
                  <a:srgbClr val="000000"/>
                </a:solidFill>
                <a:latin typeface="+mn-lt"/>
                <a:ea typeface="+mn-ea"/>
              </a:rPr>
              <a:t>Personnel shuffle</a:t>
            </a:r>
            <a:endParaRPr dirty="0"/>
          </a:p>
          <a:p>
            <a:endParaRPr dirty="0"/>
          </a:p>
          <a:p>
            <a:r>
              <a:rPr lang="en" dirty="0">
                <a:solidFill>
                  <a:srgbClr val="000000"/>
                </a:solidFill>
                <a:latin typeface="+mn-lt"/>
                <a:ea typeface="+mn-ea"/>
              </a:rPr>
              <a:t>Each regulators, stand by in FN Institutes, should talk to each other (COORPORATION)</a:t>
            </a:r>
            <a:endParaRPr dirty="0"/>
          </a:p>
          <a:p>
            <a:endParaRPr dirty="0"/>
          </a:p>
          <a:p>
            <a:r>
              <a:rPr lang="en" dirty="0">
                <a:solidFill>
                  <a:srgbClr val="000000"/>
                </a:solidFill>
                <a:latin typeface="+mn-lt"/>
                <a:ea typeface="+mn-ea"/>
              </a:rPr>
              <a:t>http://www.bloomberg.com/video/jpmorgan-s-london-whale-could-the-fed-have-prevented-it-HXWKbF1cRfi6F_dmWm0q5A.html</a:t>
            </a:r>
            <a:endParaRPr dirty="0"/>
          </a:p>
        </p:txBody>
      </p:sp>
      <p:sp>
        <p:nvSpPr>
          <p:cNvPr id="180" name="TextShape 2"/>
          <p:cNvSpPr txBox="1"/>
          <p:nvPr/>
        </p:nvSpPr>
        <p:spPr>
          <a:xfrm>
            <a:off x="0" y="0"/>
            <a:ext cx="360" cy="360"/>
          </a:xfrm>
          <a:prstGeom prst="rect">
            <a:avLst/>
          </a:prstGeom>
        </p:spPr>
        <p:txBody>
          <a:bodyPr lIns="90000" tIns="45000" rIns="90000" bIns="45000"/>
          <a:lstStyle/>
          <a:p>
            <a:fld id="{D1015151-51E1-4161-81F1-21D1D171D121}" type="slidenum">
              <a:rPr lang="en">
                <a:solidFill>
                  <a:srgbClr val="000000"/>
                </a:solidFill>
                <a:latin typeface="+mn-lt"/>
                <a:ea typeface="+mn-ea"/>
              </a:rPr>
              <a:t>34</a:t>
            </a:fld>
            <a:fld id="{E1012101-41B1-4161-8141-F141B11111A1}" type="slidenum">
              <a:rPr lang="en">
                <a:solidFill>
                  <a:srgbClr val="000000"/>
                </a:solidFill>
                <a:latin typeface="+mn-lt"/>
                <a:ea typeface="+mn-ea"/>
              </a:rPr>
              <a:t>34</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 name="PlaceHolder 1"/>
          <p:cNvSpPr>
            <a:spLocks noGrp="1"/>
          </p:cNvSpPr>
          <p:nvPr>
            <p:ph type="body"/>
          </p:nvPr>
        </p:nvSpPr>
        <p:spPr>
          <a:xfrm>
            <a:off x="0" y="0"/>
            <a:ext cx="360" cy="360"/>
          </a:xfrm>
          <a:prstGeom prst="rect">
            <a:avLst/>
          </a:prstGeom>
        </p:spPr>
        <p:txBody>
          <a:bodyPr lIns="90000" tIns="45000" rIns="90000" bIns="45000"/>
          <a:lstStyle/>
          <a:p>
            <a:r>
              <a:rPr lang="en">
                <a:solidFill>
                  <a:srgbClr val="000000"/>
                </a:solidFill>
                <a:latin typeface="+mn-lt"/>
                <a:ea typeface="+mn-ea"/>
              </a:rPr>
              <a:t>Because it seem in the past penalty is not severe enough for bankers to refrain from betting and violating regulation. They keep doing it again and again and again and again.</a:t>
            </a:r>
            <a:endParaRPr/>
          </a:p>
        </p:txBody>
      </p:sp>
      <p:sp>
        <p:nvSpPr>
          <p:cNvPr id="182" name="TextShape 2"/>
          <p:cNvSpPr txBox="1"/>
          <p:nvPr/>
        </p:nvSpPr>
        <p:spPr>
          <a:xfrm>
            <a:off x="0" y="0"/>
            <a:ext cx="360" cy="360"/>
          </a:xfrm>
          <a:prstGeom prst="rect">
            <a:avLst/>
          </a:prstGeom>
        </p:spPr>
        <p:txBody>
          <a:bodyPr lIns="90000" tIns="45000" rIns="90000" bIns="45000"/>
          <a:lstStyle/>
          <a:p>
            <a:fld id="{41817121-0171-41D1-B131-E1C181616131}" type="slidenum">
              <a:rPr lang="en">
                <a:solidFill>
                  <a:srgbClr val="000000"/>
                </a:solidFill>
                <a:latin typeface="+mn-lt"/>
                <a:ea typeface="+mn-ea"/>
              </a:rPr>
              <a:t>35</a:t>
            </a:fld>
            <a:fld id="{F1B1B101-D121-4131-9191-F1316131D1F1}" type="slidenum">
              <a:rPr lang="en">
                <a:solidFill>
                  <a:srgbClr val="000000"/>
                </a:solidFill>
                <a:latin typeface="+mn-lt"/>
                <a:ea typeface="+mn-ea"/>
              </a:rPr>
              <a:t>35</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C6A96A3-A1EA-49B7-8934-F087B46E46C9}" type="datetimeFigureOut">
              <a:rPr lang="en-US" smtClean="0">
                <a:solidFill>
                  <a:prstClr val="black">
                    <a:tint val="75000"/>
                  </a:prstClr>
                </a:solidFill>
              </a:rPr>
              <a:pPr/>
              <a:t>11/30/2014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7DD3E57-9784-40D0-9909-E7058B39CBAB}"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8492645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C6A96A3-A1EA-49B7-8934-F087B46E46C9}" type="datetimeFigureOut">
              <a:rPr lang="en-US" smtClean="0">
                <a:solidFill>
                  <a:prstClr val="black">
                    <a:tint val="75000"/>
                  </a:prstClr>
                </a:solidFill>
              </a:rPr>
              <a:pPr/>
              <a:t>11/30/2014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7DD3E57-9784-40D0-9909-E7058B39CBAB}"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5266422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C6A96A3-A1EA-49B7-8934-F087B46E46C9}" type="datetimeFigureOut">
              <a:rPr lang="en-US" smtClean="0">
                <a:solidFill>
                  <a:prstClr val="black">
                    <a:tint val="75000"/>
                  </a:prstClr>
                </a:solidFill>
              </a:rPr>
              <a:pPr/>
              <a:t>11/30/2014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7DD3E57-9784-40D0-9909-E7058B39CBAB}"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2668973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C6A96A3-A1EA-49B7-8934-F087B46E46C9}" type="datetimeFigureOut">
              <a:rPr lang="en-US" smtClean="0">
                <a:solidFill>
                  <a:prstClr val="black">
                    <a:tint val="75000"/>
                  </a:prstClr>
                </a:solidFill>
              </a:rPr>
              <a:pPr/>
              <a:t>11/30/2014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7DD3E57-9784-40D0-9909-E7058B39CBAB}"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686504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C6A96A3-A1EA-49B7-8934-F087B46E46C9}" type="datetimeFigureOut">
              <a:rPr lang="en-US" smtClean="0">
                <a:solidFill>
                  <a:prstClr val="black">
                    <a:tint val="75000"/>
                  </a:prstClr>
                </a:solidFill>
              </a:rPr>
              <a:pPr/>
              <a:t>11/30/2014</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27DD3E57-9784-40D0-9909-E7058B39CBAB}"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6658409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C6A96A3-A1EA-49B7-8934-F087B46E46C9}" type="datetimeFigureOut">
              <a:rPr lang="en-US" smtClean="0">
                <a:solidFill>
                  <a:prstClr val="black">
                    <a:tint val="75000"/>
                  </a:prstClr>
                </a:solidFill>
              </a:rPr>
              <a:pPr/>
              <a:t>11/30/2014</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27DD3E57-9784-40D0-9909-E7058B39CBAB}"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40320057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6A96A3-A1EA-49B7-8934-F087B46E46C9}" type="datetimeFigureOut">
              <a:rPr lang="en-US" smtClean="0">
                <a:solidFill>
                  <a:prstClr val="black">
                    <a:tint val="75000"/>
                  </a:prstClr>
                </a:solidFill>
              </a:rPr>
              <a:pPr/>
              <a:t>11/30/2014</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27DD3E57-9784-40D0-9909-E7058B39CBAB}"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4866767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C6A96A3-A1EA-49B7-8934-F087B46E46C9}" type="datetimeFigureOut">
              <a:rPr lang="en-US" smtClean="0">
                <a:solidFill>
                  <a:prstClr val="black">
                    <a:tint val="75000"/>
                  </a:prstClr>
                </a:solidFill>
              </a:rPr>
              <a:pPr/>
              <a:t>11/30/2014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7DD3E57-9784-40D0-9909-E7058B39CBAB}"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5139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C6A96A3-A1EA-49B7-8934-F087B46E46C9}" type="datetimeFigureOut">
              <a:rPr lang="en-US" smtClean="0">
                <a:solidFill>
                  <a:prstClr val="black">
                    <a:tint val="75000"/>
                  </a:prstClr>
                </a:solidFill>
              </a:rPr>
              <a:pPr/>
              <a:t>11/30/2014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7DD3E57-9784-40D0-9909-E7058B39CBAB}"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885405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C6A96A3-A1EA-49B7-8934-F087B46E46C9}" type="datetimeFigureOut">
              <a:rPr lang="en-US" smtClean="0">
                <a:solidFill>
                  <a:prstClr val="black">
                    <a:tint val="75000"/>
                  </a:prstClr>
                </a:solidFill>
              </a:rPr>
              <a:pPr/>
              <a:t>11/30/2014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7DD3E57-9784-40D0-9909-E7058B39CBAB}"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0895160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C6A96A3-A1EA-49B7-8934-F087B46E46C9}" type="datetimeFigureOut">
              <a:rPr lang="en-US" smtClean="0">
                <a:solidFill>
                  <a:prstClr val="black">
                    <a:tint val="75000"/>
                  </a:prstClr>
                </a:solidFill>
              </a:rPr>
              <a:pPr/>
              <a:t>11/30/2014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7DD3E57-9784-40D0-9909-E7058B39CBAB}"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60351680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image" Target="../media/image3.jpg"/><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theme" Target="../theme/theme3.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3"/>
        </a:blipFill>
        <a:effectLst/>
      </p:bgPr>
    </p:bg>
    <p:spTree>
      <p:nvGrpSpPr>
        <p:cNvPr id="1" name=""/>
        <p:cNvGrpSpPr/>
        <p:nvPr/>
      </p:nvGrpSpPr>
      <p:grpSpPr>
        <a:xfrm>
          <a:off x="0" y="0"/>
          <a:ext cx="0" cy="0"/>
          <a:chOff x="0" y="0"/>
          <a:chExt cx="0" cy="0"/>
        </a:xfrm>
      </p:grpSpPr>
      <p:sp>
        <p:nvSpPr>
          <p:cNvPr id="5" name="PlaceHolder 1"/>
          <p:cNvSpPr>
            <a:spLocks noGrp="1"/>
          </p:cNvSpPr>
          <p:nvPr>
            <p:ph type="title"/>
          </p:nvPr>
        </p:nvSpPr>
        <p:spPr>
          <a:xfrm>
            <a:off x="838080" y="365040"/>
            <a:ext cx="10515240" cy="1325160"/>
          </a:xfrm>
          <a:prstGeom prst="rect">
            <a:avLst/>
          </a:prstGeom>
        </p:spPr>
        <p:txBody>
          <a:bodyPr lIns="90000" tIns="45000" rIns="90000" bIns="45000"/>
          <a:lstStyle/>
          <a:p>
            <a:pPr>
              <a:lnSpc>
                <a:spcPct val="90000"/>
              </a:lnSpc>
            </a:pPr>
            <a:r>
              <a:rPr lang="en" sz="4400">
                <a:solidFill>
                  <a:srgbClr val="000000"/>
                </a:solidFill>
                <a:latin typeface="Calibri Light"/>
              </a:rPr>
              <a:t>Click to edit the title text formatClick to edit Master title style</a:t>
            </a:r>
            <a:endParaRPr/>
          </a:p>
        </p:txBody>
      </p:sp>
      <p:sp>
        <p:nvSpPr>
          <p:cNvPr id="6" name="PlaceHolder 2"/>
          <p:cNvSpPr>
            <a:spLocks noGrp="1"/>
          </p:cNvSpPr>
          <p:nvPr>
            <p:ph type="body"/>
          </p:nvPr>
        </p:nvSpPr>
        <p:spPr>
          <a:xfrm>
            <a:off x="838080" y="1825560"/>
            <a:ext cx="10515240" cy="4350960"/>
          </a:xfrm>
          <a:prstGeom prst="rect">
            <a:avLst/>
          </a:prstGeom>
        </p:spPr>
        <p:txBody>
          <a:bodyPr lIns="90000" tIns="45000" rIns="90000" bIns="45000"/>
          <a:lstStyle/>
          <a:p>
            <a:pPr>
              <a:buSzPct val="45000"/>
              <a:buFont typeface="StarSymbol"/>
              <a:buChar char=""/>
            </a:pPr>
            <a:r>
              <a:rPr lang="en" sz="2800">
                <a:solidFill>
                  <a:srgbClr val="000000"/>
                </a:solidFill>
                <a:latin typeface="Calibri"/>
              </a:rPr>
              <a:t>Click to edit the outline text format</a:t>
            </a:r>
            <a:endParaRPr/>
          </a:p>
          <a:p>
            <a:pPr lvl="1">
              <a:buSzPct val="45000"/>
              <a:buFont typeface="StarSymbol"/>
              <a:buChar char=""/>
            </a:pPr>
            <a:r>
              <a:rPr lang="en" sz="2800">
                <a:solidFill>
                  <a:srgbClr val="000000"/>
                </a:solidFill>
                <a:latin typeface="Calibri"/>
              </a:rPr>
              <a:t>Second Outline Level</a:t>
            </a:r>
            <a:endParaRPr/>
          </a:p>
          <a:p>
            <a:pPr lvl="2">
              <a:buSzPct val="75000"/>
              <a:buFont typeface="StarSymbol"/>
              <a:buChar char=""/>
            </a:pPr>
            <a:r>
              <a:rPr lang="en" sz="2800">
                <a:solidFill>
                  <a:srgbClr val="000000"/>
                </a:solidFill>
                <a:latin typeface="Calibri"/>
              </a:rPr>
              <a:t>Third Outline Level</a:t>
            </a:r>
            <a:endParaRPr/>
          </a:p>
          <a:p>
            <a:pPr lvl="3">
              <a:buSzPct val="45000"/>
              <a:buFont typeface="StarSymbol"/>
              <a:buChar char=""/>
            </a:pPr>
            <a:r>
              <a:rPr lang="en" sz="2800">
                <a:solidFill>
                  <a:srgbClr val="000000"/>
                </a:solidFill>
                <a:latin typeface="Calibri"/>
              </a:rPr>
              <a:t>Fourth Outline Level</a:t>
            </a:r>
            <a:endParaRPr/>
          </a:p>
          <a:p>
            <a:pPr lvl="4">
              <a:buSzPct val="75000"/>
              <a:buFont typeface="StarSymbol"/>
              <a:buChar char=""/>
            </a:pPr>
            <a:r>
              <a:rPr lang="en" sz="2800">
                <a:solidFill>
                  <a:srgbClr val="000000"/>
                </a:solidFill>
                <a:latin typeface="Calibri"/>
              </a:rPr>
              <a:t>Fifth Outline Level</a:t>
            </a:r>
            <a:endParaRPr/>
          </a:p>
          <a:p>
            <a:pPr lvl="5">
              <a:buSzPct val="45000"/>
              <a:buFont typeface="StarSymbol"/>
              <a:buChar char=""/>
            </a:pPr>
            <a:r>
              <a:rPr lang="en" sz="2800">
                <a:solidFill>
                  <a:srgbClr val="000000"/>
                </a:solidFill>
                <a:latin typeface="Calibri"/>
              </a:rPr>
              <a:t>Sixth Outline Level</a:t>
            </a:r>
            <a:endParaRPr/>
          </a:p>
          <a:p>
            <a:pPr lvl="6">
              <a:buSzPct val="45000"/>
              <a:buFont typeface="StarSymbol"/>
              <a:buChar char=""/>
            </a:pPr>
            <a:r>
              <a:rPr lang="en" sz="2800">
                <a:solidFill>
                  <a:srgbClr val="000000"/>
                </a:solidFill>
                <a:latin typeface="Calibri"/>
              </a:rPr>
              <a:t>Seventh Outline Level</a:t>
            </a:r>
            <a:endParaRPr/>
          </a:p>
          <a:p>
            <a:pPr lvl="7">
              <a:buSzPct val="45000"/>
              <a:buFont typeface="StarSymbol"/>
              <a:buChar char=""/>
            </a:pPr>
            <a:r>
              <a:rPr lang="en" sz="2800">
                <a:solidFill>
                  <a:srgbClr val="000000"/>
                </a:solidFill>
                <a:latin typeface="Calibri"/>
              </a:rPr>
              <a:t>Eighth Outline Level</a:t>
            </a:r>
            <a:endParaRPr/>
          </a:p>
          <a:p>
            <a:pPr>
              <a:lnSpc>
                <a:spcPct val="90000"/>
              </a:lnSpc>
              <a:buSzPct val="45000"/>
              <a:buFont typeface="Arial"/>
              <a:buChar char="•"/>
            </a:pPr>
            <a:r>
              <a:rPr lang="en" sz="2800">
                <a:solidFill>
                  <a:srgbClr val="000000"/>
                </a:solidFill>
                <a:latin typeface="Calibri"/>
              </a:rPr>
              <a:t>Ninth Outline LevelClick to edit Master text styles</a:t>
            </a:r>
            <a:endParaRPr/>
          </a:p>
          <a:p>
            <a:pPr lvl="1">
              <a:lnSpc>
                <a:spcPct val="90000"/>
              </a:lnSpc>
              <a:buSzPct val="45000"/>
              <a:buFont typeface="Arial"/>
              <a:buChar char="•"/>
            </a:pPr>
            <a:r>
              <a:rPr lang="en" sz="2400">
                <a:solidFill>
                  <a:srgbClr val="000000"/>
                </a:solidFill>
                <a:latin typeface="Calibri"/>
              </a:rPr>
              <a:t>Second level</a:t>
            </a:r>
            <a:endParaRPr/>
          </a:p>
          <a:p>
            <a:pPr lvl="1">
              <a:buSzPct val="45000"/>
              <a:buFont typeface="Arial"/>
              <a:buChar char="•"/>
            </a:pPr>
            <a:r>
              <a:rPr lang="en" sz="2000">
                <a:solidFill>
                  <a:srgbClr val="000000"/>
                </a:solidFill>
                <a:latin typeface="Calibri"/>
              </a:rPr>
              <a:t>Third level</a:t>
            </a:r>
            <a:endParaRPr/>
          </a:p>
          <a:p>
            <a:pPr lvl="2">
              <a:buSzPct val="75000"/>
              <a:buFont typeface="Arial"/>
              <a:buChar char="•"/>
            </a:pPr>
            <a:r>
              <a:rPr lang="en">
                <a:solidFill>
                  <a:srgbClr val="000000"/>
                </a:solidFill>
                <a:latin typeface="Calibri"/>
              </a:rPr>
              <a:t>Fourth level</a:t>
            </a:r>
            <a:endParaRPr/>
          </a:p>
          <a:p>
            <a:pPr lvl="3">
              <a:buSzPct val="45000"/>
              <a:buFont typeface="Arial"/>
              <a:buChar char="•"/>
            </a:pPr>
            <a:r>
              <a:rPr lang="en">
                <a:solidFill>
                  <a:srgbClr val="000000"/>
                </a:solidFill>
                <a:latin typeface="Calibri"/>
              </a:rPr>
              <a:t>Fifth level</a:t>
            </a:r>
            <a:endParaRPr/>
          </a:p>
        </p:txBody>
      </p:sp>
      <p:sp>
        <p:nvSpPr>
          <p:cNvPr id="2" name="PlaceHolder 3"/>
          <p:cNvSpPr>
            <a:spLocks noGrp="1"/>
          </p:cNvSpPr>
          <p:nvPr>
            <p:ph type="dt"/>
          </p:nvPr>
        </p:nvSpPr>
        <p:spPr>
          <a:xfrm>
            <a:off x="838080" y="6356520"/>
            <a:ext cx="2742840" cy="364680"/>
          </a:xfrm>
          <a:prstGeom prst="rect">
            <a:avLst/>
          </a:prstGeom>
        </p:spPr>
        <p:txBody>
          <a:bodyPr lIns="90000" tIns="45000" rIns="90000" bIns="45000"/>
          <a:lstStyle/>
          <a:p>
            <a:r>
              <a:rPr lang="en" sz="1200">
                <a:solidFill>
                  <a:srgbClr val="8B8B8B"/>
                </a:solidFill>
                <a:latin typeface="Calibri"/>
              </a:rPr>
              <a:t>&lt;date/time&gt;11/29/14</a:t>
            </a:r>
            <a:endParaRPr/>
          </a:p>
        </p:txBody>
      </p:sp>
      <p:sp>
        <p:nvSpPr>
          <p:cNvPr id="3" name="PlaceHolder 4"/>
          <p:cNvSpPr>
            <a:spLocks noGrp="1"/>
          </p:cNvSpPr>
          <p:nvPr>
            <p:ph type="ftr"/>
          </p:nvPr>
        </p:nvSpPr>
        <p:spPr>
          <a:xfrm>
            <a:off x="4038480" y="6356520"/>
            <a:ext cx="4114440" cy="364680"/>
          </a:xfrm>
          <a:prstGeom prst="rect">
            <a:avLst/>
          </a:prstGeom>
        </p:spPr>
        <p:txBody>
          <a:bodyPr lIns="90000" tIns="45000" rIns="90000" bIns="45000"/>
          <a:lstStyle/>
          <a:p>
            <a:r>
              <a:rPr lang="en"/>
              <a:t>&lt;footer&gt;</a:t>
            </a:r>
            <a:endParaRPr/>
          </a:p>
        </p:txBody>
      </p:sp>
      <p:sp>
        <p:nvSpPr>
          <p:cNvPr id="4" name="PlaceHolder 5"/>
          <p:cNvSpPr>
            <a:spLocks noGrp="1"/>
          </p:cNvSpPr>
          <p:nvPr>
            <p:ph type="sldNum"/>
          </p:nvPr>
        </p:nvSpPr>
        <p:spPr>
          <a:xfrm>
            <a:off x="8610480" y="6356520"/>
            <a:ext cx="2742840" cy="364680"/>
          </a:xfrm>
          <a:prstGeom prst="rect">
            <a:avLst/>
          </a:prstGeom>
        </p:spPr>
        <p:txBody>
          <a:bodyPr lIns="90000" tIns="45000" rIns="90000" bIns="45000"/>
          <a:lstStyle/>
          <a:p>
            <a:fld id="{41D13121-C131-4111-A171-110171915101}" type="slidenum">
              <a:rPr lang="en" sz="1200">
                <a:solidFill>
                  <a:srgbClr val="8B8B8B"/>
                </a:solidFill>
                <a:latin typeface="Calibri"/>
              </a:rPr>
              <a:t>‹#›</a:t>
            </a:fld>
            <a:fld id="{D1D10191-E101-41B1-9121-B14151F1A1C1}" type="slidenum">
              <a:rPr lang="en" sz="1200">
                <a:solidFill>
                  <a:srgbClr val="8B8B8B"/>
                </a:solidFill>
                <a:latin typeface="Calibri"/>
              </a:rPr>
              <a:t>‹#›</a:t>
            </a:fld>
            <a:endParaRPr/>
          </a:p>
        </p:txBody>
      </p:sp>
    </p:spTree>
  </p:cSld>
  <p:clrMap bg1="lt1" tx1="dk1" bg2="lt2" tx2="dk2" accent1="accent1" accent2="accent2" accent3="accent3" accent4="accent4" accent5="accent5" accent6="accent6" hlink="hlink" folHlink="folHlink"/>
  <p:sldLayoutIdLst>
    <p:sldLayoutId id="2147483649" r:id="rId1"/>
  </p:sldLayoutIdLst>
  <p:txStyles>
    <p:titleStyle/>
    <p:bodyStyle/>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3"/>
        </a:blipFill>
        <a:effectLst/>
      </p:bgPr>
    </p:bg>
    <p:spTree>
      <p:nvGrpSpPr>
        <p:cNvPr id="1" name=""/>
        <p:cNvGrpSpPr/>
        <p:nvPr/>
      </p:nvGrpSpPr>
      <p:grpSpPr>
        <a:xfrm>
          <a:off x="0" y="0"/>
          <a:ext cx="0" cy="0"/>
          <a:chOff x="0" y="0"/>
          <a:chExt cx="0" cy="0"/>
        </a:xfrm>
      </p:grpSpPr>
      <p:sp>
        <p:nvSpPr>
          <p:cNvPr id="10" name="PlaceHolder 1"/>
          <p:cNvSpPr>
            <a:spLocks noGrp="1"/>
          </p:cNvSpPr>
          <p:nvPr>
            <p:ph type="title"/>
          </p:nvPr>
        </p:nvSpPr>
        <p:spPr>
          <a:xfrm>
            <a:off x="838080" y="365040"/>
            <a:ext cx="10515240" cy="1325160"/>
          </a:xfrm>
          <a:prstGeom prst="rect">
            <a:avLst/>
          </a:prstGeom>
        </p:spPr>
        <p:txBody>
          <a:bodyPr lIns="90000" tIns="45000" rIns="90000" bIns="45000"/>
          <a:lstStyle/>
          <a:p>
            <a:pPr>
              <a:lnSpc>
                <a:spcPct val="90000"/>
              </a:lnSpc>
            </a:pPr>
            <a:r>
              <a:rPr lang="en" sz="4400">
                <a:solidFill>
                  <a:srgbClr val="000000"/>
                </a:solidFill>
                <a:latin typeface="Calibri Light"/>
              </a:rPr>
              <a:t>Click to edit the title text formatClick to edit Master title style</a:t>
            </a:r>
            <a:endParaRPr/>
          </a:p>
        </p:txBody>
      </p:sp>
      <p:sp>
        <p:nvSpPr>
          <p:cNvPr id="11" name="PlaceHolder 2"/>
          <p:cNvSpPr>
            <a:spLocks noGrp="1"/>
          </p:cNvSpPr>
          <p:nvPr>
            <p:ph type="dt"/>
          </p:nvPr>
        </p:nvSpPr>
        <p:spPr>
          <a:xfrm>
            <a:off x="838080" y="6356520"/>
            <a:ext cx="2742840" cy="364680"/>
          </a:xfrm>
          <a:prstGeom prst="rect">
            <a:avLst/>
          </a:prstGeom>
        </p:spPr>
        <p:txBody>
          <a:bodyPr lIns="90000" tIns="45000" rIns="90000" bIns="45000"/>
          <a:lstStyle/>
          <a:p>
            <a:r>
              <a:rPr lang="en" sz="1200">
                <a:solidFill>
                  <a:srgbClr val="8B8B8B"/>
                </a:solidFill>
                <a:latin typeface="Calibri"/>
              </a:rPr>
              <a:t>&lt;date/time&gt;11/29/14</a:t>
            </a:r>
            <a:endParaRPr/>
          </a:p>
        </p:txBody>
      </p:sp>
      <p:sp>
        <p:nvSpPr>
          <p:cNvPr id="12" name="PlaceHolder 3"/>
          <p:cNvSpPr>
            <a:spLocks noGrp="1"/>
          </p:cNvSpPr>
          <p:nvPr>
            <p:ph type="ftr"/>
          </p:nvPr>
        </p:nvSpPr>
        <p:spPr>
          <a:xfrm>
            <a:off x="4038480" y="6356520"/>
            <a:ext cx="4114440" cy="364680"/>
          </a:xfrm>
          <a:prstGeom prst="rect">
            <a:avLst/>
          </a:prstGeom>
        </p:spPr>
        <p:txBody>
          <a:bodyPr lIns="90000" tIns="45000" rIns="90000" bIns="45000"/>
          <a:lstStyle/>
          <a:p>
            <a:r>
              <a:rPr lang="en"/>
              <a:t>&lt;footer&gt;</a:t>
            </a:r>
            <a:endParaRPr/>
          </a:p>
        </p:txBody>
      </p:sp>
      <p:sp>
        <p:nvSpPr>
          <p:cNvPr id="13" name="PlaceHolder 4"/>
          <p:cNvSpPr>
            <a:spLocks noGrp="1"/>
          </p:cNvSpPr>
          <p:nvPr>
            <p:ph type="sldNum"/>
          </p:nvPr>
        </p:nvSpPr>
        <p:spPr>
          <a:xfrm>
            <a:off x="8610480" y="6356520"/>
            <a:ext cx="2742840" cy="364680"/>
          </a:xfrm>
          <a:prstGeom prst="rect">
            <a:avLst/>
          </a:prstGeom>
        </p:spPr>
        <p:txBody>
          <a:bodyPr lIns="90000" tIns="45000" rIns="90000" bIns="45000"/>
          <a:lstStyle/>
          <a:p>
            <a:fld id="{E1D11101-0161-4161-B161-816111D1B111}" type="slidenum">
              <a:rPr lang="en" sz="1200">
                <a:solidFill>
                  <a:srgbClr val="8B8B8B"/>
                </a:solidFill>
                <a:latin typeface="Calibri"/>
              </a:rPr>
              <a:t>‹#›</a:t>
            </a:fld>
            <a:fld id="{919121D1-3121-4171-8151-91F1E1E12121}" type="slidenum">
              <a:rPr lang="en" sz="1200">
                <a:solidFill>
                  <a:srgbClr val="8B8B8B"/>
                </a:solidFill>
                <a:latin typeface="Calibri"/>
              </a:rPr>
              <a:t>‹#›</a:t>
            </a:fld>
            <a:endParaRPr/>
          </a:p>
        </p:txBody>
      </p:sp>
      <p:sp>
        <p:nvSpPr>
          <p:cNvPr id="14" name="PlaceHolder 5"/>
          <p:cNvSpPr>
            <a:spLocks noGrp="1"/>
          </p:cNvSpPr>
          <p:nvPr>
            <p:ph type="body"/>
          </p:nvPr>
        </p:nvSpPr>
        <p:spPr>
          <a:xfrm>
            <a:off x="609480" y="1604520"/>
            <a:ext cx="10972440" cy="4525920"/>
          </a:xfrm>
          <a:prstGeom prst="rect">
            <a:avLst/>
          </a:prstGeom>
        </p:spPr>
        <p:txBody>
          <a:bodyPr wrap="none" lIns="0" tIns="0" rIns="0" bIns="0"/>
          <a:lstStyle/>
          <a:p>
            <a:pPr>
              <a:buSzPct val="45000"/>
              <a:buFont typeface="StarSymbol"/>
              <a:buChar char=""/>
            </a:pPr>
            <a:r>
              <a:rPr lang="en"/>
              <a:t>Click to edit the outline text format</a:t>
            </a:r>
            <a:endParaRPr/>
          </a:p>
          <a:p>
            <a:pPr lvl="1">
              <a:buSzPct val="45000"/>
              <a:buFont typeface="StarSymbol"/>
              <a:buChar char=""/>
            </a:pPr>
            <a:r>
              <a:rPr lang="en"/>
              <a:t>Second Outline Level</a:t>
            </a:r>
            <a:endParaRPr/>
          </a:p>
          <a:p>
            <a:pPr lvl="2">
              <a:buSzPct val="75000"/>
              <a:buFont typeface="StarSymbol"/>
              <a:buChar char=""/>
            </a:pPr>
            <a:r>
              <a:rPr lang="en"/>
              <a:t>Third Outline Level</a:t>
            </a:r>
            <a:endParaRPr/>
          </a:p>
          <a:p>
            <a:pPr lvl="3">
              <a:buSzPct val="45000"/>
              <a:buFont typeface="StarSymbol"/>
              <a:buChar char=""/>
            </a:pPr>
            <a:r>
              <a:rPr lang="en"/>
              <a:t>Fourth Outline Level</a:t>
            </a:r>
            <a:endParaRPr/>
          </a:p>
          <a:p>
            <a:pPr lvl="4">
              <a:buSzPct val="75000"/>
              <a:buFont typeface="StarSymbol"/>
              <a:buChar char=""/>
            </a:pPr>
            <a:r>
              <a:rPr lang="en"/>
              <a:t>Fifth Outline Level</a:t>
            </a:r>
            <a:endParaRPr/>
          </a:p>
          <a:p>
            <a:pPr lvl="5">
              <a:buSzPct val="45000"/>
              <a:buFont typeface="StarSymbol"/>
              <a:buChar char=""/>
            </a:pPr>
            <a:r>
              <a:rPr lang="en"/>
              <a:t>Sixth Outline Level</a:t>
            </a:r>
            <a:endParaRPr/>
          </a:p>
          <a:p>
            <a:pPr lvl="6">
              <a:buSzPct val="45000"/>
              <a:buFont typeface="StarSymbol"/>
              <a:buChar char=""/>
            </a:pPr>
            <a:r>
              <a:rPr lang="en"/>
              <a:t>Seventh Outline Level</a:t>
            </a:r>
            <a:endParaRPr/>
          </a:p>
          <a:p>
            <a:pPr lvl="7">
              <a:buSzPct val="45000"/>
              <a:buFont typeface="StarSymbol"/>
              <a:buChar char=""/>
            </a:pPr>
            <a:r>
              <a:rPr lang="en"/>
              <a:t>Eighth Outline Level</a:t>
            </a:r>
            <a:endParaRPr/>
          </a:p>
          <a:p>
            <a:pPr lvl="8">
              <a:buSzPct val="45000"/>
              <a:buFont typeface="StarSymbol"/>
              <a:buChar char=""/>
            </a:pPr>
            <a:r>
              <a:rPr lang="en"/>
              <a:t>Ninth Outline Level</a:t>
            </a:r>
            <a:endParaRPr/>
          </a:p>
        </p:txBody>
      </p:sp>
    </p:spTree>
  </p:cSld>
  <p:clrMap bg1="lt1" tx1="dk1" bg2="lt2" tx2="dk2" accent1="accent1" accent2="accent2" accent3="accent3" accent4="accent4" accent5="accent5" accent6="accent6" hlink="hlink" folHlink="folHlink"/>
  <p:sldLayoutIdLst>
    <p:sldLayoutId id="2147483653" r:id="rId1"/>
  </p:sldLayoutIdLst>
  <p:txStyles>
    <p:titleStyle/>
    <p:bodyStyle/>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6A96A3-A1EA-49B7-8934-F087B46E46C9}" type="datetimeFigureOut">
              <a:rPr lang="en-US" smtClean="0">
                <a:solidFill>
                  <a:prstClr val="black">
                    <a:tint val="75000"/>
                  </a:prstClr>
                </a:solidFill>
              </a:rPr>
              <a:pPr/>
              <a:t>11/30/2014</a:t>
            </a:fld>
            <a:endParaRPr lang="en-US" dirty="0">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DD3E57-9784-40D0-9909-E7058B39CBAB}"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584807808"/>
      </p:ext>
    </p:extLst>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8.jpg"/></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12.jpg"/></Relationships>
</file>

<file path=ppt/slides/_rels/slide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4.xml"/><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22.wmf"/></Relationships>
</file>

<file path=ppt/slides/_rels/slide1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26.jpg"/></Relationships>
</file>

<file path=ppt/slides/_rels/slide18.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28.jpg"/></Relationships>
</file>

<file path=ppt/slides/_rels/slide1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7.xml"/><Relationship Id="rId1" Type="http://schemas.openxmlformats.org/officeDocument/2006/relationships/slideLayout" Target="../slideLayouts/slideLayout4.xml"/><Relationship Id="rId5" Type="http://schemas.openxmlformats.org/officeDocument/2006/relationships/image" Target="../media/image31.jpg"/><Relationship Id="rId4" Type="http://schemas.openxmlformats.org/officeDocument/2006/relationships/image" Target="../media/image30.jpeg"/></Relationships>
</file>

<file path=ppt/slides/_rels/slide20.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image" Target="../media/image32.jpg"/></Relationships>
</file>

<file path=ppt/slides/_rels/slide21.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6.wmf"/><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37.jpeg"/></Relationships>
</file>

<file path=ppt/slides/_rels/slide2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2.wmf"/><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3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wmf"/><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6.gif"/><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hyperlink" Target="http://www.clker.com/cliparts/1/G/4/K/t/h/ren-no-mark-md.png" TargetMode="External"/><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49.png"/><Relationship Id="rId4" Type="http://schemas.openxmlformats.org/officeDocument/2006/relationships/image" Target="../media/image48.png"/></Relationships>
</file>

<file path=ppt/slides/_rels/slide3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51.png"/></Relationships>
</file>

<file path=ppt/slides/_rels/slide36.xml.rels><?xml version="1.0" encoding="UTF-8" standalone="yes"?>
<Relationships xmlns="http://schemas.openxmlformats.org/package/2006/relationships"><Relationship Id="rId2" Type="http://schemas.openxmlformats.org/officeDocument/2006/relationships/hyperlink" Target="http://www.goodreads.com/author/show/5810891.Mahatma_Gandhi" TargetMode="Externa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5000"/>
          </a:stretch>
        </a:blipFill>
        <a:effectLst/>
      </p:bgPr>
    </p:bg>
    <p:spTree>
      <p:nvGrpSpPr>
        <p:cNvPr id="1" name=""/>
        <p:cNvGrpSpPr/>
        <p:nvPr/>
      </p:nvGrpSpPr>
      <p:grpSpPr>
        <a:xfrm>
          <a:off x="0" y="0"/>
          <a:ext cx="0" cy="0"/>
          <a:chOff x="0" y="0"/>
          <a:chExt cx="0" cy="0"/>
        </a:xfrm>
      </p:grpSpPr>
      <p:sp>
        <p:nvSpPr>
          <p:cNvPr id="7" name="สี่เหลี่ยมผืนผ้า 6"/>
          <p:cNvSpPr/>
          <p:nvPr/>
        </p:nvSpPr>
        <p:spPr>
          <a:xfrm>
            <a:off x="4484569" y="1686474"/>
            <a:ext cx="6924173" cy="3657602"/>
          </a:xfrm>
          <a:prstGeom prst="rect">
            <a:avLst/>
          </a:prstGeom>
          <a:solidFill>
            <a:srgbClr val="EAD18A"/>
          </a:solidFill>
          <a:ln>
            <a:solidFill>
              <a:srgbClr val="996600"/>
            </a:solidFill>
          </a:ln>
          <a:effectLst>
            <a:outerShdw blurRad="241300" dir="8400000" sx="106000" sy="106000" algn="ctr" rotWithShape="0">
              <a:srgbClr val="996600">
                <a:alpha val="90000"/>
              </a:srgbClr>
            </a:outerShdw>
            <a:reflection endPos="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a:solidFill>
                  <a:srgbClr val="996600"/>
                </a:solidFill>
              </a:rPr>
              <a:t>Members</a:t>
            </a:r>
          </a:p>
          <a:p>
            <a:pPr marL="342900" indent="-342900">
              <a:buFontTx/>
              <a:buAutoNum type="arabicPeriod"/>
            </a:pPr>
            <a:r>
              <a:rPr lang="en-US" sz="2400" dirty="0" err="1">
                <a:solidFill>
                  <a:srgbClr val="996600"/>
                </a:solidFill>
              </a:rPr>
              <a:t>Teekatas</a:t>
            </a:r>
            <a:r>
              <a:rPr lang="en-US" sz="2400" dirty="0">
                <a:solidFill>
                  <a:srgbClr val="996600"/>
                </a:solidFill>
              </a:rPr>
              <a:t> </a:t>
            </a:r>
            <a:r>
              <a:rPr lang="en-US" sz="2400" dirty="0" err="1">
                <a:solidFill>
                  <a:srgbClr val="996600"/>
                </a:solidFill>
              </a:rPr>
              <a:t>Sivakua</a:t>
            </a:r>
            <a:r>
              <a:rPr lang="en-US" sz="2400" dirty="0">
                <a:solidFill>
                  <a:srgbClr val="996600"/>
                </a:solidFill>
              </a:rPr>
              <a:t>			5402641442</a:t>
            </a:r>
          </a:p>
          <a:p>
            <a:pPr marL="342900" indent="-342900">
              <a:buFontTx/>
              <a:buAutoNum type="arabicPeriod"/>
            </a:pPr>
            <a:r>
              <a:rPr lang="en-US" sz="2400" dirty="0" err="1">
                <a:solidFill>
                  <a:srgbClr val="996600"/>
                </a:solidFill>
              </a:rPr>
              <a:t>Chayanee</a:t>
            </a:r>
            <a:r>
              <a:rPr lang="en-US" sz="2400" dirty="0">
                <a:solidFill>
                  <a:srgbClr val="996600"/>
                </a:solidFill>
              </a:rPr>
              <a:t> </a:t>
            </a:r>
            <a:r>
              <a:rPr lang="en-US" sz="2400" dirty="0" err="1">
                <a:solidFill>
                  <a:srgbClr val="996600"/>
                </a:solidFill>
              </a:rPr>
              <a:t>Toungchareontip</a:t>
            </a:r>
            <a:r>
              <a:rPr lang="en-US" sz="2400" dirty="0">
                <a:solidFill>
                  <a:srgbClr val="996600"/>
                </a:solidFill>
              </a:rPr>
              <a:t>	5404640145</a:t>
            </a:r>
          </a:p>
          <a:p>
            <a:pPr marL="342900" indent="-342900">
              <a:buFontTx/>
              <a:buAutoNum type="arabicPeriod"/>
            </a:pPr>
            <a:r>
              <a:rPr lang="en-US" sz="2400" dirty="0" err="1">
                <a:solidFill>
                  <a:srgbClr val="996600"/>
                </a:solidFill>
              </a:rPr>
              <a:t>Ekasit</a:t>
            </a:r>
            <a:r>
              <a:rPr lang="en-US" sz="2400" dirty="0">
                <a:solidFill>
                  <a:srgbClr val="996600"/>
                </a:solidFill>
              </a:rPr>
              <a:t>   </a:t>
            </a:r>
            <a:r>
              <a:rPr lang="en-US" sz="2400" dirty="0" err="1">
                <a:solidFill>
                  <a:srgbClr val="996600"/>
                </a:solidFill>
              </a:rPr>
              <a:t>Kunadirekwong</a:t>
            </a:r>
            <a:r>
              <a:rPr lang="en-US" sz="2400" dirty="0">
                <a:solidFill>
                  <a:srgbClr val="996600"/>
                </a:solidFill>
              </a:rPr>
              <a:t>		5404640251</a:t>
            </a:r>
          </a:p>
          <a:p>
            <a:pPr marL="342900" indent="-342900">
              <a:buFontTx/>
              <a:buAutoNum type="arabicPeriod"/>
            </a:pPr>
            <a:r>
              <a:rPr lang="en-US" sz="2400" dirty="0" err="1">
                <a:solidFill>
                  <a:srgbClr val="996600"/>
                </a:solidFill>
              </a:rPr>
              <a:t>Siwakorn</a:t>
            </a:r>
            <a:r>
              <a:rPr lang="en-US" sz="2400" dirty="0">
                <a:solidFill>
                  <a:srgbClr val="996600"/>
                </a:solidFill>
              </a:rPr>
              <a:t> </a:t>
            </a:r>
            <a:r>
              <a:rPr lang="en-US" sz="2400" dirty="0" err="1">
                <a:solidFill>
                  <a:srgbClr val="996600"/>
                </a:solidFill>
              </a:rPr>
              <a:t>Paiboonrattanakorn</a:t>
            </a:r>
            <a:r>
              <a:rPr lang="en-US" sz="2400" dirty="0">
                <a:solidFill>
                  <a:srgbClr val="996600"/>
                </a:solidFill>
              </a:rPr>
              <a:t>	5404641101</a:t>
            </a:r>
          </a:p>
          <a:p>
            <a:pPr marL="342900" indent="-342900">
              <a:buFontTx/>
              <a:buAutoNum type="arabicPeriod"/>
            </a:pPr>
            <a:r>
              <a:rPr lang="en-US" sz="2400" dirty="0" err="1">
                <a:solidFill>
                  <a:srgbClr val="996600"/>
                </a:solidFill>
              </a:rPr>
              <a:t>Tassamon</a:t>
            </a:r>
            <a:r>
              <a:rPr lang="en-US" sz="2400" dirty="0">
                <a:solidFill>
                  <a:srgbClr val="996600"/>
                </a:solidFill>
              </a:rPr>
              <a:t>   </a:t>
            </a:r>
            <a:r>
              <a:rPr lang="en-US" sz="2400" dirty="0" err="1">
                <a:solidFill>
                  <a:srgbClr val="996600"/>
                </a:solidFill>
              </a:rPr>
              <a:t>Bessuwat</a:t>
            </a:r>
            <a:r>
              <a:rPr lang="en-US" sz="2400" dirty="0">
                <a:solidFill>
                  <a:srgbClr val="996600"/>
                </a:solidFill>
              </a:rPr>
              <a:t>		5404641291</a:t>
            </a:r>
            <a:endParaRPr lang="th-TH" sz="2400" dirty="0">
              <a:solidFill>
                <a:srgbClr val="996600"/>
              </a:solidFill>
            </a:endParaRPr>
          </a:p>
        </p:txBody>
      </p:sp>
      <p:sp>
        <p:nvSpPr>
          <p:cNvPr id="5" name="สี่เหลี่ยมผืนผ้ามุมมน 4"/>
          <p:cNvSpPr/>
          <p:nvPr/>
        </p:nvSpPr>
        <p:spPr>
          <a:xfrm>
            <a:off x="5762925" y="711917"/>
            <a:ext cx="4367463" cy="1672389"/>
          </a:xfrm>
          <a:prstGeom prst="roundRect">
            <a:avLst/>
          </a:prstGeom>
          <a:solidFill>
            <a:schemeClr val="accent4">
              <a:lumMod val="50000"/>
            </a:schemeClr>
          </a:solidFill>
          <a:effectLst>
            <a:outerShdw blurRad="50800" dist="50800" sx="106000" sy="106000" algn="ctr" rotWithShape="0">
              <a:srgbClr val="996600">
                <a:alpha val="4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800">
              <a:solidFill>
                <a:prstClr val="white"/>
              </a:solidFill>
            </a:endParaRPr>
          </a:p>
        </p:txBody>
      </p:sp>
      <p:sp>
        <p:nvSpPr>
          <p:cNvPr id="4" name="แผนผังลําดับงาน: กระบวนการสำรอง 3"/>
          <p:cNvSpPr/>
          <p:nvPr/>
        </p:nvSpPr>
        <p:spPr>
          <a:xfrm>
            <a:off x="5859178" y="808170"/>
            <a:ext cx="4138864" cy="1455821"/>
          </a:xfrm>
          <a:prstGeom prst="flowChartAlternateProcess">
            <a:avLst/>
          </a:prstGeom>
          <a:solidFill>
            <a:srgbClr val="CC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dirty="0">
                <a:solidFill>
                  <a:prstClr val="white"/>
                </a:solidFill>
              </a:rPr>
              <a:t>Billionaire</a:t>
            </a:r>
            <a:endParaRPr lang="th-TH" sz="6000" dirty="0">
              <a:solidFill>
                <a:prstClr val="white"/>
              </a:solidFill>
            </a:endParaRPr>
          </a:p>
        </p:txBody>
      </p:sp>
      <p:pic>
        <p:nvPicPr>
          <p:cNvPr id="12" name="รูปภาพ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10469" y="808170"/>
            <a:ext cx="2581635" cy="1514559"/>
          </a:xfrm>
          <a:prstGeom prst="rect">
            <a:avLst/>
          </a:prstGeom>
        </p:spPr>
      </p:pic>
    </p:spTree>
    <p:extLst>
      <p:ext uri="{BB962C8B-B14F-4D97-AF65-F5344CB8AC3E}">
        <p14:creationId xmlns:p14="http://schemas.microsoft.com/office/powerpoint/2010/main" val="1749590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animBg="1"/>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9000" b="-7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8854067" cy="1550020"/>
          </a:xfrm>
        </p:spPr>
        <p:txBody>
          <a:bodyPr>
            <a:normAutofit/>
          </a:bodyPr>
          <a:lstStyle/>
          <a:p>
            <a:r>
              <a:rPr lang="en-US" sz="9600" dirty="0" smtClean="0"/>
              <a:t>London Whale</a:t>
            </a:r>
            <a:endParaRPr lang="en-US" sz="9600" dirty="0"/>
          </a:p>
        </p:txBody>
      </p:sp>
    </p:spTree>
    <p:extLst>
      <p:ext uri="{BB962C8B-B14F-4D97-AF65-F5344CB8AC3E}">
        <p14:creationId xmlns:p14="http://schemas.microsoft.com/office/powerpoint/2010/main" val="17337728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fn323 new project\logistics_arrows_earth_PA_md_wm.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009052" y="4586990"/>
            <a:ext cx="3182948" cy="272821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088572" y="267151"/>
            <a:ext cx="5268685" cy="1325563"/>
          </a:xfrm>
        </p:spPr>
        <p:txBody>
          <a:bodyPr/>
          <a:lstStyle/>
          <a:p>
            <a:r>
              <a:rPr lang="en-US" dirty="0" smtClean="0">
                <a:solidFill>
                  <a:schemeClr val="bg1"/>
                </a:solidFill>
              </a:rPr>
              <a:t>JPMorgan</a:t>
            </a:r>
            <a:r>
              <a:rPr lang="en-US" dirty="0">
                <a:solidFill>
                  <a:schemeClr val="bg1"/>
                </a:solidFill>
              </a:rPr>
              <a:t/>
            </a:r>
            <a:br>
              <a:rPr lang="en-US" dirty="0">
                <a:solidFill>
                  <a:schemeClr val="bg1"/>
                </a:solidFill>
              </a:rPr>
            </a:br>
            <a:endParaRPr lang="en-US" dirty="0">
              <a:solidFill>
                <a:schemeClr val="bg1"/>
              </a:solidFill>
            </a:endParaRPr>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5400" y="1179811"/>
            <a:ext cx="11011479" cy="5508501"/>
          </a:xfrm>
          <a:prstGeom prst="rect">
            <a:avLst/>
          </a:prstGeom>
        </p:spPr>
      </p:pic>
    </p:spTree>
    <p:extLst>
      <p:ext uri="{BB962C8B-B14F-4D97-AF65-F5344CB8AC3E}">
        <p14:creationId xmlns:p14="http://schemas.microsoft.com/office/powerpoint/2010/main" val="2874344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fn323 new project\logistics_arrows_earth_PA_md_wm.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009052" y="4586990"/>
            <a:ext cx="3182948" cy="272821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088572" y="267151"/>
            <a:ext cx="5268685" cy="1325563"/>
          </a:xfrm>
        </p:spPr>
        <p:txBody>
          <a:bodyPr/>
          <a:lstStyle/>
          <a:p>
            <a:r>
              <a:rPr lang="en-US" dirty="0" smtClean="0">
                <a:solidFill>
                  <a:schemeClr val="bg1"/>
                </a:solidFill>
              </a:rPr>
              <a:t>JPMorgan</a:t>
            </a:r>
            <a:r>
              <a:rPr lang="en-US" dirty="0">
                <a:solidFill>
                  <a:schemeClr val="bg1"/>
                </a:solidFill>
              </a:rPr>
              <a:t/>
            </a:r>
            <a:br>
              <a:rPr lang="en-US" dirty="0">
                <a:solidFill>
                  <a:schemeClr val="bg1"/>
                </a:solidFill>
              </a:rPr>
            </a:br>
            <a:endParaRPr lang="en-US" dirty="0">
              <a:solidFill>
                <a:schemeClr val="bg1"/>
              </a:solidFill>
            </a:endParaRP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25141" y="1051560"/>
            <a:ext cx="8019899" cy="5364480"/>
          </a:xfrm>
          <a:prstGeom prst="rect">
            <a:avLst/>
          </a:prstGeom>
        </p:spPr>
      </p:pic>
    </p:spTree>
    <p:extLst>
      <p:ext uri="{BB962C8B-B14F-4D97-AF65-F5344CB8AC3E}">
        <p14:creationId xmlns:p14="http://schemas.microsoft.com/office/powerpoint/2010/main" val="3581062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fn323 new project\logistics_arrows_earth_PA_md_wm.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009052" y="4586990"/>
            <a:ext cx="3182948" cy="272821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085266" y="267151"/>
            <a:ext cx="9515260" cy="1325563"/>
          </a:xfrm>
        </p:spPr>
        <p:txBody>
          <a:bodyPr>
            <a:normAutofit/>
          </a:bodyPr>
          <a:lstStyle/>
          <a:p>
            <a:r>
              <a:rPr lang="en-US" dirty="0" smtClean="0">
                <a:solidFill>
                  <a:schemeClr val="bg1"/>
                </a:solidFill>
              </a:rPr>
              <a:t>The role of Chief Investment Office</a:t>
            </a:r>
            <a:r>
              <a:rPr lang="en-US" dirty="0">
                <a:solidFill>
                  <a:schemeClr val="bg1"/>
                </a:solidFill>
              </a:rPr>
              <a:t/>
            </a:r>
            <a:br>
              <a:rPr lang="en-US" dirty="0">
                <a:solidFill>
                  <a:schemeClr val="bg1"/>
                </a:solidFill>
              </a:rPr>
            </a:br>
            <a:endParaRPr lang="en-US" dirty="0">
              <a:solidFill>
                <a:schemeClr val="bg1"/>
              </a:solidFill>
            </a:endParaRPr>
          </a:p>
        </p:txBody>
      </p:sp>
      <p:sp>
        <p:nvSpPr>
          <p:cNvPr id="4" name="สี่เหลี่ยมผืนผ้ามุมมน 3"/>
          <p:cNvSpPr/>
          <p:nvPr/>
        </p:nvSpPr>
        <p:spPr>
          <a:xfrm>
            <a:off x="1088572" y="1259174"/>
            <a:ext cx="10888569" cy="3327816"/>
          </a:xfrm>
          <a:prstGeom prst="roundRect">
            <a:avLst/>
          </a:prstGeom>
          <a:solidFill>
            <a:schemeClr val="bg2">
              <a:lumMod val="9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800">
              <a:solidFill>
                <a:prstClr val="white"/>
              </a:solidFill>
            </a:endParaRPr>
          </a:p>
        </p:txBody>
      </p:sp>
      <p:sp>
        <p:nvSpPr>
          <p:cNvPr id="5" name="สี่เหลี่ยมผืนผ้ามุมมน 4"/>
          <p:cNvSpPr/>
          <p:nvPr/>
        </p:nvSpPr>
        <p:spPr>
          <a:xfrm>
            <a:off x="436142" y="1592714"/>
            <a:ext cx="10971374" cy="3548912"/>
          </a:xfrm>
          <a:prstGeom prst="roundRect">
            <a:avLst/>
          </a:prstGeom>
          <a:solidFill>
            <a:schemeClr val="accent1">
              <a:lumMod val="20000"/>
              <a:lumOff val="80000"/>
            </a:schemeClr>
          </a:solidFill>
          <a:ln>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indent="-228600">
              <a:lnSpc>
                <a:spcPct val="90000"/>
              </a:lnSpc>
              <a:spcBef>
                <a:spcPts val="1000"/>
              </a:spcBef>
              <a:buFont typeface="Arial" panose="020B0604020202020204" pitchFamily="34" charset="0"/>
              <a:buChar char="•"/>
            </a:pPr>
            <a:r>
              <a:rPr lang="en-US" dirty="0">
                <a:solidFill>
                  <a:srgbClr val="44546A">
                    <a:lumMod val="75000"/>
                  </a:srgbClr>
                </a:solidFill>
              </a:rPr>
              <a:t>CIO then initiate the </a:t>
            </a:r>
            <a:r>
              <a:rPr lang="en-US" u="sng" dirty="0">
                <a:solidFill>
                  <a:srgbClr val="44546A">
                    <a:lumMod val="75000"/>
                  </a:srgbClr>
                </a:solidFill>
              </a:rPr>
              <a:t>synthetic credit portfolio</a:t>
            </a:r>
            <a:r>
              <a:rPr lang="en-US" dirty="0">
                <a:solidFill>
                  <a:srgbClr val="44546A">
                    <a:lumMod val="75000"/>
                  </a:srgbClr>
                </a:solidFill>
              </a:rPr>
              <a:t>. Which are the CDO that invest in CDS and other derivatives.</a:t>
            </a:r>
          </a:p>
          <a:p>
            <a:pPr marL="228600" indent="-228600">
              <a:lnSpc>
                <a:spcPct val="90000"/>
              </a:lnSpc>
              <a:spcBef>
                <a:spcPts val="1000"/>
              </a:spcBef>
              <a:buFont typeface="Arial" panose="020B0604020202020204" pitchFamily="34" charset="0"/>
              <a:buChar char="•"/>
            </a:pPr>
            <a:r>
              <a:rPr lang="en-US" dirty="0">
                <a:solidFill>
                  <a:srgbClr val="44546A">
                    <a:lumMod val="75000"/>
                  </a:srgbClr>
                </a:solidFill>
              </a:rPr>
              <a:t>The Synthetic Credit Portfolio provide the exposure that is in the short position which meet the hedging intention to the CIO portfolio.</a:t>
            </a:r>
          </a:p>
        </p:txBody>
      </p:sp>
    </p:spTree>
    <p:extLst>
      <p:ext uri="{BB962C8B-B14F-4D97-AF65-F5344CB8AC3E}">
        <p14:creationId xmlns:p14="http://schemas.microsoft.com/office/powerpoint/2010/main" val="3450067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สี่เหลี่ยมผืนผ้ามุมมน 6"/>
          <p:cNvSpPr/>
          <p:nvPr/>
        </p:nvSpPr>
        <p:spPr>
          <a:xfrm>
            <a:off x="1036352" y="1268761"/>
            <a:ext cx="10817180" cy="2952328"/>
          </a:xfrm>
          <a:prstGeom prst="roundRect">
            <a:avLst/>
          </a:prstGeom>
          <a:solidFill>
            <a:schemeClr val="bg2">
              <a:lumMod val="9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800">
              <a:solidFill>
                <a:prstClr val="white"/>
              </a:solidFill>
            </a:endParaRPr>
          </a:p>
        </p:txBody>
      </p:sp>
      <p:sp>
        <p:nvSpPr>
          <p:cNvPr id="4" name="Title 1"/>
          <p:cNvSpPr txBox="1">
            <a:spLocks/>
          </p:cNvSpPr>
          <p:nvPr/>
        </p:nvSpPr>
        <p:spPr>
          <a:xfrm>
            <a:off x="1088572" y="267151"/>
            <a:ext cx="7205196" cy="1325563"/>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smtClean="0">
                <a:solidFill>
                  <a:prstClr val="white"/>
                </a:solidFill>
              </a:rPr>
              <a:t>Effect of Preparation of Basel III</a:t>
            </a:r>
            <a:br>
              <a:rPr lang="en-US" dirty="0" smtClean="0">
                <a:solidFill>
                  <a:prstClr val="white"/>
                </a:solidFill>
              </a:rPr>
            </a:br>
            <a:endParaRPr lang="en-US" dirty="0">
              <a:solidFill>
                <a:prstClr val="white"/>
              </a:solidFill>
            </a:endParaRPr>
          </a:p>
        </p:txBody>
      </p:sp>
      <p:sp>
        <p:nvSpPr>
          <p:cNvPr id="6" name="สี่เหลี่ยมผืนผ้ามุมมน 5"/>
          <p:cNvSpPr/>
          <p:nvPr/>
        </p:nvSpPr>
        <p:spPr>
          <a:xfrm>
            <a:off x="436141" y="1550523"/>
            <a:ext cx="11094597" cy="3174621"/>
          </a:xfrm>
          <a:prstGeom prst="roundRect">
            <a:avLst/>
          </a:prstGeom>
          <a:solidFill>
            <a:schemeClr val="accent1">
              <a:lumMod val="20000"/>
              <a:lumOff val="80000"/>
            </a:schemeClr>
          </a:solidFill>
          <a:ln>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indent="-228600">
              <a:lnSpc>
                <a:spcPct val="90000"/>
              </a:lnSpc>
              <a:spcBef>
                <a:spcPts val="1000"/>
              </a:spcBef>
              <a:buFont typeface="Arial" panose="020B0604020202020204" pitchFamily="34" charset="0"/>
              <a:buChar char="•"/>
            </a:pPr>
            <a:r>
              <a:rPr lang="en-US" dirty="0">
                <a:solidFill>
                  <a:srgbClr val="44546A">
                    <a:lumMod val="75000"/>
                  </a:srgbClr>
                </a:solidFill>
              </a:rPr>
              <a:t>Since the CIO portfolio present huge amount of derivatives which contribute to the RWA of overall firm RWA.</a:t>
            </a:r>
          </a:p>
          <a:p>
            <a:pPr>
              <a:lnSpc>
                <a:spcPct val="90000"/>
              </a:lnSpc>
              <a:spcBef>
                <a:spcPts val="1000"/>
              </a:spcBef>
            </a:pPr>
            <a:endParaRPr lang="en-US" dirty="0">
              <a:solidFill>
                <a:srgbClr val="44546A">
                  <a:lumMod val="75000"/>
                </a:srgbClr>
              </a:solidFill>
            </a:endParaRPr>
          </a:p>
        </p:txBody>
      </p:sp>
      <p:pic>
        <p:nvPicPr>
          <p:cNvPr id="11" name="Picture 4" descr="Money Clip Art 2014 money clip 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26058" y="4872117"/>
            <a:ext cx="1584365" cy="185753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69903" y="3461518"/>
            <a:ext cx="4810567" cy="3268131"/>
          </a:xfrm>
          <a:prstGeom prst="rect">
            <a:avLst/>
          </a:prstGeom>
        </p:spPr>
      </p:pic>
    </p:spTree>
    <p:extLst>
      <p:ext uri="{BB962C8B-B14F-4D97-AF65-F5344CB8AC3E}">
        <p14:creationId xmlns:p14="http://schemas.microsoft.com/office/powerpoint/2010/main" val="3901785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104614" y="269491"/>
            <a:ext cx="6932481" cy="1325563"/>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smtClean="0">
                <a:solidFill>
                  <a:prstClr val="white"/>
                </a:solidFill>
              </a:rPr>
              <a:t>Chief Investment Officer Ina Drew</a:t>
            </a:r>
            <a:br>
              <a:rPr lang="en-US" dirty="0" smtClean="0">
                <a:solidFill>
                  <a:prstClr val="white"/>
                </a:solidFill>
              </a:rPr>
            </a:br>
            <a:endParaRPr lang="en-US" dirty="0">
              <a:solidFill>
                <a:prstClr val="white"/>
              </a:solidFill>
            </a:endParaRPr>
          </a:p>
        </p:txBody>
      </p:sp>
      <p:pic>
        <p:nvPicPr>
          <p:cNvPr id="11" name="Picture 4" descr="Money Clip Art 2014 money clip 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26058" y="4872117"/>
            <a:ext cx="1584365" cy="185753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6055" y="2648834"/>
            <a:ext cx="4381500" cy="2628900"/>
          </a:xfrm>
          <a:prstGeom prst="rect">
            <a:avLst/>
          </a:prstGeom>
        </p:spPr>
      </p:pic>
      <p:sp>
        <p:nvSpPr>
          <p:cNvPr id="3" name="Rounded Rectangular Callout 2"/>
          <p:cNvSpPr/>
          <p:nvPr/>
        </p:nvSpPr>
        <p:spPr>
          <a:xfrm>
            <a:off x="4918475" y="1744401"/>
            <a:ext cx="6237240" cy="2481195"/>
          </a:xfrm>
          <a:prstGeom prst="wedgeRoundRectCallout">
            <a:avLst>
              <a:gd name="adj1" fmla="val -67902"/>
              <a:gd name="adj2" fmla="val 63488"/>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“She has direct the traders to reduce the portfolio to reduce RWA.</a:t>
            </a:r>
          </a:p>
          <a:p>
            <a:pPr algn="ctr"/>
            <a:r>
              <a:rPr lang="en-US" dirty="0">
                <a:solidFill>
                  <a:prstClr val="white"/>
                </a:solidFill>
              </a:rPr>
              <a:t>Thus, she tell the traders to “Do the adjustment of portfolio”.</a:t>
            </a:r>
          </a:p>
        </p:txBody>
      </p:sp>
    </p:spTree>
    <p:extLst>
      <p:ext uri="{BB962C8B-B14F-4D97-AF65-F5344CB8AC3E}">
        <p14:creationId xmlns:p14="http://schemas.microsoft.com/office/powerpoint/2010/main" val="1137371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G:\fn323 new project\financial_data_appearing_md_wm.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775538" y="4179107"/>
            <a:ext cx="3416462" cy="3416462"/>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p:cNvSpPr txBox="1">
            <a:spLocks/>
          </p:cNvSpPr>
          <p:nvPr/>
        </p:nvSpPr>
        <p:spPr>
          <a:xfrm>
            <a:off x="1088572" y="267151"/>
            <a:ext cx="526868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smtClean="0">
                <a:solidFill>
                  <a:prstClr val="white"/>
                </a:solidFill>
              </a:rPr>
              <a:t>The Adjustment</a:t>
            </a:r>
            <a:br>
              <a:rPr lang="en-US" dirty="0" smtClean="0">
                <a:solidFill>
                  <a:prstClr val="white"/>
                </a:solidFill>
              </a:rPr>
            </a:br>
            <a:endParaRPr lang="en-US" dirty="0">
              <a:solidFill>
                <a:prstClr val="white"/>
              </a:solidFill>
            </a:endParaRPr>
          </a:p>
        </p:txBody>
      </p:sp>
      <p:sp>
        <p:nvSpPr>
          <p:cNvPr id="12" name="สี่เหลี่ยมผืนผ้ามุมมน 5"/>
          <p:cNvSpPr/>
          <p:nvPr/>
        </p:nvSpPr>
        <p:spPr>
          <a:xfrm>
            <a:off x="1088572" y="1259174"/>
            <a:ext cx="10888569" cy="3327816"/>
          </a:xfrm>
          <a:prstGeom prst="roundRect">
            <a:avLst/>
          </a:prstGeom>
          <a:solidFill>
            <a:schemeClr val="bg2">
              <a:lumMod val="9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800">
              <a:solidFill>
                <a:prstClr val="white"/>
              </a:solidFill>
            </a:endParaRPr>
          </a:p>
        </p:txBody>
      </p:sp>
      <p:sp>
        <p:nvSpPr>
          <p:cNvPr id="13" name="สี่เหลี่ยมผืนผ้ามุมมน 6"/>
          <p:cNvSpPr/>
          <p:nvPr/>
        </p:nvSpPr>
        <p:spPr>
          <a:xfrm>
            <a:off x="436142" y="1592714"/>
            <a:ext cx="10971374" cy="3548912"/>
          </a:xfrm>
          <a:prstGeom prst="roundRect">
            <a:avLst/>
          </a:prstGeom>
          <a:solidFill>
            <a:schemeClr val="accent1">
              <a:lumMod val="20000"/>
              <a:lumOff val="80000"/>
            </a:schemeClr>
          </a:solidFill>
          <a:ln>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indent="-228600">
              <a:lnSpc>
                <a:spcPct val="90000"/>
              </a:lnSpc>
              <a:spcBef>
                <a:spcPts val="1000"/>
              </a:spcBef>
              <a:buFont typeface="Arial" panose="020B0604020202020204" pitchFamily="34" charset="0"/>
              <a:buChar char="•"/>
            </a:pPr>
            <a:r>
              <a:rPr lang="en-US" dirty="0">
                <a:solidFill>
                  <a:srgbClr val="44546A">
                    <a:lumMod val="75000"/>
                  </a:srgbClr>
                </a:solidFill>
              </a:rPr>
              <a:t>The trader ,</a:t>
            </a:r>
            <a:r>
              <a:rPr lang="en-US" b="1" dirty="0">
                <a:solidFill>
                  <a:srgbClr val="44546A">
                    <a:lumMod val="75000"/>
                  </a:srgbClr>
                </a:solidFill>
              </a:rPr>
              <a:t>Bruno </a:t>
            </a:r>
            <a:r>
              <a:rPr lang="en-US" b="1" dirty="0" err="1">
                <a:solidFill>
                  <a:srgbClr val="44546A">
                    <a:lumMod val="75000"/>
                  </a:srgbClr>
                </a:solidFill>
              </a:rPr>
              <a:t>Iksil</a:t>
            </a:r>
            <a:r>
              <a:rPr lang="en-US" b="1" dirty="0">
                <a:solidFill>
                  <a:srgbClr val="44546A">
                    <a:lumMod val="75000"/>
                  </a:srgbClr>
                </a:solidFill>
              </a:rPr>
              <a:t> (a.k.a. London Whale) </a:t>
            </a:r>
            <a:r>
              <a:rPr lang="en-US" dirty="0">
                <a:solidFill>
                  <a:srgbClr val="44546A">
                    <a:lumMod val="75000"/>
                  </a:srgbClr>
                </a:solidFill>
              </a:rPr>
              <a:t>has made the trade for adjustment on the </a:t>
            </a:r>
            <a:r>
              <a:rPr lang="en-US" dirty="0" err="1">
                <a:solidFill>
                  <a:srgbClr val="44546A">
                    <a:lumMod val="75000"/>
                  </a:srgbClr>
                </a:solidFill>
              </a:rPr>
              <a:t>Markit</a:t>
            </a:r>
            <a:r>
              <a:rPr lang="en-US" dirty="0">
                <a:solidFill>
                  <a:srgbClr val="44546A">
                    <a:lumMod val="75000"/>
                  </a:srgbClr>
                </a:solidFill>
              </a:rPr>
              <a:t> CDX North America Investment Grade Index series 9</a:t>
            </a:r>
            <a:r>
              <a:rPr lang="en-US" dirty="0" smtClean="0">
                <a:solidFill>
                  <a:srgbClr val="44546A">
                    <a:lumMod val="75000"/>
                  </a:srgbClr>
                </a:solidFill>
              </a:rPr>
              <a:t>.</a:t>
            </a:r>
            <a:endParaRPr lang="en-US" dirty="0">
              <a:solidFill>
                <a:srgbClr val="44546A">
                  <a:lumMod val="75000"/>
                </a:srgbClr>
              </a:solidFill>
            </a:endParaRPr>
          </a:p>
        </p:txBody>
      </p:sp>
    </p:spTree>
    <p:extLst>
      <p:ext uri="{BB962C8B-B14F-4D97-AF65-F5344CB8AC3E}">
        <p14:creationId xmlns:p14="http://schemas.microsoft.com/office/powerpoint/2010/main" val="448080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additive="base">
                                        <p:cTn id="7" dur="500" fill="hold"/>
                                        <p:tgtEl>
                                          <p:spTgt spid="4098"/>
                                        </p:tgtEl>
                                        <p:attrNameLst>
                                          <p:attrName>ppt_x</p:attrName>
                                        </p:attrNameLst>
                                      </p:cBhvr>
                                      <p:tavLst>
                                        <p:tav tm="0">
                                          <p:val>
                                            <p:strVal val="#ppt_x"/>
                                          </p:val>
                                        </p:tav>
                                        <p:tav tm="100000">
                                          <p:val>
                                            <p:strVal val="#ppt_x"/>
                                          </p:val>
                                        </p:tav>
                                      </p:tavLst>
                                    </p:anim>
                                    <p:anim calcmode="lin" valueType="num">
                                      <p:cBhvr additive="base">
                                        <p:cTn id="8"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ppt_x"/>
                                          </p:val>
                                        </p:tav>
                                        <p:tav tm="100000">
                                          <p:val>
                                            <p:strVal val="#ppt_x"/>
                                          </p:val>
                                        </p:tav>
                                      </p:tavLst>
                                    </p:anim>
                                    <p:anim calcmode="lin" valueType="num">
                                      <p:cBhvr additive="base">
                                        <p:cTn id="1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950482" y="1155064"/>
            <a:ext cx="10540477" cy="4971415"/>
          </a:xfrm>
        </p:spPr>
      </p:pic>
      <p:sp>
        <p:nvSpPr>
          <p:cNvPr id="5" name="Title 1"/>
          <p:cNvSpPr txBox="1">
            <a:spLocks noGrp="1"/>
          </p:cNvSpPr>
          <p:nvPr>
            <p:ph type="title"/>
          </p:nvPr>
        </p:nvSpPr>
        <p:spPr>
          <a:xfrm>
            <a:off x="853440" y="24320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smtClean="0">
                <a:solidFill>
                  <a:schemeClr val="bg1"/>
                </a:solidFill>
              </a:rPr>
              <a:t>The Adjustment</a:t>
            </a:r>
            <a:br>
              <a:rPr lang="en-US" dirty="0" smtClean="0">
                <a:solidFill>
                  <a:schemeClr val="bg1"/>
                </a:solidFill>
              </a:rPr>
            </a:br>
            <a:endParaRPr lang="en-US" dirty="0">
              <a:solidFill>
                <a:schemeClr val="bg1"/>
              </a:solidFill>
            </a:endParaRPr>
          </a:p>
        </p:txBody>
      </p:sp>
    </p:spTree>
    <p:extLst>
      <p:ext uri="{BB962C8B-B14F-4D97-AF65-F5344CB8AC3E}">
        <p14:creationId xmlns:p14="http://schemas.microsoft.com/office/powerpoint/2010/main" val="35250315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088572" y="267151"/>
            <a:ext cx="526868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smtClean="0">
                <a:solidFill>
                  <a:prstClr val="white"/>
                </a:solidFill>
              </a:rPr>
              <a:t>Outcome</a:t>
            </a:r>
            <a:br>
              <a:rPr lang="en-US" dirty="0" smtClean="0">
                <a:solidFill>
                  <a:prstClr val="white"/>
                </a:solidFill>
              </a:rPr>
            </a:br>
            <a:endParaRPr lang="en-US" dirty="0">
              <a:solidFill>
                <a:prstClr val="white"/>
              </a:solidFill>
            </a:endParaRPr>
          </a:p>
        </p:txBody>
      </p:sp>
      <p:sp>
        <p:nvSpPr>
          <p:cNvPr id="6" name="สี่เหลี่ยมผืนผ้ามุมมน 5"/>
          <p:cNvSpPr/>
          <p:nvPr/>
        </p:nvSpPr>
        <p:spPr>
          <a:xfrm>
            <a:off x="1088572" y="1259174"/>
            <a:ext cx="10888569" cy="3327816"/>
          </a:xfrm>
          <a:prstGeom prst="roundRect">
            <a:avLst/>
          </a:prstGeom>
          <a:solidFill>
            <a:schemeClr val="bg2">
              <a:lumMod val="9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800">
              <a:solidFill>
                <a:prstClr val="white"/>
              </a:solidFill>
            </a:endParaRPr>
          </a:p>
        </p:txBody>
      </p:sp>
      <p:sp>
        <p:nvSpPr>
          <p:cNvPr id="7" name="สี่เหลี่ยมผืนผ้ามุมมน 6"/>
          <p:cNvSpPr/>
          <p:nvPr/>
        </p:nvSpPr>
        <p:spPr>
          <a:xfrm>
            <a:off x="436142" y="1592714"/>
            <a:ext cx="10971374" cy="3548912"/>
          </a:xfrm>
          <a:prstGeom prst="roundRect">
            <a:avLst/>
          </a:prstGeom>
          <a:solidFill>
            <a:schemeClr val="accent1">
              <a:lumMod val="20000"/>
              <a:lumOff val="80000"/>
            </a:schemeClr>
          </a:solidFill>
          <a:ln>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indent="-228600">
              <a:lnSpc>
                <a:spcPct val="90000"/>
              </a:lnSpc>
              <a:spcBef>
                <a:spcPts val="1000"/>
              </a:spcBef>
              <a:buFont typeface="Arial" panose="020B0604020202020204" pitchFamily="34" charset="0"/>
              <a:buChar char="•"/>
            </a:pPr>
            <a:endParaRPr lang="en-US" dirty="0">
              <a:solidFill>
                <a:srgbClr val="44546A">
                  <a:lumMod val="75000"/>
                </a:srgbClr>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8572" y="1112520"/>
            <a:ext cx="10217332" cy="5532120"/>
          </a:xfrm>
          <a:prstGeom prst="rect">
            <a:avLst/>
          </a:prstGeom>
        </p:spPr>
      </p:pic>
    </p:spTree>
    <p:extLst>
      <p:ext uri="{BB962C8B-B14F-4D97-AF65-F5344CB8AC3E}">
        <p14:creationId xmlns:p14="http://schemas.microsoft.com/office/powerpoint/2010/main" val="3035500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171914" y="1440153"/>
            <a:ext cx="4987830" cy="4275283"/>
          </a:xfrm>
          <a:prstGeom prst="rect">
            <a:avLst/>
          </a:prstGeom>
        </p:spPr>
      </p:pic>
      <p:sp>
        <p:nvSpPr>
          <p:cNvPr id="5" name="Content Placeholder 4"/>
          <p:cNvSpPr>
            <a:spLocks noGrp="1"/>
          </p:cNvSpPr>
          <p:nvPr>
            <p:ph idx="1"/>
          </p:nvPr>
        </p:nvSpPr>
        <p:spPr>
          <a:xfrm>
            <a:off x="2914742" y="5779295"/>
            <a:ext cx="5641887" cy="543352"/>
          </a:xfrm>
        </p:spPr>
        <p:txBody>
          <a:bodyPr/>
          <a:lstStyle/>
          <a:p>
            <a:r>
              <a:rPr lang="en-US" cap="all" dirty="0">
                <a:solidFill>
                  <a:schemeClr val="tx2">
                    <a:lumMod val="75000"/>
                  </a:schemeClr>
                </a:solidFill>
              </a:rPr>
              <a:t>SOURCE: JPMORGAN CHASE &amp; CO.</a:t>
            </a:r>
            <a:endParaRPr lang="en-US" dirty="0">
              <a:solidFill>
                <a:schemeClr val="tx2">
                  <a:lumMod val="75000"/>
                </a:schemeClr>
              </a:solidFill>
            </a:endParaRPr>
          </a:p>
        </p:txBody>
      </p:sp>
      <p:sp>
        <p:nvSpPr>
          <p:cNvPr id="6" name="Title 1"/>
          <p:cNvSpPr txBox="1">
            <a:spLocks/>
          </p:cNvSpPr>
          <p:nvPr/>
        </p:nvSpPr>
        <p:spPr>
          <a:xfrm>
            <a:off x="1088572" y="267151"/>
            <a:ext cx="526868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smtClean="0">
                <a:solidFill>
                  <a:prstClr val="white"/>
                </a:solidFill>
              </a:rPr>
              <a:t>Sizes</a:t>
            </a:r>
            <a:br>
              <a:rPr lang="en-US" dirty="0" smtClean="0">
                <a:solidFill>
                  <a:prstClr val="white"/>
                </a:solidFill>
              </a:rPr>
            </a:br>
            <a:endParaRPr lang="en-US" dirty="0">
              <a:solidFill>
                <a:prstClr val="white"/>
              </a:solidFill>
            </a:endParaRPr>
          </a:p>
        </p:txBody>
      </p:sp>
      <p:pic>
        <p:nvPicPr>
          <p:cNvPr id="7" name="Picture 8" descr="Money Clip Art 2014 Money Clipart Illustration"/>
          <p:cNvPicPr>
            <a:picLocks noChangeAspect="1" noChangeArrowheads="1"/>
          </p:cNvPicPr>
          <p:nvPr/>
        </p:nvPicPr>
        <p:blipFill rotWithShape="1">
          <a:blip r:embed="rId3">
            <a:extLst>
              <a:ext uri="{28A0092B-C50C-407E-A947-70E740481C1C}">
                <a14:useLocalDpi xmlns:a14="http://schemas.microsoft.com/office/drawing/2010/main" val="0"/>
              </a:ext>
            </a:extLst>
          </a:blip>
          <a:srcRect l="7970" r="8307" b="6015"/>
          <a:stretch/>
        </p:blipFill>
        <p:spPr bwMode="auto">
          <a:xfrm>
            <a:off x="493833" y="2094909"/>
            <a:ext cx="2280801" cy="268839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Money Clip Art 2014 Money Clipart Illustration"/>
          <p:cNvPicPr>
            <a:picLocks noChangeAspect="1" noChangeArrowheads="1"/>
          </p:cNvPicPr>
          <p:nvPr/>
        </p:nvPicPr>
        <p:blipFill rotWithShape="1">
          <a:blip r:embed="rId4">
            <a:extLst>
              <a:ext uri="{28A0092B-C50C-407E-A947-70E740481C1C}">
                <a14:useLocalDpi xmlns:a14="http://schemas.microsoft.com/office/drawing/2010/main" val="0"/>
              </a:ext>
            </a:extLst>
          </a:blip>
          <a:srcRect l="12743" t="1979" r="13451" b="6617"/>
          <a:stretch/>
        </p:blipFill>
        <p:spPr bwMode="auto">
          <a:xfrm>
            <a:off x="2774516" y="2196510"/>
            <a:ext cx="1989294" cy="25867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77849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088572" y="267151"/>
            <a:ext cx="526868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smtClean="0">
                <a:solidFill>
                  <a:prstClr val="white"/>
                </a:solidFill>
              </a:rPr>
              <a:t>Outcome</a:t>
            </a:r>
            <a:br>
              <a:rPr lang="en-US" dirty="0" smtClean="0">
                <a:solidFill>
                  <a:prstClr val="white"/>
                </a:solidFill>
              </a:rPr>
            </a:br>
            <a:endParaRPr lang="en-US" dirty="0">
              <a:solidFill>
                <a:prstClr val="white"/>
              </a:solidFill>
            </a:endParaRPr>
          </a:p>
        </p:txBody>
      </p:sp>
      <p:sp>
        <p:nvSpPr>
          <p:cNvPr id="6" name="สี่เหลี่ยมผืนผ้ามุมมน 5"/>
          <p:cNvSpPr/>
          <p:nvPr/>
        </p:nvSpPr>
        <p:spPr>
          <a:xfrm>
            <a:off x="1088573" y="1259174"/>
            <a:ext cx="10463348" cy="2322226"/>
          </a:xfrm>
          <a:prstGeom prst="roundRect">
            <a:avLst/>
          </a:prstGeom>
          <a:solidFill>
            <a:schemeClr val="bg2">
              <a:lumMod val="9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800">
              <a:solidFill>
                <a:prstClr val="white"/>
              </a:solidFill>
            </a:endParaRPr>
          </a:p>
        </p:txBody>
      </p:sp>
      <p:sp>
        <p:nvSpPr>
          <p:cNvPr id="7" name="สี่เหลี่ยมผืนผ้ามุมมน 6"/>
          <p:cNvSpPr/>
          <p:nvPr/>
        </p:nvSpPr>
        <p:spPr>
          <a:xfrm>
            <a:off x="436142" y="1592714"/>
            <a:ext cx="10971374" cy="1988686"/>
          </a:xfrm>
          <a:prstGeom prst="roundRect">
            <a:avLst/>
          </a:prstGeom>
          <a:solidFill>
            <a:schemeClr val="accent1">
              <a:lumMod val="20000"/>
              <a:lumOff val="80000"/>
            </a:schemeClr>
          </a:solidFill>
          <a:ln>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indent="-228600">
              <a:lnSpc>
                <a:spcPct val="90000"/>
              </a:lnSpc>
              <a:spcBef>
                <a:spcPts val="1000"/>
              </a:spcBef>
              <a:buFont typeface="Arial" panose="020B0604020202020204" pitchFamily="34" charset="0"/>
              <a:buChar char="•"/>
            </a:pPr>
            <a:endParaRPr lang="en-US" dirty="0">
              <a:solidFill>
                <a:srgbClr val="44546A">
                  <a:lumMod val="75000"/>
                </a:srgbClr>
              </a:solidFill>
            </a:endParaRPr>
          </a:p>
          <a:p>
            <a:pPr marL="228600" indent="-228600">
              <a:lnSpc>
                <a:spcPct val="90000"/>
              </a:lnSpc>
              <a:spcBef>
                <a:spcPts val="1000"/>
              </a:spcBef>
              <a:buFont typeface="Arial" panose="020B0604020202020204" pitchFamily="34" charset="0"/>
              <a:buChar char="•"/>
            </a:pPr>
            <a:r>
              <a:rPr lang="en-US" dirty="0">
                <a:solidFill>
                  <a:srgbClr val="44546A">
                    <a:lumMod val="75000"/>
                  </a:srgbClr>
                </a:solidFill>
              </a:rPr>
              <a:t>CDO Port no longer has a short position but a long exposure.</a:t>
            </a:r>
          </a:p>
          <a:p>
            <a:pPr marL="228600" indent="-228600">
              <a:lnSpc>
                <a:spcPct val="90000"/>
              </a:lnSpc>
              <a:spcBef>
                <a:spcPts val="1000"/>
              </a:spcBef>
              <a:buFont typeface="Arial" panose="020B0604020202020204" pitchFamily="34" charset="0"/>
              <a:buChar char="•"/>
            </a:pPr>
            <a:r>
              <a:rPr lang="en-US" dirty="0">
                <a:solidFill>
                  <a:srgbClr val="44546A">
                    <a:lumMod val="75000"/>
                  </a:srgbClr>
                </a:solidFill>
              </a:rPr>
              <a:t>NO longer hedging of a long position for original assets.</a:t>
            </a:r>
          </a:p>
          <a:p>
            <a:pPr marL="228600" indent="-228600">
              <a:lnSpc>
                <a:spcPct val="90000"/>
              </a:lnSpc>
              <a:spcBef>
                <a:spcPts val="1000"/>
              </a:spcBef>
              <a:buFont typeface="Arial" panose="020B0604020202020204" pitchFamily="34" charset="0"/>
              <a:buChar char="•"/>
            </a:pPr>
            <a:endParaRPr lang="en-US" dirty="0">
              <a:solidFill>
                <a:srgbClr val="44546A">
                  <a:lumMod val="75000"/>
                </a:srgbClr>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73091" y="3086862"/>
            <a:ext cx="5878830" cy="3527298"/>
          </a:xfrm>
          <a:prstGeom prst="rect">
            <a:avLst/>
          </a:prstGeom>
        </p:spPr>
      </p:pic>
    </p:spTree>
    <p:extLst>
      <p:ext uri="{BB962C8B-B14F-4D97-AF65-F5344CB8AC3E}">
        <p14:creationId xmlns:p14="http://schemas.microsoft.com/office/powerpoint/2010/main" val="4292251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สี่เหลี่ยมผืนผ้ามุมมน 5"/>
          <p:cNvSpPr/>
          <p:nvPr/>
        </p:nvSpPr>
        <p:spPr>
          <a:xfrm>
            <a:off x="1082040" y="1259174"/>
            <a:ext cx="10538836" cy="1224946"/>
          </a:xfrm>
          <a:prstGeom prst="roundRect">
            <a:avLst/>
          </a:prstGeom>
          <a:solidFill>
            <a:schemeClr val="bg2">
              <a:lumMod val="9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800">
              <a:solidFill>
                <a:prstClr val="white"/>
              </a:solidFill>
            </a:endParaRPr>
          </a:p>
        </p:txBody>
      </p:sp>
      <p:sp>
        <p:nvSpPr>
          <p:cNvPr id="5" name="สี่เหลี่ยมผืนผ้ามุมมน 6"/>
          <p:cNvSpPr/>
          <p:nvPr/>
        </p:nvSpPr>
        <p:spPr>
          <a:xfrm>
            <a:off x="222782" y="1472670"/>
            <a:ext cx="10971374" cy="1264920"/>
          </a:xfrm>
          <a:prstGeom prst="roundRect">
            <a:avLst/>
          </a:prstGeom>
          <a:solidFill>
            <a:schemeClr val="accent1">
              <a:lumMod val="20000"/>
              <a:lumOff val="80000"/>
            </a:schemeClr>
          </a:solidFill>
          <a:ln>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indent="-228600">
              <a:lnSpc>
                <a:spcPct val="90000"/>
              </a:lnSpc>
              <a:spcBef>
                <a:spcPts val="1000"/>
              </a:spcBef>
              <a:buFont typeface="Arial" panose="020B0604020202020204" pitchFamily="34" charset="0"/>
              <a:buChar char="•"/>
            </a:pPr>
            <a:endParaRPr lang="en-US" dirty="0">
              <a:solidFill>
                <a:srgbClr val="44546A">
                  <a:lumMod val="75000"/>
                </a:srgbClr>
              </a:solidFill>
            </a:endParaRPr>
          </a:p>
          <a:p>
            <a:pPr marL="228600" indent="-228600">
              <a:lnSpc>
                <a:spcPct val="90000"/>
              </a:lnSpc>
              <a:spcBef>
                <a:spcPts val="1000"/>
              </a:spcBef>
              <a:buFont typeface="Arial" panose="020B0604020202020204" pitchFamily="34" charset="0"/>
              <a:buChar char="•"/>
            </a:pPr>
            <a:endParaRPr lang="en-US" dirty="0">
              <a:solidFill>
                <a:srgbClr val="44546A">
                  <a:lumMod val="75000"/>
                </a:srgbClr>
              </a:solidFill>
            </a:endParaRPr>
          </a:p>
          <a:p>
            <a:pPr marL="228600" indent="-228600">
              <a:lnSpc>
                <a:spcPct val="90000"/>
              </a:lnSpc>
              <a:spcBef>
                <a:spcPts val="1000"/>
              </a:spcBef>
              <a:buFont typeface="Arial" panose="020B0604020202020204" pitchFamily="34" charset="0"/>
              <a:buChar char="•"/>
            </a:pPr>
            <a:r>
              <a:rPr lang="en-US" dirty="0">
                <a:solidFill>
                  <a:srgbClr val="44546A">
                    <a:lumMod val="75000"/>
                  </a:srgbClr>
                </a:solidFill>
              </a:rPr>
              <a:t>And during that period the European Crisis is imminent and causes the market to go against JP Morgan bet.</a:t>
            </a:r>
          </a:p>
          <a:p>
            <a:pPr marL="228600" indent="-228600">
              <a:lnSpc>
                <a:spcPct val="90000"/>
              </a:lnSpc>
              <a:spcBef>
                <a:spcPts val="1000"/>
              </a:spcBef>
              <a:buFont typeface="Arial" panose="020B0604020202020204" pitchFamily="34" charset="0"/>
              <a:buChar char="•"/>
            </a:pPr>
            <a:r>
              <a:rPr lang="en-US" dirty="0">
                <a:solidFill>
                  <a:srgbClr val="44546A">
                    <a:lumMod val="75000"/>
                  </a:srgbClr>
                </a:solidFill>
              </a:rPr>
              <a:t>At the end of 2012, </a:t>
            </a:r>
            <a:r>
              <a:rPr lang="en-US" dirty="0">
                <a:solidFill>
                  <a:srgbClr val="ED7D31">
                    <a:lumMod val="75000"/>
                  </a:srgbClr>
                </a:solidFill>
              </a:rPr>
              <a:t>lost are amount up to at least $6.2 billion</a:t>
            </a:r>
          </a:p>
          <a:p>
            <a:pPr marL="228600" indent="-228600">
              <a:lnSpc>
                <a:spcPct val="90000"/>
              </a:lnSpc>
              <a:spcBef>
                <a:spcPts val="1000"/>
              </a:spcBef>
              <a:buFont typeface="Arial" panose="020B0604020202020204" pitchFamily="34" charset="0"/>
              <a:buChar char="•"/>
            </a:pPr>
            <a:endParaRPr lang="en-US" dirty="0">
              <a:solidFill>
                <a:srgbClr val="44546A">
                  <a:lumMod val="75000"/>
                </a:srgbClr>
              </a:solidFill>
            </a:endParaRPr>
          </a:p>
          <a:p>
            <a:pPr marL="228600" indent="-228600">
              <a:lnSpc>
                <a:spcPct val="90000"/>
              </a:lnSpc>
              <a:spcBef>
                <a:spcPts val="1000"/>
              </a:spcBef>
              <a:buFont typeface="Arial" panose="020B0604020202020204" pitchFamily="34" charset="0"/>
              <a:buChar char="•"/>
            </a:pPr>
            <a:endParaRPr lang="en-US" dirty="0">
              <a:solidFill>
                <a:srgbClr val="44546A">
                  <a:lumMod val="75000"/>
                </a:srgbClr>
              </a:solidFill>
            </a:endParaRPr>
          </a:p>
        </p:txBody>
      </p:sp>
      <p:sp>
        <p:nvSpPr>
          <p:cNvPr id="6" name="Title 1"/>
          <p:cNvSpPr txBox="1">
            <a:spLocks noGrp="1"/>
          </p:cNvSpPr>
          <p:nvPr>
            <p:ph type="title"/>
          </p:nvPr>
        </p:nvSpPr>
        <p:spPr>
          <a:xfrm>
            <a:off x="838200" y="365125"/>
            <a:ext cx="10515600" cy="1227589"/>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smtClean="0">
                <a:solidFill>
                  <a:schemeClr val="bg1"/>
                </a:solidFill>
              </a:rPr>
              <a:t>Outcome</a:t>
            </a:r>
            <a:br>
              <a:rPr lang="en-US" dirty="0" smtClean="0">
                <a:solidFill>
                  <a:schemeClr val="bg1"/>
                </a:solidFill>
              </a:rPr>
            </a:br>
            <a:endParaRPr lang="en-US" dirty="0">
              <a:solidFill>
                <a:schemeClr val="bg1"/>
              </a:solidFill>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2782" y="2929464"/>
            <a:ext cx="11273817" cy="3928536"/>
          </a:xfrm>
          <a:prstGeom prst="rect">
            <a:avLst/>
          </a:prstGeom>
        </p:spPr>
      </p:pic>
    </p:spTree>
    <p:extLst>
      <p:ext uri="{BB962C8B-B14F-4D97-AF65-F5344CB8AC3E}">
        <p14:creationId xmlns:p14="http://schemas.microsoft.com/office/powerpoint/2010/main" val="2376718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088572" y="267151"/>
            <a:ext cx="526868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smtClean="0">
                <a:solidFill>
                  <a:prstClr val="white"/>
                </a:solidFill>
              </a:rPr>
              <a:t>Identify Key Issues</a:t>
            </a:r>
            <a:br>
              <a:rPr lang="en-US" dirty="0" smtClean="0">
                <a:solidFill>
                  <a:prstClr val="white"/>
                </a:solidFill>
              </a:rPr>
            </a:br>
            <a:endParaRPr lang="en-US" dirty="0">
              <a:solidFill>
                <a:prstClr val="white"/>
              </a:solidFill>
            </a:endParaRPr>
          </a:p>
        </p:txBody>
      </p:sp>
      <p:sp>
        <p:nvSpPr>
          <p:cNvPr id="6" name="สี่เหลี่ยมผืนผ้ามุมมน 5"/>
          <p:cNvSpPr/>
          <p:nvPr/>
        </p:nvSpPr>
        <p:spPr>
          <a:xfrm>
            <a:off x="1088572" y="1259174"/>
            <a:ext cx="10888569" cy="3327816"/>
          </a:xfrm>
          <a:prstGeom prst="roundRect">
            <a:avLst/>
          </a:prstGeom>
          <a:solidFill>
            <a:schemeClr val="bg2">
              <a:lumMod val="9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800">
              <a:solidFill>
                <a:prstClr val="white"/>
              </a:solidFill>
            </a:endParaRPr>
          </a:p>
        </p:txBody>
      </p:sp>
      <p:sp>
        <p:nvSpPr>
          <p:cNvPr id="7" name="สี่เหลี่ยมผืนผ้ามุมมน 6"/>
          <p:cNvSpPr/>
          <p:nvPr/>
        </p:nvSpPr>
        <p:spPr>
          <a:xfrm>
            <a:off x="436142" y="1592714"/>
            <a:ext cx="10971374" cy="3623864"/>
          </a:xfrm>
          <a:prstGeom prst="roundRect">
            <a:avLst/>
          </a:prstGeom>
          <a:solidFill>
            <a:schemeClr val="accent1">
              <a:lumMod val="20000"/>
              <a:lumOff val="80000"/>
            </a:schemeClr>
          </a:solidFill>
          <a:ln>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indent="-514350">
              <a:lnSpc>
                <a:spcPct val="90000"/>
              </a:lnSpc>
              <a:spcBef>
                <a:spcPts val="1000"/>
              </a:spcBef>
              <a:buFont typeface="+mj-lt"/>
              <a:buAutoNum type="arabicPeriod"/>
            </a:pPr>
            <a:r>
              <a:rPr lang="en-US" dirty="0">
                <a:solidFill>
                  <a:srgbClr val="44546A">
                    <a:lumMod val="75000"/>
                  </a:srgbClr>
                </a:solidFill>
              </a:rPr>
              <a:t>The oversize positions have no longer doing the hedging purposes but became a speculative position. </a:t>
            </a:r>
          </a:p>
          <a:p>
            <a:pPr marL="514350" indent="-514350">
              <a:lnSpc>
                <a:spcPct val="90000"/>
              </a:lnSpc>
              <a:spcBef>
                <a:spcPts val="1000"/>
              </a:spcBef>
              <a:buFont typeface="+mj-lt"/>
              <a:buAutoNum type="arabicPeriod"/>
            </a:pPr>
            <a:r>
              <a:rPr lang="en-US" dirty="0">
                <a:solidFill>
                  <a:srgbClr val="44546A">
                    <a:lumMod val="75000"/>
                  </a:srgbClr>
                </a:solidFill>
              </a:rPr>
              <a:t>To make the further worse, the top executives have done nothing in preventing or reducing the downside risk of the bet.</a:t>
            </a:r>
          </a:p>
        </p:txBody>
      </p:sp>
      <p:pic>
        <p:nvPicPr>
          <p:cNvPr id="8198" name="Picture 6" descr="C:\Program Files\Microsoft Office\MEDIA\CAGCAT10\j0286034.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60336" y="5015427"/>
            <a:ext cx="1700893" cy="1638273"/>
          </a:xfrm>
          <a:prstGeom prst="rect">
            <a:avLst/>
          </a:prstGeom>
          <a:noFill/>
          <a:extLst>
            <a:ext uri="{909E8E84-426E-40DD-AFC4-6F175D3DCCD1}">
              <a14:hiddenFill xmlns:a14="http://schemas.microsoft.com/office/drawing/2010/main">
                <a:solidFill>
                  <a:srgbClr val="FFFFFF"/>
                </a:solidFill>
              </a14:hiddenFill>
            </a:ext>
          </a:extLst>
        </p:spPr>
      </p:pic>
      <p:pic>
        <p:nvPicPr>
          <p:cNvPr id="8199" name="Picture 7" descr="C:\Program Files\Microsoft Office\MEDIA\CAGCAT10\j0286068.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61851" y="4586990"/>
            <a:ext cx="1392702" cy="2087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3475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198"/>
                                        </p:tgtEl>
                                        <p:attrNameLst>
                                          <p:attrName>style.visibility</p:attrName>
                                        </p:attrNameLst>
                                      </p:cBhvr>
                                      <p:to>
                                        <p:strVal val="visible"/>
                                      </p:to>
                                    </p:set>
                                    <p:anim calcmode="lin" valueType="num">
                                      <p:cBhvr additive="base">
                                        <p:cTn id="15" dur="500" fill="hold"/>
                                        <p:tgtEl>
                                          <p:spTgt spid="8198"/>
                                        </p:tgtEl>
                                        <p:attrNameLst>
                                          <p:attrName>ppt_x</p:attrName>
                                        </p:attrNameLst>
                                      </p:cBhvr>
                                      <p:tavLst>
                                        <p:tav tm="0">
                                          <p:val>
                                            <p:strVal val="#ppt_x"/>
                                          </p:val>
                                        </p:tav>
                                        <p:tav tm="100000">
                                          <p:val>
                                            <p:strVal val="#ppt_x"/>
                                          </p:val>
                                        </p:tav>
                                      </p:tavLst>
                                    </p:anim>
                                    <p:anim calcmode="lin" valueType="num">
                                      <p:cBhvr additive="base">
                                        <p:cTn id="16" dur="500" fill="hold"/>
                                        <p:tgtEl>
                                          <p:spTgt spid="819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199"/>
                                        </p:tgtEl>
                                        <p:attrNameLst>
                                          <p:attrName>style.visibility</p:attrName>
                                        </p:attrNameLst>
                                      </p:cBhvr>
                                      <p:to>
                                        <p:strVal val="visible"/>
                                      </p:to>
                                    </p:set>
                                    <p:anim calcmode="lin" valueType="num">
                                      <p:cBhvr additive="base">
                                        <p:cTn id="19" dur="500" fill="hold"/>
                                        <p:tgtEl>
                                          <p:spTgt spid="8199"/>
                                        </p:tgtEl>
                                        <p:attrNameLst>
                                          <p:attrName>ppt_x</p:attrName>
                                        </p:attrNameLst>
                                      </p:cBhvr>
                                      <p:tavLst>
                                        <p:tav tm="0">
                                          <p:val>
                                            <p:strVal val="#ppt_x"/>
                                          </p:val>
                                        </p:tav>
                                        <p:tav tm="100000">
                                          <p:val>
                                            <p:strVal val="#ppt_x"/>
                                          </p:val>
                                        </p:tav>
                                      </p:tavLst>
                                    </p:anim>
                                    <p:anim calcmode="lin" valueType="num">
                                      <p:cBhvr additive="base">
                                        <p:cTn id="20" dur="500" fill="hold"/>
                                        <p:tgtEl>
                                          <p:spTgt spid="81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r>
              <a:rPr lang="en-US" dirty="0" smtClean="0">
                <a:solidFill>
                  <a:schemeClr val="bg1"/>
                </a:solidFill>
              </a:rPr>
              <a:t>Origin of Problem</a:t>
            </a:r>
            <a:endParaRPr lang="th-TH" dirty="0">
              <a:solidFill>
                <a:schemeClr val="bg1"/>
              </a:solidFill>
            </a:endParaRPr>
          </a:p>
        </p:txBody>
      </p:sp>
      <p:sp>
        <p:nvSpPr>
          <p:cNvPr id="5" name="สี่เหลี่ยมผืนผ้ามุมมน 5"/>
          <p:cNvSpPr/>
          <p:nvPr/>
        </p:nvSpPr>
        <p:spPr>
          <a:xfrm>
            <a:off x="1272953" y="1177616"/>
            <a:ext cx="7307167" cy="2397418"/>
          </a:xfrm>
          <a:prstGeom prst="roundRect">
            <a:avLst/>
          </a:prstGeom>
          <a:solidFill>
            <a:schemeClr val="bg2">
              <a:lumMod val="9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800">
              <a:solidFill>
                <a:prstClr val="white"/>
              </a:solidFill>
            </a:endParaRPr>
          </a:p>
        </p:txBody>
      </p:sp>
      <p:sp>
        <p:nvSpPr>
          <p:cNvPr id="6" name="สี่เหลี่ยมผืนผ้ามุมมน 6"/>
          <p:cNvSpPr/>
          <p:nvPr/>
        </p:nvSpPr>
        <p:spPr>
          <a:xfrm>
            <a:off x="434348" y="1488782"/>
            <a:ext cx="7564858" cy="3623864"/>
          </a:xfrm>
          <a:prstGeom prst="roundRect">
            <a:avLst/>
          </a:prstGeom>
          <a:solidFill>
            <a:schemeClr val="accent1">
              <a:lumMod val="20000"/>
              <a:lumOff val="80000"/>
            </a:schemeClr>
          </a:solidFill>
          <a:ln>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indent="-514350">
              <a:buFont typeface="+mj-lt"/>
              <a:buAutoNum type="arabicPeriod"/>
            </a:pPr>
            <a:r>
              <a:rPr lang="en-US" dirty="0">
                <a:solidFill>
                  <a:prstClr val="black"/>
                </a:solidFill>
              </a:rPr>
              <a:t>CIO’s judgment, execution and escalation of issues in the first quarter of 2012 were poor.</a:t>
            </a:r>
            <a:br>
              <a:rPr lang="en-US" dirty="0">
                <a:solidFill>
                  <a:prstClr val="black"/>
                </a:solidFill>
              </a:rPr>
            </a:br>
            <a:endParaRPr lang="en-US" dirty="0">
              <a:solidFill>
                <a:prstClr val="black"/>
              </a:solidFill>
            </a:endParaRPr>
          </a:p>
          <a:p>
            <a:pPr marL="514350" indent="-514350">
              <a:buFont typeface="+mj-lt"/>
              <a:buAutoNum type="arabicPeriod"/>
            </a:pPr>
            <a:r>
              <a:rPr lang="en-US" dirty="0">
                <a:solidFill>
                  <a:prstClr val="black"/>
                </a:solidFill>
              </a:rPr>
              <a:t>Firm did not ensure that the controls and oversight of CIO evolved commensurately with the increased complexity and risks of CIO’s activities.</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5846" y="3575034"/>
            <a:ext cx="3781315" cy="2845471"/>
          </a:xfrm>
          <a:prstGeom prst="rect">
            <a:avLst/>
          </a:prstGeom>
        </p:spPr>
      </p:pic>
    </p:spTree>
    <p:extLst>
      <p:ext uri="{BB962C8B-B14F-4D97-AF65-F5344CB8AC3E}">
        <p14:creationId xmlns:p14="http://schemas.microsoft.com/office/powerpoint/2010/main" val="2845855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0"/>
            <a:ext cx="10515600" cy="1325563"/>
          </a:xfrm>
        </p:spPr>
        <p:txBody>
          <a:bodyPr/>
          <a:lstStyle/>
          <a:p>
            <a:r>
              <a:rPr lang="en-US" dirty="0">
                <a:solidFill>
                  <a:schemeClr val="bg1"/>
                </a:solidFill>
              </a:rPr>
              <a:t>Origin of Problem</a:t>
            </a:r>
            <a:endParaRPr lang="th-TH" dirty="0"/>
          </a:p>
        </p:txBody>
      </p:sp>
      <p:sp>
        <p:nvSpPr>
          <p:cNvPr id="4" name="สี่เหลี่ยมผืนผ้ามุมมน 5"/>
          <p:cNvSpPr/>
          <p:nvPr/>
        </p:nvSpPr>
        <p:spPr>
          <a:xfrm>
            <a:off x="891952" y="1792824"/>
            <a:ext cx="10888569" cy="3327816"/>
          </a:xfrm>
          <a:prstGeom prst="roundRect">
            <a:avLst/>
          </a:prstGeom>
          <a:solidFill>
            <a:schemeClr val="bg2">
              <a:lumMod val="9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800">
              <a:solidFill>
                <a:prstClr val="white"/>
              </a:solidFill>
            </a:endParaRPr>
          </a:p>
        </p:txBody>
      </p:sp>
      <p:sp>
        <p:nvSpPr>
          <p:cNvPr id="5" name="สี่เหลี่ยมผืนผ้ามุมมน 6"/>
          <p:cNvSpPr/>
          <p:nvPr/>
        </p:nvSpPr>
        <p:spPr>
          <a:xfrm>
            <a:off x="542822" y="2065154"/>
            <a:ext cx="7199098" cy="2854618"/>
          </a:xfrm>
          <a:prstGeom prst="roundRect">
            <a:avLst/>
          </a:prstGeom>
          <a:solidFill>
            <a:schemeClr val="accent1">
              <a:lumMod val="20000"/>
              <a:lumOff val="80000"/>
            </a:schemeClr>
          </a:solidFill>
          <a:ln>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indent="-514350">
              <a:buFontTx/>
              <a:buAutoNum type="arabicPeriod" startAt="3"/>
            </a:pPr>
            <a:r>
              <a:rPr lang="en-US" dirty="0">
                <a:solidFill>
                  <a:prstClr val="black"/>
                </a:solidFill>
              </a:rPr>
              <a:t>Risk limits applicable to CIO were not sufficiently specified.</a:t>
            </a:r>
          </a:p>
          <a:p>
            <a:endParaRPr lang="en-US" dirty="0">
              <a:solidFill>
                <a:prstClr val="black"/>
              </a:solidFill>
            </a:endParaRPr>
          </a:p>
          <a:p>
            <a:r>
              <a:rPr lang="en-US" dirty="0">
                <a:solidFill>
                  <a:prstClr val="black"/>
                </a:solidFill>
              </a:rPr>
              <a:t>4.  Approval and implementation of CIO Synthetic Credit </a:t>
            </a:r>
            <a:r>
              <a:rPr lang="en-US" dirty="0" err="1">
                <a:solidFill>
                  <a:prstClr val="black"/>
                </a:solidFill>
              </a:rPr>
              <a:t>VaR</a:t>
            </a:r>
            <a:r>
              <a:rPr lang="en-US" dirty="0">
                <a:solidFill>
                  <a:prstClr val="black"/>
                </a:solidFill>
              </a:rPr>
              <a:t> Model  were inadequate.</a:t>
            </a:r>
            <a:endParaRPr lang="th-TH" dirty="0">
              <a:solidFill>
                <a:prstClr val="black"/>
              </a:solidFill>
            </a:endParaRPr>
          </a:p>
          <a:p>
            <a:r>
              <a:rPr lang="en-US" dirty="0">
                <a:solidFill>
                  <a:prstClr val="black"/>
                </a:solidFill>
              </a:rPr>
              <a:t> </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04494" y="2037422"/>
            <a:ext cx="3533502" cy="4240202"/>
          </a:xfrm>
          <a:prstGeom prst="rect">
            <a:avLst/>
          </a:prstGeom>
        </p:spPr>
      </p:pic>
    </p:spTree>
    <p:extLst>
      <p:ext uri="{BB962C8B-B14F-4D97-AF65-F5344CB8AC3E}">
        <p14:creationId xmlns:p14="http://schemas.microsoft.com/office/powerpoint/2010/main" val="1077470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088572" y="267151"/>
            <a:ext cx="5801911" cy="1325563"/>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smtClean="0">
                <a:solidFill>
                  <a:prstClr val="white"/>
                </a:solidFill>
              </a:rPr>
              <a:t>Ineffective Internal Control</a:t>
            </a:r>
            <a:br>
              <a:rPr lang="en-US" dirty="0" smtClean="0">
                <a:solidFill>
                  <a:prstClr val="white"/>
                </a:solidFill>
              </a:rPr>
            </a:br>
            <a:endParaRPr lang="en-US" dirty="0">
              <a:solidFill>
                <a:prstClr val="white"/>
              </a:solidFill>
            </a:endParaRPr>
          </a:p>
        </p:txBody>
      </p:sp>
      <p:sp>
        <p:nvSpPr>
          <p:cNvPr id="6" name="สี่เหลี่ยมผืนผ้ามุมมน 5"/>
          <p:cNvSpPr/>
          <p:nvPr/>
        </p:nvSpPr>
        <p:spPr>
          <a:xfrm>
            <a:off x="620206" y="1196474"/>
            <a:ext cx="10888569" cy="3327816"/>
          </a:xfrm>
          <a:prstGeom prst="roundRect">
            <a:avLst/>
          </a:prstGeom>
          <a:solidFill>
            <a:schemeClr val="bg2">
              <a:lumMod val="9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800">
              <a:solidFill>
                <a:prstClr val="white"/>
              </a:solidFill>
            </a:endParaRPr>
          </a:p>
        </p:txBody>
      </p:sp>
      <p:sp>
        <p:nvSpPr>
          <p:cNvPr id="7" name="สี่เหลี่ยมผืนผ้ามุมมน 6"/>
          <p:cNvSpPr/>
          <p:nvPr/>
        </p:nvSpPr>
        <p:spPr>
          <a:xfrm>
            <a:off x="1029000" y="1238766"/>
            <a:ext cx="10971374" cy="2720207"/>
          </a:xfrm>
          <a:prstGeom prst="roundRect">
            <a:avLst/>
          </a:prstGeom>
          <a:solidFill>
            <a:schemeClr val="accent1">
              <a:lumMod val="20000"/>
              <a:lumOff val="80000"/>
            </a:schemeClr>
          </a:solidFill>
          <a:ln>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indent="-228600">
              <a:lnSpc>
                <a:spcPct val="90000"/>
              </a:lnSpc>
              <a:spcBef>
                <a:spcPts val="1000"/>
              </a:spcBef>
              <a:buFont typeface="Arial" panose="020B0604020202020204" pitchFamily="34" charset="0"/>
              <a:buChar char="•"/>
            </a:pPr>
            <a:r>
              <a:rPr lang="en-US" dirty="0">
                <a:solidFill>
                  <a:srgbClr val="44546A">
                    <a:lumMod val="75000"/>
                  </a:srgbClr>
                </a:solidFill>
              </a:rPr>
              <a:t>Risk management department and the CEO Jamie </a:t>
            </a:r>
            <a:r>
              <a:rPr lang="en-US" dirty="0" err="1">
                <a:solidFill>
                  <a:srgbClr val="44546A">
                    <a:lumMod val="75000"/>
                  </a:srgbClr>
                </a:solidFill>
              </a:rPr>
              <a:t>Dimon</a:t>
            </a:r>
            <a:r>
              <a:rPr lang="en-US" dirty="0">
                <a:solidFill>
                  <a:srgbClr val="44546A">
                    <a:lumMod val="75000"/>
                  </a:srgbClr>
                </a:solidFill>
              </a:rPr>
              <a:t>, have been notified and acknowledge the position taken by his trader. But dismiss the notice by naming the situation as “tempest in a teapot.”</a:t>
            </a:r>
            <a:endParaRPr lang="en-US" dirty="0">
              <a:solidFill>
                <a:prstClr val="black"/>
              </a:solidFill>
            </a:endParaRPr>
          </a:p>
        </p:txBody>
      </p:sp>
      <p:pic>
        <p:nvPicPr>
          <p:cNvPr id="8" name="Picture 3" descr="C:\Program Files\Microsoft Office\MEDIA\CAGCAT10\j0222015.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12697" y="5448580"/>
            <a:ext cx="1240413" cy="124487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C:\Program Files\Microsoft Office\MEDIA\CAGCAT10\j0222015.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89610" y="5448580"/>
            <a:ext cx="1240413" cy="124487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C:\Program Files\Microsoft Office\MEDIA\CAGCAT10\j0222015.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68362" y="5437150"/>
            <a:ext cx="1240413" cy="124487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 descr="C:\Program Files\Microsoft Office\MEDIA\CAGCAT10\j0222015.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90483" y="5471440"/>
            <a:ext cx="1240413" cy="124487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4347" y="3836927"/>
            <a:ext cx="4251649" cy="2563873"/>
          </a:xfrm>
          <a:prstGeom prst="rect">
            <a:avLst/>
          </a:prstGeom>
        </p:spPr>
      </p:pic>
    </p:spTree>
    <p:extLst>
      <p:ext uri="{BB962C8B-B14F-4D97-AF65-F5344CB8AC3E}">
        <p14:creationId xmlns:p14="http://schemas.microsoft.com/office/powerpoint/2010/main" val="945556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088572" y="267151"/>
            <a:ext cx="856705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smtClean="0">
                <a:solidFill>
                  <a:prstClr val="white"/>
                </a:solidFill>
              </a:rPr>
              <a:t>What have been done so far?</a:t>
            </a:r>
            <a:br>
              <a:rPr lang="en-US" dirty="0" smtClean="0">
                <a:solidFill>
                  <a:prstClr val="white"/>
                </a:solidFill>
              </a:rPr>
            </a:br>
            <a:endParaRPr lang="en-US" dirty="0">
              <a:solidFill>
                <a:prstClr val="white"/>
              </a:solidFill>
            </a:endParaRPr>
          </a:p>
        </p:txBody>
      </p:sp>
      <p:sp>
        <p:nvSpPr>
          <p:cNvPr id="7" name="สี่เหลี่ยมผืนผ้ามุมมน 6"/>
          <p:cNvSpPr/>
          <p:nvPr/>
        </p:nvSpPr>
        <p:spPr>
          <a:xfrm>
            <a:off x="1088572" y="2305975"/>
            <a:ext cx="10888569" cy="3327816"/>
          </a:xfrm>
          <a:prstGeom prst="roundRect">
            <a:avLst/>
          </a:prstGeom>
          <a:solidFill>
            <a:schemeClr val="bg2">
              <a:lumMod val="9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800">
              <a:solidFill>
                <a:prstClr val="white"/>
              </a:solidFill>
            </a:endParaRPr>
          </a:p>
        </p:txBody>
      </p:sp>
      <p:sp>
        <p:nvSpPr>
          <p:cNvPr id="8" name="สี่เหลี่ยมผืนผ้ามุมมน 7"/>
          <p:cNvSpPr/>
          <p:nvPr/>
        </p:nvSpPr>
        <p:spPr>
          <a:xfrm>
            <a:off x="664742" y="1152382"/>
            <a:ext cx="10971374" cy="3471895"/>
          </a:xfrm>
          <a:prstGeom prst="roundRect">
            <a:avLst/>
          </a:prstGeom>
          <a:solidFill>
            <a:schemeClr val="accent1">
              <a:lumMod val="20000"/>
              <a:lumOff val="80000"/>
            </a:schemeClr>
          </a:solidFill>
          <a:ln>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indent="-228600">
              <a:lnSpc>
                <a:spcPct val="90000"/>
              </a:lnSpc>
              <a:spcBef>
                <a:spcPts val="1000"/>
              </a:spcBef>
              <a:buFont typeface="Arial" panose="020B0604020202020204" pitchFamily="34" charset="0"/>
              <a:buChar char="•"/>
            </a:pPr>
            <a:r>
              <a:rPr lang="en-US" dirty="0">
                <a:solidFill>
                  <a:srgbClr val="44546A">
                    <a:lumMod val="75000"/>
                  </a:srgbClr>
                </a:solidFill>
              </a:rPr>
              <a:t>After the trade had been settled, the loss to JP Morgan is amounted to more than 8 billion us dollar.</a:t>
            </a:r>
          </a:p>
        </p:txBody>
      </p:sp>
      <p:pic>
        <p:nvPicPr>
          <p:cNvPr id="7170" name="Picture 2" descr="C:\Program Files\Microsoft Office\MEDIA\CAGCAT10\j02513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81643" y="4624277"/>
            <a:ext cx="2395498" cy="201902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46493" y="3462916"/>
            <a:ext cx="4373856" cy="2913552"/>
          </a:xfrm>
          <a:prstGeom prst="rect">
            <a:avLst/>
          </a:prstGeom>
        </p:spPr>
      </p:pic>
    </p:spTree>
    <p:extLst>
      <p:ext uri="{BB962C8B-B14F-4D97-AF65-F5344CB8AC3E}">
        <p14:creationId xmlns:p14="http://schemas.microsoft.com/office/powerpoint/2010/main" val="3518210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170"/>
                                        </p:tgtEl>
                                        <p:attrNameLst>
                                          <p:attrName>style.visibility</p:attrName>
                                        </p:attrNameLst>
                                      </p:cBhvr>
                                      <p:to>
                                        <p:strVal val="visible"/>
                                      </p:to>
                                    </p:set>
                                    <p:anim calcmode="lin" valueType="num">
                                      <p:cBhvr additive="base">
                                        <p:cTn id="15" dur="500" fill="hold"/>
                                        <p:tgtEl>
                                          <p:spTgt spid="7170"/>
                                        </p:tgtEl>
                                        <p:attrNameLst>
                                          <p:attrName>ppt_x</p:attrName>
                                        </p:attrNameLst>
                                      </p:cBhvr>
                                      <p:tavLst>
                                        <p:tav tm="0">
                                          <p:val>
                                            <p:strVal val="#ppt_x"/>
                                          </p:val>
                                        </p:tav>
                                        <p:tav tm="100000">
                                          <p:val>
                                            <p:strVal val="#ppt_x"/>
                                          </p:val>
                                        </p:tav>
                                      </p:tavLst>
                                    </p:anim>
                                    <p:anim calcmode="lin" valueType="num">
                                      <p:cBhvr additive="base">
                                        <p:cTn id="16" dur="500" fill="hold"/>
                                        <p:tgtEl>
                                          <p:spTgt spid="71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088572" y="267151"/>
            <a:ext cx="856705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smtClean="0">
                <a:solidFill>
                  <a:prstClr val="white"/>
                </a:solidFill>
              </a:rPr>
              <a:t>What have been done so far?</a:t>
            </a:r>
            <a:br>
              <a:rPr lang="en-US" dirty="0" smtClean="0">
                <a:solidFill>
                  <a:prstClr val="white"/>
                </a:solidFill>
              </a:rPr>
            </a:br>
            <a:endParaRPr lang="en-US" dirty="0">
              <a:solidFill>
                <a:prstClr val="white"/>
              </a:solidFill>
            </a:endParaRPr>
          </a:p>
        </p:txBody>
      </p:sp>
      <p:sp>
        <p:nvSpPr>
          <p:cNvPr id="7" name="สี่เหลี่ยมผืนผ้ามุมมน 6"/>
          <p:cNvSpPr/>
          <p:nvPr/>
        </p:nvSpPr>
        <p:spPr>
          <a:xfrm>
            <a:off x="1088573" y="1061096"/>
            <a:ext cx="6379028" cy="3327816"/>
          </a:xfrm>
          <a:prstGeom prst="roundRect">
            <a:avLst/>
          </a:prstGeom>
          <a:solidFill>
            <a:schemeClr val="bg2">
              <a:lumMod val="9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800">
              <a:solidFill>
                <a:prstClr val="white"/>
              </a:solidFill>
            </a:endParaRPr>
          </a:p>
        </p:txBody>
      </p:sp>
      <p:sp>
        <p:nvSpPr>
          <p:cNvPr id="8" name="สี่เหลี่ยมผืนผ้ามุมมน 7"/>
          <p:cNvSpPr/>
          <p:nvPr/>
        </p:nvSpPr>
        <p:spPr>
          <a:xfrm>
            <a:off x="498446" y="1424065"/>
            <a:ext cx="6543778" cy="3882452"/>
          </a:xfrm>
          <a:prstGeom prst="roundRect">
            <a:avLst/>
          </a:prstGeom>
          <a:solidFill>
            <a:schemeClr val="accent1">
              <a:lumMod val="20000"/>
              <a:lumOff val="80000"/>
            </a:schemeClr>
          </a:solidFill>
          <a:ln>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90000"/>
              </a:lnSpc>
              <a:spcBef>
                <a:spcPts val="1000"/>
              </a:spcBef>
            </a:pPr>
            <a:r>
              <a:rPr lang="en-US" dirty="0">
                <a:solidFill>
                  <a:srgbClr val="44546A">
                    <a:lumMod val="75000"/>
                  </a:srgbClr>
                </a:solidFill>
              </a:rPr>
              <a:t>On Key Figures</a:t>
            </a:r>
          </a:p>
          <a:p>
            <a:pPr marL="228600" indent="-228600">
              <a:lnSpc>
                <a:spcPct val="90000"/>
              </a:lnSpc>
              <a:spcBef>
                <a:spcPts val="1000"/>
              </a:spcBef>
              <a:buFont typeface="Arial" panose="020B0604020202020204" pitchFamily="34" charset="0"/>
              <a:buChar char="•"/>
            </a:pPr>
            <a:r>
              <a:rPr lang="en-US" dirty="0">
                <a:solidFill>
                  <a:srgbClr val="44546A">
                    <a:lumMod val="75000"/>
                  </a:srgbClr>
                </a:solidFill>
              </a:rPr>
              <a:t>Bruno </a:t>
            </a:r>
            <a:r>
              <a:rPr lang="en-US" dirty="0" err="1">
                <a:solidFill>
                  <a:srgbClr val="44546A">
                    <a:lumMod val="75000"/>
                  </a:srgbClr>
                </a:solidFill>
              </a:rPr>
              <a:t>Ilksil</a:t>
            </a:r>
            <a:r>
              <a:rPr lang="en-US" dirty="0">
                <a:solidFill>
                  <a:srgbClr val="44546A">
                    <a:lumMod val="75000"/>
                  </a:srgbClr>
                </a:solidFill>
              </a:rPr>
              <a:t> has been set free and not prosecuted</a:t>
            </a:r>
          </a:p>
          <a:p>
            <a:pPr marL="228600" indent="-228600">
              <a:lnSpc>
                <a:spcPct val="90000"/>
              </a:lnSpc>
              <a:spcBef>
                <a:spcPts val="1000"/>
              </a:spcBef>
              <a:buFont typeface="Arial" panose="020B0604020202020204" pitchFamily="34" charset="0"/>
              <a:buChar char="•"/>
            </a:pPr>
            <a:r>
              <a:rPr lang="en-US" dirty="0">
                <a:solidFill>
                  <a:srgbClr val="44546A">
                    <a:lumMod val="75000"/>
                  </a:srgbClr>
                </a:solidFill>
              </a:rPr>
              <a:t>CIO Ina Drew resign in May 2012 after the loss been publicized.</a:t>
            </a:r>
          </a:p>
          <a:p>
            <a:pPr marL="228600" indent="-228600">
              <a:lnSpc>
                <a:spcPct val="90000"/>
              </a:lnSpc>
              <a:spcBef>
                <a:spcPts val="1000"/>
              </a:spcBef>
              <a:buFont typeface="Arial" panose="020B0604020202020204" pitchFamily="34" charset="0"/>
              <a:buChar char="•"/>
            </a:pPr>
            <a:r>
              <a:rPr lang="en-US" dirty="0">
                <a:solidFill>
                  <a:srgbClr val="44546A">
                    <a:lumMod val="75000"/>
                  </a:srgbClr>
                </a:solidFill>
              </a:rPr>
              <a:t>CEO Jamie </a:t>
            </a:r>
            <a:r>
              <a:rPr lang="en-US" dirty="0" err="1">
                <a:solidFill>
                  <a:srgbClr val="44546A">
                    <a:lumMod val="75000"/>
                  </a:srgbClr>
                </a:solidFill>
              </a:rPr>
              <a:t>Dimon</a:t>
            </a:r>
            <a:r>
              <a:rPr lang="en-US" dirty="0">
                <a:solidFill>
                  <a:srgbClr val="44546A">
                    <a:lumMod val="75000"/>
                  </a:srgbClr>
                </a:solidFill>
              </a:rPr>
              <a:t> got salary cut of 50% in 2012.</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91704" y="1061096"/>
            <a:ext cx="2711629" cy="1861986"/>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91704" y="3821680"/>
            <a:ext cx="2963925" cy="2774287"/>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5336" y="2396122"/>
            <a:ext cx="2828925" cy="1938338"/>
          </a:xfrm>
          <a:prstGeom prst="rect">
            <a:avLst/>
          </a:prstGeom>
        </p:spPr>
      </p:pic>
    </p:spTree>
    <p:extLst>
      <p:ext uri="{BB962C8B-B14F-4D97-AF65-F5344CB8AC3E}">
        <p14:creationId xmlns:p14="http://schemas.microsoft.com/office/powerpoint/2010/main" val="518596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088572" y="267151"/>
            <a:ext cx="856705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smtClean="0">
                <a:solidFill>
                  <a:prstClr val="white"/>
                </a:solidFill>
              </a:rPr>
              <a:t>What have been done so far?</a:t>
            </a:r>
            <a:br>
              <a:rPr lang="en-US" dirty="0" smtClean="0">
                <a:solidFill>
                  <a:prstClr val="white"/>
                </a:solidFill>
              </a:rPr>
            </a:br>
            <a:endParaRPr lang="en-US" dirty="0">
              <a:solidFill>
                <a:prstClr val="white"/>
              </a:solidFill>
            </a:endParaRPr>
          </a:p>
        </p:txBody>
      </p:sp>
      <p:sp>
        <p:nvSpPr>
          <p:cNvPr id="7" name="สี่เหลี่ยมผืนผ้ามุมมน 6"/>
          <p:cNvSpPr/>
          <p:nvPr/>
        </p:nvSpPr>
        <p:spPr>
          <a:xfrm>
            <a:off x="1088572" y="1259174"/>
            <a:ext cx="10888569" cy="3327816"/>
          </a:xfrm>
          <a:prstGeom prst="roundRect">
            <a:avLst/>
          </a:prstGeom>
          <a:solidFill>
            <a:schemeClr val="bg2">
              <a:lumMod val="9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800">
              <a:solidFill>
                <a:prstClr val="white"/>
              </a:solidFill>
            </a:endParaRPr>
          </a:p>
        </p:txBody>
      </p:sp>
      <p:sp>
        <p:nvSpPr>
          <p:cNvPr id="8" name="สี่เหลี่ยมผืนผ้ามุมมน 7"/>
          <p:cNvSpPr/>
          <p:nvPr/>
        </p:nvSpPr>
        <p:spPr>
          <a:xfrm>
            <a:off x="436142" y="1424065"/>
            <a:ext cx="10971374" cy="3882452"/>
          </a:xfrm>
          <a:prstGeom prst="roundRect">
            <a:avLst/>
          </a:prstGeom>
          <a:solidFill>
            <a:schemeClr val="accent1">
              <a:lumMod val="20000"/>
              <a:lumOff val="80000"/>
            </a:schemeClr>
          </a:solidFill>
          <a:ln>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90000"/>
              </a:lnSpc>
              <a:spcBef>
                <a:spcPts val="1000"/>
              </a:spcBef>
            </a:pPr>
            <a:r>
              <a:rPr lang="en-US" dirty="0">
                <a:solidFill>
                  <a:srgbClr val="44546A">
                    <a:lumMod val="75000"/>
                  </a:srgbClr>
                </a:solidFill>
              </a:rPr>
              <a:t>On the Company</a:t>
            </a:r>
          </a:p>
          <a:p>
            <a:pPr marL="228600" indent="-228600">
              <a:lnSpc>
                <a:spcPct val="90000"/>
              </a:lnSpc>
              <a:spcBef>
                <a:spcPts val="1000"/>
              </a:spcBef>
              <a:buFont typeface="Arial" panose="020B0604020202020204" pitchFamily="34" charset="0"/>
              <a:buChar char="•"/>
            </a:pPr>
            <a:r>
              <a:rPr lang="en-US" dirty="0">
                <a:solidFill>
                  <a:srgbClr val="44546A">
                    <a:lumMod val="75000"/>
                  </a:srgbClr>
                </a:solidFill>
              </a:rPr>
              <a:t>JP Morgan has violate Sarbanes-Oxley Act </a:t>
            </a:r>
            <a:br>
              <a:rPr lang="en-US" dirty="0">
                <a:solidFill>
                  <a:srgbClr val="44546A">
                    <a:lumMod val="75000"/>
                  </a:srgbClr>
                </a:solidFill>
              </a:rPr>
            </a:br>
            <a:r>
              <a:rPr lang="en-US" dirty="0">
                <a:solidFill>
                  <a:prstClr val="black"/>
                </a:solidFill>
              </a:rPr>
              <a:t>“Section 404: A requirement that management and auditors establish internal controls and reporting methods on the adequacy of those controls.”</a:t>
            </a:r>
          </a:p>
          <a:p>
            <a:pPr marL="228600" indent="-228600">
              <a:lnSpc>
                <a:spcPct val="90000"/>
              </a:lnSpc>
              <a:spcBef>
                <a:spcPts val="1000"/>
              </a:spcBef>
              <a:buFont typeface="Arial" panose="020B0604020202020204" pitchFamily="34" charset="0"/>
              <a:buChar char="•"/>
            </a:pPr>
            <a:r>
              <a:rPr lang="en-US" dirty="0">
                <a:solidFill>
                  <a:srgbClr val="44546A">
                    <a:lumMod val="75000"/>
                  </a:srgbClr>
                </a:solidFill>
              </a:rPr>
              <a:t>The result of such dubious action by the bank in speculating huge position have been seen as a violation to many regulations by many regulator such as SEC. </a:t>
            </a:r>
          </a:p>
        </p:txBody>
      </p:sp>
      <p:pic>
        <p:nvPicPr>
          <p:cNvPr id="7170" name="Picture 2" descr="C:\Program Files\Microsoft Office\MEDIA\CAGCAT10\j02513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81643" y="4624277"/>
            <a:ext cx="2395498" cy="201902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04122" y="1259174"/>
            <a:ext cx="3675270" cy="1240186"/>
          </a:xfrm>
          <a:prstGeom prst="rect">
            <a:avLst/>
          </a:prstGeom>
        </p:spPr>
      </p:pic>
    </p:spTree>
    <p:extLst>
      <p:ext uri="{BB962C8B-B14F-4D97-AF65-F5344CB8AC3E}">
        <p14:creationId xmlns:p14="http://schemas.microsoft.com/office/powerpoint/2010/main" val="3021581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170"/>
                                        </p:tgtEl>
                                        <p:attrNameLst>
                                          <p:attrName>style.visibility</p:attrName>
                                        </p:attrNameLst>
                                      </p:cBhvr>
                                      <p:to>
                                        <p:strVal val="visible"/>
                                      </p:to>
                                    </p:set>
                                    <p:anim calcmode="lin" valueType="num">
                                      <p:cBhvr additive="base">
                                        <p:cTn id="15" dur="500" fill="hold"/>
                                        <p:tgtEl>
                                          <p:spTgt spid="7170"/>
                                        </p:tgtEl>
                                        <p:attrNameLst>
                                          <p:attrName>ppt_x</p:attrName>
                                        </p:attrNameLst>
                                      </p:cBhvr>
                                      <p:tavLst>
                                        <p:tav tm="0">
                                          <p:val>
                                            <p:strVal val="#ppt_x"/>
                                          </p:val>
                                        </p:tav>
                                        <p:tav tm="100000">
                                          <p:val>
                                            <p:strVal val="#ppt_x"/>
                                          </p:val>
                                        </p:tav>
                                      </p:tavLst>
                                    </p:anim>
                                    <p:anim calcmode="lin" valueType="num">
                                      <p:cBhvr additive="base">
                                        <p:cTn id="16" dur="500" fill="hold"/>
                                        <p:tgtEl>
                                          <p:spTgt spid="71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CustomShape 1"/>
          <p:cNvSpPr/>
          <p:nvPr/>
        </p:nvSpPr>
        <p:spPr>
          <a:xfrm>
            <a:off x="1088640" y="325080"/>
            <a:ext cx="8566560" cy="1209240"/>
          </a:xfrm>
          <a:prstGeom prst="rect">
            <a:avLst/>
          </a:prstGeom>
        </p:spPr>
        <p:txBody>
          <a:bodyPr lIns="90000" tIns="45000" rIns="90000" bIns="45000" anchor="ctr"/>
          <a:lstStyle/>
          <a:p>
            <a:pPr>
              <a:lnSpc>
                <a:spcPct val="90000"/>
              </a:lnSpc>
            </a:pPr>
            <a:r>
              <a:rPr lang="en" sz="4400">
                <a:solidFill>
                  <a:srgbClr val="FFFFFF"/>
                </a:solidFill>
                <a:latin typeface="Calibri Light"/>
              </a:rPr>
              <a:t>JP Morgan Response
</a:t>
            </a:r>
            <a:endParaRPr/>
          </a:p>
        </p:txBody>
      </p:sp>
      <p:sp>
        <p:nvSpPr>
          <p:cNvPr id="91" name="CustomShape 2"/>
          <p:cNvSpPr/>
          <p:nvPr/>
        </p:nvSpPr>
        <p:spPr>
          <a:xfrm>
            <a:off x="1088640" y="1259280"/>
            <a:ext cx="10888200" cy="3327480"/>
          </a:xfrm>
          <a:prstGeom prst="roundRect">
            <a:avLst>
              <a:gd name="adj" fmla="val 3600"/>
            </a:avLst>
          </a:prstGeom>
          <a:solidFill>
            <a:srgbClr val="D0CECE"/>
          </a:solidFill>
          <a:ln w="12600">
            <a:solidFill>
              <a:srgbClr val="DEEBF7"/>
            </a:solidFill>
            <a:miter/>
          </a:ln>
        </p:spPr>
      </p:sp>
      <p:sp>
        <p:nvSpPr>
          <p:cNvPr id="92" name="CustomShape 3"/>
          <p:cNvSpPr/>
          <p:nvPr/>
        </p:nvSpPr>
        <p:spPr>
          <a:xfrm>
            <a:off x="436320" y="1424160"/>
            <a:ext cx="10971000" cy="3882240"/>
          </a:xfrm>
          <a:prstGeom prst="roundRect">
            <a:avLst>
              <a:gd name="adj" fmla="val 3600"/>
            </a:avLst>
          </a:prstGeom>
          <a:solidFill>
            <a:srgbClr val="DEEBF7"/>
          </a:solidFill>
          <a:ln w="12600">
            <a:solidFill>
              <a:srgbClr val="D0CECE"/>
            </a:solidFill>
            <a:miter/>
          </a:ln>
        </p:spPr>
        <p:txBody>
          <a:bodyPr lIns="90000" tIns="45000" rIns="90000" bIns="45000" anchor="ctr"/>
          <a:lstStyle/>
          <a:p>
            <a:pPr>
              <a:lnSpc>
                <a:spcPct val="90000"/>
              </a:lnSpc>
              <a:buSzPct val="45000"/>
              <a:buFont typeface="Arial"/>
              <a:buChar char="•"/>
            </a:pPr>
            <a:r>
              <a:rPr lang="en" sz="2800" dirty="0">
                <a:solidFill>
                  <a:srgbClr val="333F4F"/>
                </a:solidFill>
                <a:latin typeface="Calibri"/>
              </a:rPr>
              <a:t>JP Morgan has accepted that their action is reckless </a:t>
            </a:r>
            <a:endParaRPr lang="en" sz="2800" dirty="0" smtClean="0">
              <a:solidFill>
                <a:srgbClr val="333F4F"/>
              </a:solidFill>
              <a:latin typeface="Calibri"/>
            </a:endParaRPr>
          </a:p>
          <a:p>
            <a:pPr>
              <a:lnSpc>
                <a:spcPct val="90000"/>
              </a:lnSpc>
              <a:buSzPct val="45000"/>
            </a:pPr>
            <a:r>
              <a:rPr lang="en" sz="2800" dirty="0" smtClean="0">
                <a:solidFill>
                  <a:srgbClr val="333F4F"/>
                </a:solidFill>
                <a:latin typeface="Calibri"/>
              </a:rPr>
              <a:t>and </a:t>
            </a:r>
            <a:r>
              <a:rPr lang="en" sz="2800" dirty="0">
                <a:solidFill>
                  <a:srgbClr val="333F4F"/>
                </a:solidFill>
                <a:latin typeface="Calibri"/>
              </a:rPr>
              <a:t>strategy is flawed. So, they has settled many </a:t>
            </a:r>
            <a:endParaRPr lang="en" sz="2800" dirty="0" smtClean="0">
              <a:solidFill>
                <a:srgbClr val="333F4F"/>
              </a:solidFill>
              <a:latin typeface="Calibri"/>
            </a:endParaRPr>
          </a:p>
          <a:p>
            <a:pPr>
              <a:lnSpc>
                <a:spcPct val="90000"/>
              </a:lnSpc>
              <a:buSzPct val="45000"/>
            </a:pPr>
            <a:r>
              <a:rPr lang="en" sz="2800" dirty="0" smtClean="0">
                <a:solidFill>
                  <a:srgbClr val="333F4F"/>
                </a:solidFill>
                <a:latin typeface="Calibri"/>
              </a:rPr>
              <a:t>allegations </a:t>
            </a:r>
            <a:r>
              <a:rPr lang="en" sz="2800" dirty="0">
                <a:solidFill>
                  <a:srgbClr val="333F4F"/>
                </a:solidFill>
                <a:latin typeface="Calibri"/>
              </a:rPr>
              <a:t>with various regulator with huge fines </a:t>
            </a:r>
            <a:endParaRPr lang="en" sz="2800" dirty="0" smtClean="0">
              <a:solidFill>
                <a:srgbClr val="333F4F"/>
              </a:solidFill>
              <a:latin typeface="Calibri"/>
            </a:endParaRPr>
          </a:p>
          <a:p>
            <a:pPr>
              <a:lnSpc>
                <a:spcPct val="90000"/>
              </a:lnSpc>
              <a:buSzPct val="45000"/>
            </a:pPr>
            <a:r>
              <a:rPr lang="en" sz="2800" dirty="0" smtClean="0">
                <a:solidFill>
                  <a:srgbClr val="333F4F"/>
                </a:solidFill>
                <a:latin typeface="Calibri"/>
              </a:rPr>
              <a:t>which </a:t>
            </a:r>
            <a:r>
              <a:rPr lang="en" sz="2800" dirty="0">
                <a:solidFill>
                  <a:srgbClr val="333F4F"/>
                </a:solidFill>
                <a:latin typeface="Calibri"/>
              </a:rPr>
              <a:t>amount to more than 1 billion us dollar. </a:t>
            </a:r>
            <a:endParaRPr dirty="0"/>
          </a:p>
        </p:txBody>
      </p:sp>
      <p:pic>
        <p:nvPicPr>
          <p:cNvPr id="93" name="Picture 2"/>
          <p:cNvPicPr/>
          <p:nvPr/>
        </p:nvPicPr>
        <p:blipFill>
          <a:blip r:embed="rId3"/>
          <a:stretch>
            <a:fillRect/>
          </a:stretch>
        </p:blipFill>
        <p:spPr>
          <a:xfrm>
            <a:off x="5371920" y="4506272"/>
            <a:ext cx="2395080" cy="2018520"/>
          </a:xfrm>
          <a:prstGeom prst="rect">
            <a:avLst/>
          </a:prstGeom>
        </p:spPr>
      </p:pic>
      <p:pic>
        <p:nvPicPr>
          <p:cNvPr id="94" name="รูปภาพ 93"/>
          <p:cNvPicPr/>
          <p:nvPr/>
        </p:nvPicPr>
        <p:blipFill>
          <a:blip r:embed="rId4"/>
          <a:stretch>
            <a:fillRect/>
          </a:stretch>
        </p:blipFill>
        <p:spPr>
          <a:xfrm>
            <a:off x="8472264" y="1700808"/>
            <a:ext cx="3222224" cy="4463944"/>
          </a:xfrm>
          <a:prstGeom prst="rect">
            <a:avLst/>
          </a:prstGeom>
        </p:spPr>
      </p:pic>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additive="repl">
                                        <p:cTn id="7" dur="500" fill="hold"/>
                                        <p:tgtEl>
                                          <p:spTgt spid="91"/>
                                        </p:tgtEl>
                                        <p:attrNameLst>
                                          <p:attrName>ppt_x</p:attrName>
                                        </p:attrNameLst>
                                      </p:cBhvr>
                                      <p:tavLst>
                                        <p:tav tm="0">
                                          <p:val>
                                            <p:strVal val="#ppt_x"/>
                                          </p:val>
                                        </p:tav>
                                        <p:tav tm="100000">
                                          <p:val>
                                            <p:strVal val="#ppt_x"/>
                                          </p:val>
                                        </p:tav>
                                      </p:tavLst>
                                    </p:anim>
                                    <p:anim calcmode="lin" valueType="num">
                                      <p:cBhvr additive="repl">
                                        <p:cTn id="8" dur="500" fill="hold"/>
                                        <p:tgtEl>
                                          <p:spTgt spid="91"/>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2"/>
                                        </p:tgtEl>
                                        <p:attrNameLst>
                                          <p:attrName>style.visibility</p:attrName>
                                        </p:attrNameLst>
                                      </p:cBhvr>
                                      <p:to>
                                        <p:strVal val="visible"/>
                                      </p:to>
                                    </p:set>
                                    <p:anim calcmode="lin" valueType="num">
                                      <p:cBhvr additive="repl">
                                        <p:cTn id="11" dur="500" fill="hold"/>
                                        <p:tgtEl>
                                          <p:spTgt spid="92"/>
                                        </p:tgtEl>
                                        <p:attrNameLst>
                                          <p:attrName>ppt_x</p:attrName>
                                        </p:attrNameLst>
                                      </p:cBhvr>
                                      <p:tavLst>
                                        <p:tav tm="0">
                                          <p:val>
                                            <p:strVal val="#ppt_x"/>
                                          </p:val>
                                        </p:tav>
                                        <p:tav tm="100000">
                                          <p:val>
                                            <p:strVal val="#ppt_x"/>
                                          </p:val>
                                        </p:tav>
                                      </p:tavLst>
                                    </p:anim>
                                    <p:anim calcmode="lin" valueType="num">
                                      <p:cBhvr additive="repl">
                                        <p:cTn id="12" dur="500" fill="hold"/>
                                        <p:tgtEl>
                                          <p:spTgt spid="9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93"/>
                                        </p:tgtEl>
                                        <p:attrNameLst>
                                          <p:attrName>style.visibility</p:attrName>
                                        </p:attrNameLst>
                                      </p:cBhvr>
                                      <p:to>
                                        <p:strVal val="visible"/>
                                      </p:to>
                                    </p:set>
                                    <p:anim calcmode="lin" valueType="num">
                                      <p:cBhvr additive="repl">
                                        <p:cTn id="15" dur="500" fill="hold"/>
                                        <p:tgtEl>
                                          <p:spTgt spid="93"/>
                                        </p:tgtEl>
                                        <p:attrNameLst>
                                          <p:attrName>ppt_x</p:attrName>
                                        </p:attrNameLst>
                                      </p:cBhvr>
                                      <p:tavLst>
                                        <p:tav tm="0">
                                          <p:val>
                                            <p:strVal val="#ppt_x"/>
                                          </p:val>
                                        </p:tav>
                                        <p:tav tm="100000">
                                          <p:val>
                                            <p:strVal val="#ppt_x"/>
                                          </p:val>
                                        </p:tav>
                                      </p:tavLst>
                                    </p:anim>
                                    <p:anim calcmode="lin" valueType="num">
                                      <p:cBhvr additive="repl">
                                        <p:cTn id="16" dur="500" fill="hold"/>
                                        <p:tgtEl>
                                          <p:spTgt spid="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TextShape 1"/>
          <p:cNvSpPr txBox="1"/>
          <p:nvPr/>
        </p:nvSpPr>
        <p:spPr>
          <a:xfrm>
            <a:off x="870120" y="2723400"/>
            <a:ext cx="10515240" cy="1325160"/>
          </a:xfrm>
          <a:prstGeom prst="rect">
            <a:avLst/>
          </a:prstGeom>
        </p:spPr>
        <p:txBody>
          <a:bodyPr lIns="90000" tIns="45000" rIns="90000" bIns="45000"/>
          <a:lstStyle/>
          <a:p>
            <a:pPr algn="ctr">
              <a:lnSpc>
                <a:spcPct val="90000"/>
              </a:lnSpc>
            </a:pPr>
            <a:r>
              <a:rPr lang="en" sz="4400" b="1" u="sng">
                <a:solidFill>
                  <a:srgbClr val="000000"/>
                </a:solidFill>
                <a:latin typeface="Calibri Light"/>
              </a:rPr>
              <a:t>Recommendations</a:t>
            </a:r>
            <a:endParaRPr/>
          </a:p>
        </p:txBody>
      </p:sp>
    </p:spTree>
  </p:cSld>
  <p:clrMapOvr>
    <a:masterClrMapping/>
  </p:clrMapOvr>
  <p:timing>
    <p:tnLst>
      <p:par>
        <p:cTn id="1" dur="indefinite" restart="never" nodeType="tmRoot">
          <p:childTnLst>
            <p:seq>
              <p:cTn id="2" nodeType="mainSeq">
                <p:childTnLst>
                  <p:par>
                    <p:cTn id="3"/>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CustomShape 1"/>
          <p:cNvSpPr/>
          <p:nvPr/>
        </p:nvSpPr>
        <p:spPr>
          <a:xfrm>
            <a:off x="1088640" y="317520"/>
            <a:ext cx="8044200" cy="1209240"/>
          </a:xfrm>
          <a:prstGeom prst="rect">
            <a:avLst/>
          </a:prstGeom>
        </p:spPr>
        <p:txBody>
          <a:bodyPr lIns="90000" tIns="45000" rIns="90000" bIns="45000" anchor="ctr"/>
          <a:lstStyle/>
          <a:p>
            <a:pPr>
              <a:lnSpc>
                <a:spcPct val="90000"/>
              </a:lnSpc>
            </a:pPr>
            <a:r>
              <a:rPr lang="en" sz="4400">
                <a:solidFill>
                  <a:srgbClr val="FFFFFF"/>
                </a:solidFill>
                <a:latin typeface="Calibri Light"/>
              </a:rPr>
              <a:t>Solution To Turnaround
</a:t>
            </a:r>
            <a:endParaRPr/>
          </a:p>
        </p:txBody>
      </p:sp>
      <p:sp>
        <p:nvSpPr>
          <p:cNvPr id="98" name="CustomShape 2"/>
          <p:cNvSpPr/>
          <p:nvPr/>
        </p:nvSpPr>
        <p:spPr>
          <a:xfrm>
            <a:off x="3089160" y="2203560"/>
            <a:ext cx="6564600" cy="3910680"/>
          </a:xfrm>
          <a:prstGeom prst="rect">
            <a:avLst/>
          </a:prstGeom>
          <a:solidFill>
            <a:srgbClr val="D6DCE5"/>
          </a:solidFill>
          <a:ln w="12600">
            <a:solidFill>
              <a:srgbClr val="43729D"/>
            </a:solidFill>
            <a:miter/>
          </a:ln>
        </p:spPr>
        <p:txBody>
          <a:bodyPr lIns="90000" tIns="45000" rIns="90000" bIns="45000" anchor="ctr"/>
          <a:lstStyle/>
          <a:p>
            <a:pPr marL="457200" indent="-457200">
              <a:lnSpc>
                <a:spcPct val="90000"/>
              </a:lnSpc>
              <a:buSzPct val="45000"/>
              <a:buFont typeface="Arial"/>
              <a:buChar char="•"/>
            </a:pPr>
            <a:r>
              <a:rPr lang="en" sz="2800" dirty="0">
                <a:solidFill>
                  <a:srgbClr val="333F4F"/>
                </a:solidFill>
                <a:latin typeface="Calibri"/>
              </a:rPr>
              <a:t>Board </a:t>
            </a:r>
            <a:endParaRPr dirty="0"/>
          </a:p>
          <a:p>
            <a:pPr marL="457200" indent="-457200">
              <a:lnSpc>
                <a:spcPct val="90000"/>
              </a:lnSpc>
              <a:buSzPct val="45000"/>
              <a:buFont typeface="Arial"/>
              <a:buChar char="•"/>
            </a:pPr>
            <a:r>
              <a:rPr lang="en" sz="2800" dirty="0">
                <a:solidFill>
                  <a:srgbClr val="333F4F"/>
                </a:solidFill>
                <a:latin typeface="Calibri"/>
              </a:rPr>
              <a:t>Executive Management </a:t>
            </a:r>
            <a:endParaRPr dirty="0"/>
          </a:p>
          <a:p>
            <a:pPr marL="457200" indent="-457200">
              <a:lnSpc>
                <a:spcPct val="90000"/>
              </a:lnSpc>
              <a:buSzPct val="45000"/>
              <a:buFont typeface="Arial"/>
              <a:buChar char="•"/>
            </a:pPr>
            <a:r>
              <a:rPr lang="en" sz="2800" dirty="0">
                <a:solidFill>
                  <a:srgbClr val="333F4F"/>
                </a:solidFill>
                <a:latin typeface="Calibri"/>
              </a:rPr>
              <a:t>Internal Audit</a:t>
            </a:r>
            <a:endParaRPr dirty="0"/>
          </a:p>
          <a:p>
            <a:pPr marL="457200" indent="-457200">
              <a:lnSpc>
                <a:spcPct val="90000"/>
              </a:lnSpc>
              <a:buSzPct val="45000"/>
              <a:buFont typeface="Arial"/>
              <a:buChar char="•"/>
            </a:pPr>
            <a:r>
              <a:rPr lang="en" sz="2800" dirty="0">
                <a:solidFill>
                  <a:srgbClr val="333F4F"/>
                </a:solidFill>
                <a:latin typeface="Calibri"/>
              </a:rPr>
              <a:t>Accounting Firms</a:t>
            </a:r>
            <a:endParaRPr dirty="0"/>
          </a:p>
          <a:p>
            <a:pPr marL="457200" indent="-457200">
              <a:lnSpc>
                <a:spcPct val="90000"/>
              </a:lnSpc>
              <a:buSzPct val="45000"/>
              <a:buFont typeface="Arial"/>
              <a:buChar char="•"/>
            </a:pPr>
            <a:r>
              <a:rPr lang="en" sz="2800" dirty="0">
                <a:solidFill>
                  <a:srgbClr val="333F4F"/>
                </a:solidFill>
                <a:latin typeface="Calibri"/>
              </a:rPr>
              <a:t>Rating Agencies </a:t>
            </a:r>
            <a:endParaRPr dirty="0"/>
          </a:p>
          <a:p>
            <a:pPr marL="457200" indent="-457200">
              <a:lnSpc>
                <a:spcPct val="90000"/>
              </a:lnSpc>
              <a:buSzPct val="45000"/>
              <a:buFont typeface="Arial"/>
              <a:buChar char="•"/>
            </a:pPr>
            <a:r>
              <a:rPr lang="en" sz="2800" dirty="0">
                <a:solidFill>
                  <a:srgbClr val="333F4F"/>
                </a:solidFill>
                <a:latin typeface="Calibri"/>
              </a:rPr>
              <a:t>Regulators </a:t>
            </a:r>
            <a:endParaRPr dirty="0"/>
          </a:p>
        </p:txBody>
      </p:sp>
      <p:sp>
        <p:nvSpPr>
          <p:cNvPr id="99" name="CustomShape 3"/>
          <p:cNvSpPr/>
          <p:nvPr/>
        </p:nvSpPr>
        <p:spPr>
          <a:xfrm>
            <a:off x="1088640" y="1585080"/>
            <a:ext cx="5866560" cy="1069920"/>
          </a:xfrm>
          <a:prstGeom prst="roundRect">
            <a:avLst>
              <a:gd name="adj" fmla="val 3600"/>
            </a:avLst>
          </a:prstGeom>
          <a:solidFill>
            <a:srgbClr val="D0CECE"/>
          </a:solidFill>
          <a:ln w="12600">
            <a:solidFill>
              <a:srgbClr val="43729D"/>
            </a:solidFill>
            <a:miter/>
          </a:ln>
        </p:spPr>
        <p:txBody>
          <a:bodyPr lIns="90000" tIns="45000" rIns="90000" bIns="45000" anchor="ctr"/>
          <a:lstStyle/>
          <a:p>
            <a:pPr algn="ctr">
              <a:lnSpc>
                <a:spcPct val="90000"/>
              </a:lnSpc>
            </a:pPr>
            <a:r>
              <a:rPr lang="en" sz="2800" b="1">
                <a:solidFill>
                  <a:srgbClr val="333F4F"/>
                </a:solidFill>
                <a:latin typeface="Calibri"/>
              </a:rPr>
              <a:t>Who is to save the situation ?</a:t>
            </a:r>
            <a:endParaRPr/>
          </a:p>
        </p:txBody>
      </p:sp>
      <p:pic>
        <p:nvPicPr>
          <p:cNvPr id="100" name="Picture 2"/>
          <p:cNvPicPr/>
          <p:nvPr/>
        </p:nvPicPr>
        <p:blipFill>
          <a:blip r:embed="rId2"/>
          <a:stretch>
            <a:fillRect/>
          </a:stretch>
        </p:blipFill>
        <p:spPr>
          <a:xfrm>
            <a:off x="6634800" y="1763640"/>
            <a:ext cx="5695560" cy="4972680"/>
          </a:xfrm>
          <a:prstGeom prst="rect">
            <a:avLst/>
          </a:prstGeom>
        </p:spPr>
      </p:pic>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8"/>
                                        </p:tgtEl>
                                        <p:attrNameLst>
                                          <p:attrName>style.visibility</p:attrName>
                                        </p:attrNameLst>
                                      </p:cBhvr>
                                      <p:to>
                                        <p:strVal val="visible"/>
                                      </p:to>
                                    </p:set>
                                    <p:anim calcmode="lin" valueType="num">
                                      <p:cBhvr additive="repl">
                                        <p:cTn id="7" dur="500" fill="hold"/>
                                        <p:tgtEl>
                                          <p:spTgt spid="98"/>
                                        </p:tgtEl>
                                        <p:attrNameLst>
                                          <p:attrName>ppt_x</p:attrName>
                                        </p:attrNameLst>
                                      </p:cBhvr>
                                      <p:tavLst>
                                        <p:tav tm="0">
                                          <p:val>
                                            <p:strVal val="#ppt_x"/>
                                          </p:val>
                                        </p:tav>
                                        <p:tav tm="100000">
                                          <p:val>
                                            <p:strVal val="#ppt_x"/>
                                          </p:val>
                                        </p:tav>
                                      </p:tavLst>
                                    </p:anim>
                                    <p:anim calcmode="lin" valueType="num">
                                      <p:cBhvr additive="repl">
                                        <p:cTn id="8" dur="500" fill="hold"/>
                                        <p:tgtEl>
                                          <p:spTgt spid="9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9"/>
                                        </p:tgtEl>
                                        <p:attrNameLst>
                                          <p:attrName>style.visibility</p:attrName>
                                        </p:attrNameLst>
                                      </p:cBhvr>
                                      <p:to>
                                        <p:strVal val="visible"/>
                                      </p:to>
                                    </p:set>
                                    <p:anim calcmode="lin" valueType="num">
                                      <p:cBhvr additive="repl">
                                        <p:cTn id="11" dur="500" fill="hold"/>
                                        <p:tgtEl>
                                          <p:spTgt spid="99"/>
                                        </p:tgtEl>
                                        <p:attrNameLst>
                                          <p:attrName>ppt_x</p:attrName>
                                        </p:attrNameLst>
                                      </p:cBhvr>
                                      <p:tavLst>
                                        <p:tav tm="0">
                                          <p:val>
                                            <p:strVal val="#ppt_x"/>
                                          </p:val>
                                        </p:tav>
                                        <p:tav tm="100000">
                                          <p:val>
                                            <p:strVal val="#ppt_x"/>
                                          </p:val>
                                        </p:tav>
                                      </p:tavLst>
                                    </p:anim>
                                    <p:anim calcmode="lin" valueType="num">
                                      <p:cBhvr additive="repl">
                                        <p:cTn id="12" dur="500" fill="hold"/>
                                        <p:tgtEl>
                                          <p:spTgt spid="9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0"/>
                                        </p:tgtEl>
                                        <p:attrNameLst>
                                          <p:attrName>style.visibility</p:attrName>
                                        </p:attrNameLst>
                                      </p:cBhvr>
                                      <p:to>
                                        <p:strVal val="visible"/>
                                      </p:to>
                                    </p:set>
                                    <p:anim calcmode="lin" valueType="num">
                                      <p:cBhvr additive="repl">
                                        <p:cTn id="15" dur="500" fill="hold"/>
                                        <p:tgtEl>
                                          <p:spTgt spid="100"/>
                                        </p:tgtEl>
                                        <p:attrNameLst>
                                          <p:attrName>ppt_x</p:attrName>
                                        </p:attrNameLst>
                                      </p:cBhvr>
                                      <p:tavLst>
                                        <p:tav tm="0">
                                          <p:val>
                                            <p:strVal val="#ppt_x"/>
                                          </p:val>
                                        </p:tav>
                                        <p:tav tm="100000">
                                          <p:val>
                                            <p:strVal val="#ppt_x"/>
                                          </p:val>
                                        </p:tav>
                                      </p:tavLst>
                                    </p:anim>
                                    <p:anim calcmode="lin" valueType="num">
                                      <p:cBhvr additive="repl">
                                        <p:cTn id="16"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CustomShape 1"/>
          <p:cNvSpPr/>
          <p:nvPr/>
        </p:nvSpPr>
        <p:spPr>
          <a:xfrm>
            <a:off x="1088640" y="491568"/>
            <a:ext cx="8044200" cy="1209240"/>
          </a:xfrm>
          <a:prstGeom prst="rect">
            <a:avLst/>
          </a:prstGeom>
        </p:spPr>
        <p:txBody>
          <a:bodyPr lIns="90000" tIns="45000" rIns="90000" bIns="45000" anchor="ctr"/>
          <a:lstStyle/>
          <a:p>
            <a:pPr>
              <a:lnSpc>
                <a:spcPct val="90000"/>
              </a:lnSpc>
            </a:pPr>
            <a:r>
              <a:rPr lang="en" sz="4400" dirty="0">
                <a:solidFill>
                  <a:srgbClr val="FFFFFF"/>
                </a:solidFill>
                <a:latin typeface="Calibri Light"/>
              </a:rPr>
              <a:t>Solution To Turnaround
</a:t>
            </a:r>
            <a:endParaRPr dirty="0"/>
          </a:p>
        </p:txBody>
      </p:sp>
      <p:sp>
        <p:nvSpPr>
          <p:cNvPr id="102" name="CustomShape 2"/>
          <p:cNvSpPr/>
          <p:nvPr/>
        </p:nvSpPr>
        <p:spPr>
          <a:xfrm>
            <a:off x="404640" y="1175400"/>
            <a:ext cx="11407320" cy="1069920"/>
          </a:xfrm>
          <a:prstGeom prst="roundRect">
            <a:avLst>
              <a:gd name="adj" fmla="val 3600"/>
            </a:avLst>
          </a:prstGeom>
          <a:solidFill>
            <a:srgbClr val="D0CECE"/>
          </a:solidFill>
          <a:ln w="12600">
            <a:solidFill>
              <a:srgbClr val="43729D"/>
            </a:solidFill>
            <a:miter/>
          </a:ln>
        </p:spPr>
        <p:txBody>
          <a:bodyPr lIns="90000" tIns="45000" rIns="90000" bIns="45000" anchor="ctr"/>
          <a:lstStyle/>
          <a:p>
            <a:r>
              <a:rPr lang="en" sz="3200" b="1">
                <a:solidFill>
                  <a:srgbClr val="333F4F"/>
                </a:solidFill>
                <a:latin typeface="Calibri"/>
              </a:rPr>
              <a:t>Increase effectiveness of Risk Management and Internal Control</a:t>
            </a:r>
            <a:endParaRPr/>
          </a:p>
        </p:txBody>
      </p:sp>
      <p:sp>
        <p:nvSpPr>
          <p:cNvPr id="103" name="CustomShape 3"/>
          <p:cNvSpPr/>
          <p:nvPr/>
        </p:nvSpPr>
        <p:spPr>
          <a:xfrm>
            <a:off x="270000" y="2452320"/>
            <a:ext cx="5838480" cy="2389320"/>
          </a:xfrm>
          <a:prstGeom prst="roundRect">
            <a:avLst>
              <a:gd name="adj" fmla="val 3600"/>
            </a:avLst>
          </a:prstGeom>
          <a:solidFill>
            <a:srgbClr val="DEEBF7"/>
          </a:solidFill>
          <a:ln w="12600">
            <a:solidFill>
              <a:srgbClr val="43729D"/>
            </a:solidFill>
            <a:miter/>
          </a:ln>
        </p:spPr>
        <p:txBody>
          <a:bodyPr lIns="90000" tIns="45000" rIns="90000" bIns="45000" anchor="ctr"/>
          <a:lstStyle/>
          <a:p>
            <a:pPr>
              <a:buSzPct val="45000"/>
            </a:pPr>
            <a:r>
              <a:rPr lang="en" sz="2600" b="1" dirty="0">
                <a:solidFill>
                  <a:srgbClr val="222A35"/>
                </a:solidFill>
                <a:latin typeface="Calibri"/>
              </a:rPr>
              <a:t>First priority goes to public interest : </a:t>
            </a:r>
            <a:endParaRPr dirty="0"/>
          </a:p>
          <a:p>
            <a:r>
              <a:rPr lang="en" sz="2600" dirty="0">
                <a:solidFill>
                  <a:srgbClr val="222A35"/>
                </a:solidFill>
                <a:latin typeface="Calibri"/>
              </a:rPr>
              <a:t>Those with responsibilities must act with ethics, consider long-term sustainable performance, and be transparent. </a:t>
            </a:r>
            <a:endParaRPr dirty="0"/>
          </a:p>
        </p:txBody>
      </p:sp>
      <p:sp>
        <p:nvSpPr>
          <p:cNvPr id="104" name="CustomShape 4"/>
          <p:cNvSpPr/>
          <p:nvPr/>
        </p:nvSpPr>
        <p:spPr>
          <a:xfrm>
            <a:off x="2428768" y="4989600"/>
            <a:ext cx="7699680" cy="1431000"/>
          </a:xfrm>
          <a:prstGeom prst="roundRect">
            <a:avLst>
              <a:gd name="adj" fmla="val 3600"/>
            </a:avLst>
          </a:prstGeom>
          <a:solidFill>
            <a:srgbClr val="DEEBF7"/>
          </a:solidFill>
          <a:ln w="12600">
            <a:solidFill>
              <a:srgbClr val="43729D"/>
            </a:solidFill>
            <a:miter/>
          </a:ln>
        </p:spPr>
        <p:txBody>
          <a:bodyPr lIns="90000" tIns="45000" rIns="90000" bIns="45000" anchor="ctr"/>
          <a:lstStyle/>
          <a:p>
            <a:pPr>
              <a:buSzPct val="45000"/>
            </a:pPr>
            <a:r>
              <a:rPr lang="en" sz="2600" b="1" dirty="0">
                <a:solidFill>
                  <a:srgbClr val="222A35"/>
                </a:solidFill>
                <a:latin typeface="Calibri"/>
              </a:rPr>
              <a:t>Monitoring</a:t>
            </a:r>
            <a:endParaRPr dirty="0"/>
          </a:p>
          <a:p>
            <a:r>
              <a:rPr lang="en" sz="2600" dirty="0">
                <a:solidFill>
                  <a:srgbClr val="222A35"/>
                </a:solidFill>
                <a:latin typeface="Calibri"/>
              </a:rPr>
              <a:t>Deficiencies, frauds, or scandal detected should be reported and corrective action must be taken.</a:t>
            </a:r>
            <a:endParaRPr dirty="0"/>
          </a:p>
        </p:txBody>
      </p:sp>
      <p:sp>
        <p:nvSpPr>
          <p:cNvPr id="105" name="CustomShape 5"/>
          <p:cNvSpPr/>
          <p:nvPr/>
        </p:nvSpPr>
        <p:spPr>
          <a:xfrm>
            <a:off x="6351840" y="2452320"/>
            <a:ext cx="5460120" cy="2389320"/>
          </a:xfrm>
          <a:prstGeom prst="roundRect">
            <a:avLst>
              <a:gd name="adj" fmla="val 3600"/>
            </a:avLst>
          </a:prstGeom>
          <a:solidFill>
            <a:srgbClr val="DEEBF7"/>
          </a:solidFill>
          <a:ln w="12600">
            <a:solidFill>
              <a:srgbClr val="43729D"/>
            </a:solidFill>
            <a:miter/>
          </a:ln>
        </p:spPr>
        <p:txBody>
          <a:bodyPr lIns="90000" tIns="45000" rIns="90000" bIns="45000" anchor="ctr"/>
          <a:lstStyle/>
          <a:p>
            <a:pPr>
              <a:buSzPct val="45000"/>
            </a:pPr>
            <a:r>
              <a:rPr lang="en" sz="2600" b="1" dirty="0">
                <a:solidFill>
                  <a:srgbClr val="222A35"/>
                </a:solidFill>
                <a:latin typeface="Calibri"/>
              </a:rPr>
              <a:t>Segregations of duties :</a:t>
            </a:r>
            <a:endParaRPr dirty="0"/>
          </a:p>
          <a:p>
            <a:r>
              <a:rPr lang="en" sz="2600" dirty="0">
                <a:solidFill>
                  <a:srgbClr val="222A35"/>
                </a:solidFill>
                <a:latin typeface="Calibri"/>
              </a:rPr>
              <a:t>T</a:t>
            </a:r>
            <a:r>
              <a:rPr lang="en" sz="2600" dirty="0" smtClean="0">
                <a:solidFill>
                  <a:srgbClr val="222A35"/>
                </a:solidFill>
                <a:latin typeface="Calibri"/>
              </a:rPr>
              <a:t>he </a:t>
            </a:r>
            <a:r>
              <a:rPr lang="en" sz="2600" dirty="0">
                <a:solidFill>
                  <a:srgbClr val="222A35"/>
                </a:solidFill>
                <a:latin typeface="Calibri"/>
              </a:rPr>
              <a:t>same person does NOT approve and do what ever he/she wishes under his/her own consideration.</a:t>
            </a:r>
            <a:endParaRPr dirty="0"/>
          </a:p>
        </p:txBody>
      </p:sp>
      <p:pic>
        <p:nvPicPr>
          <p:cNvPr id="2" name="Picture 1"/>
          <p:cNvPicPr>
            <a:picLocks noChangeAspect="1"/>
          </p:cNvPicPr>
          <p:nvPr/>
        </p:nvPicPr>
        <p:blipFill>
          <a:blip r:embed="rId3"/>
          <a:stretch>
            <a:fillRect/>
          </a:stretch>
        </p:blipFill>
        <p:spPr>
          <a:xfrm>
            <a:off x="9696400" y="4077072"/>
            <a:ext cx="1995295" cy="2611000"/>
          </a:xfrm>
          <a:prstGeom prst="rect">
            <a:avLst/>
          </a:prstGeom>
        </p:spPr>
      </p:pic>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
                                        </p:tgtEl>
                                        <p:attrNameLst>
                                          <p:attrName>style.visibility</p:attrName>
                                        </p:attrNameLst>
                                      </p:cBhvr>
                                      <p:to>
                                        <p:strVal val="visible"/>
                                      </p:to>
                                    </p:set>
                                    <p:anim calcmode="lin" valueType="num">
                                      <p:cBhvr additive="repl">
                                        <p:cTn id="7" dur="500" fill="hold"/>
                                        <p:tgtEl>
                                          <p:spTgt spid="102"/>
                                        </p:tgtEl>
                                        <p:attrNameLst>
                                          <p:attrName>ppt_x</p:attrName>
                                        </p:attrNameLst>
                                      </p:cBhvr>
                                      <p:tavLst>
                                        <p:tav tm="0">
                                          <p:val>
                                            <p:strVal val="#ppt_x"/>
                                          </p:val>
                                        </p:tav>
                                        <p:tav tm="100000">
                                          <p:val>
                                            <p:strVal val="#ppt_x"/>
                                          </p:val>
                                        </p:tav>
                                      </p:tavLst>
                                    </p:anim>
                                    <p:anim calcmode="lin" valueType="num">
                                      <p:cBhvr additive="repl">
                                        <p:cTn id="8" dur="500" fill="hold"/>
                                        <p:tgtEl>
                                          <p:spTgt spid="10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3"/>
                                        </p:tgtEl>
                                        <p:attrNameLst>
                                          <p:attrName>style.visibility</p:attrName>
                                        </p:attrNameLst>
                                      </p:cBhvr>
                                      <p:to>
                                        <p:strVal val="visible"/>
                                      </p:to>
                                    </p:set>
                                    <p:anim calcmode="lin" valueType="num">
                                      <p:cBhvr additive="repl">
                                        <p:cTn id="11" dur="500" fill="hold"/>
                                        <p:tgtEl>
                                          <p:spTgt spid="103"/>
                                        </p:tgtEl>
                                        <p:attrNameLst>
                                          <p:attrName>ppt_x</p:attrName>
                                        </p:attrNameLst>
                                      </p:cBhvr>
                                      <p:tavLst>
                                        <p:tav tm="0">
                                          <p:val>
                                            <p:strVal val="#ppt_x"/>
                                          </p:val>
                                        </p:tav>
                                        <p:tav tm="100000">
                                          <p:val>
                                            <p:strVal val="#ppt_x"/>
                                          </p:val>
                                        </p:tav>
                                      </p:tavLst>
                                    </p:anim>
                                    <p:anim calcmode="lin" valueType="num">
                                      <p:cBhvr additive="repl">
                                        <p:cTn id="12" dur="500" fill="hold"/>
                                        <p:tgtEl>
                                          <p:spTgt spid="10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4"/>
                                        </p:tgtEl>
                                        <p:attrNameLst>
                                          <p:attrName>style.visibility</p:attrName>
                                        </p:attrNameLst>
                                      </p:cBhvr>
                                      <p:to>
                                        <p:strVal val="visible"/>
                                      </p:to>
                                    </p:set>
                                    <p:anim calcmode="lin" valueType="num">
                                      <p:cBhvr additive="repl">
                                        <p:cTn id="15" dur="500" fill="hold"/>
                                        <p:tgtEl>
                                          <p:spTgt spid="104"/>
                                        </p:tgtEl>
                                        <p:attrNameLst>
                                          <p:attrName>ppt_x</p:attrName>
                                        </p:attrNameLst>
                                      </p:cBhvr>
                                      <p:tavLst>
                                        <p:tav tm="0">
                                          <p:val>
                                            <p:strVal val="#ppt_x"/>
                                          </p:val>
                                        </p:tav>
                                        <p:tav tm="100000">
                                          <p:val>
                                            <p:strVal val="#ppt_x"/>
                                          </p:val>
                                        </p:tav>
                                      </p:tavLst>
                                    </p:anim>
                                    <p:anim calcmode="lin" valueType="num">
                                      <p:cBhvr additive="repl">
                                        <p:cTn id="16" dur="500" fill="hold"/>
                                        <p:tgtEl>
                                          <p:spTgt spid="104"/>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05"/>
                                        </p:tgtEl>
                                        <p:attrNameLst>
                                          <p:attrName>style.visibility</p:attrName>
                                        </p:attrNameLst>
                                      </p:cBhvr>
                                      <p:to>
                                        <p:strVal val="visible"/>
                                      </p:to>
                                    </p:set>
                                    <p:anim calcmode="lin" valueType="num">
                                      <p:cBhvr additive="repl">
                                        <p:cTn id="19" dur="500" fill="hold"/>
                                        <p:tgtEl>
                                          <p:spTgt spid="105"/>
                                        </p:tgtEl>
                                        <p:attrNameLst>
                                          <p:attrName>ppt_x</p:attrName>
                                        </p:attrNameLst>
                                      </p:cBhvr>
                                      <p:tavLst>
                                        <p:tav tm="0">
                                          <p:val>
                                            <p:strVal val="#ppt_x"/>
                                          </p:val>
                                        </p:tav>
                                        <p:tav tm="100000">
                                          <p:val>
                                            <p:strVal val="#ppt_x"/>
                                          </p:val>
                                        </p:tav>
                                      </p:tavLst>
                                    </p:anim>
                                    <p:anim calcmode="lin" valueType="num">
                                      <p:cBhvr additive="repl">
                                        <p:cTn id="20" dur="500" fill="hold"/>
                                        <p:tgtEl>
                                          <p:spTgt spid="10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 name="CustomShape 1"/>
          <p:cNvSpPr/>
          <p:nvPr/>
        </p:nvSpPr>
        <p:spPr>
          <a:xfrm>
            <a:off x="2666520" y="3717032"/>
            <a:ext cx="8370720" cy="1654200"/>
          </a:xfrm>
          <a:prstGeom prst="rect">
            <a:avLst/>
          </a:prstGeom>
          <a:solidFill>
            <a:srgbClr val="D6DCE5"/>
          </a:solidFill>
          <a:ln w="12600">
            <a:solidFill>
              <a:srgbClr val="43729D"/>
            </a:solidFill>
            <a:miter/>
          </a:ln>
        </p:spPr>
        <p:txBody>
          <a:bodyPr lIns="90000" tIns="45000" rIns="90000" bIns="45000" anchor="ctr"/>
          <a:lstStyle/>
          <a:p>
            <a:pPr>
              <a:lnSpc>
                <a:spcPct val="90000"/>
              </a:lnSpc>
            </a:pPr>
            <a:r>
              <a:rPr lang="en" sz="2800" dirty="0">
                <a:solidFill>
                  <a:srgbClr val="222A35"/>
                </a:solidFill>
                <a:latin typeface="Calibri"/>
              </a:rPr>
              <a:t>	New model </a:t>
            </a:r>
            <a:r>
              <a:rPr lang="en" sz="2800" dirty="0" smtClean="0">
                <a:solidFill>
                  <a:srgbClr val="222A35"/>
                </a:solidFill>
                <a:latin typeface="Calibri"/>
              </a:rPr>
              <a:t>to </a:t>
            </a:r>
            <a:r>
              <a:rPr lang="en" sz="2800" dirty="0">
                <a:solidFill>
                  <a:srgbClr val="222A35"/>
                </a:solidFill>
                <a:latin typeface="Calibri"/>
              </a:rPr>
              <a:t>evaluate risk that covers </a:t>
            </a:r>
            <a:r>
              <a:rPr lang="en-US" sz="2800" dirty="0" smtClean="0">
                <a:solidFill>
                  <a:srgbClr val="222A35"/>
                </a:solidFill>
                <a:latin typeface="Calibri"/>
              </a:rPr>
              <a:t/>
            </a:r>
            <a:br>
              <a:rPr lang="en-US" sz="2800" dirty="0" smtClean="0">
                <a:solidFill>
                  <a:srgbClr val="222A35"/>
                </a:solidFill>
                <a:latin typeface="Calibri"/>
              </a:rPr>
            </a:br>
            <a:r>
              <a:rPr lang="en" sz="2800" dirty="0" smtClean="0">
                <a:solidFill>
                  <a:srgbClr val="222A35"/>
                </a:solidFill>
                <a:latin typeface="Calibri"/>
              </a:rPr>
              <a:t>all breaches</a:t>
            </a:r>
            <a:endParaRPr dirty="0"/>
          </a:p>
        </p:txBody>
      </p:sp>
      <p:sp>
        <p:nvSpPr>
          <p:cNvPr id="109" name="CustomShape 2"/>
          <p:cNvSpPr/>
          <p:nvPr/>
        </p:nvSpPr>
        <p:spPr>
          <a:xfrm>
            <a:off x="1653120" y="2278856"/>
            <a:ext cx="8370720" cy="1654200"/>
          </a:xfrm>
          <a:prstGeom prst="rect">
            <a:avLst/>
          </a:prstGeom>
          <a:solidFill>
            <a:srgbClr val="D6DCE5"/>
          </a:solidFill>
          <a:ln w="12600">
            <a:solidFill>
              <a:srgbClr val="43729D"/>
            </a:solidFill>
            <a:miter/>
          </a:ln>
        </p:spPr>
        <p:txBody>
          <a:bodyPr lIns="90000" tIns="45000" rIns="90000" bIns="45000" anchor="ctr"/>
          <a:lstStyle/>
          <a:p>
            <a:pPr>
              <a:lnSpc>
                <a:spcPct val="90000"/>
              </a:lnSpc>
            </a:pPr>
            <a:r>
              <a:rPr lang="en" sz="2800" dirty="0">
                <a:solidFill>
                  <a:srgbClr val="222A35"/>
                </a:solidFill>
                <a:latin typeface="Calibri"/>
              </a:rPr>
              <a:t>	Objectives at Strategic Level must be aligned with Risk </a:t>
            </a:r>
            <a:r>
              <a:rPr lang="en" sz="2800" dirty="0" smtClean="0">
                <a:solidFill>
                  <a:srgbClr val="222A35"/>
                </a:solidFill>
                <a:latin typeface="Calibri"/>
              </a:rPr>
              <a:t>Appetite</a:t>
            </a:r>
            <a:endParaRPr dirty="0"/>
          </a:p>
        </p:txBody>
      </p:sp>
      <p:sp>
        <p:nvSpPr>
          <p:cNvPr id="110" name="CustomShape 3"/>
          <p:cNvSpPr/>
          <p:nvPr/>
        </p:nvSpPr>
        <p:spPr>
          <a:xfrm>
            <a:off x="1088640" y="491568"/>
            <a:ext cx="8044200" cy="1209240"/>
          </a:xfrm>
          <a:prstGeom prst="rect">
            <a:avLst/>
          </a:prstGeom>
        </p:spPr>
        <p:txBody>
          <a:bodyPr lIns="90000" tIns="45000" rIns="90000" bIns="45000" anchor="ctr"/>
          <a:lstStyle/>
          <a:p>
            <a:pPr>
              <a:lnSpc>
                <a:spcPct val="90000"/>
              </a:lnSpc>
            </a:pPr>
            <a:r>
              <a:rPr lang="en" sz="4400" dirty="0">
                <a:solidFill>
                  <a:srgbClr val="FFFFFF"/>
                </a:solidFill>
                <a:latin typeface="Calibri Light"/>
              </a:rPr>
              <a:t>Solution To Turnaround
</a:t>
            </a:r>
            <a:endParaRPr dirty="0"/>
          </a:p>
        </p:txBody>
      </p:sp>
      <p:sp>
        <p:nvSpPr>
          <p:cNvPr id="111" name="CustomShape 4"/>
          <p:cNvSpPr/>
          <p:nvPr/>
        </p:nvSpPr>
        <p:spPr>
          <a:xfrm>
            <a:off x="1088640" y="1415160"/>
            <a:ext cx="4908960" cy="1069920"/>
          </a:xfrm>
          <a:prstGeom prst="roundRect">
            <a:avLst>
              <a:gd name="adj" fmla="val 3600"/>
            </a:avLst>
          </a:prstGeom>
          <a:solidFill>
            <a:srgbClr val="D0CECE"/>
          </a:solidFill>
          <a:ln w="12600">
            <a:solidFill>
              <a:srgbClr val="43729D"/>
            </a:solidFill>
            <a:miter/>
          </a:ln>
        </p:spPr>
        <p:txBody>
          <a:bodyPr lIns="90000" tIns="45000" rIns="90000" bIns="45000" anchor="ctr"/>
          <a:lstStyle/>
          <a:p>
            <a:pPr algn="ctr">
              <a:lnSpc>
                <a:spcPct val="90000"/>
              </a:lnSpc>
            </a:pPr>
            <a:r>
              <a:rPr lang="en" sz="3200" b="1">
                <a:solidFill>
                  <a:srgbClr val="222A35"/>
                </a:solidFill>
                <a:latin typeface="Calibri"/>
              </a:rPr>
              <a:t>Effective Risk Assessment</a:t>
            </a:r>
            <a:endParaRPr/>
          </a:p>
        </p:txBody>
      </p:sp>
      <p:pic>
        <p:nvPicPr>
          <p:cNvPr id="107" name="Picture 2"/>
          <p:cNvPicPr/>
          <p:nvPr/>
        </p:nvPicPr>
        <p:blipFill>
          <a:blip r:embed="rId3"/>
          <a:stretch>
            <a:fillRect/>
          </a:stretch>
        </p:blipFill>
        <p:spPr>
          <a:xfrm>
            <a:off x="9166830" y="4500596"/>
            <a:ext cx="2689810" cy="2254184"/>
          </a:xfrm>
          <a:prstGeom prst="rect">
            <a:avLst/>
          </a:prstGeom>
        </p:spPr>
      </p:pic>
      <p:pic>
        <p:nvPicPr>
          <p:cNvPr id="4098" name="Picture 2" descr="http://www.google.co.th/url?sa=i&amp;source=images&amp;cd=&amp;ved=0CAUQjBw&amp;url=http%3A%2F%2Fsr.photos3.fotosearch.com%2Fbthumb%2FCSP%2FCSP992%2Fk14420799.jpg&amp;ei=IH95VMj4O86eugTijoHAAg&amp;psig=AFQjCNFKDtvxzTTW20ItSgvgwxwlIem4OA&amp;ust=141733494506371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551" y="4036764"/>
            <a:ext cx="2307630" cy="230763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8"/>
                                        </p:tgtEl>
                                        <p:attrNameLst>
                                          <p:attrName>style.visibility</p:attrName>
                                        </p:attrNameLst>
                                      </p:cBhvr>
                                      <p:to>
                                        <p:strVal val="visible"/>
                                      </p:to>
                                    </p:set>
                                    <p:anim calcmode="lin" valueType="num">
                                      <p:cBhvr additive="repl">
                                        <p:cTn id="7" dur="500" fill="hold"/>
                                        <p:tgtEl>
                                          <p:spTgt spid="108"/>
                                        </p:tgtEl>
                                        <p:attrNameLst>
                                          <p:attrName>ppt_x</p:attrName>
                                        </p:attrNameLst>
                                      </p:cBhvr>
                                      <p:tavLst>
                                        <p:tav tm="0">
                                          <p:val>
                                            <p:strVal val="#ppt_x"/>
                                          </p:val>
                                        </p:tav>
                                        <p:tav tm="100000">
                                          <p:val>
                                            <p:strVal val="#ppt_x"/>
                                          </p:val>
                                        </p:tav>
                                      </p:tavLst>
                                    </p:anim>
                                    <p:anim calcmode="lin" valueType="num">
                                      <p:cBhvr additive="repl">
                                        <p:cTn id="8" dur="500" fill="hold"/>
                                        <p:tgtEl>
                                          <p:spTgt spid="10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11"/>
                                        </p:tgtEl>
                                        <p:attrNameLst>
                                          <p:attrName>style.visibility</p:attrName>
                                        </p:attrNameLst>
                                      </p:cBhvr>
                                      <p:to>
                                        <p:strVal val="visible"/>
                                      </p:to>
                                    </p:set>
                                    <p:anim calcmode="lin" valueType="num">
                                      <p:cBhvr additive="repl">
                                        <p:cTn id="11" dur="500" fill="hold"/>
                                        <p:tgtEl>
                                          <p:spTgt spid="111"/>
                                        </p:tgtEl>
                                        <p:attrNameLst>
                                          <p:attrName>ppt_x</p:attrName>
                                        </p:attrNameLst>
                                      </p:cBhvr>
                                      <p:tavLst>
                                        <p:tav tm="0">
                                          <p:val>
                                            <p:strVal val="#ppt_x"/>
                                          </p:val>
                                        </p:tav>
                                        <p:tav tm="100000">
                                          <p:val>
                                            <p:strVal val="#ppt_x"/>
                                          </p:val>
                                        </p:tav>
                                      </p:tavLst>
                                    </p:anim>
                                    <p:anim calcmode="lin" valueType="num">
                                      <p:cBhvr additive="repl">
                                        <p:cTn id="12" dur="500" fill="hold"/>
                                        <p:tgtEl>
                                          <p:spTgt spid="11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7"/>
                                        </p:tgtEl>
                                        <p:attrNameLst>
                                          <p:attrName>style.visibility</p:attrName>
                                        </p:attrNameLst>
                                      </p:cBhvr>
                                      <p:to>
                                        <p:strVal val="visible"/>
                                      </p:to>
                                    </p:set>
                                    <p:anim calcmode="lin" valueType="num">
                                      <p:cBhvr additive="repl">
                                        <p:cTn id="15" dur="500" fill="hold"/>
                                        <p:tgtEl>
                                          <p:spTgt spid="107"/>
                                        </p:tgtEl>
                                        <p:attrNameLst>
                                          <p:attrName>ppt_x</p:attrName>
                                        </p:attrNameLst>
                                      </p:cBhvr>
                                      <p:tavLst>
                                        <p:tav tm="0">
                                          <p:val>
                                            <p:strVal val="#ppt_x"/>
                                          </p:val>
                                        </p:tav>
                                        <p:tav tm="100000">
                                          <p:val>
                                            <p:strVal val="#ppt_x"/>
                                          </p:val>
                                        </p:tav>
                                      </p:tavLst>
                                    </p:anim>
                                    <p:anim calcmode="lin" valueType="num">
                                      <p:cBhvr additive="repl">
                                        <p:cTn id="16" dur="500" fill="hold"/>
                                        <p:tgtEl>
                                          <p:spTgt spid="107"/>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09"/>
                                        </p:tgtEl>
                                        <p:attrNameLst>
                                          <p:attrName>style.visibility</p:attrName>
                                        </p:attrNameLst>
                                      </p:cBhvr>
                                      <p:to>
                                        <p:strVal val="visible"/>
                                      </p:to>
                                    </p:set>
                                    <p:anim calcmode="lin" valueType="num">
                                      <p:cBhvr additive="repl">
                                        <p:cTn id="21" dur="500" fill="hold"/>
                                        <p:tgtEl>
                                          <p:spTgt spid="109"/>
                                        </p:tgtEl>
                                        <p:attrNameLst>
                                          <p:attrName>ppt_x</p:attrName>
                                        </p:attrNameLst>
                                      </p:cBhvr>
                                      <p:tavLst>
                                        <p:tav tm="0">
                                          <p:val>
                                            <p:strVal val="#ppt_x"/>
                                          </p:val>
                                        </p:tav>
                                        <p:tav tm="100000">
                                          <p:val>
                                            <p:strVal val="#ppt_x"/>
                                          </p:val>
                                        </p:tav>
                                      </p:tavLst>
                                    </p:anim>
                                    <p:anim calcmode="lin" valueType="num">
                                      <p:cBhvr additive="repl">
                                        <p:cTn id="22" dur="500" fill="hold"/>
                                        <p:tgtEl>
                                          <p:spTgt spid="10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CustomShape 1"/>
          <p:cNvSpPr/>
          <p:nvPr/>
        </p:nvSpPr>
        <p:spPr>
          <a:xfrm>
            <a:off x="1088640" y="325080"/>
            <a:ext cx="8044200" cy="1209240"/>
          </a:xfrm>
          <a:prstGeom prst="rect">
            <a:avLst/>
          </a:prstGeom>
        </p:spPr>
        <p:txBody>
          <a:bodyPr lIns="90000" tIns="45000" rIns="90000" bIns="45000" anchor="ctr"/>
          <a:lstStyle/>
          <a:p>
            <a:pPr>
              <a:lnSpc>
                <a:spcPct val="90000"/>
              </a:lnSpc>
            </a:pPr>
            <a:r>
              <a:rPr lang="en" sz="4400">
                <a:solidFill>
                  <a:srgbClr val="FFFFFF"/>
                </a:solidFill>
                <a:latin typeface="Calibri Light"/>
              </a:rPr>
              <a:t>Solution To Turnaround
</a:t>
            </a:r>
            <a:endParaRPr/>
          </a:p>
        </p:txBody>
      </p:sp>
      <p:sp>
        <p:nvSpPr>
          <p:cNvPr id="113" name="CustomShape 2"/>
          <p:cNvSpPr/>
          <p:nvPr/>
        </p:nvSpPr>
        <p:spPr>
          <a:xfrm>
            <a:off x="1218060" y="2211840"/>
            <a:ext cx="9181080" cy="2793960"/>
          </a:xfrm>
          <a:prstGeom prst="rect">
            <a:avLst/>
          </a:prstGeom>
          <a:solidFill>
            <a:srgbClr val="D6DCE5"/>
          </a:solidFill>
          <a:ln w="12600">
            <a:solidFill>
              <a:srgbClr val="43729D"/>
            </a:solidFill>
            <a:miter/>
          </a:ln>
        </p:spPr>
        <p:txBody>
          <a:bodyPr lIns="90000" tIns="45000" rIns="90000" bIns="45000" anchor="ctr"/>
          <a:lstStyle/>
          <a:p>
            <a:r>
              <a:rPr lang="en" sz="2800" dirty="0">
                <a:solidFill>
                  <a:srgbClr val="000000"/>
                </a:solidFill>
                <a:latin typeface="Calibri"/>
              </a:rPr>
              <a:t>	Such example , </a:t>
            </a:r>
            <a:r>
              <a:rPr lang="en" sz="2800" b="1" dirty="0">
                <a:solidFill>
                  <a:srgbClr val="000000"/>
                </a:solidFill>
                <a:latin typeface="Calibri"/>
              </a:rPr>
              <a:t>James "Jamie" Dimon </a:t>
            </a:r>
            <a:r>
              <a:rPr lang="en" sz="2800" dirty="0">
                <a:solidFill>
                  <a:srgbClr val="000000"/>
                </a:solidFill>
                <a:latin typeface="Calibri"/>
              </a:rPr>
              <a:t>are </a:t>
            </a:r>
            <a:endParaRPr lang="en" sz="2800" dirty="0" smtClean="0">
              <a:solidFill>
                <a:srgbClr val="000000"/>
              </a:solidFill>
              <a:latin typeface="Calibri"/>
            </a:endParaRPr>
          </a:p>
          <a:p>
            <a:r>
              <a:rPr lang="en" sz="2800" dirty="0" smtClean="0">
                <a:solidFill>
                  <a:srgbClr val="000000"/>
                </a:solidFill>
                <a:latin typeface="Calibri"/>
              </a:rPr>
              <a:t>currently </a:t>
            </a:r>
            <a:r>
              <a:rPr lang="en" sz="2800" dirty="0">
                <a:solidFill>
                  <a:srgbClr val="000000"/>
                </a:solidFill>
                <a:latin typeface="Calibri"/>
              </a:rPr>
              <a:t>held position as both CEO and Chairman </a:t>
            </a:r>
            <a:endParaRPr lang="en" sz="2800" dirty="0" smtClean="0">
              <a:solidFill>
                <a:srgbClr val="000000"/>
              </a:solidFill>
              <a:latin typeface="Calibri"/>
            </a:endParaRPr>
          </a:p>
          <a:p>
            <a:r>
              <a:rPr lang="en" sz="2800" dirty="0" smtClean="0">
                <a:solidFill>
                  <a:srgbClr val="000000"/>
                </a:solidFill>
                <a:latin typeface="Calibri"/>
              </a:rPr>
              <a:t>for </a:t>
            </a:r>
            <a:r>
              <a:rPr lang="en" sz="2800" dirty="0">
                <a:solidFill>
                  <a:srgbClr val="000000"/>
                </a:solidFill>
                <a:latin typeface="Calibri"/>
              </a:rPr>
              <a:t>Board of </a:t>
            </a:r>
            <a:r>
              <a:rPr lang="en" sz="2800" dirty="0" smtClean="0">
                <a:solidFill>
                  <a:srgbClr val="000000"/>
                </a:solidFill>
                <a:latin typeface="Calibri"/>
              </a:rPr>
              <a:t>Director.</a:t>
            </a:r>
            <a:r>
              <a:rPr lang="en" dirty="0"/>
              <a:t> </a:t>
            </a:r>
            <a:r>
              <a:rPr lang="en" sz="2800" dirty="0" smtClean="0">
                <a:solidFill>
                  <a:srgbClr val="000000"/>
                </a:solidFill>
                <a:latin typeface="Calibri"/>
              </a:rPr>
              <a:t>This </a:t>
            </a:r>
            <a:r>
              <a:rPr lang="en" sz="2800" dirty="0">
                <a:solidFill>
                  <a:srgbClr val="000000"/>
                </a:solidFill>
                <a:latin typeface="Calibri"/>
              </a:rPr>
              <a:t>may cause complications </a:t>
            </a:r>
            <a:endParaRPr lang="en" sz="2800" dirty="0" smtClean="0">
              <a:solidFill>
                <a:srgbClr val="000000"/>
              </a:solidFill>
              <a:latin typeface="Calibri"/>
            </a:endParaRPr>
          </a:p>
          <a:p>
            <a:r>
              <a:rPr lang="en" sz="2800" dirty="0" smtClean="0">
                <a:solidFill>
                  <a:srgbClr val="000000"/>
                </a:solidFill>
                <a:latin typeface="Calibri"/>
              </a:rPr>
              <a:t>for </a:t>
            </a:r>
            <a:r>
              <a:rPr lang="en" sz="2800" dirty="0">
                <a:solidFill>
                  <a:srgbClr val="000000"/>
                </a:solidFill>
                <a:latin typeface="Calibri"/>
              </a:rPr>
              <a:t>compliances and internal controls to work.</a:t>
            </a:r>
            <a:endParaRPr dirty="0"/>
          </a:p>
        </p:txBody>
      </p:sp>
      <p:sp>
        <p:nvSpPr>
          <p:cNvPr id="114" name="CustomShape 3"/>
          <p:cNvSpPr/>
          <p:nvPr/>
        </p:nvSpPr>
        <p:spPr>
          <a:xfrm>
            <a:off x="403020" y="1534320"/>
            <a:ext cx="6091200" cy="1069920"/>
          </a:xfrm>
          <a:prstGeom prst="roundRect">
            <a:avLst>
              <a:gd name="adj" fmla="val 3600"/>
            </a:avLst>
          </a:prstGeom>
          <a:solidFill>
            <a:srgbClr val="D0CECE"/>
          </a:solidFill>
          <a:ln w="12600">
            <a:solidFill>
              <a:srgbClr val="43729D"/>
            </a:solidFill>
            <a:miter/>
          </a:ln>
        </p:spPr>
        <p:txBody>
          <a:bodyPr lIns="90000" tIns="45000" rIns="90000" bIns="45000" anchor="ctr"/>
          <a:lstStyle/>
          <a:p>
            <a:pPr algn="ctr"/>
            <a:r>
              <a:rPr lang="en" sz="3200" b="1">
                <a:solidFill>
                  <a:srgbClr val="222A35"/>
                </a:solidFill>
                <a:latin typeface="Calibri"/>
              </a:rPr>
              <a:t>Remove Conflict of Interest</a:t>
            </a:r>
            <a:endParaRPr/>
          </a:p>
        </p:txBody>
      </p:sp>
      <p:pic>
        <p:nvPicPr>
          <p:cNvPr id="116" name="รูปภาพ 115"/>
          <p:cNvPicPr/>
          <p:nvPr/>
        </p:nvPicPr>
        <p:blipFill>
          <a:blip r:embed="rId3"/>
          <a:stretch>
            <a:fillRect/>
          </a:stretch>
        </p:blipFill>
        <p:spPr>
          <a:xfrm>
            <a:off x="8976320" y="2996952"/>
            <a:ext cx="2285640" cy="3047760"/>
          </a:xfrm>
          <a:prstGeom prst="rect">
            <a:avLst/>
          </a:prstGeom>
        </p:spPr>
      </p:pic>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3"/>
                                        </p:tgtEl>
                                        <p:attrNameLst>
                                          <p:attrName>style.visibility</p:attrName>
                                        </p:attrNameLst>
                                      </p:cBhvr>
                                      <p:to>
                                        <p:strVal val="visible"/>
                                      </p:to>
                                    </p:set>
                                    <p:anim calcmode="lin" valueType="num">
                                      <p:cBhvr additive="repl">
                                        <p:cTn id="7" dur="500" fill="hold"/>
                                        <p:tgtEl>
                                          <p:spTgt spid="113"/>
                                        </p:tgtEl>
                                        <p:attrNameLst>
                                          <p:attrName>ppt_x</p:attrName>
                                        </p:attrNameLst>
                                      </p:cBhvr>
                                      <p:tavLst>
                                        <p:tav tm="0">
                                          <p:val>
                                            <p:strVal val="#ppt_x"/>
                                          </p:val>
                                        </p:tav>
                                        <p:tav tm="100000">
                                          <p:val>
                                            <p:strVal val="#ppt_x"/>
                                          </p:val>
                                        </p:tav>
                                      </p:tavLst>
                                    </p:anim>
                                    <p:anim calcmode="lin" valueType="num">
                                      <p:cBhvr additive="repl">
                                        <p:cTn id="8" dur="500" fill="hold"/>
                                        <p:tgtEl>
                                          <p:spTgt spid="11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14"/>
                                        </p:tgtEl>
                                        <p:attrNameLst>
                                          <p:attrName>style.visibility</p:attrName>
                                        </p:attrNameLst>
                                      </p:cBhvr>
                                      <p:to>
                                        <p:strVal val="visible"/>
                                      </p:to>
                                    </p:set>
                                    <p:anim calcmode="lin" valueType="num">
                                      <p:cBhvr additive="repl">
                                        <p:cTn id="11" dur="500" fill="hold"/>
                                        <p:tgtEl>
                                          <p:spTgt spid="114"/>
                                        </p:tgtEl>
                                        <p:attrNameLst>
                                          <p:attrName>ppt_x</p:attrName>
                                        </p:attrNameLst>
                                      </p:cBhvr>
                                      <p:tavLst>
                                        <p:tav tm="0">
                                          <p:val>
                                            <p:strVal val="#ppt_x"/>
                                          </p:val>
                                        </p:tav>
                                        <p:tav tm="100000">
                                          <p:val>
                                            <p:strVal val="#ppt_x"/>
                                          </p:val>
                                        </p:tav>
                                      </p:tavLst>
                                    </p:anim>
                                    <p:anim calcmode="lin" valueType="num">
                                      <p:cBhvr additive="repl">
                                        <p:cTn id="12" dur="500" fill="hold"/>
                                        <p:tgtEl>
                                          <p:spTgt spid="1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 name="CustomShape 1"/>
          <p:cNvSpPr/>
          <p:nvPr/>
        </p:nvSpPr>
        <p:spPr>
          <a:xfrm>
            <a:off x="1088640" y="325080"/>
            <a:ext cx="8044200" cy="1209240"/>
          </a:xfrm>
          <a:prstGeom prst="rect">
            <a:avLst/>
          </a:prstGeom>
        </p:spPr>
        <p:txBody>
          <a:bodyPr lIns="90000" tIns="45000" rIns="90000" bIns="45000" anchor="ctr"/>
          <a:lstStyle/>
          <a:p>
            <a:pPr>
              <a:lnSpc>
                <a:spcPct val="90000"/>
              </a:lnSpc>
            </a:pPr>
            <a:r>
              <a:rPr lang="en" sz="4400">
                <a:solidFill>
                  <a:srgbClr val="FFFFFF"/>
                </a:solidFill>
                <a:latin typeface="Calibri Light"/>
              </a:rPr>
              <a:t>Solution To Turnaround
</a:t>
            </a:r>
            <a:endParaRPr/>
          </a:p>
        </p:txBody>
      </p:sp>
      <p:sp>
        <p:nvSpPr>
          <p:cNvPr id="118" name="CustomShape 2"/>
          <p:cNvSpPr/>
          <p:nvPr/>
        </p:nvSpPr>
        <p:spPr>
          <a:xfrm>
            <a:off x="453547" y="2129673"/>
            <a:ext cx="8370720" cy="2376264"/>
          </a:xfrm>
          <a:prstGeom prst="rect">
            <a:avLst/>
          </a:prstGeom>
          <a:solidFill>
            <a:srgbClr val="D6DCE5"/>
          </a:solidFill>
          <a:ln w="12600">
            <a:solidFill>
              <a:srgbClr val="43729D"/>
            </a:solidFill>
            <a:miter/>
          </a:ln>
        </p:spPr>
        <p:txBody>
          <a:bodyPr lIns="90000" tIns="45000" rIns="90000" bIns="45000" anchor="ctr"/>
          <a:lstStyle/>
          <a:p>
            <a:pPr>
              <a:lnSpc>
                <a:spcPct val="90000"/>
              </a:lnSpc>
            </a:pPr>
            <a:r>
              <a:rPr lang="en" sz="2800" dirty="0">
                <a:solidFill>
                  <a:srgbClr val="333F4F"/>
                </a:solidFill>
                <a:latin typeface="Calibri"/>
              </a:rPr>
              <a:t>	Separate Depository Unit from </a:t>
            </a:r>
            <a:endParaRPr lang="en" sz="2800" dirty="0" smtClean="0">
              <a:solidFill>
                <a:srgbClr val="333F4F"/>
              </a:solidFill>
              <a:latin typeface="Calibri"/>
            </a:endParaRPr>
          </a:p>
          <a:p>
            <a:pPr>
              <a:lnSpc>
                <a:spcPct val="90000"/>
              </a:lnSpc>
            </a:pPr>
            <a:r>
              <a:rPr lang="en-US" dirty="0">
                <a:solidFill>
                  <a:srgbClr val="333F4F"/>
                </a:solidFill>
                <a:latin typeface="Calibri"/>
              </a:rPr>
              <a:t>I</a:t>
            </a:r>
            <a:r>
              <a:rPr lang="en" sz="2800" dirty="0" smtClean="0">
                <a:solidFill>
                  <a:srgbClr val="333F4F"/>
                </a:solidFill>
                <a:latin typeface="Calibri"/>
              </a:rPr>
              <a:t>nvesting </a:t>
            </a:r>
            <a:r>
              <a:rPr lang="en" sz="2800" dirty="0">
                <a:solidFill>
                  <a:srgbClr val="333F4F"/>
                </a:solidFill>
                <a:latin typeface="Calibri"/>
              </a:rPr>
              <a:t>unit to prevent “Too big to fail” </a:t>
            </a:r>
            <a:endParaRPr lang="en" sz="2800" dirty="0" smtClean="0">
              <a:solidFill>
                <a:srgbClr val="333F4F"/>
              </a:solidFill>
              <a:latin typeface="Calibri"/>
            </a:endParaRPr>
          </a:p>
          <a:p>
            <a:pPr>
              <a:lnSpc>
                <a:spcPct val="90000"/>
              </a:lnSpc>
            </a:pPr>
            <a:r>
              <a:rPr lang="en" sz="2800" dirty="0" smtClean="0">
                <a:solidFill>
                  <a:srgbClr val="333F4F"/>
                </a:solidFill>
                <a:latin typeface="Calibri"/>
              </a:rPr>
              <a:t>when </a:t>
            </a:r>
            <a:r>
              <a:rPr lang="en" sz="2800" dirty="0">
                <a:solidFill>
                  <a:srgbClr val="333F4F"/>
                </a:solidFill>
                <a:latin typeface="Calibri"/>
              </a:rPr>
              <a:t>firm accumulate loss. </a:t>
            </a:r>
            <a:r>
              <a:rPr lang="en" sz="2800" dirty="0" smtClean="0">
                <a:solidFill>
                  <a:srgbClr val="333F4F"/>
                </a:solidFill>
                <a:latin typeface="Calibri"/>
              </a:rPr>
              <a:t>And </a:t>
            </a:r>
          </a:p>
          <a:p>
            <a:pPr>
              <a:lnSpc>
                <a:spcPct val="90000"/>
              </a:lnSpc>
            </a:pPr>
            <a:r>
              <a:rPr lang="en" sz="2800" dirty="0" smtClean="0">
                <a:solidFill>
                  <a:srgbClr val="333F4F"/>
                </a:solidFill>
                <a:latin typeface="Calibri"/>
              </a:rPr>
              <a:t>prevent </a:t>
            </a:r>
            <a:r>
              <a:rPr lang="en" sz="2800" dirty="0">
                <a:solidFill>
                  <a:srgbClr val="333F4F"/>
                </a:solidFill>
                <a:latin typeface="Calibri"/>
              </a:rPr>
              <a:t>depositor to conduct </a:t>
            </a:r>
            <a:r>
              <a:rPr lang="en" sz="2800" dirty="0" smtClean="0">
                <a:solidFill>
                  <a:srgbClr val="333F4F"/>
                </a:solidFill>
                <a:latin typeface="Calibri"/>
              </a:rPr>
              <a:t>bank </a:t>
            </a:r>
            <a:r>
              <a:rPr lang="en" sz="2800" dirty="0">
                <a:solidFill>
                  <a:srgbClr val="333F4F"/>
                </a:solidFill>
                <a:latin typeface="Calibri"/>
              </a:rPr>
              <a:t>run.</a:t>
            </a:r>
            <a:endParaRPr dirty="0"/>
          </a:p>
        </p:txBody>
      </p:sp>
      <p:sp>
        <p:nvSpPr>
          <p:cNvPr id="119" name="CustomShape 3"/>
          <p:cNvSpPr/>
          <p:nvPr/>
        </p:nvSpPr>
        <p:spPr>
          <a:xfrm>
            <a:off x="1088640" y="1415160"/>
            <a:ext cx="4908960" cy="1069920"/>
          </a:xfrm>
          <a:prstGeom prst="roundRect">
            <a:avLst>
              <a:gd name="adj" fmla="val 3600"/>
            </a:avLst>
          </a:prstGeom>
          <a:solidFill>
            <a:srgbClr val="D0CECE"/>
          </a:solidFill>
          <a:ln w="12600">
            <a:solidFill>
              <a:srgbClr val="43729D"/>
            </a:solidFill>
            <a:miter/>
          </a:ln>
        </p:spPr>
        <p:txBody>
          <a:bodyPr lIns="90000" tIns="45000" rIns="90000" bIns="45000" anchor="ctr"/>
          <a:lstStyle/>
          <a:p>
            <a:pPr algn="ctr">
              <a:lnSpc>
                <a:spcPct val="90000"/>
              </a:lnSpc>
            </a:pPr>
            <a:r>
              <a:rPr lang="en" sz="3200" b="1">
                <a:solidFill>
                  <a:srgbClr val="222A35"/>
                </a:solidFill>
                <a:latin typeface="Calibri"/>
              </a:rPr>
              <a:t>Separate Business Unit</a:t>
            </a:r>
            <a:endParaRPr/>
          </a:p>
        </p:txBody>
      </p:sp>
      <p:pic>
        <p:nvPicPr>
          <p:cNvPr id="120" name="รูปภาพ 119"/>
          <p:cNvPicPr/>
          <p:nvPr/>
        </p:nvPicPr>
        <p:blipFill>
          <a:blip r:embed="rId2"/>
          <a:stretch>
            <a:fillRect/>
          </a:stretch>
        </p:blipFill>
        <p:spPr>
          <a:xfrm>
            <a:off x="6823599" y="2852936"/>
            <a:ext cx="5100224" cy="3727858"/>
          </a:xfrm>
          <a:prstGeom prst="rect">
            <a:avLst/>
          </a:prstGeom>
          <a:ln>
            <a:solidFill>
              <a:schemeClr val="accent1"/>
            </a:solidFill>
          </a:ln>
        </p:spPr>
      </p:pic>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8"/>
                                        </p:tgtEl>
                                        <p:attrNameLst>
                                          <p:attrName>style.visibility</p:attrName>
                                        </p:attrNameLst>
                                      </p:cBhvr>
                                      <p:to>
                                        <p:strVal val="visible"/>
                                      </p:to>
                                    </p:set>
                                    <p:anim calcmode="lin" valueType="num">
                                      <p:cBhvr additive="repl">
                                        <p:cTn id="7" dur="500" fill="hold"/>
                                        <p:tgtEl>
                                          <p:spTgt spid="118"/>
                                        </p:tgtEl>
                                        <p:attrNameLst>
                                          <p:attrName>ppt_x</p:attrName>
                                        </p:attrNameLst>
                                      </p:cBhvr>
                                      <p:tavLst>
                                        <p:tav tm="0">
                                          <p:val>
                                            <p:strVal val="#ppt_x"/>
                                          </p:val>
                                        </p:tav>
                                        <p:tav tm="100000">
                                          <p:val>
                                            <p:strVal val="#ppt_x"/>
                                          </p:val>
                                        </p:tav>
                                      </p:tavLst>
                                    </p:anim>
                                    <p:anim calcmode="lin" valueType="num">
                                      <p:cBhvr additive="repl">
                                        <p:cTn id="8" dur="500" fill="hold"/>
                                        <p:tgtEl>
                                          <p:spTgt spid="11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19"/>
                                        </p:tgtEl>
                                        <p:attrNameLst>
                                          <p:attrName>style.visibility</p:attrName>
                                        </p:attrNameLst>
                                      </p:cBhvr>
                                      <p:to>
                                        <p:strVal val="visible"/>
                                      </p:to>
                                    </p:set>
                                    <p:anim calcmode="lin" valueType="num">
                                      <p:cBhvr additive="repl">
                                        <p:cTn id="11" dur="500" fill="hold"/>
                                        <p:tgtEl>
                                          <p:spTgt spid="119"/>
                                        </p:tgtEl>
                                        <p:attrNameLst>
                                          <p:attrName>ppt_x</p:attrName>
                                        </p:attrNameLst>
                                      </p:cBhvr>
                                      <p:tavLst>
                                        <p:tav tm="0">
                                          <p:val>
                                            <p:strVal val="#ppt_x"/>
                                          </p:val>
                                        </p:tav>
                                        <p:tav tm="100000">
                                          <p:val>
                                            <p:strVal val="#ppt_x"/>
                                          </p:val>
                                        </p:tav>
                                      </p:tavLst>
                                    </p:anim>
                                    <p:anim calcmode="lin" valueType="num">
                                      <p:cBhvr additive="repl">
                                        <p:cTn id="12" dur="500" fill="hold"/>
                                        <p:tgtEl>
                                          <p:spTgt spid="1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CustomShape 1"/>
          <p:cNvSpPr/>
          <p:nvPr/>
        </p:nvSpPr>
        <p:spPr>
          <a:xfrm>
            <a:off x="1088640" y="325080"/>
            <a:ext cx="8044200" cy="1209240"/>
          </a:xfrm>
          <a:prstGeom prst="rect">
            <a:avLst/>
          </a:prstGeom>
        </p:spPr>
        <p:txBody>
          <a:bodyPr lIns="90000" tIns="45000" rIns="90000" bIns="45000" anchor="ctr"/>
          <a:lstStyle/>
          <a:p>
            <a:pPr>
              <a:lnSpc>
                <a:spcPct val="90000"/>
              </a:lnSpc>
            </a:pPr>
            <a:r>
              <a:rPr lang="en" sz="4400">
                <a:solidFill>
                  <a:srgbClr val="FFFFFF"/>
                </a:solidFill>
                <a:latin typeface="Calibri Light"/>
              </a:rPr>
              <a:t>Solution To Turnaround
</a:t>
            </a:r>
            <a:endParaRPr/>
          </a:p>
        </p:txBody>
      </p:sp>
      <p:sp>
        <p:nvSpPr>
          <p:cNvPr id="122" name="CustomShape 2"/>
          <p:cNvSpPr/>
          <p:nvPr/>
        </p:nvSpPr>
        <p:spPr>
          <a:xfrm>
            <a:off x="2144520" y="2242440"/>
            <a:ext cx="8370720" cy="1654200"/>
          </a:xfrm>
          <a:prstGeom prst="rect">
            <a:avLst/>
          </a:prstGeom>
          <a:solidFill>
            <a:srgbClr val="D6DCE5"/>
          </a:solidFill>
          <a:ln w="12600">
            <a:solidFill>
              <a:srgbClr val="43729D"/>
            </a:solidFill>
            <a:miter/>
          </a:ln>
        </p:spPr>
        <p:txBody>
          <a:bodyPr lIns="90000" tIns="45000" rIns="90000" bIns="45000" anchor="ctr"/>
          <a:lstStyle/>
          <a:p>
            <a:pPr>
              <a:lnSpc>
                <a:spcPct val="90000"/>
              </a:lnSpc>
            </a:pPr>
            <a:r>
              <a:rPr lang="en" sz="2800" dirty="0">
                <a:solidFill>
                  <a:srgbClr val="333F4F"/>
                </a:solidFill>
                <a:latin typeface="Calibri"/>
              </a:rPr>
              <a:t>	</a:t>
            </a:r>
            <a:r>
              <a:rPr lang="en" sz="2800" dirty="0" smtClean="0">
                <a:solidFill>
                  <a:srgbClr val="333F4F"/>
                </a:solidFill>
                <a:latin typeface="Calibri"/>
              </a:rPr>
              <a:t>Specif</a:t>
            </a:r>
            <a:r>
              <a:rPr lang="en-US" sz="2800" dirty="0" smtClean="0">
                <a:solidFill>
                  <a:srgbClr val="333F4F"/>
                </a:solidFill>
                <a:latin typeface="Calibri"/>
              </a:rPr>
              <a:t>y</a:t>
            </a:r>
            <a:r>
              <a:rPr lang="en" sz="2800" dirty="0" smtClean="0">
                <a:solidFill>
                  <a:srgbClr val="333F4F"/>
                </a:solidFill>
                <a:latin typeface="Calibri"/>
              </a:rPr>
              <a:t> </a:t>
            </a:r>
            <a:r>
              <a:rPr lang="en" sz="2800" dirty="0">
                <a:solidFill>
                  <a:srgbClr val="333F4F"/>
                </a:solidFill>
                <a:latin typeface="Calibri"/>
              </a:rPr>
              <a:t>the limitation of size, type , </a:t>
            </a:r>
            <a:r>
              <a:rPr lang="en" sz="2800" dirty="0" smtClean="0">
                <a:solidFill>
                  <a:srgbClr val="333F4F"/>
                </a:solidFill>
                <a:latin typeface="Calibri"/>
              </a:rPr>
              <a:t>complexity </a:t>
            </a:r>
            <a:r>
              <a:rPr lang="en" sz="2800" dirty="0">
                <a:solidFill>
                  <a:srgbClr val="333F4F"/>
                </a:solidFill>
                <a:latin typeface="Calibri"/>
              </a:rPr>
              <a:t>of the assets to limit risks.</a:t>
            </a:r>
            <a:endParaRPr dirty="0"/>
          </a:p>
        </p:txBody>
      </p:sp>
      <p:sp>
        <p:nvSpPr>
          <p:cNvPr id="123" name="CustomShape 3"/>
          <p:cNvSpPr/>
          <p:nvPr/>
        </p:nvSpPr>
        <p:spPr>
          <a:xfrm>
            <a:off x="1088640" y="1415160"/>
            <a:ext cx="4908960" cy="1069920"/>
          </a:xfrm>
          <a:prstGeom prst="roundRect">
            <a:avLst>
              <a:gd name="adj" fmla="val 3600"/>
            </a:avLst>
          </a:prstGeom>
          <a:solidFill>
            <a:srgbClr val="D0CECE"/>
          </a:solidFill>
          <a:ln w="12600">
            <a:solidFill>
              <a:srgbClr val="43729D"/>
            </a:solidFill>
            <a:miter/>
          </a:ln>
        </p:spPr>
        <p:txBody>
          <a:bodyPr lIns="90000" tIns="45000" rIns="90000" bIns="45000" anchor="ctr"/>
          <a:lstStyle/>
          <a:p>
            <a:pPr algn="ctr">
              <a:lnSpc>
                <a:spcPct val="90000"/>
              </a:lnSpc>
            </a:pPr>
            <a:r>
              <a:rPr lang="en" sz="3200" b="1" dirty="0">
                <a:solidFill>
                  <a:srgbClr val="222A35"/>
                </a:solidFill>
                <a:latin typeface="Calibri"/>
              </a:rPr>
              <a:t>Specify the </a:t>
            </a:r>
            <a:r>
              <a:rPr lang="en-US" sz="3200" b="1" dirty="0" smtClean="0">
                <a:solidFill>
                  <a:srgbClr val="222A35"/>
                </a:solidFill>
                <a:latin typeface="Calibri"/>
              </a:rPr>
              <a:t>R</a:t>
            </a:r>
            <a:r>
              <a:rPr lang="en" sz="3200" b="1" dirty="0" smtClean="0">
                <a:solidFill>
                  <a:srgbClr val="222A35"/>
                </a:solidFill>
                <a:latin typeface="Calibri"/>
              </a:rPr>
              <a:t>isk </a:t>
            </a:r>
            <a:r>
              <a:rPr lang="en-US" sz="3200" b="1" dirty="0">
                <a:solidFill>
                  <a:srgbClr val="222A35"/>
                </a:solidFill>
                <a:latin typeface="Calibri"/>
              </a:rPr>
              <a:t>L</a:t>
            </a:r>
            <a:r>
              <a:rPr lang="en" sz="3200" b="1" dirty="0" smtClean="0">
                <a:solidFill>
                  <a:srgbClr val="222A35"/>
                </a:solidFill>
                <a:latin typeface="Calibri"/>
              </a:rPr>
              <a:t>imits</a:t>
            </a:r>
            <a:endParaRPr dirty="0"/>
          </a:p>
        </p:txBody>
      </p:sp>
      <p:pic>
        <p:nvPicPr>
          <p:cNvPr id="5124" name="Picture 4" descr="http://www.google.co.th/url?sa=i&amp;source=images&amp;cd=&amp;ved=0CAUQjBw4YA&amp;url=http%3A%2F%2Ffantasyradio.files.wordpress.com%2F2014%2F02%2F20ac4-70-free-retro-clipart-illustration-of-a-worried-businessman-holding-large-bill-statement.jpg&amp;ei=7H95VKXCAc2ouwSew4GwDQ&amp;psig=AFQjCNEAivWjRfftm4cmv4AGar4nZa3YgQ&amp;ust=141733514810421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32840" y="3212976"/>
            <a:ext cx="2362850" cy="3259104"/>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gtEl>
                                        <p:attrNameLst>
                                          <p:attrName>style.visibility</p:attrName>
                                        </p:attrNameLst>
                                      </p:cBhvr>
                                      <p:to>
                                        <p:strVal val="visible"/>
                                      </p:to>
                                    </p:set>
                                    <p:anim calcmode="lin" valueType="num">
                                      <p:cBhvr additive="repl">
                                        <p:cTn id="7" dur="500" fill="hold"/>
                                        <p:tgtEl>
                                          <p:spTgt spid="122"/>
                                        </p:tgtEl>
                                        <p:attrNameLst>
                                          <p:attrName>ppt_x</p:attrName>
                                        </p:attrNameLst>
                                      </p:cBhvr>
                                      <p:tavLst>
                                        <p:tav tm="0">
                                          <p:val>
                                            <p:strVal val="#ppt_x"/>
                                          </p:val>
                                        </p:tav>
                                        <p:tav tm="100000">
                                          <p:val>
                                            <p:strVal val="#ppt_x"/>
                                          </p:val>
                                        </p:tav>
                                      </p:tavLst>
                                    </p:anim>
                                    <p:anim calcmode="lin" valueType="num">
                                      <p:cBhvr additive="repl">
                                        <p:cTn id="8" dur="500" fill="hold"/>
                                        <p:tgtEl>
                                          <p:spTgt spid="12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3"/>
                                        </p:tgtEl>
                                        <p:attrNameLst>
                                          <p:attrName>style.visibility</p:attrName>
                                        </p:attrNameLst>
                                      </p:cBhvr>
                                      <p:to>
                                        <p:strVal val="visible"/>
                                      </p:to>
                                    </p:set>
                                    <p:anim calcmode="lin" valueType="num">
                                      <p:cBhvr additive="repl">
                                        <p:cTn id="11" dur="500" fill="hold"/>
                                        <p:tgtEl>
                                          <p:spTgt spid="123"/>
                                        </p:tgtEl>
                                        <p:attrNameLst>
                                          <p:attrName>ppt_x</p:attrName>
                                        </p:attrNameLst>
                                      </p:cBhvr>
                                      <p:tavLst>
                                        <p:tav tm="0">
                                          <p:val>
                                            <p:strVal val="#ppt_x"/>
                                          </p:val>
                                        </p:tav>
                                        <p:tav tm="100000">
                                          <p:val>
                                            <p:strVal val="#ppt_x"/>
                                          </p:val>
                                        </p:tav>
                                      </p:tavLst>
                                    </p:anim>
                                    <p:anim calcmode="lin" valueType="num">
                                      <p:cBhvr additive="repl">
                                        <p:cTn id="12" dur="500" fill="hold"/>
                                        <p:tgtEl>
                                          <p:spTgt spid="1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 name="CustomShape 1"/>
          <p:cNvSpPr/>
          <p:nvPr/>
        </p:nvSpPr>
        <p:spPr>
          <a:xfrm>
            <a:off x="1088640" y="325080"/>
            <a:ext cx="8044200" cy="1209240"/>
          </a:xfrm>
          <a:prstGeom prst="rect">
            <a:avLst/>
          </a:prstGeom>
        </p:spPr>
        <p:txBody>
          <a:bodyPr lIns="90000" tIns="45000" rIns="90000" bIns="45000" anchor="ctr"/>
          <a:lstStyle/>
          <a:p>
            <a:pPr>
              <a:lnSpc>
                <a:spcPct val="90000"/>
              </a:lnSpc>
            </a:pPr>
            <a:r>
              <a:rPr lang="en" sz="4400">
                <a:solidFill>
                  <a:srgbClr val="FFFFFF"/>
                </a:solidFill>
                <a:latin typeface="Calibri Light"/>
              </a:rPr>
              <a:t>Solution To Turnaround
</a:t>
            </a:r>
            <a:endParaRPr/>
          </a:p>
        </p:txBody>
      </p:sp>
      <p:sp>
        <p:nvSpPr>
          <p:cNvPr id="126" name="CustomShape 2"/>
          <p:cNvSpPr/>
          <p:nvPr/>
        </p:nvSpPr>
        <p:spPr>
          <a:xfrm>
            <a:off x="2144520" y="2422872"/>
            <a:ext cx="8370720" cy="1654200"/>
          </a:xfrm>
          <a:prstGeom prst="rect">
            <a:avLst/>
          </a:prstGeom>
          <a:solidFill>
            <a:srgbClr val="D6DCE5"/>
          </a:solidFill>
          <a:ln w="12600">
            <a:solidFill>
              <a:srgbClr val="43729D"/>
            </a:solidFill>
            <a:miter/>
          </a:ln>
        </p:spPr>
        <p:txBody>
          <a:bodyPr lIns="90000" tIns="45000" rIns="90000" bIns="45000" anchor="ctr"/>
          <a:lstStyle/>
          <a:p>
            <a:pPr>
              <a:lnSpc>
                <a:spcPct val="90000"/>
              </a:lnSpc>
            </a:pPr>
            <a:r>
              <a:rPr lang="en" sz="2800" dirty="0">
                <a:solidFill>
                  <a:srgbClr val="333F4F"/>
                </a:solidFill>
                <a:latin typeface="Calibri"/>
              </a:rPr>
              <a:t>	Wrong doer need to be severe punish and be made examples. So, this kind of incident will not happen again. </a:t>
            </a:r>
            <a:r>
              <a:rPr lang="en" sz="2800" dirty="0" smtClean="0">
                <a:solidFill>
                  <a:srgbClr val="333F4F"/>
                </a:solidFill>
                <a:latin typeface="Calibri"/>
              </a:rPr>
              <a:t>(Not just resign, or fine)</a:t>
            </a:r>
            <a:endParaRPr dirty="0"/>
          </a:p>
        </p:txBody>
      </p:sp>
      <p:sp>
        <p:nvSpPr>
          <p:cNvPr id="127" name="CustomShape 3"/>
          <p:cNvSpPr/>
          <p:nvPr/>
        </p:nvSpPr>
        <p:spPr>
          <a:xfrm>
            <a:off x="1088640" y="1494984"/>
            <a:ext cx="4908960" cy="1069920"/>
          </a:xfrm>
          <a:prstGeom prst="roundRect">
            <a:avLst>
              <a:gd name="adj" fmla="val 3600"/>
            </a:avLst>
          </a:prstGeom>
          <a:solidFill>
            <a:srgbClr val="D0CECE"/>
          </a:solidFill>
          <a:ln w="12600">
            <a:solidFill>
              <a:srgbClr val="43729D"/>
            </a:solidFill>
            <a:miter/>
          </a:ln>
        </p:spPr>
        <p:txBody>
          <a:bodyPr lIns="90000" tIns="45000" rIns="90000" bIns="45000" anchor="ctr"/>
          <a:lstStyle/>
          <a:p>
            <a:pPr algn="ctr">
              <a:lnSpc>
                <a:spcPct val="90000"/>
              </a:lnSpc>
            </a:pPr>
            <a:r>
              <a:rPr lang="en" sz="3200" b="1">
                <a:solidFill>
                  <a:srgbClr val="222A35"/>
                </a:solidFill>
                <a:latin typeface="Calibri"/>
              </a:rPr>
              <a:t>Impose Severe Penalty</a:t>
            </a:r>
            <a:endParaRPr/>
          </a:p>
        </p:txBody>
      </p:sp>
      <p:pic>
        <p:nvPicPr>
          <p:cNvPr id="7" name="Picture 2" descr="Volcker ru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60096" y="3573016"/>
            <a:ext cx="5008507" cy="2971716"/>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6"/>
                                        </p:tgtEl>
                                        <p:attrNameLst>
                                          <p:attrName>style.visibility</p:attrName>
                                        </p:attrNameLst>
                                      </p:cBhvr>
                                      <p:to>
                                        <p:strVal val="visible"/>
                                      </p:to>
                                    </p:set>
                                    <p:anim calcmode="lin" valueType="num">
                                      <p:cBhvr additive="repl">
                                        <p:cTn id="7" dur="500" fill="hold"/>
                                        <p:tgtEl>
                                          <p:spTgt spid="126"/>
                                        </p:tgtEl>
                                        <p:attrNameLst>
                                          <p:attrName>ppt_x</p:attrName>
                                        </p:attrNameLst>
                                      </p:cBhvr>
                                      <p:tavLst>
                                        <p:tav tm="0">
                                          <p:val>
                                            <p:strVal val="#ppt_x"/>
                                          </p:val>
                                        </p:tav>
                                        <p:tav tm="100000">
                                          <p:val>
                                            <p:strVal val="#ppt_x"/>
                                          </p:val>
                                        </p:tav>
                                      </p:tavLst>
                                    </p:anim>
                                    <p:anim calcmode="lin" valueType="num">
                                      <p:cBhvr additive="repl">
                                        <p:cTn id="8" dur="500" fill="hold"/>
                                        <p:tgtEl>
                                          <p:spTgt spid="12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7"/>
                                        </p:tgtEl>
                                        <p:attrNameLst>
                                          <p:attrName>style.visibility</p:attrName>
                                        </p:attrNameLst>
                                      </p:cBhvr>
                                      <p:to>
                                        <p:strVal val="visible"/>
                                      </p:to>
                                    </p:set>
                                    <p:anim calcmode="lin" valueType="num">
                                      <p:cBhvr additive="repl">
                                        <p:cTn id="11" dur="500" fill="hold"/>
                                        <p:tgtEl>
                                          <p:spTgt spid="127"/>
                                        </p:tgtEl>
                                        <p:attrNameLst>
                                          <p:attrName>ppt_x</p:attrName>
                                        </p:attrNameLst>
                                      </p:cBhvr>
                                      <p:tavLst>
                                        <p:tav tm="0">
                                          <p:val>
                                            <p:strVal val="#ppt_x"/>
                                          </p:val>
                                        </p:tav>
                                        <p:tav tm="100000">
                                          <p:val>
                                            <p:strVal val="#ppt_x"/>
                                          </p:val>
                                        </p:tav>
                                      </p:tavLst>
                                    </p:anim>
                                    <p:anim calcmode="lin" valueType="num">
                                      <p:cBhvr additive="repl">
                                        <p:cTn id="12" dur="500" fill="hold"/>
                                        <p:tgtEl>
                                          <p:spTgt spid="1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 name="CustomShape 1"/>
          <p:cNvSpPr/>
          <p:nvPr/>
        </p:nvSpPr>
        <p:spPr>
          <a:xfrm>
            <a:off x="1088640" y="325080"/>
            <a:ext cx="8044200" cy="1209240"/>
          </a:xfrm>
          <a:prstGeom prst="rect">
            <a:avLst/>
          </a:prstGeom>
        </p:spPr>
        <p:txBody>
          <a:bodyPr lIns="90000" tIns="45000" rIns="90000" bIns="45000" anchor="ctr"/>
          <a:lstStyle/>
          <a:p>
            <a:pPr>
              <a:lnSpc>
                <a:spcPct val="90000"/>
              </a:lnSpc>
            </a:pPr>
            <a:r>
              <a:rPr lang="en" sz="4400">
                <a:solidFill>
                  <a:srgbClr val="FFFFFF"/>
                </a:solidFill>
                <a:latin typeface="Calibri Light"/>
              </a:rPr>
              <a:t>Solution To Turnaround
</a:t>
            </a:r>
            <a:endParaRPr/>
          </a:p>
        </p:txBody>
      </p:sp>
      <p:sp>
        <p:nvSpPr>
          <p:cNvPr id="130" name="CustomShape 2"/>
          <p:cNvSpPr/>
          <p:nvPr/>
        </p:nvSpPr>
        <p:spPr>
          <a:xfrm>
            <a:off x="1199456" y="1844824"/>
            <a:ext cx="9181080" cy="2793960"/>
          </a:xfrm>
          <a:prstGeom prst="rect">
            <a:avLst/>
          </a:prstGeom>
          <a:solidFill>
            <a:srgbClr val="D6DCE5"/>
          </a:solidFill>
          <a:ln w="12600">
            <a:solidFill>
              <a:srgbClr val="43729D"/>
            </a:solidFill>
            <a:miter/>
          </a:ln>
        </p:spPr>
        <p:txBody>
          <a:bodyPr lIns="90000" tIns="45000" rIns="90000" bIns="45000" anchor="ctr"/>
          <a:lstStyle/>
          <a:p>
            <a:r>
              <a:rPr lang="en" sz="2800" dirty="0">
                <a:solidFill>
                  <a:srgbClr val="333F4F"/>
                </a:solidFill>
                <a:latin typeface="Calibri"/>
              </a:rPr>
              <a:t>	</a:t>
            </a:r>
            <a:r>
              <a:rPr lang="en" dirty="0">
                <a:solidFill>
                  <a:srgbClr val="333F4F"/>
                </a:solidFill>
                <a:latin typeface="Calibri"/>
              </a:rPr>
              <a:t>B</a:t>
            </a:r>
            <a:r>
              <a:rPr lang="en" sz="2800" dirty="0" smtClean="0">
                <a:solidFill>
                  <a:srgbClr val="333F4F"/>
                </a:solidFill>
                <a:latin typeface="Calibri"/>
              </a:rPr>
              <a:t>anks </a:t>
            </a:r>
            <a:r>
              <a:rPr lang="en" sz="2800" dirty="0">
                <a:solidFill>
                  <a:srgbClr val="333F4F"/>
                </a:solidFill>
                <a:latin typeface="Calibri"/>
              </a:rPr>
              <a:t>are prohibited from conducting certain investment activities with their excess cash from deposits and from making certain types of speculative </a:t>
            </a:r>
            <a:r>
              <a:rPr lang="en" sz="2800" dirty="0" smtClean="0">
                <a:solidFill>
                  <a:srgbClr val="333F4F"/>
                </a:solidFill>
                <a:latin typeface="Calibri"/>
              </a:rPr>
              <a:t>investment.</a:t>
            </a:r>
            <a:endParaRPr dirty="0"/>
          </a:p>
        </p:txBody>
      </p:sp>
      <p:sp>
        <p:nvSpPr>
          <p:cNvPr id="131" name="CustomShape 3"/>
          <p:cNvSpPr/>
          <p:nvPr/>
        </p:nvSpPr>
        <p:spPr>
          <a:xfrm>
            <a:off x="623392" y="1415160"/>
            <a:ext cx="6091200" cy="1069920"/>
          </a:xfrm>
          <a:prstGeom prst="roundRect">
            <a:avLst>
              <a:gd name="adj" fmla="val 3600"/>
            </a:avLst>
          </a:prstGeom>
          <a:solidFill>
            <a:srgbClr val="D0CECE"/>
          </a:solidFill>
          <a:ln w="12600">
            <a:solidFill>
              <a:srgbClr val="43729D"/>
            </a:solidFill>
            <a:miter/>
          </a:ln>
        </p:spPr>
        <p:txBody>
          <a:bodyPr lIns="90000" tIns="45000" rIns="90000" bIns="45000" anchor="ctr"/>
          <a:lstStyle/>
          <a:p>
            <a:pPr algn="ctr"/>
            <a:r>
              <a:rPr lang="en" sz="3200" b="1">
                <a:solidFill>
                  <a:srgbClr val="222A35"/>
                </a:solidFill>
                <a:latin typeface="Calibri"/>
              </a:rPr>
              <a:t>Implement Volcker Rule earlier</a:t>
            </a:r>
            <a:endParaRPr/>
          </a:p>
        </p:txBody>
      </p:sp>
      <p:pic>
        <p:nvPicPr>
          <p:cNvPr id="132" name="Picture 2"/>
          <p:cNvPicPr/>
          <p:nvPr/>
        </p:nvPicPr>
        <p:blipFill>
          <a:blip r:embed="rId3"/>
          <a:stretch>
            <a:fillRect/>
          </a:stretch>
        </p:blipFill>
        <p:spPr>
          <a:xfrm>
            <a:off x="5004762" y="4082042"/>
            <a:ext cx="2357280" cy="2425680"/>
          </a:xfrm>
          <a:prstGeom prst="rect">
            <a:avLst/>
          </a:prstGeom>
        </p:spPr>
      </p:pic>
      <p:pic>
        <p:nvPicPr>
          <p:cNvPr id="133" name="รูปภาพ 132"/>
          <p:cNvPicPr/>
          <p:nvPr/>
        </p:nvPicPr>
        <p:blipFill rotWithShape="1">
          <a:blip r:embed="rId4"/>
          <a:srcRect b="6637"/>
          <a:stretch/>
        </p:blipFill>
        <p:spPr>
          <a:xfrm>
            <a:off x="7752674" y="3924706"/>
            <a:ext cx="4143240" cy="2682028"/>
          </a:xfrm>
          <a:prstGeom prst="rect">
            <a:avLst/>
          </a:prstGeom>
        </p:spPr>
      </p:pic>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0"/>
                                        </p:tgtEl>
                                        <p:attrNameLst>
                                          <p:attrName>style.visibility</p:attrName>
                                        </p:attrNameLst>
                                      </p:cBhvr>
                                      <p:to>
                                        <p:strVal val="visible"/>
                                      </p:to>
                                    </p:set>
                                    <p:anim calcmode="lin" valueType="num">
                                      <p:cBhvr additive="repl">
                                        <p:cTn id="7" dur="500" fill="hold"/>
                                        <p:tgtEl>
                                          <p:spTgt spid="130"/>
                                        </p:tgtEl>
                                        <p:attrNameLst>
                                          <p:attrName>ppt_x</p:attrName>
                                        </p:attrNameLst>
                                      </p:cBhvr>
                                      <p:tavLst>
                                        <p:tav tm="0">
                                          <p:val>
                                            <p:strVal val="#ppt_x"/>
                                          </p:val>
                                        </p:tav>
                                        <p:tav tm="100000">
                                          <p:val>
                                            <p:strVal val="#ppt_x"/>
                                          </p:val>
                                        </p:tav>
                                      </p:tavLst>
                                    </p:anim>
                                    <p:anim calcmode="lin" valueType="num">
                                      <p:cBhvr additive="repl">
                                        <p:cTn id="8" dur="500" fill="hold"/>
                                        <p:tgtEl>
                                          <p:spTgt spid="13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31"/>
                                        </p:tgtEl>
                                        <p:attrNameLst>
                                          <p:attrName>style.visibility</p:attrName>
                                        </p:attrNameLst>
                                      </p:cBhvr>
                                      <p:to>
                                        <p:strVal val="visible"/>
                                      </p:to>
                                    </p:set>
                                    <p:anim calcmode="lin" valueType="num">
                                      <p:cBhvr additive="repl">
                                        <p:cTn id="11" dur="500" fill="hold"/>
                                        <p:tgtEl>
                                          <p:spTgt spid="131"/>
                                        </p:tgtEl>
                                        <p:attrNameLst>
                                          <p:attrName>ppt_x</p:attrName>
                                        </p:attrNameLst>
                                      </p:cBhvr>
                                      <p:tavLst>
                                        <p:tav tm="0">
                                          <p:val>
                                            <p:strVal val="#ppt_x"/>
                                          </p:val>
                                        </p:tav>
                                        <p:tav tm="100000">
                                          <p:val>
                                            <p:strVal val="#ppt_x"/>
                                          </p:val>
                                        </p:tav>
                                      </p:tavLst>
                                    </p:anim>
                                    <p:anim calcmode="lin" valueType="num">
                                      <p:cBhvr additive="repl">
                                        <p:cTn id="12" dur="500" fill="hold"/>
                                        <p:tgtEl>
                                          <p:spTgt spid="13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32"/>
                                        </p:tgtEl>
                                        <p:attrNameLst>
                                          <p:attrName>style.visibility</p:attrName>
                                        </p:attrNameLst>
                                      </p:cBhvr>
                                      <p:to>
                                        <p:strVal val="visible"/>
                                      </p:to>
                                    </p:set>
                                    <p:anim calcmode="lin" valueType="num">
                                      <p:cBhvr additive="repl">
                                        <p:cTn id="15" dur="500" fill="hold"/>
                                        <p:tgtEl>
                                          <p:spTgt spid="132"/>
                                        </p:tgtEl>
                                        <p:attrNameLst>
                                          <p:attrName>ppt_x</p:attrName>
                                        </p:attrNameLst>
                                      </p:cBhvr>
                                      <p:tavLst>
                                        <p:tav tm="0">
                                          <p:val>
                                            <p:strVal val="#ppt_x"/>
                                          </p:val>
                                        </p:tav>
                                        <p:tav tm="100000">
                                          <p:val>
                                            <p:strVal val="#ppt_x"/>
                                          </p:val>
                                        </p:tav>
                                      </p:tavLst>
                                    </p:anim>
                                    <p:anim calcmode="lin" valueType="num">
                                      <p:cBhvr additive="repl">
                                        <p:cTn id="16" dur="500" fill="hold"/>
                                        <p:tgtEl>
                                          <p:spTgt spid="1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CustomShape 1"/>
          <p:cNvSpPr/>
          <p:nvPr/>
        </p:nvSpPr>
        <p:spPr>
          <a:xfrm>
            <a:off x="1088640" y="325080"/>
            <a:ext cx="7728480" cy="1209240"/>
          </a:xfrm>
          <a:prstGeom prst="rect">
            <a:avLst/>
          </a:prstGeom>
        </p:spPr>
        <p:txBody>
          <a:bodyPr lIns="90000" tIns="45000" rIns="90000" bIns="45000" anchor="ctr"/>
          <a:lstStyle/>
          <a:p>
            <a:pPr>
              <a:lnSpc>
                <a:spcPct val="90000"/>
              </a:lnSpc>
            </a:pPr>
            <a:r>
              <a:rPr lang="en" sz="4400">
                <a:solidFill>
                  <a:srgbClr val="FFFFFF"/>
                </a:solidFill>
                <a:latin typeface="Calibri Light"/>
              </a:rPr>
              <a:t>Volcker Rule Implementation
</a:t>
            </a:r>
            <a:endParaRPr/>
          </a:p>
        </p:txBody>
      </p:sp>
      <p:sp>
        <p:nvSpPr>
          <p:cNvPr id="135" name="CustomShape 2"/>
          <p:cNvSpPr/>
          <p:nvPr/>
        </p:nvSpPr>
        <p:spPr>
          <a:xfrm>
            <a:off x="1016640" y="1115280"/>
            <a:ext cx="10888200" cy="3327480"/>
          </a:xfrm>
          <a:prstGeom prst="roundRect">
            <a:avLst>
              <a:gd name="adj" fmla="val 3600"/>
            </a:avLst>
          </a:prstGeom>
          <a:solidFill>
            <a:srgbClr val="D0CECE"/>
          </a:solidFill>
          <a:ln w="12600">
            <a:solidFill>
              <a:srgbClr val="DEEBF7"/>
            </a:solidFill>
            <a:miter/>
          </a:ln>
        </p:spPr>
      </p:sp>
      <p:sp>
        <p:nvSpPr>
          <p:cNvPr id="136" name="CustomShape 3"/>
          <p:cNvSpPr/>
          <p:nvPr/>
        </p:nvSpPr>
        <p:spPr>
          <a:xfrm>
            <a:off x="364320" y="1402200"/>
            <a:ext cx="8867880" cy="3738240"/>
          </a:xfrm>
          <a:prstGeom prst="roundRect">
            <a:avLst>
              <a:gd name="adj" fmla="val 3600"/>
            </a:avLst>
          </a:prstGeom>
          <a:solidFill>
            <a:srgbClr val="DEEBF7"/>
          </a:solidFill>
          <a:ln w="12600">
            <a:solidFill>
              <a:srgbClr val="D0CECE"/>
            </a:solidFill>
            <a:miter/>
          </a:ln>
        </p:spPr>
        <p:txBody>
          <a:bodyPr lIns="90000" tIns="45000" rIns="90000" bIns="45000" anchor="ctr"/>
          <a:lstStyle/>
          <a:p>
            <a:pPr>
              <a:lnSpc>
                <a:spcPct val="90000"/>
              </a:lnSpc>
              <a:buSzPct val="45000"/>
              <a:buFont typeface="Arial"/>
              <a:buChar char="•"/>
            </a:pPr>
            <a:r>
              <a:rPr lang="en" sz="2800">
                <a:solidFill>
                  <a:srgbClr val="333F4F"/>
                </a:solidFill>
                <a:latin typeface="Calibri"/>
              </a:rPr>
              <a:t>Volcker Rule disallows short-term proprietary trading of securities, derivatives, for banks’ own accounts under the circumstances that these activities do not benefit banks’ customers.</a:t>
            </a:r>
            <a:endParaRPr/>
          </a:p>
          <a:p>
            <a:pPr>
              <a:lnSpc>
                <a:spcPct val="90000"/>
              </a:lnSpc>
              <a:buSzPct val="45000"/>
              <a:buFont typeface="Arial"/>
              <a:buChar char="•"/>
            </a:pPr>
            <a:r>
              <a:rPr lang="en" sz="2800">
                <a:solidFill>
                  <a:srgbClr val="333F4F"/>
                </a:solidFill>
                <a:latin typeface="Calibri"/>
              </a:rPr>
              <a:t>This proposed by </a:t>
            </a:r>
            <a:r>
              <a:rPr lang="en" sz="2800" b="1">
                <a:solidFill>
                  <a:srgbClr val="333F4F"/>
                </a:solidFill>
                <a:latin typeface="Calibri"/>
              </a:rPr>
              <a:t>Paul Volcker</a:t>
            </a:r>
            <a:r>
              <a:rPr lang="en" sz="2800">
                <a:solidFill>
                  <a:srgbClr val="333F4F"/>
                </a:solidFill>
                <a:latin typeface="Calibri"/>
              </a:rPr>
              <a:t>, American economist and former United States Federal Reserve Chairman.</a:t>
            </a:r>
            <a:endParaRPr/>
          </a:p>
        </p:txBody>
      </p:sp>
      <p:pic>
        <p:nvPicPr>
          <p:cNvPr id="137" name="Picture 8"/>
          <p:cNvPicPr/>
          <p:nvPr/>
        </p:nvPicPr>
        <p:blipFill>
          <a:blip r:embed="rId2"/>
          <a:stretch>
            <a:fillRect/>
          </a:stretch>
        </p:blipFill>
        <p:spPr>
          <a:xfrm>
            <a:off x="9159840" y="4730040"/>
            <a:ext cx="2029320" cy="2019240"/>
          </a:xfrm>
          <a:prstGeom prst="rect">
            <a:avLst/>
          </a:prstGeom>
        </p:spPr>
      </p:pic>
      <p:pic>
        <p:nvPicPr>
          <p:cNvPr id="138" name="Picture 2"/>
          <p:cNvPicPr/>
          <p:nvPr/>
        </p:nvPicPr>
        <p:blipFill>
          <a:blip r:embed="rId3"/>
          <a:stretch>
            <a:fillRect/>
          </a:stretch>
        </p:blipFill>
        <p:spPr>
          <a:xfrm>
            <a:off x="9430560" y="1760760"/>
            <a:ext cx="1904760" cy="2485800"/>
          </a:xfrm>
          <a:prstGeom prst="rect">
            <a:avLst/>
          </a:prstGeom>
        </p:spPr>
      </p:pic>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5"/>
                                        </p:tgtEl>
                                        <p:attrNameLst>
                                          <p:attrName>style.visibility</p:attrName>
                                        </p:attrNameLst>
                                      </p:cBhvr>
                                      <p:to>
                                        <p:strVal val="visible"/>
                                      </p:to>
                                    </p:set>
                                    <p:anim calcmode="lin" valueType="num">
                                      <p:cBhvr additive="repl">
                                        <p:cTn id="7" dur="500" fill="hold"/>
                                        <p:tgtEl>
                                          <p:spTgt spid="135"/>
                                        </p:tgtEl>
                                        <p:attrNameLst>
                                          <p:attrName>ppt_x</p:attrName>
                                        </p:attrNameLst>
                                      </p:cBhvr>
                                      <p:tavLst>
                                        <p:tav tm="0">
                                          <p:val>
                                            <p:strVal val="#ppt_x"/>
                                          </p:val>
                                        </p:tav>
                                        <p:tav tm="100000">
                                          <p:val>
                                            <p:strVal val="#ppt_x"/>
                                          </p:val>
                                        </p:tav>
                                      </p:tavLst>
                                    </p:anim>
                                    <p:anim calcmode="lin" valueType="num">
                                      <p:cBhvr additive="repl">
                                        <p:cTn id="8" dur="500" fill="hold"/>
                                        <p:tgtEl>
                                          <p:spTgt spid="13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36"/>
                                        </p:tgtEl>
                                        <p:attrNameLst>
                                          <p:attrName>style.visibility</p:attrName>
                                        </p:attrNameLst>
                                      </p:cBhvr>
                                      <p:to>
                                        <p:strVal val="visible"/>
                                      </p:to>
                                    </p:set>
                                    <p:anim calcmode="lin" valueType="num">
                                      <p:cBhvr additive="repl">
                                        <p:cTn id="11" dur="500" fill="hold"/>
                                        <p:tgtEl>
                                          <p:spTgt spid="136"/>
                                        </p:tgtEl>
                                        <p:attrNameLst>
                                          <p:attrName>ppt_x</p:attrName>
                                        </p:attrNameLst>
                                      </p:cBhvr>
                                      <p:tavLst>
                                        <p:tav tm="0">
                                          <p:val>
                                            <p:strVal val="#ppt_x"/>
                                          </p:val>
                                        </p:tav>
                                        <p:tav tm="100000">
                                          <p:val>
                                            <p:strVal val="#ppt_x"/>
                                          </p:val>
                                        </p:tav>
                                      </p:tavLst>
                                    </p:anim>
                                    <p:anim calcmode="lin" valueType="num">
                                      <p:cBhvr additive="repl">
                                        <p:cTn id="12" dur="500" fill="hold"/>
                                        <p:tgtEl>
                                          <p:spTgt spid="13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37"/>
                                        </p:tgtEl>
                                        <p:attrNameLst>
                                          <p:attrName>style.visibility</p:attrName>
                                        </p:attrNameLst>
                                      </p:cBhvr>
                                      <p:to>
                                        <p:strVal val="visible"/>
                                      </p:to>
                                    </p:set>
                                    <p:anim calcmode="lin" valueType="num">
                                      <p:cBhvr additive="repl">
                                        <p:cTn id="15" dur="500" fill="hold"/>
                                        <p:tgtEl>
                                          <p:spTgt spid="137"/>
                                        </p:tgtEl>
                                        <p:attrNameLst>
                                          <p:attrName>ppt_x</p:attrName>
                                        </p:attrNameLst>
                                      </p:cBhvr>
                                      <p:tavLst>
                                        <p:tav tm="0">
                                          <p:val>
                                            <p:strVal val="#ppt_x"/>
                                          </p:val>
                                        </p:tav>
                                        <p:tav tm="100000">
                                          <p:val>
                                            <p:strVal val="#ppt_x"/>
                                          </p:val>
                                        </p:tav>
                                      </p:tavLst>
                                    </p:anim>
                                    <p:anim calcmode="lin" valueType="num">
                                      <p:cBhvr additive="repl">
                                        <p:cTn id="16" dur="500" fill="hold"/>
                                        <p:tgtEl>
                                          <p:spTgt spid="1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 name="CustomShape 1"/>
          <p:cNvSpPr/>
          <p:nvPr/>
        </p:nvSpPr>
        <p:spPr>
          <a:xfrm>
            <a:off x="1088640" y="325080"/>
            <a:ext cx="7743664" cy="1209240"/>
          </a:xfrm>
          <a:prstGeom prst="rect">
            <a:avLst/>
          </a:prstGeom>
        </p:spPr>
        <p:txBody>
          <a:bodyPr lIns="90000" tIns="45000" rIns="90000" bIns="45000" anchor="ctr"/>
          <a:lstStyle/>
          <a:p>
            <a:pPr>
              <a:lnSpc>
                <a:spcPct val="90000"/>
              </a:lnSpc>
            </a:pPr>
            <a:r>
              <a:rPr lang="en" sz="4400" dirty="0">
                <a:solidFill>
                  <a:srgbClr val="FFFFFF"/>
                </a:solidFill>
                <a:latin typeface="Calibri Light"/>
              </a:rPr>
              <a:t>Volcker Rule Delayed
</a:t>
            </a:r>
            <a:endParaRPr dirty="0"/>
          </a:p>
        </p:txBody>
      </p:sp>
      <p:sp>
        <p:nvSpPr>
          <p:cNvPr id="140" name="CustomShape 2"/>
          <p:cNvSpPr/>
          <p:nvPr/>
        </p:nvSpPr>
        <p:spPr>
          <a:xfrm>
            <a:off x="1059688" y="1894563"/>
            <a:ext cx="10888200" cy="2879607"/>
          </a:xfrm>
          <a:prstGeom prst="roundRect">
            <a:avLst>
              <a:gd name="adj" fmla="val 3600"/>
            </a:avLst>
          </a:prstGeom>
          <a:solidFill>
            <a:srgbClr val="D0CECE"/>
          </a:solidFill>
          <a:ln w="12600">
            <a:solidFill>
              <a:srgbClr val="DEEBF7"/>
            </a:solidFill>
            <a:miter/>
          </a:ln>
        </p:spPr>
      </p:sp>
      <p:sp>
        <p:nvSpPr>
          <p:cNvPr id="141" name="CustomShape 3"/>
          <p:cNvSpPr/>
          <p:nvPr/>
        </p:nvSpPr>
        <p:spPr>
          <a:xfrm>
            <a:off x="407368" y="2227923"/>
            <a:ext cx="10971000" cy="2749606"/>
          </a:xfrm>
          <a:prstGeom prst="roundRect">
            <a:avLst>
              <a:gd name="adj" fmla="val 3600"/>
            </a:avLst>
          </a:prstGeom>
          <a:solidFill>
            <a:srgbClr val="DEEBF7"/>
          </a:solidFill>
          <a:ln w="12600">
            <a:solidFill>
              <a:srgbClr val="D0CECE"/>
            </a:solidFill>
            <a:miter/>
          </a:ln>
        </p:spPr>
        <p:txBody>
          <a:bodyPr lIns="90000" tIns="45000" rIns="90000" bIns="45000" anchor="ctr"/>
          <a:lstStyle/>
          <a:p>
            <a:pPr marL="457200" indent="-457200">
              <a:lnSpc>
                <a:spcPct val="90000"/>
              </a:lnSpc>
              <a:buSzPct val="45000"/>
              <a:buFont typeface="Arial" pitchFamily="34" charset="0"/>
              <a:buChar char="•"/>
            </a:pPr>
            <a:r>
              <a:rPr lang="en" sz="2800" dirty="0">
                <a:solidFill>
                  <a:srgbClr val="333F4F"/>
                </a:solidFill>
                <a:latin typeface="Calibri"/>
              </a:rPr>
              <a:t>Volcker Rule was meant to be implemented during 2012, </a:t>
            </a:r>
            <a:endParaRPr lang="en" sz="2800" dirty="0" smtClean="0">
              <a:solidFill>
                <a:srgbClr val="333F4F"/>
              </a:solidFill>
              <a:latin typeface="Calibri"/>
            </a:endParaRPr>
          </a:p>
          <a:p>
            <a:pPr>
              <a:lnSpc>
                <a:spcPct val="90000"/>
              </a:lnSpc>
              <a:buSzPct val="45000"/>
            </a:pPr>
            <a:r>
              <a:rPr lang="en" sz="2800" dirty="0" smtClean="0">
                <a:solidFill>
                  <a:srgbClr val="333F4F"/>
                </a:solidFill>
                <a:latin typeface="Calibri"/>
              </a:rPr>
              <a:t>but </a:t>
            </a:r>
            <a:r>
              <a:rPr lang="en" sz="2800" dirty="0">
                <a:solidFill>
                  <a:srgbClr val="333F4F"/>
                </a:solidFill>
                <a:latin typeface="Calibri"/>
              </a:rPr>
              <a:t>was delay due to Central Bank and other </a:t>
            </a:r>
            <a:r>
              <a:rPr lang="en" sz="2800" dirty="0" smtClean="0">
                <a:solidFill>
                  <a:srgbClr val="333F4F"/>
                </a:solidFill>
                <a:latin typeface="Calibri"/>
              </a:rPr>
              <a:t>regulators.</a:t>
            </a:r>
          </a:p>
          <a:p>
            <a:pPr marL="457200" indent="-457200">
              <a:lnSpc>
                <a:spcPct val="90000"/>
              </a:lnSpc>
              <a:buSzPct val="45000"/>
              <a:buFont typeface="Arial" pitchFamily="34" charset="0"/>
              <a:buChar char="•"/>
            </a:pPr>
            <a:r>
              <a:rPr lang="en" dirty="0" smtClean="0">
                <a:solidFill>
                  <a:srgbClr val="333F4F"/>
                </a:solidFill>
                <a:latin typeface="Calibri"/>
              </a:rPr>
              <a:t>A</a:t>
            </a:r>
            <a:r>
              <a:rPr lang="en" sz="2800" dirty="0" smtClean="0">
                <a:solidFill>
                  <a:srgbClr val="333F4F"/>
                </a:solidFill>
                <a:latin typeface="Calibri"/>
              </a:rPr>
              <a:t>pproved on </a:t>
            </a:r>
            <a:r>
              <a:rPr lang="en" sz="2800" dirty="0">
                <a:solidFill>
                  <a:srgbClr val="333F4F"/>
                </a:solidFill>
                <a:latin typeface="Calibri"/>
              </a:rPr>
              <a:t>January 14, 2014.</a:t>
            </a:r>
            <a:endParaRPr dirty="0"/>
          </a:p>
          <a:p>
            <a:pPr>
              <a:lnSpc>
                <a:spcPct val="90000"/>
              </a:lnSpc>
              <a:buSzPct val="45000"/>
              <a:buFont typeface="Arial"/>
              <a:buChar char="•"/>
            </a:pPr>
            <a:r>
              <a:rPr lang="en" sz="2800" dirty="0" smtClean="0">
                <a:solidFill>
                  <a:srgbClr val="333F4F"/>
                </a:solidFill>
                <a:latin typeface="Calibri"/>
              </a:rPr>
              <a:t>     Wall </a:t>
            </a:r>
            <a:r>
              <a:rPr lang="en" sz="2800" dirty="0">
                <a:solidFill>
                  <a:srgbClr val="333F4F"/>
                </a:solidFill>
                <a:latin typeface="Calibri"/>
              </a:rPr>
              <a:t>Street lobbyists are requesting for </a:t>
            </a:r>
            <a:endParaRPr lang="en" sz="2800" dirty="0" smtClean="0">
              <a:solidFill>
                <a:srgbClr val="333F4F"/>
              </a:solidFill>
              <a:latin typeface="Calibri"/>
            </a:endParaRPr>
          </a:p>
          <a:p>
            <a:pPr>
              <a:lnSpc>
                <a:spcPct val="90000"/>
              </a:lnSpc>
              <a:buSzPct val="45000"/>
            </a:pPr>
            <a:r>
              <a:rPr lang="en" sz="2800" dirty="0" smtClean="0">
                <a:solidFill>
                  <a:srgbClr val="333F4F"/>
                </a:solidFill>
                <a:latin typeface="Calibri"/>
              </a:rPr>
              <a:t>deadline </a:t>
            </a:r>
            <a:r>
              <a:rPr lang="en" sz="2800" dirty="0">
                <a:solidFill>
                  <a:srgbClr val="333F4F"/>
                </a:solidFill>
                <a:latin typeface="Calibri"/>
              </a:rPr>
              <a:t>extension</a:t>
            </a:r>
            <a:endParaRPr dirty="0"/>
          </a:p>
        </p:txBody>
      </p:sp>
      <p:pic>
        <p:nvPicPr>
          <p:cNvPr id="6" name="Picture 2" descr="http://www.google.co.th/url?sa=i&amp;source=images&amp;cd=&amp;ved=0CAUQjBw4FA&amp;url=https%3A%2F%2Flh5.googleusercontent.com%2F-rTQSqsnmQJQ%2FUqH4bX1aSXI%2FAAAAAAAAGJM%2Fmhi34WWEg_s%2Fs288%2F6788076842014c83cedadbe6b0ba0314-Volcker-rule-copy.png&amp;ei=q3p5VKG2LsuKuAStjIHoAQ&amp;psig=AFQjCNGRsDx_89kmVSOfLX_PM0KZNkhEBg&amp;ust=14173338038588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5543" y="3645738"/>
            <a:ext cx="4735256" cy="266358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0"/>
                                        </p:tgtEl>
                                        <p:attrNameLst>
                                          <p:attrName>style.visibility</p:attrName>
                                        </p:attrNameLst>
                                      </p:cBhvr>
                                      <p:to>
                                        <p:strVal val="visible"/>
                                      </p:to>
                                    </p:set>
                                    <p:anim calcmode="lin" valueType="num">
                                      <p:cBhvr additive="repl">
                                        <p:cTn id="7" dur="500" fill="hold"/>
                                        <p:tgtEl>
                                          <p:spTgt spid="140"/>
                                        </p:tgtEl>
                                        <p:attrNameLst>
                                          <p:attrName>ppt_x</p:attrName>
                                        </p:attrNameLst>
                                      </p:cBhvr>
                                      <p:tavLst>
                                        <p:tav tm="0">
                                          <p:val>
                                            <p:strVal val="#ppt_x"/>
                                          </p:val>
                                        </p:tav>
                                        <p:tav tm="100000">
                                          <p:val>
                                            <p:strVal val="#ppt_x"/>
                                          </p:val>
                                        </p:tav>
                                      </p:tavLst>
                                    </p:anim>
                                    <p:anim calcmode="lin" valueType="num">
                                      <p:cBhvr additive="repl">
                                        <p:cTn id="8" dur="500" fill="hold"/>
                                        <p:tgtEl>
                                          <p:spTgt spid="14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41"/>
                                        </p:tgtEl>
                                        <p:attrNameLst>
                                          <p:attrName>style.visibility</p:attrName>
                                        </p:attrNameLst>
                                      </p:cBhvr>
                                      <p:to>
                                        <p:strVal val="visible"/>
                                      </p:to>
                                    </p:set>
                                    <p:anim calcmode="lin" valueType="num">
                                      <p:cBhvr additive="repl">
                                        <p:cTn id="11" dur="500" fill="hold"/>
                                        <p:tgtEl>
                                          <p:spTgt spid="141"/>
                                        </p:tgtEl>
                                        <p:attrNameLst>
                                          <p:attrName>ppt_x</p:attrName>
                                        </p:attrNameLst>
                                      </p:cBhvr>
                                      <p:tavLst>
                                        <p:tav tm="0">
                                          <p:val>
                                            <p:strVal val="#ppt_x"/>
                                          </p:val>
                                        </p:tav>
                                        <p:tav tm="100000">
                                          <p:val>
                                            <p:strVal val="#ppt_x"/>
                                          </p:val>
                                        </p:tav>
                                      </p:tavLst>
                                    </p:anim>
                                    <p:anim calcmode="lin" valueType="num">
                                      <p:cBhvr additive="repl">
                                        <p:cTn id="12" dur="500" fill="hold"/>
                                        <p:tgtEl>
                                          <p:spTgt spid="1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 name="CustomShape 1"/>
          <p:cNvSpPr/>
          <p:nvPr/>
        </p:nvSpPr>
        <p:spPr>
          <a:xfrm>
            <a:off x="1088640" y="325440"/>
            <a:ext cx="5268240" cy="1209240"/>
          </a:xfrm>
          <a:prstGeom prst="rect">
            <a:avLst/>
          </a:prstGeom>
        </p:spPr>
        <p:txBody>
          <a:bodyPr lIns="90000" tIns="45000" rIns="90000" bIns="45000" anchor="ctr"/>
          <a:lstStyle/>
          <a:p>
            <a:pPr>
              <a:lnSpc>
                <a:spcPct val="90000"/>
              </a:lnSpc>
            </a:pPr>
            <a:r>
              <a:rPr lang="en" sz="4400">
                <a:solidFill>
                  <a:srgbClr val="FFFFFF"/>
                </a:solidFill>
                <a:latin typeface="Calibri Light"/>
              </a:rPr>
              <a:t>Volcker Rule
</a:t>
            </a:r>
            <a:endParaRPr/>
          </a:p>
        </p:txBody>
      </p:sp>
      <p:pic>
        <p:nvPicPr>
          <p:cNvPr id="143" name="รูปภาพ 142"/>
          <p:cNvPicPr/>
          <p:nvPr/>
        </p:nvPicPr>
        <p:blipFill>
          <a:blip r:embed="rId2"/>
          <a:stretch>
            <a:fillRect/>
          </a:stretch>
        </p:blipFill>
        <p:spPr>
          <a:xfrm>
            <a:off x="3048840" y="1588256"/>
            <a:ext cx="6190920" cy="4505040"/>
          </a:xfrm>
          <a:prstGeom prst="rect">
            <a:avLst/>
          </a:prstGeom>
          <a:ln>
            <a:solidFill>
              <a:schemeClr val="accent1"/>
            </a:solid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 name="CustomShape 1"/>
          <p:cNvSpPr/>
          <p:nvPr/>
        </p:nvSpPr>
        <p:spPr>
          <a:xfrm>
            <a:off x="1088640" y="325080"/>
            <a:ext cx="8044200" cy="1209240"/>
          </a:xfrm>
          <a:prstGeom prst="rect">
            <a:avLst/>
          </a:prstGeom>
        </p:spPr>
        <p:txBody>
          <a:bodyPr lIns="90000" tIns="45000" rIns="90000" bIns="45000" anchor="ctr"/>
          <a:lstStyle/>
          <a:p>
            <a:pPr>
              <a:lnSpc>
                <a:spcPct val="90000"/>
              </a:lnSpc>
            </a:pPr>
            <a:r>
              <a:rPr lang="en" sz="4400">
                <a:solidFill>
                  <a:srgbClr val="FFFFFF"/>
                </a:solidFill>
                <a:latin typeface="Calibri Light"/>
              </a:rPr>
              <a:t>Solution To Turnaround
</a:t>
            </a:r>
            <a:endParaRPr/>
          </a:p>
        </p:txBody>
      </p:sp>
      <p:sp>
        <p:nvSpPr>
          <p:cNvPr id="145" name="CustomShape 2"/>
          <p:cNvSpPr/>
          <p:nvPr/>
        </p:nvSpPr>
        <p:spPr>
          <a:xfrm>
            <a:off x="1415480" y="1628800"/>
            <a:ext cx="8370720" cy="4176464"/>
          </a:xfrm>
          <a:prstGeom prst="rect">
            <a:avLst/>
          </a:prstGeom>
          <a:solidFill>
            <a:srgbClr val="D6DCE5"/>
          </a:solidFill>
          <a:ln w="12600">
            <a:solidFill>
              <a:srgbClr val="43729D"/>
            </a:solidFill>
            <a:miter/>
          </a:ln>
        </p:spPr>
        <p:txBody>
          <a:bodyPr lIns="90000" tIns="45000" rIns="90000" bIns="45000" anchor="ctr"/>
          <a:lstStyle/>
          <a:p>
            <a:pPr algn="r"/>
            <a:r>
              <a:rPr lang="en" sz="2800" dirty="0">
                <a:solidFill>
                  <a:srgbClr val="333F4F"/>
                </a:solidFill>
                <a:latin typeface="Calibri"/>
                <a:cs typeface="Calibri"/>
              </a:rPr>
              <a:t>FED, as a regulator, could have examined </a:t>
            </a:r>
            <a:endParaRPr lang="en-US" sz="2800" dirty="0" smtClean="0">
              <a:solidFill>
                <a:srgbClr val="333F4F"/>
              </a:solidFill>
              <a:latin typeface="Calibri"/>
              <a:cs typeface="Calibri"/>
            </a:endParaRPr>
          </a:p>
          <a:p>
            <a:pPr algn="r"/>
            <a:r>
              <a:rPr lang="en" sz="2800" dirty="0" smtClean="0">
                <a:solidFill>
                  <a:srgbClr val="333F4F"/>
                </a:solidFill>
                <a:latin typeface="Calibri"/>
                <a:cs typeface="Calibri"/>
              </a:rPr>
              <a:t>the </a:t>
            </a:r>
            <a:r>
              <a:rPr lang="en" sz="2800" dirty="0">
                <a:solidFill>
                  <a:srgbClr val="333F4F"/>
                </a:solidFill>
                <a:latin typeface="Calibri"/>
                <a:cs typeface="Calibri"/>
              </a:rPr>
              <a:t>situation to prevent this case from </a:t>
            </a:r>
            <a:endParaRPr lang="en-US" sz="2800" dirty="0" smtClean="0">
              <a:solidFill>
                <a:srgbClr val="333F4F"/>
              </a:solidFill>
              <a:latin typeface="Calibri"/>
              <a:cs typeface="Calibri"/>
            </a:endParaRPr>
          </a:p>
          <a:p>
            <a:pPr algn="r"/>
            <a:r>
              <a:rPr lang="en" sz="2800" dirty="0" smtClean="0">
                <a:solidFill>
                  <a:srgbClr val="333F4F"/>
                </a:solidFill>
                <a:latin typeface="Calibri"/>
                <a:cs typeface="Calibri"/>
              </a:rPr>
              <a:t>happening</a:t>
            </a:r>
            <a:r>
              <a:rPr lang="en" sz="2800" dirty="0">
                <a:solidFill>
                  <a:srgbClr val="333F4F"/>
                </a:solidFill>
                <a:latin typeface="Calibri"/>
                <a:cs typeface="Calibri"/>
              </a:rPr>
              <a:t>.</a:t>
            </a:r>
            <a:endParaRPr dirty="0">
              <a:latin typeface="Calibri"/>
              <a:cs typeface="Calibri"/>
            </a:endParaRPr>
          </a:p>
          <a:p>
            <a:pPr algn="r"/>
            <a:endParaRPr dirty="0">
              <a:latin typeface="Calibri"/>
              <a:cs typeface="Calibri"/>
            </a:endParaRPr>
          </a:p>
          <a:p>
            <a:pPr algn="r"/>
            <a:r>
              <a:rPr lang="en" sz="2800" dirty="0">
                <a:solidFill>
                  <a:srgbClr val="333F4F"/>
                </a:solidFill>
                <a:latin typeface="Calibri"/>
                <a:cs typeface="Calibri"/>
              </a:rPr>
              <a:t>They </a:t>
            </a:r>
            <a:r>
              <a:rPr lang="en-US" dirty="0" smtClean="0">
                <a:solidFill>
                  <a:srgbClr val="333F4F"/>
                </a:solidFill>
                <a:latin typeface="Calibri"/>
                <a:cs typeface="Calibri"/>
              </a:rPr>
              <a:t>PLANNED</a:t>
            </a:r>
            <a:r>
              <a:rPr lang="en" sz="2800" dirty="0" smtClean="0">
                <a:solidFill>
                  <a:srgbClr val="333F4F"/>
                </a:solidFill>
                <a:latin typeface="Calibri"/>
                <a:cs typeface="Calibri"/>
              </a:rPr>
              <a:t> </a:t>
            </a:r>
            <a:r>
              <a:rPr lang="en" sz="2800" dirty="0">
                <a:solidFill>
                  <a:srgbClr val="333F4F"/>
                </a:solidFill>
                <a:latin typeface="Calibri"/>
                <a:cs typeface="Calibri"/>
              </a:rPr>
              <a:t>to </a:t>
            </a:r>
            <a:r>
              <a:rPr lang="en" sz="2800" dirty="0" smtClean="0">
                <a:solidFill>
                  <a:srgbClr val="333F4F"/>
                </a:solidFill>
                <a:latin typeface="Calibri"/>
                <a:cs typeface="Calibri"/>
              </a:rPr>
              <a:t>do</a:t>
            </a:r>
            <a:endParaRPr dirty="0">
              <a:latin typeface="Calibri"/>
              <a:cs typeface="Calibri"/>
            </a:endParaRPr>
          </a:p>
          <a:p>
            <a:pPr algn="r">
              <a:buSzPct val="45000"/>
            </a:pPr>
            <a:r>
              <a:rPr lang="en-US" dirty="0" smtClean="0">
                <a:latin typeface="Calibri"/>
                <a:cs typeface="Calibri"/>
              </a:rPr>
              <a:t>1. </a:t>
            </a:r>
            <a:r>
              <a:rPr lang="en" sz="2800" dirty="0" smtClean="0">
                <a:solidFill>
                  <a:srgbClr val="333F4F"/>
                </a:solidFill>
                <a:latin typeface="Calibri"/>
                <a:cs typeface="Calibri"/>
              </a:rPr>
              <a:t>Review </a:t>
            </a:r>
            <a:r>
              <a:rPr lang="en" sz="2800" dirty="0">
                <a:solidFill>
                  <a:srgbClr val="333F4F"/>
                </a:solidFill>
                <a:latin typeface="Calibri"/>
                <a:cs typeface="Calibri"/>
              </a:rPr>
              <a:t>CIO’s proprietary trading </a:t>
            </a:r>
            <a:r>
              <a:rPr lang="en" sz="2800" dirty="0" smtClean="0">
                <a:solidFill>
                  <a:srgbClr val="333F4F"/>
                </a:solidFill>
                <a:latin typeface="Calibri"/>
                <a:cs typeface="Calibri"/>
              </a:rPr>
              <a:t>activities</a:t>
            </a:r>
            <a:endParaRPr lang="en-US" dirty="0" smtClean="0">
              <a:latin typeface="Calibri"/>
              <a:cs typeface="Calibri"/>
            </a:endParaRPr>
          </a:p>
          <a:p>
            <a:pPr algn="r">
              <a:buSzPct val="45000"/>
            </a:pPr>
            <a:r>
              <a:rPr lang="en-US" sz="2800" dirty="0" smtClean="0">
                <a:solidFill>
                  <a:srgbClr val="333F4F"/>
                </a:solidFill>
                <a:latin typeface="Calibri"/>
                <a:cs typeface="Calibri"/>
              </a:rPr>
              <a:t>2. </a:t>
            </a:r>
            <a:r>
              <a:rPr lang="en" sz="2800" dirty="0" smtClean="0">
                <a:solidFill>
                  <a:srgbClr val="333F4F"/>
                </a:solidFill>
                <a:latin typeface="Calibri"/>
                <a:cs typeface="Calibri"/>
              </a:rPr>
              <a:t>Examine governance framework</a:t>
            </a:r>
            <a:endParaRPr dirty="0">
              <a:latin typeface="Calibri"/>
              <a:cs typeface="Calibri"/>
            </a:endParaRPr>
          </a:p>
        </p:txBody>
      </p:sp>
      <p:sp>
        <p:nvSpPr>
          <p:cNvPr id="147" name="CustomShape 4"/>
          <p:cNvSpPr/>
          <p:nvPr/>
        </p:nvSpPr>
        <p:spPr>
          <a:xfrm>
            <a:off x="8569064" y="5301208"/>
            <a:ext cx="2783520" cy="1069920"/>
          </a:xfrm>
          <a:prstGeom prst="roundRect">
            <a:avLst>
              <a:gd name="adj" fmla="val 3600"/>
            </a:avLst>
          </a:prstGeom>
          <a:solidFill>
            <a:srgbClr val="D0CECE"/>
          </a:solidFill>
          <a:ln w="12600">
            <a:solidFill>
              <a:srgbClr val="43729D"/>
            </a:solidFill>
            <a:miter/>
          </a:ln>
        </p:spPr>
        <p:txBody>
          <a:bodyPr lIns="90000" tIns="45000" rIns="90000" bIns="45000" anchor="ctr"/>
          <a:lstStyle/>
          <a:p>
            <a:pPr algn="ctr"/>
            <a:r>
              <a:rPr lang="en" sz="2800" b="1" dirty="0">
                <a:solidFill>
                  <a:srgbClr val="222A35"/>
                </a:solidFill>
                <a:latin typeface="Calibri"/>
              </a:rPr>
              <a:t>BUT NEVER DID</a:t>
            </a:r>
            <a:endParaRPr dirty="0"/>
          </a:p>
        </p:txBody>
      </p:sp>
      <p:pic>
        <p:nvPicPr>
          <p:cNvPr id="3076" name="Picture 4" descr="http://www.clker.com/cliparts/1/G/4/K/t/h/ren-no-mark-md.png">
            <a:hlinkClick r:id="rId3" tooltip="Download as SVG fil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92344" y="5013176"/>
            <a:ext cx="1596820" cy="1629409"/>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5"/>
          <a:stretch>
            <a:fillRect/>
          </a:stretch>
        </p:blipFill>
        <p:spPr>
          <a:xfrm>
            <a:off x="218728" y="1196752"/>
            <a:ext cx="3429000" cy="3429000"/>
          </a:xfrm>
          <a:prstGeom prst="rect">
            <a:avLst/>
          </a:prstGeom>
        </p:spPr>
      </p:pic>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5"/>
                                        </p:tgtEl>
                                        <p:attrNameLst>
                                          <p:attrName>style.visibility</p:attrName>
                                        </p:attrNameLst>
                                      </p:cBhvr>
                                      <p:to>
                                        <p:strVal val="visible"/>
                                      </p:to>
                                    </p:set>
                                    <p:anim calcmode="lin" valueType="num">
                                      <p:cBhvr additive="repl">
                                        <p:cTn id="7" dur="500" fill="hold"/>
                                        <p:tgtEl>
                                          <p:spTgt spid="145"/>
                                        </p:tgtEl>
                                        <p:attrNameLst>
                                          <p:attrName>ppt_x</p:attrName>
                                        </p:attrNameLst>
                                      </p:cBhvr>
                                      <p:tavLst>
                                        <p:tav tm="0">
                                          <p:val>
                                            <p:strVal val="#ppt_x"/>
                                          </p:val>
                                        </p:tav>
                                        <p:tav tm="100000">
                                          <p:val>
                                            <p:strVal val="#ppt_x"/>
                                          </p:val>
                                        </p:tav>
                                      </p:tavLst>
                                    </p:anim>
                                    <p:anim calcmode="lin" valueType="num">
                                      <p:cBhvr additive="repl">
                                        <p:cTn id="8" dur="500" fill="hold"/>
                                        <p:tgtEl>
                                          <p:spTgt spid="14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47"/>
                                        </p:tgtEl>
                                        <p:attrNameLst>
                                          <p:attrName>style.visibility</p:attrName>
                                        </p:attrNameLst>
                                      </p:cBhvr>
                                      <p:to>
                                        <p:strVal val="visible"/>
                                      </p:to>
                                    </p:set>
                                    <p:anim calcmode="lin" valueType="num">
                                      <p:cBhvr additive="repl">
                                        <p:cTn id="11" dur="500" fill="hold"/>
                                        <p:tgtEl>
                                          <p:spTgt spid="147"/>
                                        </p:tgtEl>
                                        <p:attrNameLst>
                                          <p:attrName>ppt_x</p:attrName>
                                        </p:attrNameLst>
                                      </p:cBhvr>
                                      <p:tavLst>
                                        <p:tav tm="0">
                                          <p:val>
                                            <p:strVal val="#ppt_x"/>
                                          </p:val>
                                        </p:tav>
                                        <p:tav tm="100000">
                                          <p:val>
                                            <p:strVal val="#ppt_x"/>
                                          </p:val>
                                        </p:tav>
                                      </p:tavLst>
                                    </p:anim>
                                    <p:anim calcmode="lin" valueType="num">
                                      <p:cBhvr additive="repl">
                                        <p:cTn id="12" dur="500" fill="hold"/>
                                        <p:tgtEl>
                                          <p:spTgt spid="1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 name="CustomShape 1"/>
          <p:cNvSpPr/>
          <p:nvPr/>
        </p:nvSpPr>
        <p:spPr>
          <a:xfrm>
            <a:off x="749160" y="2248560"/>
            <a:ext cx="5227920" cy="375480"/>
          </a:xfrm>
          <a:prstGeom prst="rect">
            <a:avLst/>
          </a:prstGeom>
        </p:spPr>
        <p:txBody>
          <a:bodyPr lIns="90000" tIns="45000" rIns="90000" bIns="45000"/>
          <a:lstStyle/>
          <a:p>
            <a:r>
              <a:rPr lang="en" b="1">
                <a:solidFill>
                  <a:srgbClr val="333F4F"/>
                </a:solidFill>
                <a:latin typeface="Calibri"/>
              </a:rPr>
              <a:t>History big trading losses</a:t>
            </a:r>
            <a:endParaRPr/>
          </a:p>
        </p:txBody>
      </p:sp>
      <p:sp>
        <p:nvSpPr>
          <p:cNvPr id="149" name="CustomShape 2"/>
          <p:cNvSpPr/>
          <p:nvPr/>
        </p:nvSpPr>
        <p:spPr>
          <a:xfrm>
            <a:off x="306000" y="4586400"/>
            <a:ext cx="5572440" cy="471600"/>
          </a:xfrm>
          <a:prstGeom prst="rect">
            <a:avLst/>
          </a:prstGeom>
        </p:spPr>
        <p:txBody>
          <a:bodyPr wrap="none" lIns="90000" tIns="45000" rIns="90000" bIns="45000"/>
          <a:lstStyle/>
          <a:p>
            <a:r>
              <a:rPr lang="en" sz="2400" b="1">
                <a:solidFill>
                  <a:srgbClr val="333F4F"/>
                </a:solidFill>
                <a:latin typeface="Calibri"/>
              </a:rPr>
              <a:t>Capital and Leverage Requirements</a:t>
            </a:r>
            <a:endParaRPr/>
          </a:p>
        </p:txBody>
      </p:sp>
      <p:sp>
        <p:nvSpPr>
          <p:cNvPr id="150" name="CustomShape 3"/>
          <p:cNvSpPr/>
          <p:nvPr/>
        </p:nvSpPr>
        <p:spPr>
          <a:xfrm>
            <a:off x="1088640" y="325080"/>
            <a:ext cx="8566560" cy="1209240"/>
          </a:xfrm>
          <a:prstGeom prst="rect">
            <a:avLst/>
          </a:prstGeom>
        </p:spPr>
        <p:txBody>
          <a:bodyPr lIns="90000" tIns="45000" rIns="90000" bIns="45000" anchor="ctr"/>
          <a:lstStyle/>
          <a:p>
            <a:pPr>
              <a:lnSpc>
                <a:spcPct val="90000"/>
              </a:lnSpc>
            </a:pPr>
            <a:r>
              <a:rPr lang="en" sz="4400">
                <a:solidFill>
                  <a:srgbClr val="FFFFFF"/>
                </a:solidFill>
                <a:latin typeface="Calibri Light"/>
              </a:rPr>
              <a:t>History repeating itself
</a:t>
            </a:r>
            <a:endParaRPr/>
          </a:p>
        </p:txBody>
      </p:sp>
      <p:pic>
        <p:nvPicPr>
          <p:cNvPr id="151" name="Picture 3"/>
          <p:cNvPicPr/>
          <p:nvPr/>
        </p:nvPicPr>
        <p:blipFill>
          <a:blip r:embed="rId3"/>
          <a:stretch>
            <a:fillRect/>
          </a:stretch>
        </p:blipFill>
        <p:spPr>
          <a:xfrm>
            <a:off x="5335560" y="4260960"/>
            <a:ext cx="3150360" cy="3150360"/>
          </a:xfrm>
          <a:prstGeom prst="rect">
            <a:avLst/>
          </a:prstGeom>
        </p:spPr>
      </p:pic>
      <p:pic>
        <p:nvPicPr>
          <p:cNvPr id="6" name="Content Placeholder 3"/>
          <p:cNvPicPr>
            <a:picLocks noGrp="1" noChangeAspect="1"/>
          </p:cNvPicPr>
          <p:nvPr/>
        </p:nvPicPr>
        <p:blipFill>
          <a:blip r:embed="rId4"/>
          <a:stretch>
            <a:fillRect/>
          </a:stretch>
        </p:blipFill>
        <p:spPr>
          <a:xfrm>
            <a:off x="749285" y="2787082"/>
            <a:ext cx="10693430" cy="1283837"/>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 name="TextShape 1"/>
          <p:cNvSpPr txBox="1"/>
          <p:nvPr/>
        </p:nvSpPr>
        <p:spPr>
          <a:xfrm>
            <a:off x="1055440" y="2078072"/>
            <a:ext cx="10515240" cy="2719080"/>
          </a:xfrm>
          <a:prstGeom prst="rect">
            <a:avLst/>
          </a:prstGeom>
        </p:spPr>
        <p:txBody>
          <a:bodyPr lIns="90000" tIns="45000" rIns="90000" bIns="45000"/>
          <a:lstStyle/>
          <a:p>
            <a:pPr>
              <a:lnSpc>
                <a:spcPct val="90000"/>
              </a:lnSpc>
            </a:pPr>
            <a:r>
              <a:rPr lang="en" sz="4400" dirty="0">
                <a:solidFill>
                  <a:srgbClr val="000000"/>
                </a:solidFill>
                <a:latin typeface="Calibri Light"/>
              </a:rPr>
              <a:t>“The world has enough for everyone's need, but not enough for everyone's greed</a:t>
            </a:r>
            <a:r>
              <a:rPr lang="en" sz="4400" dirty="0" smtClean="0">
                <a:solidFill>
                  <a:srgbClr val="000000"/>
                </a:solidFill>
                <a:latin typeface="Calibri Light"/>
              </a:rPr>
              <a:t>.”</a:t>
            </a:r>
            <a:r>
              <a:rPr lang="en" sz="4400" dirty="0">
                <a:solidFill>
                  <a:srgbClr val="000000"/>
                </a:solidFill>
                <a:latin typeface="Calibri Light"/>
              </a:rPr>
              <a:t>
		</a:t>
            </a:r>
            <a:r>
              <a:rPr lang="en" sz="4400" b="1" dirty="0">
                <a:latin typeface="Calibri Light"/>
              </a:rPr>
              <a:t> </a:t>
            </a:r>
            <a:r>
              <a:rPr lang="en" sz="4400" b="1" dirty="0" smtClean="0">
                <a:latin typeface="Calibri Light"/>
              </a:rPr>
              <a:t>   </a:t>
            </a:r>
            <a:r>
              <a:rPr lang="en" sz="4400" b="1" dirty="0">
                <a:latin typeface="Calibri Light"/>
              </a:rPr>
              <a:t> </a:t>
            </a:r>
            <a:r>
              <a:rPr lang="en" sz="4400" b="1" dirty="0" smtClean="0">
                <a:latin typeface="Calibri Light"/>
              </a:rPr>
              <a:t>-</a:t>
            </a:r>
            <a:r>
              <a:rPr lang="en" sz="4400" b="1" u="sng" dirty="0" smtClean="0">
                <a:latin typeface="Calibri Light"/>
                <a:hlinkClick r:id="rId2"/>
              </a:rPr>
              <a:t>Mahatma </a:t>
            </a:r>
            <a:r>
              <a:rPr lang="en" sz="4400" b="1" u="sng" dirty="0">
                <a:latin typeface="Calibri Light"/>
                <a:hlinkClick r:id="rId2"/>
              </a:rPr>
              <a:t>Gandhi</a:t>
            </a:r>
            <a:r>
              <a:rPr lang="en" sz="4400" u="sng" dirty="0">
                <a:solidFill>
                  <a:srgbClr val="000000"/>
                </a:solidFill>
                <a:latin typeface="Calibri Light"/>
              </a:rPr>
              <a:t>
</a:t>
            </a:r>
            <a:endParaRPr dirty="0"/>
          </a:p>
        </p:txBody>
      </p:sp>
    </p:spTree>
  </p:cSld>
  <p:clrMapOvr>
    <a:masterClrMapping/>
  </p:clrMapOvr>
  <p:timing>
    <p:tnLst>
      <p:par>
        <p:cTn id="1" dur="indefinite" restart="never" nodeType="tmRoot">
          <p:childTnLst>
            <p:seq>
              <p:cTn id="2" nodeType="mainSeq">
                <p:childTnLst>
                  <p:par>
                    <p:cTn id="3"/>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 name="TextShape 1"/>
          <p:cNvSpPr txBox="1"/>
          <p:nvPr/>
        </p:nvSpPr>
        <p:spPr>
          <a:xfrm>
            <a:off x="3213360" y="2927160"/>
            <a:ext cx="4090320" cy="1307160"/>
          </a:xfrm>
          <a:prstGeom prst="rect">
            <a:avLst/>
          </a:prstGeom>
        </p:spPr>
        <p:txBody>
          <a:bodyPr lIns="90000" tIns="45000" rIns="90000" bIns="45000"/>
          <a:lstStyle/>
          <a:p>
            <a:pPr>
              <a:lnSpc>
                <a:spcPct val="90000"/>
              </a:lnSpc>
            </a:pPr>
            <a:r>
              <a:rPr lang="en" sz="4400">
                <a:solidFill>
                  <a:srgbClr val="000000"/>
                </a:solidFill>
                <a:latin typeface="Calibri Light"/>
              </a:rPr>
              <a:t>THANK YOU :)</a:t>
            </a:r>
            <a:endParaRPr/>
          </a:p>
        </p:txBody>
      </p:sp>
      <p:pic>
        <p:nvPicPr>
          <p:cNvPr id="154" name="Picture 2"/>
          <p:cNvPicPr/>
          <p:nvPr/>
        </p:nvPicPr>
        <p:blipFill>
          <a:blip r:embed="rId2"/>
          <a:stretch>
            <a:fillRect/>
          </a:stretch>
        </p:blipFill>
        <p:spPr>
          <a:xfrm>
            <a:off x="7147800" y="2534400"/>
            <a:ext cx="2486520" cy="2248920"/>
          </a:xfrm>
          <a:prstGeom prst="rect">
            <a:avLst/>
          </a:prstGeom>
        </p:spPr>
      </p:pic>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53"/>
                                        </p:tgtEl>
                                        <p:attrNameLst>
                                          <p:attrName>style.visibility</p:attrName>
                                        </p:attrNameLst>
                                      </p:cBhvr>
                                      <p:to>
                                        <p:strVal val="visible"/>
                                      </p:to>
                                    </p:set>
                                    <p:animEffect transition="in" filter="randombar(horizontal)">
                                      <p:cBhvr additive="repl">
                                        <p:cTn id="7" dur="500" fill="freeze"/>
                                        <p:tgtEl>
                                          <p:spTgt spid="153"/>
                                        </p:tgtEl>
                                      </p:cBhvr>
                                    </p:animEffect>
                                  </p:childTnLst>
                                </p:cTn>
                              </p:par>
                              <p:par>
                                <p:cTn id="8" presetID="14" presetClass="entr" presetSubtype="10" fill="hold" nodeType="withEffect">
                                  <p:stCondLst>
                                    <p:cond delay="0"/>
                                  </p:stCondLst>
                                  <p:childTnLst>
                                    <p:set>
                                      <p:cBhvr>
                                        <p:cTn id="9" dur="1" fill="hold">
                                          <p:stCondLst>
                                            <p:cond delay="0"/>
                                          </p:stCondLst>
                                        </p:cTn>
                                        <p:tgtEl>
                                          <p:spTgt spid="154"/>
                                        </p:tgtEl>
                                        <p:attrNameLst>
                                          <p:attrName>style.visibility</p:attrName>
                                        </p:attrNameLst>
                                      </p:cBhvr>
                                      <p:to>
                                        <p:strVal val="visible"/>
                                      </p:to>
                                    </p:set>
                                    <p:animEffect transition="in" filter="randombar(horizontal)">
                                      <p:cBhvr additive="repl">
                                        <p:cTn id="10" dur="500" fill="freeze"/>
                                        <p:tgtEl>
                                          <p:spTgt spid="1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TotalTime>
  <Words>1567</Words>
  <Application>Microsoft Office PowerPoint</Application>
  <PresentationFormat>Custom</PresentationFormat>
  <Paragraphs>236</Paragraphs>
  <Slides>37</Slides>
  <Notes>28</Notes>
  <HiddenSlides>0</HiddenSlides>
  <MMClips>0</MMClips>
  <ScaleCrop>false</ScaleCrop>
  <HeadingPairs>
    <vt:vector size="4" baseType="variant">
      <vt:variant>
        <vt:lpstr>Theme</vt:lpstr>
      </vt:variant>
      <vt:variant>
        <vt:i4>3</vt:i4>
      </vt:variant>
      <vt:variant>
        <vt:lpstr>Slide Titles</vt:lpstr>
      </vt:variant>
      <vt:variant>
        <vt:i4>37</vt:i4>
      </vt:variant>
    </vt:vector>
  </HeadingPairs>
  <TitlesOfParts>
    <vt:vector size="40" baseType="lpstr">
      <vt:lpstr>Office Theme</vt:lpstr>
      <vt:lpstr>Office Theme</vt:lpstr>
      <vt:lpstr>1_Office Theme</vt:lpstr>
      <vt:lpstr>PowerPoint Presentation</vt:lpstr>
      <vt:lpstr>London Whale</vt:lpstr>
      <vt:lpstr>JPMorgan </vt:lpstr>
      <vt:lpstr>JPMorgan </vt:lpstr>
      <vt:lpstr>The role of Chief Investment Office </vt:lpstr>
      <vt:lpstr>PowerPoint Presentation</vt:lpstr>
      <vt:lpstr>PowerPoint Presentation</vt:lpstr>
      <vt:lpstr>PowerPoint Presentation</vt:lpstr>
      <vt:lpstr>The Adjustment </vt:lpstr>
      <vt:lpstr>PowerPoint Presentation</vt:lpstr>
      <vt:lpstr>PowerPoint Presentation</vt:lpstr>
      <vt:lpstr>PowerPoint Presentation</vt:lpstr>
      <vt:lpstr>Outcome </vt:lpstr>
      <vt:lpstr>PowerPoint Presentation</vt:lpstr>
      <vt:lpstr>Origin of Problem</vt:lpstr>
      <vt:lpstr>Origin of Problem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งานนำเสนอ PowerPoint</dc:title>
  <dc:creator>Administrator</dc:creator>
  <cp:lastModifiedBy>exp</cp:lastModifiedBy>
  <cp:revision>16</cp:revision>
  <dcterms:modified xsi:type="dcterms:W3CDTF">2014-11-30T15:48:15Z</dcterms:modified>
</cp:coreProperties>
</file>