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4"/>
  </p:notesMasterIdLst>
  <p:handoutMasterIdLst>
    <p:handoutMasterId r:id="rId55"/>
  </p:handoutMasterIdLst>
  <p:sldIdLst>
    <p:sldId id="256" r:id="rId2"/>
    <p:sldId id="559" r:id="rId3"/>
    <p:sldId id="560" r:id="rId4"/>
    <p:sldId id="561" r:id="rId5"/>
    <p:sldId id="557" r:id="rId6"/>
    <p:sldId id="558" r:id="rId7"/>
    <p:sldId id="488" r:id="rId8"/>
    <p:sldId id="486" r:id="rId9"/>
    <p:sldId id="467" r:id="rId10"/>
    <p:sldId id="468" r:id="rId11"/>
    <p:sldId id="470" r:id="rId12"/>
    <p:sldId id="472" r:id="rId13"/>
    <p:sldId id="499" r:id="rId14"/>
    <p:sldId id="500" r:id="rId15"/>
    <p:sldId id="501" r:id="rId16"/>
    <p:sldId id="502" r:id="rId17"/>
    <p:sldId id="503" r:id="rId18"/>
    <p:sldId id="515" r:id="rId19"/>
    <p:sldId id="516" r:id="rId20"/>
    <p:sldId id="518" r:id="rId21"/>
    <p:sldId id="520" r:id="rId22"/>
    <p:sldId id="519" r:id="rId23"/>
    <p:sldId id="521" r:id="rId24"/>
    <p:sldId id="522" r:id="rId25"/>
    <p:sldId id="474" r:id="rId26"/>
    <p:sldId id="475" r:id="rId27"/>
    <p:sldId id="476" r:id="rId28"/>
    <p:sldId id="487" r:id="rId29"/>
    <p:sldId id="493" r:id="rId30"/>
    <p:sldId id="562" r:id="rId31"/>
    <p:sldId id="495" r:id="rId32"/>
    <p:sldId id="514" r:id="rId33"/>
    <p:sldId id="512" r:id="rId34"/>
    <p:sldId id="513" r:id="rId35"/>
    <p:sldId id="497" r:id="rId36"/>
    <p:sldId id="498" r:id="rId37"/>
    <p:sldId id="506" r:id="rId38"/>
    <p:sldId id="524" r:id="rId39"/>
    <p:sldId id="494" r:id="rId40"/>
    <p:sldId id="459" r:id="rId41"/>
    <p:sldId id="473" r:id="rId42"/>
    <p:sldId id="490" r:id="rId43"/>
    <p:sldId id="492" r:id="rId44"/>
    <p:sldId id="536" r:id="rId45"/>
    <p:sldId id="479" r:id="rId46"/>
    <p:sldId id="526" r:id="rId47"/>
    <p:sldId id="527" r:id="rId48"/>
    <p:sldId id="528" r:id="rId49"/>
    <p:sldId id="529" r:id="rId50"/>
    <p:sldId id="458" r:id="rId51"/>
    <p:sldId id="551" r:id="rId52"/>
    <p:sldId id="553" r:id="rId53"/>
  </p:sldIdLst>
  <p:sldSz cx="9144000" cy="6858000" type="screen4x3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4" autoAdjust="0"/>
  </p:normalViewPr>
  <p:slideViewPr>
    <p:cSldViewPr>
      <p:cViewPr varScale="1">
        <p:scale>
          <a:sx n="78" d="100"/>
          <a:sy n="78" d="100"/>
        </p:scale>
        <p:origin x="939" y="51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2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\Desktop\New%20folder%20(3)\&#3607;&#3637;&#3656;&#3648;&#3619;&#3634;&#3607;&#3635;\Book4_ver3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(Daily </a:t>
            </a:r>
            <a:r>
              <a:rPr lang="en-US" dirty="0"/>
              <a:t>minimum wage (US$</a:t>
            </a:r>
            <a:r>
              <a:rPr lang="en-US" dirty="0" smtClean="0"/>
              <a:t>))</a:t>
            </a:r>
            <a:endParaRPr lang="en-US" dirty="0"/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Daily minimum wage (US$)</c:v>
                </c:pt>
              </c:strCache>
            </c:strRef>
          </c:tx>
          <c:invertIfNegative val="0"/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Sheet1!$A$3:$A$12</c:f>
              <c:strCache>
                <c:ptCount val="10"/>
                <c:pt idx="0">
                  <c:v>Myanmar</c:v>
                </c:pt>
                <c:pt idx="1">
                  <c:v>Cambodia</c:v>
                </c:pt>
                <c:pt idx="2">
                  <c:v>Vietnam</c:v>
                </c:pt>
                <c:pt idx="3">
                  <c:v>Indonesia/Jakarta</c:v>
                </c:pt>
                <c:pt idx="4">
                  <c:v>Laos</c:v>
                </c:pt>
                <c:pt idx="5">
                  <c:v>China/Shanghai</c:v>
                </c:pt>
                <c:pt idx="6">
                  <c:v>Thailand/Bangkok</c:v>
                </c:pt>
                <c:pt idx="7">
                  <c:v>Malaysia</c:v>
                </c:pt>
                <c:pt idx="8">
                  <c:v>South Korea</c:v>
                </c:pt>
                <c:pt idx="9">
                  <c:v>Japan</c:v>
                </c:pt>
              </c:strCache>
            </c:strRef>
          </c:cat>
          <c:val>
            <c:numRef>
              <c:f>Sheet1!$B$3:$B$12</c:f>
              <c:numCache>
                <c:formatCode>General</c:formatCode>
                <c:ptCount val="10"/>
                <c:pt idx="0">
                  <c:v>0.57999999999999996</c:v>
                </c:pt>
                <c:pt idx="1">
                  <c:v>2.0299999999999998</c:v>
                </c:pt>
                <c:pt idx="2">
                  <c:v>2.23</c:v>
                </c:pt>
                <c:pt idx="3">
                  <c:v>2.9</c:v>
                </c:pt>
                <c:pt idx="4">
                  <c:v>3</c:v>
                </c:pt>
                <c:pt idx="5">
                  <c:v>4.03</c:v>
                </c:pt>
                <c:pt idx="6">
                  <c:v>7.22</c:v>
                </c:pt>
                <c:pt idx="7">
                  <c:v>8.73</c:v>
                </c:pt>
                <c:pt idx="8">
                  <c:v>31.77</c:v>
                </c:pt>
                <c:pt idx="9">
                  <c:v>62.99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07591688"/>
        <c:axId val="707603448"/>
        <c:axId val="0"/>
      </c:bar3DChart>
      <c:catAx>
        <c:axId val="7075916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707603448"/>
        <c:crosses val="autoZero"/>
        <c:auto val="1"/>
        <c:lblAlgn val="ctr"/>
        <c:lblOffset val="100"/>
        <c:noMultiLvlLbl val="0"/>
      </c:catAx>
      <c:valAx>
        <c:axId val="7076034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07591688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en-US" sz="2000" dirty="0">
                <a:solidFill>
                  <a:srgbClr val="2F97B5"/>
                </a:solidFill>
              </a:rPr>
              <a:t>ASEAN </a:t>
            </a:r>
            <a:r>
              <a:rPr lang="en-US" sz="2000" dirty="0" smtClean="0">
                <a:solidFill>
                  <a:srgbClr val="2F97B5"/>
                </a:solidFill>
              </a:rPr>
              <a:t>Corporate </a:t>
            </a:r>
            <a:r>
              <a:rPr lang="en-US" sz="2000" dirty="0">
                <a:solidFill>
                  <a:srgbClr val="2F97B5"/>
                </a:solidFill>
              </a:rPr>
              <a:t>Tax Rate (%)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Sheet1!$B$18</c:f>
              <c:strCache>
                <c:ptCount val="1"/>
                <c:pt idx="0">
                  <c:v>ASEAN Coperate Tax Rate (%)</c:v>
                </c:pt>
              </c:strCache>
            </c:strRef>
          </c:tx>
          <c:invertIfNegative val="0"/>
          <c:dPt>
            <c:idx val="3"/>
            <c:invertIfNegative val="0"/>
            <c:bubble3D val="0"/>
            <c:spPr>
              <a:solidFill>
                <a:srgbClr val="FF0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Sheet1!$A$19:$A$25</c:f>
              <c:strCache>
                <c:ptCount val="7"/>
                <c:pt idx="0">
                  <c:v>Singapore</c:v>
                </c:pt>
                <c:pt idx="1">
                  <c:v>Cambodia </c:v>
                </c:pt>
                <c:pt idx="2">
                  <c:v>Thailand</c:v>
                </c:pt>
                <c:pt idx="3">
                  <c:v>Laos</c:v>
                </c:pt>
                <c:pt idx="4">
                  <c:v>Vietnam</c:v>
                </c:pt>
                <c:pt idx="5">
                  <c:v>Malaysia</c:v>
                </c:pt>
                <c:pt idx="6">
                  <c:v>Indonesia</c:v>
                </c:pt>
              </c:strCache>
            </c:strRef>
          </c:cat>
          <c:val>
            <c:numRef>
              <c:f>Sheet1!$B$19:$B$25</c:f>
              <c:numCache>
                <c:formatCode>General</c:formatCode>
                <c:ptCount val="7"/>
                <c:pt idx="0">
                  <c:v>17</c:v>
                </c:pt>
                <c:pt idx="1">
                  <c:v>20</c:v>
                </c:pt>
                <c:pt idx="2">
                  <c:v>23</c:v>
                </c:pt>
                <c:pt idx="3">
                  <c:v>24</c:v>
                </c:pt>
                <c:pt idx="4">
                  <c:v>25</c:v>
                </c:pt>
                <c:pt idx="5">
                  <c:v>25</c:v>
                </c:pt>
                <c:pt idx="6">
                  <c:v>25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07605408"/>
        <c:axId val="707604232"/>
        <c:axId val="0"/>
      </c:bar3DChart>
      <c:catAx>
        <c:axId val="7076054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707604232"/>
        <c:crosses val="autoZero"/>
        <c:auto val="1"/>
        <c:lblAlgn val="ctr"/>
        <c:lblOffset val="100"/>
        <c:noMultiLvlLbl val="0"/>
      </c:catAx>
      <c:valAx>
        <c:axId val="7076042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07605408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>
                <a:solidFill>
                  <a:schemeClr val="tx2"/>
                </a:solidFill>
              </a:rPr>
              <a:t>FDI In Laos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Sheet3!$A$2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diamond"/>
            <c:size val="9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</c:numCache>
            </c:numRef>
          </c:cat>
          <c:val>
            <c:numRef>
              <c:f>Sheet3!$B$2:$L$2</c:f>
              <c:numCache>
                <c:formatCode>#,##0</c:formatCode>
                <c:ptCount val="11"/>
                <c:pt idx="0">
                  <c:v>3291000</c:v>
                </c:pt>
                <c:pt idx="1">
                  <c:v>6345594</c:v>
                </c:pt>
                <c:pt idx="2">
                  <c:v>96337177</c:v>
                </c:pt>
                <c:pt idx="3">
                  <c:v>57220054</c:v>
                </c:pt>
                <c:pt idx="4">
                  <c:v>450905419</c:v>
                </c:pt>
                <c:pt idx="5">
                  <c:v>655229967</c:v>
                </c:pt>
                <c:pt idx="6">
                  <c:v>92720384</c:v>
                </c:pt>
                <c:pt idx="7">
                  <c:v>375197133</c:v>
                </c:pt>
                <c:pt idx="8">
                  <c:v>908641389</c:v>
                </c:pt>
                <c:pt idx="9" formatCode="#,##0.00">
                  <c:v>126842100</c:v>
                </c:pt>
                <c:pt idx="10" formatCode="#,##0.00">
                  <c:v>181731700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Sheet3!$A$3</c:f>
              <c:strCache>
                <c:ptCount val="1"/>
                <c:pt idx="0">
                  <c:v>China</c:v>
                </c:pt>
              </c:strCache>
            </c:strRef>
          </c:tx>
          <c:cat>
            <c:numRef>
              <c:f>Sheet3!$B$1:$L$1</c:f>
              <c:numCache>
                <c:formatCode>General</c:formatCode>
                <c:ptCount val="11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</c:numCache>
            </c:numRef>
          </c:cat>
          <c:val>
            <c:numRef>
              <c:f>Sheet3!$B$3:$L$3</c:f>
              <c:numCache>
                <c:formatCode>#,##0</c:formatCode>
                <c:ptCount val="11"/>
                <c:pt idx="0">
                  <c:v>13415000</c:v>
                </c:pt>
                <c:pt idx="1">
                  <c:v>62568467</c:v>
                </c:pt>
                <c:pt idx="2">
                  <c:v>119858229</c:v>
                </c:pt>
                <c:pt idx="3">
                  <c:v>28197753</c:v>
                </c:pt>
                <c:pt idx="4">
                  <c:v>58123360</c:v>
                </c:pt>
                <c:pt idx="5">
                  <c:v>423231606</c:v>
                </c:pt>
                <c:pt idx="6">
                  <c:v>496055204</c:v>
                </c:pt>
                <c:pt idx="7">
                  <c:v>107246034</c:v>
                </c:pt>
                <c:pt idx="8">
                  <c:v>932892867</c:v>
                </c:pt>
                <c:pt idx="9" formatCode="#,##0.00">
                  <c:v>607386500</c:v>
                </c:pt>
                <c:pt idx="10" formatCode="#,##0.00">
                  <c:v>693175800</c:v>
                </c:pt>
              </c:numCache>
            </c:numRef>
          </c:val>
          <c:smooth val="0"/>
        </c:ser>
        <c:ser>
          <c:idx val="3"/>
          <c:order val="2"/>
          <c:tx>
            <c:strRef>
              <c:f>Sheet3!$A$4</c:f>
              <c:strCache>
                <c:ptCount val="1"/>
                <c:pt idx="0">
                  <c:v>Vietnam</c:v>
                </c:pt>
              </c:strCache>
            </c:strRef>
          </c:tx>
          <c:cat>
            <c:numRef>
              <c:f>Sheet3!$B$1:$L$1</c:f>
              <c:numCache>
                <c:formatCode>General</c:formatCode>
                <c:ptCount val="11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</c:numCache>
            </c:numRef>
          </c:cat>
          <c:val>
            <c:numRef>
              <c:f>Sheet3!$B$4:$L$4</c:f>
              <c:numCache>
                <c:formatCode>#,##0</c:formatCode>
                <c:ptCount val="11"/>
                <c:pt idx="0">
                  <c:v>3412570</c:v>
                </c:pt>
                <c:pt idx="1">
                  <c:v>6872000</c:v>
                </c:pt>
                <c:pt idx="2">
                  <c:v>8660363</c:v>
                </c:pt>
                <c:pt idx="3">
                  <c:v>63277801</c:v>
                </c:pt>
                <c:pt idx="4">
                  <c:v>43266879</c:v>
                </c:pt>
                <c:pt idx="5">
                  <c:v>261176139</c:v>
                </c:pt>
                <c:pt idx="6">
                  <c:v>155913820</c:v>
                </c:pt>
                <c:pt idx="7">
                  <c:v>149425319</c:v>
                </c:pt>
                <c:pt idx="8">
                  <c:v>1421214766</c:v>
                </c:pt>
                <c:pt idx="9" formatCode="#,##0.00">
                  <c:v>844789600</c:v>
                </c:pt>
                <c:pt idx="10" formatCode="#,##0.00">
                  <c:v>366750800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07605016"/>
        <c:axId val="707605800"/>
      </c:lineChart>
      <c:catAx>
        <c:axId val="7076050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600"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pPr>
                <a:r>
                  <a:rPr 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year</a:t>
                </a:r>
              </a:p>
            </c:rich>
          </c:tx>
          <c:layout>
            <c:manualLayout>
              <c:xMode val="edge"/>
              <c:yMode val="edge"/>
              <c:x val="0.82109253246753289"/>
              <c:y val="0.7795275590551185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2000" b="1"/>
            </a:pPr>
            <a:endParaRPr lang="en-US"/>
          </a:p>
        </c:txPr>
        <c:crossAx val="707605800"/>
        <c:crosses val="autoZero"/>
        <c:auto val="1"/>
        <c:lblAlgn val="ctr"/>
        <c:lblOffset val="100"/>
        <c:noMultiLvlLbl val="0"/>
      </c:catAx>
      <c:valAx>
        <c:axId val="707605800"/>
        <c:scaling>
          <c:orientation val="minMax"/>
        </c:scaling>
        <c:delete val="0"/>
        <c:axPos val="l"/>
        <c:majorGridlines/>
        <c:numFmt formatCode="#,##0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07605016"/>
        <c:crosses val="autoZero"/>
        <c:crossBetween val="between"/>
        <c:dispUnits>
          <c:builtInUnit val="millions"/>
          <c:dispUnitsLbl>
            <c:tx>
              <c:rich>
                <a:bodyPr/>
                <a:lstStyle/>
                <a:p>
                  <a:pPr>
                    <a:defRPr sz="16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defRPr>
                  </a:pPr>
                  <a:r>
                    <a:rPr lang="en-US" sz="160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</a:rPr>
                    <a:t>Millions US $</a:t>
                  </a:r>
                </a:p>
              </c:rich>
            </c:tx>
          </c:dispUnitsLbl>
        </c:dispUnits>
      </c:valAx>
    </c:plotArea>
    <c:legend>
      <c:legendPos val="r"/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 b="1" i="0" baseline="0">
                <a:effectLst/>
              </a:rPr>
              <a:t>Approved FDI stocks in Laos (by country): 1989-2010 </a:t>
            </a:r>
            <a:endParaRPr lang="th-TH">
              <a:effectLst/>
            </a:endParaRP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'pic&amp;table'!$B$3</c:f>
              <c:strCache>
                <c:ptCount val="1"/>
                <c:pt idx="0">
                  <c:v>Thailand </c:v>
                </c:pt>
              </c:strCache>
            </c:strRef>
          </c:tx>
          <c:cat>
            <c:numRef>
              <c:f>'pic&amp;table'!$D$11:$Y$11</c:f>
              <c:numCache>
                <c:formatCode>General</c:formatCode>
                <c:ptCount val="22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 formatCode="###0;###0">
                  <c:v>2001</c:v>
                </c:pt>
                <c:pt idx="13" formatCode="###0;###0">
                  <c:v>2002</c:v>
                </c:pt>
                <c:pt idx="14" formatCode="###0;###0">
                  <c:v>2003</c:v>
                </c:pt>
                <c:pt idx="15" formatCode="###0;###0">
                  <c:v>2004</c:v>
                </c:pt>
                <c:pt idx="16" formatCode="###0;###0">
                  <c:v>2005</c:v>
                </c:pt>
                <c:pt idx="17" formatCode="###0;###0">
                  <c:v>2006</c:v>
                </c:pt>
                <c:pt idx="18" formatCode="###0;###0">
                  <c:v>2007</c:v>
                </c:pt>
                <c:pt idx="19" formatCode="###0;###0">
                  <c:v>2008</c:v>
                </c:pt>
                <c:pt idx="20" formatCode="###0;###0">
                  <c:v>2009</c:v>
                </c:pt>
                <c:pt idx="21" formatCode="###0;###0">
                  <c:v>2010</c:v>
                </c:pt>
              </c:numCache>
            </c:numRef>
          </c:cat>
          <c:val>
            <c:numRef>
              <c:f>'pic&amp;table'!$D$12:$Y$12</c:f>
              <c:numCache>
                <c:formatCode>_(* #,##0.00_);_(* \(#,##0.00\);_(* "-"??_);_(@_)</c:formatCode>
                <c:ptCount val="22"/>
                <c:pt idx="0" formatCode="_-* #,##0_-;\-* #,##0_-;_-* &quot;-&quot;??_-;_-@_-">
                  <c:v>36.864356000000001</c:v>
                </c:pt>
                <c:pt idx="1">
                  <c:v>40.846789999999999</c:v>
                </c:pt>
                <c:pt idx="2">
                  <c:v>61.135668000000003</c:v>
                </c:pt>
                <c:pt idx="3">
                  <c:v>93.948065</c:v>
                </c:pt>
                <c:pt idx="4">
                  <c:v>136.16997900000001</c:v>
                </c:pt>
                <c:pt idx="5">
                  <c:v>1193.190517</c:v>
                </c:pt>
                <c:pt idx="6">
                  <c:v>1234.0383529999999</c:v>
                </c:pt>
                <c:pt idx="7">
                  <c:v>1736.5033530000001</c:v>
                </c:pt>
                <c:pt idx="8">
                  <c:v>2093.0762589999999</c:v>
                </c:pt>
                <c:pt idx="9">
                  <c:v>2618.9814590000001</c:v>
                </c:pt>
                <c:pt idx="10">
                  <c:v>2626.331459</c:v>
                </c:pt>
                <c:pt idx="11">
                  <c:v>2629.6658590000002</c:v>
                </c:pt>
                <c:pt idx="12">
                  <c:v>2632.9568589999999</c:v>
                </c:pt>
                <c:pt idx="13">
                  <c:v>2639.3024529999998</c:v>
                </c:pt>
                <c:pt idx="14">
                  <c:v>2735.6396300000001</c:v>
                </c:pt>
                <c:pt idx="15">
                  <c:v>2792.859684</c:v>
                </c:pt>
                <c:pt idx="16">
                  <c:v>3243.7651030000002</c:v>
                </c:pt>
                <c:pt idx="17">
                  <c:v>3898.9950699999999</c:v>
                </c:pt>
                <c:pt idx="18">
                  <c:v>3991.7154540000001</c:v>
                </c:pt>
                <c:pt idx="19">
                  <c:v>4366.9125869999998</c:v>
                </c:pt>
                <c:pt idx="20">
                  <c:v>5275.5539760000001</c:v>
                </c:pt>
                <c:pt idx="21">
                  <c:v>5279.2900159999999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'pic&amp;table'!$B$4</c:f>
              <c:strCache>
                <c:ptCount val="1"/>
                <c:pt idx="0">
                  <c:v>China 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cat>
            <c:numRef>
              <c:f>'pic&amp;table'!$D$11:$Y$11</c:f>
              <c:numCache>
                <c:formatCode>General</c:formatCode>
                <c:ptCount val="22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 formatCode="###0;###0">
                  <c:v>2001</c:v>
                </c:pt>
                <c:pt idx="13" formatCode="###0;###0">
                  <c:v>2002</c:v>
                </c:pt>
                <c:pt idx="14" formatCode="###0;###0">
                  <c:v>2003</c:v>
                </c:pt>
                <c:pt idx="15" formatCode="###0;###0">
                  <c:v>2004</c:v>
                </c:pt>
                <c:pt idx="16" formatCode="###0;###0">
                  <c:v>2005</c:v>
                </c:pt>
                <c:pt idx="17" formatCode="###0;###0">
                  <c:v>2006</c:v>
                </c:pt>
                <c:pt idx="18" formatCode="###0;###0">
                  <c:v>2007</c:v>
                </c:pt>
                <c:pt idx="19" formatCode="###0;###0">
                  <c:v>2008</c:v>
                </c:pt>
                <c:pt idx="20" formatCode="###0;###0">
                  <c:v>2009</c:v>
                </c:pt>
                <c:pt idx="21" formatCode="###0;###0">
                  <c:v>2010</c:v>
                </c:pt>
              </c:numCache>
            </c:numRef>
          </c:cat>
          <c:val>
            <c:numRef>
              <c:f>'pic&amp;table'!$D$13:$Y$13</c:f>
              <c:numCache>
                <c:formatCode>_(* #,##0.00_);_(* \(#,##0.00\);_(* "-"??_);_(@_)</c:formatCode>
                <c:ptCount val="22"/>
                <c:pt idx="1">
                  <c:v>2.982183</c:v>
                </c:pt>
                <c:pt idx="2">
                  <c:v>8.2012649999999994</c:v>
                </c:pt>
                <c:pt idx="3">
                  <c:v>27.219396</c:v>
                </c:pt>
                <c:pt idx="4">
                  <c:v>46.300871000000001</c:v>
                </c:pt>
                <c:pt idx="5">
                  <c:v>73.086871000000002</c:v>
                </c:pt>
                <c:pt idx="6">
                  <c:v>83.265871000000004</c:v>
                </c:pt>
                <c:pt idx="7">
                  <c:v>86.415870999999996</c:v>
                </c:pt>
                <c:pt idx="8">
                  <c:v>90.226709</c:v>
                </c:pt>
                <c:pt idx="9">
                  <c:v>97.878179000000003</c:v>
                </c:pt>
                <c:pt idx="10">
                  <c:v>140.59175500000001</c:v>
                </c:pt>
                <c:pt idx="11">
                  <c:v>151.19755499999999</c:v>
                </c:pt>
                <c:pt idx="12">
                  <c:v>164.61255499999999</c:v>
                </c:pt>
                <c:pt idx="13">
                  <c:v>227.18102200000001</c:v>
                </c:pt>
                <c:pt idx="14">
                  <c:v>347.03925099999998</c:v>
                </c:pt>
                <c:pt idx="15">
                  <c:v>375.23700400000001</c:v>
                </c:pt>
                <c:pt idx="16">
                  <c:v>433.360364</c:v>
                </c:pt>
                <c:pt idx="17">
                  <c:v>856.59196999999995</c:v>
                </c:pt>
                <c:pt idx="18">
                  <c:v>1352.6471739999999</c:v>
                </c:pt>
                <c:pt idx="19">
                  <c:v>1459.893208</c:v>
                </c:pt>
                <c:pt idx="20">
                  <c:v>2392.786075</c:v>
                </c:pt>
                <c:pt idx="21">
                  <c:v>2736.814159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'pic&amp;table'!$B$5</c:f>
              <c:strCache>
                <c:ptCount val="1"/>
                <c:pt idx="0">
                  <c:v>Vietnam 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numRef>
              <c:f>'pic&amp;table'!$D$11:$Y$11</c:f>
              <c:numCache>
                <c:formatCode>General</c:formatCode>
                <c:ptCount val="22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 formatCode="###0;###0">
                  <c:v>2001</c:v>
                </c:pt>
                <c:pt idx="13" formatCode="###0;###0">
                  <c:v>2002</c:v>
                </c:pt>
                <c:pt idx="14" formatCode="###0;###0">
                  <c:v>2003</c:v>
                </c:pt>
                <c:pt idx="15" formatCode="###0;###0">
                  <c:v>2004</c:v>
                </c:pt>
                <c:pt idx="16" formatCode="###0;###0">
                  <c:v>2005</c:v>
                </c:pt>
                <c:pt idx="17" formatCode="###0;###0">
                  <c:v>2006</c:v>
                </c:pt>
                <c:pt idx="18" formatCode="###0;###0">
                  <c:v>2007</c:v>
                </c:pt>
                <c:pt idx="19" formatCode="###0;###0">
                  <c:v>2008</c:v>
                </c:pt>
                <c:pt idx="20" formatCode="###0;###0">
                  <c:v>2009</c:v>
                </c:pt>
                <c:pt idx="21" formatCode="###0;###0">
                  <c:v>2010</c:v>
                </c:pt>
              </c:numCache>
            </c:numRef>
          </c:cat>
          <c:val>
            <c:numRef>
              <c:f>'pic&amp;table'!$D$14:$Y$14</c:f>
              <c:numCache>
                <c:formatCode>General</c:formatCode>
                <c:ptCount val="22"/>
                <c:pt idx="2" formatCode="_(* #,##0.00_);_(* \(#,##0.00\);_(* &quot;-&quot;??_);_(@_)">
                  <c:v>9.3243000000000006E-2</c:v>
                </c:pt>
                <c:pt idx="3" formatCode="_(* #,##0.00_);_(* \(#,##0.00\);_(* &quot;-&quot;??_);_(@_)">
                  <c:v>0.34501100000000001</c:v>
                </c:pt>
                <c:pt idx="4" formatCode="_(* #,##0.00_);_(* \(#,##0.00\);_(* &quot;-&quot;??_);_(@_)">
                  <c:v>1.7514080000000001</c:v>
                </c:pt>
                <c:pt idx="5" formatCode="_(* #,##0.00_);_(* \(#,##0.00\);_(* &quot;-&quot;??_);_(@_)">
                  <c:v>2.4582280000000001</c:v>
                </c:pt>
                <c:pt idx="6" formatCode="_(* #,##0.00_);_(* \(#,##0.00\);_(* &quot;-&quot;??_);_(@_)">
                  <c:v>2.4582280000000001</c:v>
                </c:pt>
                <c:pt idx="7" formatCode="_(* #,##0.00_);_(* \(#,##0.00\);_(* &quot;-&quot;??_);_(@_)">
                  <c:v>2.4582280000000001</c:v>
                </c:pt>
                <c:pt idx="8" formatCode="_(* #,##0.00_);_(* \(#,##0.00\);_(* &quot;-&quot;??_);_(@_)">
                  <c:v>2.7855590000000001</c:v>
                </c:pt>
                <c:pt idx="9" formatCode="_(* #,##0.00_);_(* \(#,##0.00\);_(* &quot;-&quot;??_);_(@_)">
                  <c:v>4.3885589999999999</c:v>
                </c:pt>
                <c:pt idx="10" formatCode="_(* #,##0.00_);_(* \(#,##0.00\);_(* &quot;-&quot;??_);_(@_)">
                  <c:v>19.139809</c:v>
                </c:pt>
                <c:pt idx="11" formatCode="_(* #,##0.00_);_(* \(#,##0.00\);_(* &quot;-&quot;??_);_(@_)">
                  <c:v>20.752808999999999</c:v>
                </c:pt>
                <c:pt idx="12" formatCode="_(* #,##0.00_);_(* \(#,##0.00\);_(* &quot;-&quot;??_);_(@_)">
                  <c:v>24.165379000000001</c:v>
                </c:pt>
                <c:pt idx="13" formatCode="_(* #,##0.00_);_(* \(#,##0.00\);_(* &quot;-&quot;??_);_(@_)">
                  <c:v>31.037379000000001</c:v>
                </c:pt>
                <c:pt idx="14" formatCode="_(* #,##0.00_);_(* \(#,##0.00\);_(* &quot;-&quot;??_);_(@_)">
                  <c:v>39.697741999999998</c:v>
                </c:pt>
                <c:pt idx="15" formatCode="_(* #,##0.00_);_(* \(#,##0.00\);_(* &quot;-&quot;??_);_(@_)">
                  <c:v>102.975543</c:v>
                </c:pt>
                <c:pt idx="16" formatCode="_(* #,##0.00_);_(* \(#,##0.00\);_(* &quot;-&quot;??_);_(@_)">
                  <c:v>146.242422</c:v>
                </c:pt>
                <c:pt idx="17" formatCode="_(* #,##0.00_);_(* \(#,##0.00\);_(* &quot;-&quot;??_);_(@_)">
                  <c:v>407.41856100000001</c:v>
                </c:pt>
                <c:pt idx="18" formatCode="_(* #,##0.00_);_(* \(#,##0.00\);_(* &quot;-&quot;??_);_(@_)">
                  <c:v>563.33238100000005</c:v>
                </c:pt>
                <c:pt idx="19" formatCode="_(* #,##0.00_);_(* \(#,##0.00\);_(* &quot;-&quot;??_);_(@_)">
                  <c:v>712.7577</c:v>
                </c:pt>
                <c:pt idx="20" formatCode="_(* #,##0.00_);_(* \(#,##0.00\);_(* &quot;-&quot;??_);_(@_)">
                  <c:v>2133.9724660000002</c:v>
                </c:pt>
                <c:pt idx="21" formatCode="_(* #,##0.00_);_(* \(#,##0.00\);_(* &quot;-&quot;??_);_(@_)">
                  <c:v>2183.8774659999999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'pic&amp;table'!$B$15</c:f>
              <c:strCache>
                <c:ptCount val="1"/>
                <c:pt idx="0">
                  <c:v>France 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pPr>
              <a:ln>
                <a:solidFill>
                  <a:srgbClr val="7030A0"/>
                </a:solidFill>
              </a:ln>
            </c:spPr>
          </c:marker>
          <c:cat>
            <c:numRef>
              <c:f>'pic&amp;table'!$D$11:$Y$11</c:f>
              <c:numCache>
                <c:formatCode>General</c:formatCode>
                <c:ptCount val="22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 formatCode="###0;###0">
                  <c:v>2001</c:v>
                </c:pt>
                <c:pt idx="13" formatCode="###0;###0">
                  <c:v>2002</c:v>
                </c:pt>
                <c:pt idx="14" formatCode="###0;###0">
                  <c:v>2003</c:v>
                </c:pt>
                <c:pt idx="15" formatCode="###0;###0">
                  <c:v>2004</c:v>
                </c:pt>
                <c:pt idx="16" formatCode="###0;###0">
                  <c:v>2005</c:v>
                </c:pt>
                <c:pt idx="17" formatCode="###0;###0">
                  <c:v>2006</c:v>
                </c:pt>
                <c:pt idx="18" formatCode="###0;###0">
                  <c:v>2007</c:v>
                </c:pt>
                <c:pt idx="19" formatCode="###0;###0">
                  <c:v>2008</c:v>
                </c:pt>
                <c:pt idx="20" formatCode="###0;###0">
                  <c:v>2009</c:v>
                </c:pt>
                <c:pt idx="21" formatCode="###0;###0">
                  <c:v>2010</c:v>
                </c:pt>
              </c:numCache>
            </c:numRef>
          </c:cat>
          <c:val>
            <c:numRef>
              <c:f>'pic&amp;table'!$D$15:$Y$15</c:f>
              <c:numCache>
                <c:formatCode>_(* #,##0.00_);_(* \(#,##0.00\);_(* "-"??_);_(@_)</c:formatCode>
                <c:ptCount val="22"/>
                <c:pt idx="0">
                  <c:v>0.35</c:v>
                </c:pt>
                <c:pt idx="1">
                  <c:v>3.6878470000000001</c:v>
                </c:pt>
                <c:pt idx="2">
                  <c:v>6.087847</c:v>
                </c:pt>
                <c:pt idx="3">
                  <c:v>7.4278979999999999</c:v>
                </c:pt>
                <c:pt idx="4">
                  <c:v>10.670498</c:v>
                </c:pt>
                <c:pt idx="5">
                  <c:v>13.874745000000001</c:v>
                </c:pt>
                <c:pt idx="6">
                  <c:v>14.929745</c:v>
                </c:pt>
                <c:pt idx="7">
                  <c:v>16.641856000000001</c:v>
                </c:pt>
                <c:pt idx="8">
                  <c:v>19.946749000000001</c:v>
                </c:pt>
                <c:pt idx="9">
                  <c:v>407.629839</c:v>
                </c:pt>
                <c:pt idx="10">
                  <c:v>408.71493900000002</c:v>
                </c:pt>
                <c:pt idx="11">
                  <c:v>411.26493900000003</c:v>
                </c:pt>
                <c:pt idx="12">
                  <c:v>423.87293899999997</c:v>
                </c:pt>
                <c:pt idx="13">
                  <c:v>437.23643900000002</c:v>
                </c:pt>
                <c:pt idx="14">
                  <c:v>454.84943900000002</c:v>
                </c:pt>
                <c:pt idx="15">
                  <c:v>457.369439</c:v>
                </c:pt>
                <c:pt idx="16">
                  <c:v>827.61943900000006</c:v>
                </c:pt>
                <c:pt idx="17">
                  <c:v>839.76305000000002</c:v>
                </c:pt>
                <c:pt idx="18">
                  <c:v>852.90611799999999</c:v>
                </c:pt>
                <c:pt idx="19">
                  <c:v>853.40611799999999</c:v>
                </c:pt>
                <c:pt idx="20">
                  <c:v>865.13868500000001</c:v>
                </c:pt>
                <c:pt idx="21">
                  <c:v>865.34868500000005</c:v>
                </c:pt>
              </c:numCache>
            </c:numRef>
          </c:val>
          <c:smooth val="0"/>
        </c:ser>
        <c:ser>
          <c:idx val="5"/>
          <c:order val="4"/>
          <c:tx>
            <c:strRef>
              <c:f>'pic&amp;table'!$B$16</c:f>
              <c:strCache>
                <c:ptCount val="1"/>
                <c:pt idx="0">
                  <c:v>Malaysia </c:v>
                </c:pt>
              </c:strCache>
            </c:strRef>
          </c:tx>
          <c:spPr>
            <a:ln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</c:spPr>
          </c:marker>
          <c:cat>
            <c:numRef>
              <c:f>'pic&amp;table'!$D$11:$Y$11</c:f>
              <c:numCache>
                <c:formatCode>General</c:formatCode>
                <c:ptCount val="22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 formatCode="###0;###0">
                  <c:v>2001</c:v>
                </c:pt>
                <c:pt idx="13" formatCode="###0;###0">
                  <c:v>2002</c:v>
                </c:pt>
                <c:pt idx="14" formatCode="###0;###0">
                  <c:v>2003</c:v>
                </c:pt>
                <c:pt idx="15" formatCode="###0;###0">
                  <c:v>2004</c:v>
                </c:pt>
                <c:pt idx="16" formatCode="###0;###0">
                  <c:v>2005</c:v>
                </c:pt>
                <c:pt idx="17" formatCode="###0;###0">
                  <c:v>2006</c:v>
                </c:pt>
                <c:pt idx="18" formatCode="###0;###0">
                  <c:v>2007</c:v>
                </c:pt>
                <c:pt idx="19" formatCode="###0;###0">
                  <c:v>2008</c:v>
                </c:pt>
                <c:pt idx="20" formatCode="###0;###0">
                  <c:v>2009</c:v>
                </c:pt>
                <c:pt idx="21" formatCode="###0;###0">
                  <c:v>2010</c:v>
                </c:pt>
              </c:numCache>
            </c:numRef>
          </c:cat>
          <c:val>
            <c:numRef>
              <c:f>'pic&amp;table'!$D$16:$Y$16</c:f>
              <c:numCache>
                <c:formatCode>General</c:formatCode>
                <c:ptCount val="22"/>
                <c:pt idx="3" formatCode="_(* #,##0.00_);_(* \(#,##0.00\);_(* &quot;-&quot;??_);_(@_)">
                  <c:v>17.93</c:v>
                </c:pt>
                <c:pt idx="4" formatCode="_(* #,##0.00_);_(* \(#,##0.00\);_(* &quot;-&quot;??_);_(@_)">
                  <c:v>23.053999999999998</c:v>
                </c:pt>
                <c:pt idx="5" formatCode="_(* #,##0.00_);_(* \(#,##0.00\);_(* &quot;-&quot;??_);_(@_)">
                  <c:v>26.484000000000002</c:v>
                </c:pt>
                <c:pt idx="6" formatCode="_(* #,##0.00_);_(* \(#,##0.00\);_(* &quot;-&quot;??_);_(@_)">
                  <c:v>31.484000000000002</c:v>
                </c:pt>
                <c:pt idx="7" formatCode="_(* #,##0.00_);_(* \(#,##0.00\);_(* &quot;-&quot;??_);_(@_)">
                  <c:v>242.684</c:v>
                </c:pt>
                <c:pt idx="8" formatCode="_(* #,##0.00_);_(* \(#,##0.00\);_(* &quot;-&quot;??_);_(@_)">
                  <c:v>701.132386</c:v>
                </c:pt>
                <c:pt idx="9" formatCode="_(* #,##0.00_);_(* \(#,##0.00\);_(* &quot;-&quot;??_);_(@_)">
                  <c:v>704.23238600000002</c:v>
                </c:pt>
                <c:pt idx="10" formatCode="_(* #,##0.00_);_(* \(#,##0.00\);_(* &quot;-&quot;??_);_(@_)">
                  <c:v>718.93238599999995</c:v>
                </c:pt>
                <c:pt idx="11" formatCode="_(* #,##0.00_);_(* \(#,##0.00\);_(* &quot;-&quot;??_);_(@_)">
                  <c:v>722.46238600000004</c:v>
                </c:pt>
                <c:pt idx="12" formatCode="_(* #,##0.00_);_(* \(#,##0.00\);_(* &quot;-&quot;??_);_(@_)">
                  <c:v>723.96238600000004</c:v>
                </c:pt>
                <c:pt idx="13" formatCode="_(* #,##0.00_);_(* \(#,##0.00\);_(* &quot;-&quot;??_);_(@_)">
                  <c:v>728.81538599999999</c:v>
                </c:pt>
                <c:pt idx="14" formatCode="_(* #,##0.00_);_(* \(#,##0.00\);_(* &quot;-&quot;??_);_(@_)">
                  <c:v>799.59142299999996</c:v>
                </c:pt>
                <c:pt idx="15" formatCode="_(* #,##0.00_);_(* \(#,##0.00\);_(* &quot;-&quot;??_);_(@_)">
                  <c:v>802.84142299999996</c:v>
                </c:pt>
                <c:pt idx="16" formatCode="_(* #,##0.00_);_(* \(#,##0.00\);_(* &quot;-&quot;??_);_(@_)">
                  <c:v>806.21562300000005</c:v>
                </c:pt>
                <c:pt idx="17" formatCode="_(* #,##0.00_);_(* \(#,##0.00\);_(* &quot;-&quot;??_);_(@_)">
                  <c:v>809.36577799999998</c:v>
                </c:pt>
                <c:pt idx="18" formatCode="_(* #,##0.00_);_(* \(#,##0.00\);_(* &quot;-&quot;??_);_(@_)">
                  <c:v>862.57577800000001</c:v>
                </c:pt>
                <c:pt idx="19" formatCode="_(* #,##0.00_);_(* \(#,##0.00\);_(* &quot;-&quot;??_);_(@_)">
                  <c:v>862.70577800000001</c:v>
                </c:pt>
                <c:pt idx="20" formatCode="_(* #,##0.00_);_(* \(#,##0.00\);_(* &quot;-&quot;??_);_(@_)">
                  <c:v>873.63036</c:v>
                </c:pt>
                <c:pt idx="21" formatCode="_(* #,##0.00_);_(* \(#,##0.00\);_(* &quot;-&quot;??_);_(@_)">
                  <c:v>873.78035999999997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'pic&amp;table'!$B$17</c:f>
              <c:strCache>
                <c:ptCount val="1"/>
                <c:pt idx="0">
                  <c:v>USA 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pPr>
              <a:ln>
                <a:solidFill>
                  <a:schemeClr val="tx1"/>
                </a:solidFill>
              </a:ln>
            </c:spPr>
          </c:marker>
          <c:cat>
            <c:numRef>
              <c:f>'pic&amp;table'!$D$11:$Y$11</c:f>
              <c:numCache>
                <c:formatCode>General</c:formatCode>
                <c:ptCount val="22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 formatCode="###0;###0">
                  <c:v>2001</c:v>
                </c:pt>
                <c:pt idx="13" formatCode="###0;###0">
                  <c:v>2002</c:v>
                </c:pt>
                <c:pt idx="14" formatCode="###0;###0">
                  <c:v>2003</c:v>
                </c:pt>
                <c:pt idx="15" formatCode="###0;###0">
                  <c:v>2004</c:v>
                </c:pt>
                <c:pt idx="16" formatCode="###0;###0">
                  <c:v>2005</c:v>
                </c:pt>
                <c:pt idx="17" formatCode="###0;###0">
                  <c:v>2006</c:v>
                </c:pt>
                <c:pt idx="18" formatCode="###0;###0">
                  <c:v>2007</c:v>
                </c:pt>
                <c:pt idx="19" formatCode="###0;###0">
                  <c:v>2008</c:v>
                </c:pt>
                <c:pt idx="20" formatCode="###0;###0">
                  <c:v>2009</c:v>
                </c:pt>
                <c:pt idx="21" formatCode="###0;###0">
                  <c:v>2010</c:v>
                </c:pt>
              </c:numCache>
            </c:numRef>
          </c:cat>
          <c:val>
            <c:numRef>
              <c:f>'pic&amp;table'!$D$17:$Y$17</c:f>
              <c:numCache>
                <c:formatCode>_(* #,##0.00_);_(* \(#,##0.00\);_(* "-"??_);_(@_)</c:formatCode>
                <c:ptCount val="22"/>
                <c:pt idx="0">
                  <c:v>2</c:v>
                </c:pt>
                <c:pt idx="1">
                  <c:v>641.912285</c:v>
                </c:pt>
                <c:pt idx="2">
                  <c:v>642.78656999999998</c:v>
                </c:pt>
                <c:pt idx="3">
                  <c:v>657.53857000000005</c:v>
                </c:pt>
                <c:pt idx="4">
                  <c:v>658.55857000000003</c:v>
                </c:pt>
                <c:pt idx="5">
                  <c:v>661.90706999999998</c:v>
                </c:pt>
                <c:pt idx="6">
                  <c:v>661.97895400000004</c:v>
                </c:pt>
                <c:pt idx="7">
                  <c:v>939.63895400000001</c:v>
                </c:pt>
                <c:pt idx="8">
                  <c:v>940.92345399999999</c:v>
                </c:pt>
                <c:pt idx="9">
                  <c:v>942.32345399999997</c:v>
                </c:pt>
                <c:pt idx="10">
                  <c:v>1056.84717</c:v>
                </c:pt>
                <c:pt idx="11">
                  <c:v>1056.84717</c:v>
                </c:pt>
                <c:pt idx="12">
                  <c:v>1060.05873</c:v>
                </c:pt>
                <c:pt idx="13">
                  <c:v>1068.05873</c:v>
                </c:pt>
                <c:pt idx="14">
                  <c:v>1069.2817299999999</c:v>
                </c:pt>
                <c:pt idx="15">
                  <c:v>1072.1017300000001</c:v>
                </c:pt>
                <c:pt idx="16">
                  <c:v>1072.40173</c:v>
                </c:pt>
                <c:pt idx="17">
                  <c:v>1072.4577300000001</c:v>
                </c:pt>
                <c:pt idx="18">
                  <c:v>1076.9843960000001</c:v>
                </c:pt>
                <c:pt idx="19">
                  <c:v>1079.7973959999999</c:v>
                </c:pt>
                <c:pt idx="20">
                  <c:v>1092.157056</c:v>
                </c:pt>
                <c:pt idx="21">
                  <c:v>1093.771056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07543472"/>
        <c:axId val="707549744"/>
      </c:lineChart>
      <c:catAx>
        <c:axId val="707543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707549744"/>
        <c:crosses val="autoZero"/>
        <c:auto val="1"/>
        <c:lblAlgn val="ctr"/>
        <c:lblOffset val="100"/>
        <c:noMultiLvlLbl val="0"/>
      </c:catAx>
      <c:valAx>
        <c:axId val="70754974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Million US Dollar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07543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891022937187768"/>
          <c:y val="0.28665593472871354"/>
          <c:w val="0.11212184051112965"/>
          <c:h val="0.4935151802006778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Sheet1!$B$32:$B$42</c:f>
              <c:strCache>
                <c:ptCount val="11"/>
                <c:pt idx="0">
                  <c:v>Mining</c:v>
                </c:pt>
                <c:pt idx="1">
                  <c:v>Electricity</c:v>
                </c:pt>
                <c:pt idx="2">
                  <c:v>Agriculture</c:v>
                </c:pt>
                <c:pt idx="3">
                  <c:v>Service</c:v>
                </c:pt>
                <c:pt idx="4">
                  <c:v>Manufacturing and Handicraft</c:v>
                </c:pt>
                <c:pt idx="5">
                  <c:v>Hotel and restaurant</c:v>
                </c:pt>
                <c:pt idx="6">
                  <c:v>Telecommunication</c:v>
                </c:pt>
                <c:pt idx="7">
                  <c:v>Construction</c:v>
                </c:pt>
                <c:pt idx="8">
                  <c:v>Wood Industry</c:v>
                </c:pt>
                <c:pt idx="9">
                  <c:v>Banking</c:v>
                </c:pt>
                <c:pt idx="10">
                  <c:v>others</c:v>
                </c:pt>
              </c:strCache>
            </c:strRef>
          </c:cat>
          <c:val>
            <c:numRef>
              <c:f>Sheet1!$C$32:$C$42</c:f>
              <c:numCache>
                <c:formatCode>General</c:formatCode>
                <c:ptCount val="11"/>
                <c:pt idx="0">
                  <c:v>0.26723879852310101</c:v>
                </c:pt>
                <c:pt idx="1">
                  <c:v>0.25082327113062602</c:v>
                </c:pt>
                <c:pt idx="2">
                  <c:v>0.124588364434687</c:v>
                </c:pt>
                <c:pt idx="3">
                  <c:v>0.103782057678874</c:v>
                </c:pt>
                <c:pt idx="4">
                  <c:v>7.5441572697335604E-2</c:v>
                </c:pt>
                <c:pt idx="5">
                  <c:v>4.5953497654924597E-2</c:v>
                </c:pt>
                <c:pt idx="6">
                  <c:v>4.0065861690449997E-2</c:v>
                </c:pt>
                <c:pt idx="7">
                  <c:v>3.42281209460134E-2</c:v>
                </c:pt>
                <c:pt idx="8">
                  <c:v>1.7712803113461701E-2</c:v>
                </c:pt>
                <c:pt idx="9">
                  <c:v>1.6066260852210398E-2</c:v>
                </c:pt>
                <c:pt idx="10">
                  <c:v>2.40993912783155E-2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897886-002F-4DFC-B0C5-8B8C004F6F4C}" type="datetimeFigureOut">
              <a:rPr lang="th-TH" smtClean="0"/>
              <a:t>09/06/58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D9336-F544-4177-BCC0-EB45F21824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104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A2FCFF-3F85-40E8-8B29-9F9C4FF8C89A}" type="datetimeFigureOut">
              <a:rPr lang="en-US" smtClean="0"/>
              <a:pPr/>
              <a:t>6/9/2015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00970E-B358-4E72-B9E9-574243C08C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903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00970E-B358-4E72-B9E9-574243C08C4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891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2925E22-BA69-4325-A5BF-AC6E1F3107A9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838B9-1DAF-4E03-ACF8-7D06E636DB70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81614E-3B3D-4B70-BE83-B51AEABE4E89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99317-DA99-4123-9003-017D88621BE5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F52901-64D6-4986-91A8-245F16565312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0924E5A-27E4-45CC-83F4-2297D6FB06B9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387801-06D0-4FD0-9D93-4424301F1044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A5FD4D6-E9CC-482B-B0C7-C5D924653E81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87E5915-20FC-434B-82E9-AD6A4D264000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0255C9-BB6C-4296-89DC-A61FA61F75B8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C6B467-004F-4771-BABC-D8203630ABDD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2802E9E-875C-4919-BD5E-076F8484A50A}" type="datetime1">
              <a:rPr lang="th-TH" smtClean="0"/>
              <a:pPr/>
              <a:t>09/06/58</a:t>
            </a:fld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FC7972A-2F91-44E3-B62B-29D52CF2542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nessara@econ.tu.ac.th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angkokair.com/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laos.gov.la/" TargetMode="External"/><Relationship Id="rId2" Type="http://schemas.openxmlformats.org/officeDocument/2006/relationships/hyperlink" Target="http://www.sncsez.gov.la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84784"/>
            <a:ext cx="8820471" cy="2304256"/>
          </a:xfrm>
        </p:spPr>
        <p:txBody>
          <a:bodyPr>
            <a:normAutofit/>
          </a:bodyPr>
          <a:lstStyle/>
          <a:p>
            <a:r>
              <a:rPr lang="en-US" sz="2800" dirty="0" smtClean="0">
                <a:effectLst/>
              </a:rPr>
              <a:t>Overview of the Lao People’s Democratic Republic</a:t>
            </a:r>
            <a:br>
              <a:rPr lang="en-US" sz="2800" dirty="0" smtClean="0">
                <a:effectLst/>
              </a:rPr>
            </a:br>
            <a:r>
              <a:rPr lang="en-US" sz="2800" dirty="0" smtClean="0">
                <a:effectLst/>
              </a:rPr>
              <a:t/>
            </a:r>
            <a:br>
              <a:rPr lang="en-US" sz="2800" dirty="0" smtClean="0">
                <a:effectLst/>
              </a:rPr>
            </a:br>
            <a:r>
              <a:rPr lang="en-US" sz="2800" dirty="0">
                <a:effectLst/>
              </a:rPr>
              <a:t> </a:t>
            </a:r>
            <a:r>
              <a:rPr lang="en-US" sz="2800" dirty="0" smtClean="0">
                <a:effectLst/>
              </a:rPr>
              <a:t>(The Lao PDR)</a:t>
            </a:r>
            <a:br>
              <a:rPr lang="en-US" sz="2800" dirty="0" smtClean="0">
                <a:effectLst/>
              </a:rPr>
            </a:br>
            <a:endParaRPr lang="th-TH" sz="2800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827582" y="3429000"/>
            <a:ext cx="7992889" cy="1526327"/>
          </a:xfrm>
          <a:prstGeom prst="rect">
            <a:avLst/>
          </a:prstGeom>
        </p:spPr>
        <p:txBody>
          <a:bodyPr vert="horz" lIns="45720" rIns="45720" anchor="ctr">
            <a:noAutofit/>
          </a:bodyPr>
          <a:lstStyle>
            <a:lvl1pPr marL="0" marR="64008" indent="0" algn="r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sz="3200" b="1" dirty="0" smtClean="0">
                <a:solidFill>
                  <a:srgbClr val="002060"/>
                </a:solidFill>
                <a:latin typeface="Cordia New" pitchFamily="34" charset="-34"/>
                <a:cs typeface="Cordia New" pitchFamily="34" charset="-34"/>
              </a:rPr>
              <a:t>By NESSARA SUKPANICH</a:t>
            </a:r>
          </a:p>
          <a:p>
            <a:r>
              <a:rPr lang="en-US" sz="3200" b="1" dirty="0" smtClean="0">
                <a:solidFill>
                  <a:srgbClr val="002060"/>
                </a:solidFill>
                <a:latin typeface="Cordia New" pitchFamily="34" charset="-34"/>
                <a:cs typeface="Cordia New" pitchFamily="34" charset="-34"/>
                <a:hlinkClick r:id="rId2"/>
              </a:rPr>
              <a:t>nessara@econ.tu.ac.th</a:t>
            </a:r>
            <a:endParaRPr lang="en-US" sz="3200" b="1" dirty="0" smtClean="0">
              <a:solidFill>
                <a:srgbClr val="00206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1</a:t>
            </a:fld>
            <a:endParaRPr lang="th-TH"/>
          </a:p>
        </p:txBody>
      </p:sp>
      <p:pic>
        <p:nvPicPr>
          <p:cNvPr id="6" name="Picture 1" descr="Lao PD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52636"/>
            <a:ext cx="1872208" cy="123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72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Political system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: Socialist republic</a:t>
            </a:r>
          </a:p>
          <a:p>
            <a:r>
              <a:rPr lang="en-US" sz="4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Head of state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: Gen </a:t>
            </a:r>
            <a:r>
              <a:rPr lang="en-US" sz="4000" dirty="0" err="1" smtClean="0">
                <a:latin typeface="Cordia New" panose="020B0304020202020204" pitchFamily="34" charset="-34"/>
                <a:cs typeface="Cordia New" panose="020B0304020202020204" pitchFamily="34" charset="-34"/>
              </a:rPr>
              <a:t>Choummali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4000" dirty="0" err="1" smtClean="0">
                <a:latin typeface="Cordia New" panose="020B0304020202020204" pitchFamily="34" charset="-34"/>
                <a:cs typeface="Cordia New" panose="020B0304020202020204" pitchFamily="34" charset="-34"/>
              </a:rPr>
              <a:t>Saignasone</a:t>
            </a:r>
            <a:endParaRPr lang="en-US" sz="40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en-US" sz="4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Prime minister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4000" dirty="0" err="1" smtClean="0">
                <a:latin typeface="Cordia New" panose="020B0304020202020204" pitchFamily="34" charset="-34"/>
                <a:cs typeface="Cordia New" panose="020B0304020202020204" pitchFamily="34" charset="-34"/>
              </a:rPr>
              <a:t>Bouasone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4000" dirty="0" err="1" smtClean="0">
                <a:latin typeface="Cordia New" panose="020B0304020202020204" pitchFamily="34" charset="-34"/>
                <a:cs typeface="Cordia New" panose="020B0304020202020204" pitchFamily="34" charset="-34"/>
              </a:rPr>
              <a:t>Bouphavanh</a:t>
            </a:r>
            <a:endParaRPr lang="en-US" sz="40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en-US" sz="4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Political Parties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: Lao People’s Revolutionary Party or LPRP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Lao PDR at a glance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892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Basic information of the Lao PDR (2013)</a:t>
            </a:r>
            <a:endParaRPr lang="th-TH" sz="40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11560" y="1340768"/>
          <a:ext cx="7077456" cy="3200400"/>
        </p:xfrm>
        <a:graphic>
          <a:graphicData uri="http://schemas.openxmlformats.org/drawingml/2006/table">
            <a:tbl>
              <a:tblPr/>
              <a:tblGrid>
                <a:gridCol w="2633472"/>
                <a:gridCol w="4443984"/>
              </a:tblGrid>
              <a:tr h="0"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6600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Population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33CC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6.770 million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6600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GDP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33CC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$11.14 billion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6600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GDP growth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3600" b="1" dirty="0">
                          <a:solidFill>
                            <a:srgbClr val="0033CC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8.1%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3600" b="1" dirty="0" smtClean="0">
                          <a:solidFill>
                            <a:srgbClr val="006600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GNI per capita</a:t>
                      </a:r>
                      <a:endParaRPr lang="en-US" sz="3600" b="1" dirty="0">
                        <a:solidFill>
                          <a:srgbClr val="006600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b="1" dirty="0" smtClean="0">
                          <a:solidFill>
                            <a:srgbClr val="0033CC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$1,460</a:t>
                      </a:r>
                      <a:endParaRPr lang="th-TH" sz="3600" b="1" dirty="0">
                        <a:solidFill>
                          <a:srgbClr val="0033CC"/>
                        </a:solidFill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3600" b="1" dirty="0">
                          <a:solidFill>
                            <a:srgbClr val="006600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Inflation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3600" b="1" dirty="0">
                          <a:solidFill>
                            <a:srgbClr val="0033CC"/>
                          </a:solidFill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6.4%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3568" y="5157192"/>
            <a:ext cx="2520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Source: World Bank</a:t>
            </a:r>
            <a:endParaRPr lang="th-TH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3196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</a:t>
            </a:fld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8" y="37372"/>
            <a:ext cx="6228184" cy="673354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8" name="TextBox 7"/>
          <p:cNvSpPr txBox="1"/>
          <p:nvPr/>
        </p:nvSpPr>
        <p:spPr>
          <a:xfrm>
            <a:off x="6427103" y="440562"/>
            <a:ext cx="2697177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Geography </a:t>
            </a:r>
            <a:endParaRPr lang="th-TH" sz="3600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7103" y="1325391"/>
            <a:ext cx="2716897" cy="15081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Administration</a:t>
            </a:r>
            <a:endParaRPr lang="th-TH" sz="3600" b="1" dirty="0" smtClean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r>
              <a:rPr lang="en-US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16 Provinces</a:t>
            </a:r>
          </a:p>
          <a:p>
            <a:r>
              <a:rPr lang="en-US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</a:t>
            </a:r>
            <a:r>
              <a:rPr lang="th-TH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Capital City</a:t>
            </a:r>
            <a:endParaRPr lang="th-TH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93869" y="5661248"/>
            <a:ext cx="2730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47844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14</a:t>
            </a:r>
            <a:r>
              <a:rPr lang="en-US" b="1" baseline="30000" dirty="0" smtClean="0">
                <a:solidFill>
                  <a:srgbClr val="C00000"/>
                </a:solidFill>
              </a:rPr>
              <a:t>th</a:t>
            </a:r>
            <a:r>
              <a:rPr lang="en-US" b="1" dirty="0" smtClean="0">
                <a:solidFill>
                  <a:srgbClr val="C00000"/>
                </a:solidFill>
              </a:rPr>
              <a:t> century</a:t>
            </a:r>
            <a:r>
              <a:rPr lang="en-US" dirty="0" smtClean="0"/>
              <a:t>: Kingdom of </a:t>
            </a:r>
            <a:r>
              <a:rPr lang="en-US" dirty="0" err="1" smtClean="0"/>
              <a:t>Lan</a:t>
            </a:r>
            <a:r>
              <a:rPr lang="en-US" dirty="0" smtClean="0"/>
              <a:t> </a:t>
            </a:r>
            <a:r>
              <a:rPr lang="en-US" dirty="0" err="1" smtClean="0"/>
              <a:t>Xang</a:t>
            </a:r>
            <a:r>
              <a:rPr lang="en-US" dirty="0" smtClean="0"/>
              <a:t> (Land of a million elephants) --- King </a:t>
            </a:r>
            <a:r>
              <a:rPr lang="en-US" dirty="0" err="1" smtClean="0"/>
              <a:t>Fa</a:t>
            </a:r>
            <a:r>
              <a:rPr lang="en-US" dirty="0" smtClean="0"/>
              <a:t> </a:t>
            </a:r>
            <a:r>
              <a:rPr lang="en-US" dirty="0" err="1" smtClean="0"/>
              <a:t>Ngum</a:t>
            </a:r>
            <a:endParaRPr lang="en-US" dirty="0" smtClean="0"/>
          </a:p>
          <a:p>
            <a:r>
              <a:rPr lang="en-US" b="1" dirty="0" smtClean="0">
                <a:solidFill>
                  <a:srgbClr val="C00000"/>
                </a:solidFill>
              </a:rPr>
              <a:t>Late 18</a:t>
            </a:r>
            <a:r>
              <a:rPr lang="en-US" b="1" baseline="30000" dirty="0" smtClean="0">
                <a:solidFill>
                  <a:srgbClr val="C00000"/>
                </a:solidFill>
              </a:rPr>
              <a:t>th</a:t>
            </a:r>
            <a:r>
              <a:rPr lang="en-US" b="1" dirty="0" smtClean="0">
                <a:solidFill>
                  <a:srgbClr val="C00000"/>
                </a:solidFill>
              </a:rPr>
              <a:t> century</a:t>
            </a:r>
            <a:r>
              <a:rPr lang="en-US" dirty="0" smtClean="0"/>
              <a:t>: </a:t>
            </a:r>
            <a:r>
              <a:rPr lang="en-US" dirty="0" err="1" smtClean="0"/>
              <a:t>Lan</a:t>
            </a:r>
            <a:r>
              <a:rPr lang="en-US" dirty="0" smtClean="0"/>
              <a:t> </a:t>
            </a:r>
            <a:r>
              <a:rPr lang="en-US" dirty="0" err="1" smtClean="0"/>
              <a:t>Xang</a:t>
            </a:r>
            <a:r>
              <a:rPr lang="en-US" dirty="0" smtClean="0"/>
              <a:t> Kingdom was divided into three principalities under Siamese rule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19</a:t>
            </a:r>
            <a:r>
              <a:rPr lang="en-US" b="1" baseline="30000" dirty="0" smtClean="0">
                <a:solidFill>
                  <a:srgbClr val="C00000"/>
                </a:solidFill>
              </a:rPr>
              <a:t>th</a:t>
            </a:r>
            <a:r>
              <a:rPr lang="en-US" b="1" dirty="0" smtClean="0">
                <a:solidFill>
                  <a:srgbClr val="C00000"/>
                </a:solidFill>
              </a:rPr>
              <a:t> Century</a:t>
            </a:r>
            <a:r>
              <a:rPr lang="en-US" dirty="0" smtClean="0"/>
              <a:t>: Laos was incorporated into French Indochina and a brief Japanese occupation during World War II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1954</a:t>
            </a:r>
            <a:r>
              <a:rPr lang="en-US" dirty="0" smtClean="0"/>
              <a:t>: Laos gained full independence as a constitutional monarchy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5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bit of 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834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1959</a:t>
            </a:r>
            <a:r>
              <a:rPr lang="en-US" dirty="0" smtClean="0"/>
              <a:t>: War between US and Vietnam spilled to Lao territory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1975</a:t>
            </a:r>
            <a:r>
              <a:rPr lang="en-US" dirty="0" smtClean="0"/>
              <a:t>: Lao monarchy ended with the foundation of </a:t>
            </a:r>
            <a:r>
              <a:rPr lang="en-US" dirty="0" smtClean="0">
                <a:solidFill>
                  <a:srgbClr val="0033CC"/>
                </a:solidFill>
              </a:rPr>
              <a:t>the Lao PDR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1986</a:t>
            </a:r>
            <a:r>
              <a:rPr lang="en-US" dirty="0" smtClean="0"/>
              <a:t>: The ruling Lao People’s Revolutionary Party introduced comprehensive economic liberalization policies (New Economic Mechanism: NEM)</a:t>
            </a:r>
          </a:p>
          <a:p>
            <a:r>
              <a:rPr lang="en-US" b="1" dirty="0" smtClean="0">
                <a:solidFill>
                  <a:srgbClr val="C00000"/>
                </a:solidFill>
              </a:rPr>
              <a:t>1997</a:t>
            </a:r>
            <a:r>
              <a:rPr lang="en-US" dirty="0" smtClean="0"/>
              <a:t>: Admission to </a:t>
            </a:r>
            <a:r>
              <a:rPr lang="en-US" b="1" dirty="0" smtClean="0">
                <a:solidFill>
                  <a:srgbClr val="0033CC"/>
                </a:solidFill>
              </a:rPr>
              <a:t>ASEAN</a:t>
            </a:r>
          </a:p>
          <a:p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6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bit of 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519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60" y="107576"/>
            <a:ext cx="8901900" cy="1336956"/>
          </a:xfr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Unilateral Trade </a:t>
            </a:r>
            <a:r>
              <a:rPr lang="en-US" sz="3600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A</a:t>
            </a:r>
            <a:r>
              <a:rPr lang="en-US" sz="36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greements with </a:t>
            </a:r>
            <a:r>
              <a:rPr lang="en-US" sz="36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39</a:t>
            </a:r>
            <a:r>
              <a:rPr lang="en-US" sz="36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nations</a:t>
            </a:r>
            <a:br>
              <a:rPr lang="en-US" sz="36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</a:br>
            <a:r>
              <a:rPr lang="en-US" sz="36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Bilateral Investment Treaties with </a:t>
            </a:r>
            <a:r>
              <a:rPr lang="en-US" sz="3600" b="1" dirty="0" smtClean="0">
                <a:solidFill>
                  <a:srgbClr val="0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27</a:t>
            </a:r>
            <a:r>
              <a:rPr lang="en-US" sz="3600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nations</a:t>
            </a:r>
            <a:endParaRPr lang="en-US" sz="3600" dirty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229" y="1921914"/>
            <a:ext cx="7192851" cy="371151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3347864" y="5884333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6878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998" y="199699"/>
            <a:ext cx="8507288" cy="1143000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Laos: Unique Development Path and Way </a:t>
            </a:r>
            <a:r>
              <a:rPr lang="en-US" sz="4000" dirty="0">
                <a:latin typeface="Cordia New" panose="020B0304020202020204" pitchFamily="34" charset="-34"/>
                <a:cs typeface="Cordia New" panose="020B0304020202020204" pitchFamily="34" charset="-34"/>
              </a:rPr>
              <a:t>A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head </a:t>
            </a:r>
            <a:endParaRPr lang="en-US" sz="40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Oval 2"/>
          <p:cNvSpPr/>
          <p:nvPr/>
        </p:nvSpPr>
        <p:spPr>
          <a:xfrm>
            <a:off x="1527134" y="5361297"/>
            <a:ext cx="529211" cy="54425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825424" y="3781990"/>
            <a:ext cx="907218" cy="84418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024188" y="3373798"/>
            <a:ext cx="5934717" cy="3006089"/>
          </a:xfrm>
          <a:prstGeom prst="straightConnector1">
            <a:avLst/>
          </a:prstGeom>
          <a:ln w="127000">
            <a:solidFill>
              <a:schemeClr val="accent3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43890" y="4801084"/>
            <a:ext cx="2861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Agriculture sector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798593" y="3212976"/>
            <a:ext cx="34804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Natural Resource and </a:t>
            </a:r>
          </a:p>
          <a:p>
            <a:r>
              <a:rPr lang="en-US" sz="2400" dirty="0" smtClean="0"/>
              <a:t>Manufacturing sector </a:t>
            </a:r>
            <a:endParaRPr lang="en-US" sz="24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/>
          <a:srcRect l="17500" t="4055" r="-7399" b="7889"/>
          <a:stretch/>
        </p:blipFill>
        <p:spPr>
          <a:xfrm>
            <a:off x="6373368" y="1357822"/>
            <a:ext cx="1627632" cy="20025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93188" y="1617486"/>
            <a:ext cx="42691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Non-natural resource, </a:t>
            </a:r>
          </a:p>
          <a:p>
            <a:r>
              <a:rPr lang="en-US" sz="2400" dirty="0" smtClean="0"/>
              <a:t>Sustainable manufacturing </a:t>
            </a:r>
          </a:p>
          <a:p>
            <a:r>
              <a:rPr lang="en-US" sz="2400" dirty="0" smtClean="0"/>
              <a:t>and service sector</a:t>
            </a:r>
            <a:endParaRPr lang="en-US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3419872" y="6115165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2947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9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Lao PDR GDP Growth</a:t>
            </a:r>
            <a:endParaRPr lang="th-TH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844898"/>
              </p:ext>
            </p:extLst>
          </p:nvPr>
        </p:nvGraphicFramePr>
        <p:xfrm>
          <a:off x="539552" y="1556792"/>
          <a:ext cx="7169358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893"/>
                <a:gridCol w="1194893"/>
                <a:gridCol w="1194893"/>
                <a:gridCol w="1194893"/>
                <a:gridCol w="1194893"/>
                <a:gridCol w="119489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GDP</a:t>
                      </a:r>
                      <a:r>
                        <a:rPr lang="en-US" sz="3200" b="1" baseline="0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Growth</a:t>
                      </a:r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b="1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2009</a:t>
                      </a:r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b="1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2010</a:t>
                      </a:r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b="1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2011</a:t>
                      </a:r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b="1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2012</a:t>
                      </a:r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b="1" dirty="0" smtClean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2013</a:t>
                      </a:r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h-TH" sz="3200" b="1" dirty="0"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7.5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8.5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8.0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8.2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3200" b="1" dirty="0"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8.1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83568" y="4005064"/>
            <a:ext cx="2520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World Bank</a:t>
            </a:r>
            <a:endParaRPr lang="th-TH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6105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10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Lao PDR Real GDP (2013), by industrial of origin</a:t>
            </a:r>
            <a:endParaRPr lang="th-TH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608254"/>
              </p:ext>
            </p:extLst>
          </p:nvPr>
        </p:nvGraphicFramePr>
        <p:xfrm>
          <a:off x="395536" y="764704"/>
          <a:ext cx="8352928" cy="52671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81763"/>
                <a:gridCol w="1975021"/>
                <a:gridCol w="1296144"/>
              </a:tblGrid>
              <a:tr h="569518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0" i="0" u="none" strike="noStrike" dirty="0" smtClean="0">
                          <a:solidFill>
                            <a:srgbClr val="0066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Billion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66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Kips</a:t>
                      </a:r>
                      <a:endParaRPr lang="th-TH" sz="2800" b="0" i="0" u="none" strike="noStrike" dirty="0">
                        <a:solidFill>
                          <a:srgbClr val="0066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0" i="0" u="none" strike="noStrike" dirty="0" smtClean="0">
                          <a:solidFill>
                            <a:srgbClr val="0066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(% of total)</a:t>
                      </a:r>
                      <a:endParaRPr lang="th-TH" sz="2800" b="0" i="0" u="none" strike="noStrike" dirty="0">
                        <a:solidFill>
                          <a:srgbClr val="0066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569518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GDP by industrial origin at 1990 | 2002 market prices</a:t>
                      </a:r>
                      <a:endParaRPr lang="en-US" sz="24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39652.7</a:t>
                      </a:r>
                      <a:endParaRPr lang="th-TH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100</a:t>
                      </a:r>
                      <a:endParaRPr lang="th-TH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Agriculture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10163.3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25.6</a:t>
                      </a:r>
                      <a:endParaRPr lang="th-TH" sz="2400" b="0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Mining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2634.1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6.6</a:t>
                      </a:r>
                      <a:endParaRPr lang="th-TH" sz="2400" b="0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Manufacturing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4021.5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10.1</a:t>
                      </a:r>
                      <a:endParaRPr lang="th-TH" sz="2400" b="0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</a:t>
                      </a:r>
                      <a:r>
                        <a:rPr lang="en-US" sz="24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Electricity, gas, and water</a:t>
                      </a:r>
                      <a:endParaRPr lang="en-US" sz="24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1977.9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5.0</a:t>
                      </a:r>
                      <a:endParaRPr lang="th-TH" sz="24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Construction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2706.0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6.8</a:t>
                      </a:r>
                      <a:endParaRPr lang="th-TH" sz="2400" b="0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Trade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7639.7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19.3</a:t>
                      </a:r>
                      <a:endParaRPr lang="th-TH" sz="2400" b="0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Transport and communications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1944.1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4.9</a:t>
                      </a:r>
                      <a:endParaRPr lang="th-TH" sz="2400" b="0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Finance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1480.2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3.7</a:t>
                      </a:r>
                      <a:endParaRPr lang="th-TH" sz="2400" b="0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Public </a:t>
                      </a:r>
                      <a:r>
                        <a:rPr lang="en-US" sz="2400" u="none" strike="noStrike" dirty="0" err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administration</a:t>
                      </a:r>
                      <a:r>
                        <a:rPr lang="en-US" sz="2400" u="none" strike="noStrike" baseline="30000" dirty="0" err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b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1798.6</a:t>
                      </a:r>
                      <a:endParaRPr lang="th-TH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4.5</a:t>
                      </a:r>
                      <a:endParaRPr lang="th-TH" sz="2400" b="0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Others</a:t>
                      </a:r>
                      <a:r>
                        <a:rPr lang="en-US" sz="2400" u="none" strike="noStrike" baseline="3000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2363.8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6.0</a:t>
                      </a:r>
                      <a:endParaRPr lang="th-TH" sz="2400" b="0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2790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Taxes on imports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2923.7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40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7.4</a:t>
                      </a:r>
                      <a:endParaRPr lang="th-TH" sz="2400" b="0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6313229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Asian Development Bank</a:t>
            </a:r>
            <a:endParaRPr lang="th-TH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74548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11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Lao PDR export (2013), by country of destination</a:t>
            </a:r>
            <a:endParaRPr lang="th-TH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313229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Asian Development Bank</a:t>
            </a:r>
            <a:endParaRPr lang="th-TH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102819"/>
              </p:ext>
            </p:extLst>
          </p:nvPr>
        </p:nvGraphicFramePr>
        <p:xfrm>
          <a:off x="611560" y="764704"/>
          <a:ext cx="7704856" cy="5234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04092"/>
                <a:gridCol w="2125478"/>
                <a:gridCol w="1275286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endParaRPr lang="th-TH" sz="28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billion Kips</a:t>
                      </a:r>
                      <a:endParaRPr lang="en-US" sz="28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% of total</a:t>
                      </a:r>
                      <a:endParaRPr lang="en-US" sz="28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Exports, total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3697.9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100</a:t>
                      </a:r>
                      <a:endParaRPr lang="th-TH" sz="28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1. Thailand</a:t>
                      </a:r>
                      <a:endParaRPr lang="en-US" sz="28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1231.0</a:t>
                      </a:r>
                      <a:endParaRPr lang="th-TH" sz="28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33.3</a:t>
                      </a:r>
                      <a:endParaRPr lang="th-TH" sz="28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2. China, People's Republic of</a:t>
                      </a:r>
                      <a:endParaRPr lang="en-US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927.9</a:t>
                      </a:r>
                      <a:endParaRPr lang="th-TH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25.1</a:t>
                      </a:r>
                      <a:endParaRPr lang="th-TH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3. Viet Nam</a:t>
                      </a:r>
                      <a:endParaRPr lang="en-US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425.7</a:t>
                      </a:r>
                      <a:endParaRPr lang="th-TH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11.5</a:t>
                      </a:r>
                      <a:endParaRPr lang="th-TH" sz="28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4. United Kingdom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71.6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1.9</a:t>
                      </a:r>
                      <a:endParaRPr lang="th-TH" sz="2800" b="1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5. Japan</a:t>
                      </a:r>
                      <a:endParaRPr lang="en-US" sz="28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97.8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2.6</a:t>
                      </a:r>
                      <a:endParaRPr lang="th-TH" sz="2800" b="1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6. Germany</a:t>
                      </a:r>
                      <a:endParaRPr lang="en-US" sz="28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83.4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2.3</a:t>
                      </a:r>
                      <a:endParaRPr lang="th-TH" sz="2800" b="1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7. India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101.6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2.7</a:t>
                      </a:r>
                      <a:endParaRPr lang="th-TH" sz="2800" b="1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8. United States</a:t>
                      </a:r>
                      <a:endParaRPr lang="en-US" sz="28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28.3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0.8</a:t>
                      </a:r>
                      <a:endParaRPr lang="th-TH" sz="2800" b="1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9. Netherlands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45.4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1.2</a:t>
                      </a:r>
                      <a:endParaRPr lang="th-TH" sz="2800" b="1" i="0" u="none" strike="noStrike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10. Australia</a:t>
                      </a:r>
                      <a:endParaRPr lang="en-US" sz="28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50.9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1.4</a:t>
                      </a:r>
                      <a:endParaRPr lang="th-TH" sz="28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5456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12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57606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Lao PDR import (2013), by country of origin</a:t>
            </a:r>
            <a:endParaRPr lang="th-TH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313229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Asian Development Bank</a:t>
            </a:r>
            <a:endParaRPr lang="th-TH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811786"/>
              </p:ext>
            </p:extLst>
          </p:nvPr>
        </p:nvGraphicFramePr>
        <p:xfrm>
          <a:off x="611560" y="764704"/>
          <a:ext cx="7704856" cy="52349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04092"/>
                <a:gridCol w="2125478"/>
                <a:gridCol w="1275286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endParaRPr lang="th-TH" sz="28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billion Kips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% of total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Imports, total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7,265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100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1. Thailand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4,069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56.0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2. China, People's Republic of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1,893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26.1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3. Viet Nam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488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6.7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4. Korea, Republic of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206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2.8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5. Japan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134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1.8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6. Germany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  46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0.6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7. France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  15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0.2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8. Singapore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  29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0.4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9. Belgium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  32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0.4</a:t>
                      </a:r>
                    </a:p>
                  </a:txBody>
                  <a:tcPr marL="9525" marR="9525" marT="9525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10. Australia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       42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800" b="1" i="0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0.6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5320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116952"/>
            <a:ext cx="8042276" cy="1336956"/>
          </a:xfrm>
        </p:spPr>
        <p:txBody>
          <a:bodyPr>
            <a:normAutofit/>
          </a:bodyPr>
          <a:lstStyle/>
          <a:p>
            <a:r>
              <a:rPr lang="en-US" sz="4400" dirty="0" smtClean="0"/>
              <a:t>Infrastructure Development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26853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4514"/>
            <a:ext cx="8042276" cy="657128"/>
          </a:xfrm>
          <a:noFill/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Regional </a:t>
            </a: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</a:t>
            </a:r>
            <a:r>
              <a:rPr 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oad </a:t>
            </a:r>
            <a:r>
              <a:rPr 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N</a:t>
            </a:r>
            <a:r>
              <a:rPr 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etwork</a:t>
            </a:r>
            <a:endParaRPr 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7" name="Picture 3" descr="scan000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lum bright="-16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908720"/>
            <a:ext cx="4637810" cy="5682488"/>
          </a:xfrm>
          <a:noFill/>
        </p:spPr>
      </p:pic>
      <p:graphicFrame>
        <p:nvGraphicFramePr>
          <p:cNvPr id="8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6765683"/>
              </p:ext>
            </p:extLst>
          </p:nvPr>
        </p:nvGraphicFramePr>
        <p:xfrm>
          <a:off x="5220072" y="980728"/>
          <a:ext cx="3744416" cy="5056384"/>
        </p:xfrm>
        <a:graphic>
          <a:graphicData uri="http://schemas.openxmlformats.org/drawingml/2006/table">
            <a:tbl>
              <a:tblPr/>
              <a:tblGrid>
                <a:gridCol w="230427"/>
                <a:gridCol w="1675822"/>
                <a:gridCol w="1838167"/>
              </a:tblGrid>
              <a:tr h="932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1</a:t>
                      </a:r>
                    </a:p>
                  </a:txBody>
                  <a:tcPr marT="45308" marB="453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East-West Economic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Corridor ( EWEC)</a:t>
                      </a: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Da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 Nang (VN) passing across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Savannakhet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 (Laos) to Myanmar</a:t>
                      </a: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2</a:t>
                      </a:r>
                    </a:p>
                  </a:txBody>
                  <a:tcPr marT="45308" marB="453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North-South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Economic Corridor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(West) NSEC(W)</a:t>
                      </a: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Kunming-Bangkok     Via Northern Lao PDR/Myanmar</a:t>
                      </a: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26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3</a:t>
                      </a:r>
                    </a:p>
                  </a:txBody>
                  <a:tcPr marT="45308" marB="453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Northeastern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Corridor( NEC)</a:t>
                      </a: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Nanning-Hanoi (VN) Vientiane (Laos) -Bangkok/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Laem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Chabang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V Mattana UNI" pitchFamily="18" charset="-34"/>
                        <a:cs typeface="Arial" charset="0"/>
                      </a:endParaRP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79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4</a:t>
                      </a:r>
                    </a:p>
                  </a:txBody>
                  <a:tcPr marT="45308" marB="453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North South Corridor via Laos to Cambodia</a:t>
                      </a: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Kunming-Mohan-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Luang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 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Prabang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-Vientiane-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Pakse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-Phnom Penh/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V Mattana UNI" pitchFamily="18" charset="-34"/>
                          <a:cs typeface="Arial" charset="0"/>
                        </a:rPr>
                        <a:t>Sihanoukville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V Mattana UNI" pitchFamily="18" charset="-34"/>
                        <a:cs typeface="Arial" charset="0"/>
                      </a:endParaRPr>
                    </a:p>
                  </a:txBody>
                  <a:tcPr marT="45308" marB="453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62960" y="603738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8860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60" y="27293"/>
            <a:ext cx="8701392" cy="850972"/>
          </a:xfrm>
        </p:spPr>
        <p:txBody>
          <a:bodyPr>
            <a:normAutofit/>
          </a:bodyPr>
          <a:lstStyle/>
          <a:p>
            <a:r>
              <a:rPr lang="en-US" sz="44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Regional Transportation Routes</a:t>
            </a:r>
            <a:endParaRPr lang="en-US" sz="44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818614"/>
              </p:ext>
            </p:extLst>
          </p:nvPr>
        </p:nvGraphicFramePr>
        <p:xfrm>
          <a:off x="400615" y="1052736"/>
          <a:ext cx="4902800" cy="1802319"/>
        </p:xfrm>
        <a:graphic>
          <a:graphicData uri="http://schemas.openxmlformats.org/drawingml/2006/table">
            <a:tbl>
              <a:tblPr/>
              <a:tblGrid>
                <a:gridCol w="1445178"/>
                <a:gridCol w="1202064"/>
                <a:gridCol w="958950"/>
                <a:gridCol w="1296608"/>
              </a:tblGrid>
              <a:tr h="60077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Vientiane-Singapore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cost (US$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)*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(km)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Transit time (days)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60077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Via Bangkok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1,617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2,198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6-7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0077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Via Danang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2,150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2,801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9-10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063989"/>
              </p:ext>
            </p:extLst>
          </p:nvPr>
        </p:nvGraphicFramePr>
        <p:xfrm>
          <a:off x="400615" y="3356992"/>
          <a:ext cx="4902800" cy="1750347"/>
        </p:xfrm>
        <a:graphic>
          <a:graphicData uri="http://schemas.openxmlformats.org/drawingml/2006/table">
            <a:tbl>
              <a:tblPr/>
              <a:tblGrid>
                <a:gridCol w="1445178"/>
                <a:gridCol w="1202064"/>
                <a:gridCol w="958950"/>
                <a:gridCol w="1296608"/>
              </a:tblGrid>
              <a:tr h="64314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Vientiane-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Hongkong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cost (US$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)*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Distance (km)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Transit time (days)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55359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Via Bangkok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2,006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3,398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8-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59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Via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Danang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2,150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1,330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7-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 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5536" y="5301208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*Per one 20 foot container</a:t>
            </a:r>
          </a:p>
          <a:p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Source: Development Reviews, July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79912" y="6153109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39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12729" y="1586065"/>
            <a:ext cx="3564267" cy="101566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421km: connecting Southern China-Vientiane Capital (complete in 2018)</a:t>
            </a:r>
            <a:endParaRPr 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687" y="2757565"/>
            <a:ext cx="3542309" cy="2555174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2729" y="260648"/>
            <a:ext cx="7602592" cy="729924"/>
          </a:xfrm>
          <a:noFill/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800" b="1" dirty="0" smtClean="0">
                <a:solidFill>
                  <a:schemeClr val="tx2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High Speed Railway</a:t>
            </a:r>
            <a:endParaRPr lang="en-US" sz="4800" b="1" dirty="0">
              <a:solidFill>
                <a:schemeClr val="tx2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955" y="1586065"/>
            <a:ext cx="4321808" cy="37266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88661" y="589884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Ministry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of Planning and Investment (Lao PDR)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3061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862" y="252362"/>
            <a:ext cx="2935013" cy="1815946"/>
          </a:xfr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400" b="1" dirty="0" smtClean="0">
                <a:solidFill>
                  <a:schemeClr val="tx2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Direct flights to Asian major cities</a:t>
            </a:r>
            <a:endParaRPr lang="en-US" sz="4400" b="1" dirty="0">
              <a:solidFill>
                <a:schemeClr val="tx2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944" y="48229"/>
            <a:ext cx="4336792" cy="61369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2039" y="4108768"/>
            <a:ext cx="1149697" cy="836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280" y="2192003"/>
            <a:ext cx="1450052" cy="9859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0280" y="3177984"/>
            <a:ext cx="1437070" cy="9172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1207" y="1220508"/>
            <a:ext cx="1418676" cy="9458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1207" y="305733"/>
            <a:ext cx="1418676" cy="914775"/>
          </a:xfrm>
          <a:prstGeom prst="rect">
            <a:avLst/>
          </a:prstGeom>
        </p:spPr>
      </p:pic>
      <p:pic>
        <p:nvPicPr>
          <p:cNvPr id="7170" name="Picture 2" descr="Bangkok Airways Logo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04" y="4987950"/>
            <a:ext cx="1450817" cy="86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635152" y="633571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683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60" y="27293"/>
            <a:ext cx="8701392" cy="737411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Thai-Lao Friendship Bridges 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e-shann.com/wp-content/uploads/2013/11/%E0%B8%AA%E0%B8%B0%E0%B8%9E%E0%B8%B2%E0%B8%99%E0%B8%A1%E0%B8%B4%E0%B8%95%E0%B8%A3%E0%B8%A0%E0%B8%B2%E0%B8%9E%E0%B9%84%E0%B8%97%E0%B8%A2-%E0%B8%A5%E0%B8%B2%E0%B8%A7-%E0%B9%80%E0%B8%8A%E0%B8%B5%E0%B8%A2%E0%B8%87%E0%B8%82%E0%B8%AD%E0%B8%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276" y="77546"/>
            <a:ext cx="3952410" cy="273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43138" y="2874468"/>
            <a:ext cx="478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</a:t>
            </a:r>
            <a:r>
              <a:rPr lang="en-US" sz="2400" b="1" baseline="30000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nd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Mukdahan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–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Savannakhet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(9 Jan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2007)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th-TH" sz="2400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028" name="Picture 4" descr="http://www.doh.go.th:88/vote56/images/stories/vote/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28" y="3898785"/>
            <a:ext cx="3754287" cy="250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0" y="6413870"/>
            <a:ext cx="4932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3</a:t>
            </a:r>
            <a:r>
              <a:rPr lang="en-US" sz="2400" b="1" baseline="30000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rd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Nakhon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Phanom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-</a:t>
            </a:r>
            <a:r>
              <a:rPr lang="en-US" sz="2400" b="1" dirty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Khammouane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11 Nov 2011)</a:t>
            </a:r>
            <a:endParaRPr lang="th-TH" sz="2400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030" name="Picture 6" descr="http://www.dailynews.co.th/imagecache/670x490/cover/4840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264" y="3286905"/>
            <a:ext cx="3952410" cy="289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851390" y="6138257"/>
            <a:ext cx="42792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4</a:t>
            </a:r>
            <a:r>
              <a:rPr lang="en-US" sz="2400" b="1" baseline="30000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:Chiang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Khong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Chiangrai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)-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Houayxay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Bokeo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11 Dec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2013)</a:t>
            </a:r>
            <a:endParaRPr lang="th-TH" sz="2400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1031" name="Picture 7" descr="D:\Nessara_2011\Academic_Work\7_Seminar_work\7_Seminar_2014\10_EGAT\1_PPT\2_Picture\1_Thail_Lao_Bridge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57" y="763707"/>
            <a:ext cx="3948289" cy="263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40530" y="3430224"/>
            <a:ext cx="3980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</a:t>
            </a:r>
            <a:r>
              <a:rPr lang="en-US" sz="2400" b="1" baseline="30000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st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Nong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Khai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– </a:t>
            </a:r>
            <a:r>
              <a:rPr lang="en-US" sz="2400" b="1" dirty="0" err="1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Viantiane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(8 April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1994)</a:t>
            </a:r>
            <a:r>
              <a:rPr lang="th-TH" sz="24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th-TH" sz="2400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267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984776" cy="737411"/>
          </a:xfrm>
        </p:spPr>
        <p:txBody>
          <a:bodyPr>
            <a:noAutofit/>
          </a:bodyPr>
          <a:lstStyle/>
          <a:p>
            <a:r>
              <a:rPr lang="en-US" sz="3200" dirty="0" smtClean="0"/>
              <a:t>Thai-Lao Friendship Bridges</a:t>
            </a:r>
            <a:endParaRPr 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84332" y="3356992"/>
            <a:ext cx="8236139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6</a:t>
            </a:r>
            <a:r>
              <a:rPr lang="en-US" sz="3600" b="1" baseline="30000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</a:t>
            </a:r>
            <a:r>
              <a:rPr lang="en-US" sz="36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Na Tan (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Ubon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atchatani</a:t>
            </a:r>
            <a:r>
              <a:rPr lang="th-TH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 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– 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Lakhonepheng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Saravane</a:t>
            </a:r>
            <a:r>
              <a:rPr lang="th-TH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</a:p>
          <a:p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(not yet under construction</a:t>
            </a:r>
            <a:r>
              <a:rPr lang="th-TH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  <a:endParaRPr lang="th-TH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1388" y="1628800"/>
            <a:ext cx="7505894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5</a:t>
            </a:r>
            <a:r>
              <a:rPr lang="en-US" sz="3600" b="1" baseline="30000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</a:t>
            </a:r>
            <a:r>
              <a:rPr lang="en-US" sz="36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Bueng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Kan</a:t>
            </a:r>
            <a:r>
              <a:rPr lang="en-US" sz="36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– Pak Sane</a:t>
            </a:r>
            <a:r>
              <a:rPr lang="th-TH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3600" b="1" dirty="0" err="1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Bolikhamxay</a:t>
            </a:r>
            <a:r>
              <a:rPr lang="th-TH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</a:p>
          <a:p>
            <a:r>
              <a:rPr lang="th-TH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(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not yet under construction</a:t>
            </a:r>
            <a:r>
              <a:rPr lang="th-TH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  <a:endParaRPr lang="en-US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120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99" y="2116952"/>
            <a:ext cx="7619951" cy="1336956"/>
          </a:xfrm>
        </p:spPr>
        <p:txBody>
          <a:bodyPr>
            <a:normAutofit/>
          </a:bodyPr>
          <a:lstStyle/>
          <a:p>
            <a:r>
              <a:rPr lang="en-US" sz="6000" dirty="0" smtClean="0"/>
              <a:t>Labor Market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13017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21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1560" y="116632"/>
            <a:ext cx="4608512" cy="634082"/>
          </a:xfrm>
        </p:spPr>
        <p:txBody>
          <a:bodyPr>
            <a:noAutofit/>
          </a:bodyPr>
          <a:lstStyle/>
          <a:p>
            <a:r>
              <a:rPr lang="en-US" sz="4000" dirty="0">
                <a:latin typeface="Cordia New" panose="020B0304020202020204" pitchFamily="34" charset="-34"/>
                <a:cs typeface="Cordia New" panose="020B0304020202020204" pitchFamily="34" charset="-34"/>
              </a:rPr>
              <a:t>L</a:t>
            </a:r>
            <a:r>
              <a:rPr lang="en-US" sz="40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abor Force)</a:t>
            </a:r>
            <a:endParaRPr lang="th-TH" sz="40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478366"/>
              </p:ext>
            </p:extLst>
          </p:nvPr>
        </p:nvGraphicFramePr>
        <p:xfrm>
          <a:off x="720056" y="980728"/>
          <a:ext cx="6840760" cy="48691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99773"/>
                <a:gridCol w="1351621"/>
                <a:gridCol w="1089366"/>
              </a:tblGrid>
              <a:tr h="352179"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 </a:t>
                      </a:r>
                      <a:r>
                        <a:rPr lang="en-US" sz="26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YEAR</a:t>
                      </a:r>
                      <a:endParaRPr lang="th-TH" sz="26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2005</a:t>
                      </a:r>
                      <a:endParaRPr lang="th-TH" sz="26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2010</a:t>
                      </a:r>
                      <a:endParaRPr lang="th-TH" sz="2600" b="1" i="0" u="none" strike="noStrike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LABOR </a:t>
                      </a:r>
                      <a:r>
                        <a:rPr lang="en-US" sz="2600" b="1" u="none" strike="noStrike" dirty="0" err="1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FORCE</a:t>
                      </a:r>
                      <a:r>
                        <a:rPr lang="en-US" sz="2600" b="1" u="none" strike="noStrike" baseline="30000" dirty="0" err="1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</a:t>
                      </a:r>
                      <a:r>
                        <a:rPr lang="en-US" sz="2600" b="1" u="none" strike="noStrike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thousand; calendar year</a:t>
                      </a:r>
                      <a:endParaRPr lang="en-US" sz="26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 smtClean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</a:t>
                      </a:r>
                      <a:r>
                        <a:rPr lang="en-US" sz="2600" b="1" u="none" strike="noStrike" dirty="0" smtClean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2600" b="1" u="none" strike="noStrike" dirty="0" smtClean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777</a:t>
                      </a:r>
                      <a:endParaRPr lang="th-TH" sz="26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 smtClean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</a:t>
                      </a:r>
                      <a:r>
                        <a:rPr lang="en-US" sz="2600" b="1" u="none" strike="noStrike" dirty="0" smtClean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2600" b="1" u="none" strike="noStrike" dirty="0" smtClean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020</a:t>
                      </a:r>
                      <a:endParaRPr lang="th-TH" sz="2600" b="1" i="0" u="none" strike="noStrike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Employed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</a:t>
                      </a:r>
                      <a:r>
                        <a:rPr lang="en-US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739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</a:t>
                      </a:r>
                      <a:r>
                        <a:rPr lang="en-US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023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Agriculture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</a:t>
                      </a:r>
                      <a:r>
                        <a:rPr lang="en-US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091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</a:t>
                      </a:r>
                      <a:r>
                        <a:rPr lang="en-US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461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Industry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164</a:t>
                      </a:r>
                      <a:endParaRPr lang="th-TH" sz="26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Services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399</a:t>
                      </a:r>
                      <a:endParaRPr lang="th-TH" sz="26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Unemployed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38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Unemployment </a:t>
                      </a:r>
                      <a:r>
                        <a:rPr lang="en-US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rate,</a:t>
                      </a:r>
                      <a:r>
                        <a:rPr lang="en-US" sz="2600" b="1" u="none" strike="noStrike" baseline="0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sz="2600" b="1" u="none" strike="noStrike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percent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1.4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1.9</a:t>
                      </a:r>
                      <a:endParaRPr lang="th-TH" sz="26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Labor force   annual change, percent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Labor force participation rate   percent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66.6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Male</a:t>
                      </a:r>
                      <a:endParaRPr lang="en-US" sz="26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66.8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334570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    Female</a:t>
                      </a:r>
                      <a:endParaRPr lang="en-US" sz="2600" b="1" i="0" u="none" strike="noStrike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66.3</a:t>
                      </a:r>
                      <a:endParaRPr lang="th-TH" sz="2600" b="1" i="0" u="none" strike="noStrike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600" b="1" u="none" strike="noStrike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...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5576" y="6140987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Asian Development Bank</a:t>
            </a:r>
            <a:endParaRPr lang="th-TH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1145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60" y="337575"/>
            <a:ext cx="9023040" cy="868052"/>
          </a:xfrm>
        </p:spPr>
        <p:txBody>
          <a:bodyPr/>
          <a:lstStyle/>
          <a:p>
            <a:r>
              <a:rPr lang="en-US" sz="3600" b="1" dirty="0" smtClean="0">
                <a:solidFill>
                  <a:schemeClr val="bg2">
                    <a:lumMod val="50000"/>
                  </a:schemeClr>
                </a:solidFill>
              </a:rPr>
              <a:t>One of the lowest labor cost in Asia</a:t>
            </a:r>
            <a:endParaRPr 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1558" y="5658403"/>
            <a:ext cx="35620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Source: http</a:t>
            </a:r>
            <a:r>
              <a:rPr lang="en-US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://</a:t>
            </a:r>
            <a:r>
              <a:rPr lang="en-US" sz="14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www.nwpc.dole.gov.ph</a:t>
            </a:r>
            <a:r>
              <a:rPr lang="en-US" sz="1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/p</a:t>
            </a: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7737971"/>
              </p:ext>
            </p:extLst>
          </p:nvPr>
        </p:nvGraphicFramePr>
        <p:xfrm>
          <a:off x="-361950" y="1205627"/>
          <a:ext cx="9670743" cy="421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3888" y="6104884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68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99" y="2116952"/>
            <a:ext cx="7619951" cy="1336956"/>
          </a:xfrm>
        </p:spPr>
        <p:txBody>
          <a:bodyPr>
            <a:normAutofit/>
          </a:bodyPr>
          <a:lstStyle/>
          <a:p>
            <a:r>
              <a:rPr lang="en-US" sz="6000" dirty="0" smtClean="0"/>
              <a:t>Capital Market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421507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24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Lao Securities Exchange (LSX)</a:t>
            </a:r>
            <a:endParaRPr lang="th-TH" dirty="0"/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Officially opened: 10 October</a:t>
            </a:r>
            <a:r>
              <a:rPr lang="th-TH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2010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Start operation: January 2011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Listed companies when first operate </a:t>
            </a:r>
            <a:endParaRPr lang="th-TH" sz="32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 err="1">
                <a:latin typeface="Cordia New" panose="020B0304020202020204" pitchFamily="34" charset="-34"/>
                <a:cs typeface="Cordia New" panose="020B0304020202020204" pitchFamily="34" charset="-34"/>
              </a:rPr>
              <a:t>Banque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 Pour Le Commerce </a:t>
            </a:r>
            <a:r>
              <a:rPr lang="en-US" sz="2800" dirty="0" err="1">
                <a:latin typeface="Cordia New" panose="020B0304020202020204" pitchFamily="34" charset="-34"/>
                <a:cs typeface="Cordia New" panose="020B0304020202020204" pitchFamily="34" charset="-34"/>
              </a:rPr>
              <a:t>Exterieur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 (</a:t>
            </a: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BCEL)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EDL 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Generation Public Company (EDL-GEN</a:t>
            </a: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Currently more companies have been listed</a:t>
            </a:r>
            <a:endParaRPr lang="th-TH" sz="32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Lao World Public Company (LWPC)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Petroleum Trading Lao Public Company (PTL)</a:t>
            </a:r>
            <a:endParaRPr lang="th-TH" sz="28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th-TH" sz="32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303044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25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0552" y="1628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Foreign Direct Investment in the Lao PDR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285885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26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520824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Investment Laws and regulations in the Lao PDR</a:t>
            </a:r>
            <a:endParaRPr lang="th-TH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2252232"/>
              </p:ext>
            </p:extLst>
          </p:nvPr>
        </p:nvGraphicFramePr>
        <p:xfrm>
          <a:off x="611560" y="692696"/>
          <a:ext cx="7848872" cy="5608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112"/>
                <a:gridCol w="6840760"/>
              </a:tblGrid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Year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Event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1986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New Economic Mechanism (NEM)</a:t>
                      </a:r>
                      <a:endParaRPr lang="en-US" sz="2000" b="1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3317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1988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Foreign Investment </a:t>
                      </a:r>
                      <a:r>
                        <a:rPr lang="en-US" sz="2000" b="1" kern="1200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Code</a:t>
                      </a:r>
                      <a:endParaRPr lang="en-US" sz="2000" b="1" dirty="0" smtClean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Privatization program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285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1989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Agreement with World Bank and IMF on additional reforms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1990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Bank of the Lao PDR (the Lao PDR central bank)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3317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1992</a:t>
                      </a:r>
                      <a:endParaRPr lang="en-US" sz="20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Joined Greater Mekong Sub-region (GMS)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Granted observer status in ASEAN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449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1994</a:t>
                      </a:r>
                      <a:endParaRPr lang="en-US" sz="20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Law on Foreign Investment Promotion and Management</a:t>
                      </a:r>
                      <a:endParaRPr lang="en-US" sz="2000" b="1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Business Law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1995</a:t>
                      </a:r>
                      <a:endParaRPr lang="en-US" sz="20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Law on the Bank of the Lao PDR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3317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1997</a:t>
                      </a:r>
                      <a:endParaRPr lang="en-US" sz="20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 full member of ASEAN</a:t>
                      </a:r>
                      <a:endParaRPr lang="en-US" sz="2000" b="1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Application for the WTO membership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3317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1998</a:t>
                      </a:r>
                      <a:endParaRPr lang="en-US" sz="20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Participate in AFTA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Adopt AIA</a:t>
                      </a:r>
                      <a:endParaRPr lang="en-US" sz="2000" b="1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237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2000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Decree on Commercial Bank</a:t>
                      </a:r>
                      <a:endParaRPr lang="en-US" sz="20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11560" y="6366739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19951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27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9984" y="518"/>
            <a:ext cx="8229600" cy="520824"/>
          </a:xfrm>
        </p:spPr>
        <p:txBody>
          <a:bodyPr>
            <a:normAutofit/>
          </a:bodyPr>
          <a:lstStyle/>
          <a:p>
            <a:r>
              <a:rPr lang="en-US" sz="1800" dirty="0" smtClean="0"/>
              <a:t>Investment Laws and regulations in the Lao PDR</a:t>
            </a:r>
            <a:endParaRPr lang="th-TH" sz="18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3572197"/>
              </p:ext>
            </p:extLst>
          </p:nvPr>
        </p:nvGraphicFramePr>
        <p:xfrm>
          <a:off x="609013" y="583159"/>
          <a:ext cx="7848872" cy="57835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112"/>
                <a:gridCol w="6840760"/>
              </a:tblGrid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Year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Event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497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2004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1200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Major revision of the Law on Foreign Investment</a:t>
                      </a:r>
                      <a:r>
                        <a:rPr lang="en-US" sz="2200" b="1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</a:t>
                      </a:r>
                      <a:r>
                        <a:rPr lang="en-US" sz="2200" b="1" kern="1200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Promotion and Management (1994)</a:t>
                      </a:r>
                      <a:endParaRPr lang="en-US" sz="2200" b="1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Law on the Promotion of Domestic Investment</a:t>
                      </a:r>
                      <a:endParaRPr lang="en-US" sz="2200" b="1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3317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2005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Enterprise Law 2005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Tax Law 2005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2006</a:t>
                      </a:r>
                      <a:endParaRPr lang="en-US" sz="22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Enterprise Law 2005 came into effect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2007</a:t>
                      </a:r>
                      <a:endParaRPr lang="en-US" sz="22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Law on Commercial Bank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2009</a:t>
                      </a:r>
                      <a:endParaRPr lang="en-US" sz="22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1200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Law on the Investment Promotion in the Lao PDR</a:t>
                      </a:r>
                      <a:endParaRPr lang="en-US" sz="2200" b="1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2010</a:t>
                      </a:r>
                      <a:endParaRPr lang="en-US" sz="22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Lao Securities Exchange (LSX)	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665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2011</a:t>
                      </a:r>
                      <a:endParaRPr lang="en-US" sz="22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834765" algn="l"/>
                        </a:tabLst>
                      </a:pPr>
                      <a:r>
                        <a:rPr lang="en-US" sz="2200" b="1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Decree on the Implementation</a:t>
                      </a:r>
                      <a:r>
                        <a:rPr lang="en-US" sz="2200" b="1" kern="1200" dirty="0">
                          <a:solidFill>
                            <a:srgbClr val="C00000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 of the Investment Promotion Law</a:t>
                      </a:r>
                      <a:endParaRPr lang="en-US" sz="2200" b="1" dirty="0">
                        <a:solidFill>
                          <a:srgbClr val="C00000"/>
                        </a:solidFill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834765" algn="l"/>
                        </a:tabLst>
                      </a:pPr>
                      <a:r>
                        <a:rPr lang="en-US" sz="22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Law on the Promotion of Small and Medium Enterprises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cs typeface="Cordia New" panose="020B0304020202020204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1200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Revision of the Tax Law (2005)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2012</a:t>
                      </a:r>
                      <a:endParaRPr lang="en-US" sz="2200" b="1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Adopt ACIA</a:t>
                      </a:r>
                      <a:endParaRPr lang="en-US" sz="2200" b="1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  <a:tr h="1658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2013</a:t>
                      </a:r>
                      <a:endParaRPr lang="en-US" sz="2200" b="1" dirty="0"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b="1" kern="1200" dirty="0">
                          <a:solidFill>
                            <a:srgbClr val="0033CC"/>
                          </a:solidFill>
                          <a:effectLst/>
                          <a:latin typeface="Cordia New" panose="020B0304020202020204" pitchFamily="34" charset="-34"/>
                          <a:cs typeface="Cordia New" panose="020B0304020202020204" pitchFamily="34" charset="-34"/>
                        </a:rPr>
                        <a:t>A full membership of WTO</a:t>
                      </a:r>
                      <a:endParaRPr lang="en-US" sz="2200" b="1" dirty="0">
                        <a:solidFill>
                          <a:srgbClr val="0033CC"/>
                        </a:solidFill>
                        <a:effectLst/>
                        <a:latin typeface="Cordia New" panose="020B0304020202020204" pitchFamily="34" charset="-34"/>
                        <a:ea typeface="Calibri"/>
                        <a:cs typeface="Cordia New" panose="020B0304020202020204" pitchFamily="34" charset="-34"/>
                      </a:endParaRPr>
                    </a:p>
                  </a:txBody>
                  <a:tcPr marL="43621" marR="43621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644936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12529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28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Cordia New" panose="020B0304020202020204" pitchFamily="34" charset="-34"/>
                <a:cs typeface="Cordia New" panose="020B0304020202020204" pitchFamily="34" charset="-34"/>
              </a:rPr>
              <a:t>No.158</a:t>
            </a:r>
            <a:r>
              <a:rPr lang="en-US" sz="4400" baseline="30000" dirty="0">
                <a:latin typeface="Cordia New" panose="020B0304020202020204" pitchFamily="34" charset="-34"/>
                <a:cs typeface="Cordia New" panose="020B0304020202020204" pitchFamily="34" charset="-34"/>
              </a:rPr>
              <a:t>th</a:t>
            </a:r>
            <a:r>
              <a:rPr lang="en-US" sz="4400" dirty="0">
                <a:latin typeface="Cordia New" panose="020B0304020202020204" pitchFamily="34" charset="-34"/>
                <a:cs typeface="Cordia New" panose="020B0304020202020204" pitchFamily="34" charset="-34"/>
              </a:rPr>
              <a:t> WTO member in Feb. 2013</a:t>
            </a:r>
            <a:endParaRPr lang="th-TH" sz="44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556792"/>
            <a:ext cx="7366000" cy="4445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5152" y="6335717"/>
            <a:ext cx="5185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chemeClr val="tx1">
                  <a:lumMod val="75000"/>
                  <a:lumOff val="2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92340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578" y="230939"/>
            <a:ext cx="8042276" cy="749789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Other rules and regulations adjustment</a:t>
            </a:r>
            <a:endParaRPr lang="en-US" sz="3600" b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83568" y="1196752"/>
            <a:ext cx="8208912" cy="504056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1200"/>
              </a:spcBef>
              <a:defRPr/>
            </a:pPr>
            <a:r>
              <a:rPr lang="en-US" sz="30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Recently revised </a:t>
            </a:r>
            <a:r>
              <a:rPr lang="en-US" sz="3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law on Investment Promotion 2009</a:t>
            </a:r>
            <a:r>
              <a:rPr lang="en-US" sz="30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, and it’s </a:t>
            </a:r>
            <a:r>
              <a:rPr lang="en-US" sz="3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implemented decree in 2011</a:t>
            </a:r>
          </a:p>
          <a:p>
            <a:pPr lvl="0"/>
            <a:r>
              <a:rPr lang="en-US" sz="3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Law on Minerals (2008), revised Law on Minerals (2011) </a:t>
            </a:r>
          </a:p>
          <a:p>
            <a:pPr lvl="0"/>
            <a:r>
              <a:rPr lang="en-US" sz="3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Environmental and Social Impact Assessment Decree (2010)</a:t>
            </a:r>
          </a:p>
          <a:p>
            <a:pPr lvl="0"/>
            <a:r>
              <a:rPr lang="en-US" sz="3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Land Law (2003), Decree on Implementation of the Land Law (2008) and Decree on Land Concessions (2009)</a:t>
            </a:r>
          </a:p>
          <a:p>
            <a:pPr lvl="0"/>
            <a:r>
              <a:rPr lang="en-US" sz="3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National Land Policy, currently under revision</a:t>
            </a:r>
          </a:p>
          <a:p>
            <a:pPr lvl="0"/>
            <a:r>
              <a:rPr lang="en-US" sz="3000" b="1" dirty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National Policy on Environmental and Social Sustainability of the Hydropower Sector</a:t>
            </a:r>
          </a:p>
          <a:p>
            <a:pPr lvl="0"/>
            <a:r>
              <a:rPr lang="en-US" sz="3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Law on Forestry (2007)</a:t>
            </a:r>
          </a:p>
          <a:p>
            <a:pPr lvl="0"/>
            <a:r>
              <a:rPr lang="en-US" sz="30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Agricultural Law (1998), revised 2012</a:t>
            </a:r>
          </a:p>
          <a:p>
            <a:pPr lvl="0"/>
            <a:r>
              <a:rPr lang="en-US" sz="3000" b="1" dirty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Law on Electricity (2011)</a:t>
            </a:r>
          </a:p>
          <a:p>
            <a:pPr>
              <a:spcBef>
                <a:spcPts val="1200"/>
              </a:spcBef>
              <a:buFontTx/>
              <a:buChar char="-"/>
              <a:defRPr/>
            </a:pPr>
            <a:endParaRPr lang="en-US" sz="2000" b="1" dirty="0" smtClean="0"/>
          </a:p>
          <a:p>
            <a:pPr>
              <a:spcBef>
                <a:spcPts val="1200"/>
              </a:spcBef>
              <a:defRPr/>
            </a:pPr>
            <a:endParaRPr lang="en-US" b="1" dirty="0" smtClean="0"/>
          </a:p>
          <a:p>
            <a:pPr>
              <a:spcBef>
                <a:spcPts val="1200"/>
              </a:spcBef>
              <a:defRPr/>
            </a:pP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635152" y="633571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065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692696"/>
            <a:ext cx="8496944" cy="5328592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en-US" sz="3800" b="1" dirty="0" smtClean="0">
                <a:solidFill>
                  <a:srgbClr val="0033CC"/>
                </a:solidFill>
                <a:latin typeface="Cordia New" pitchFamily="34" charset="-34"/>
                <a:cs typeface="Cordia New" pitchFamily="34" charset="-34"/>
              </a:rPr>
              <a:t>Law on the Investment Promotion in the Lao PDR (2009)</a:t>
            </a:r>
            <a:endParaRPr lang="en-US" sz="3800" b="1" dirty="0">
              <a:solidFill>
                <a:srgbClr val="0033CC"/>
              </a:solidFill>
              <a:latin typeface="Cordia New" pitchFamily="34" charset="-34"/>
              <a:cs typeface="Cordia New" pitchFamily="34" charset="-34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2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300" dirty="0">
                <a:latin typeface="Cordia New" pitchFamily="34" charset="-34"/>
                <a:cs typeface="Cordia New" pitchFamily="34" charset="-34"/>
              </a:rPr>
              <a:t>Merging the law governing domestic and foreign investments</a:t>
            </a:r>
          </a:p>
          <a:p>
            <a:pPr lvl="2">
              <a:buFont typeface="Wingdings" pitchFamily="2" charset="2"/>
              <a:buChar char="ü"/>
            </a:pPr>
            <a:r>
              <a:rPr lang="en-US" sz="3300" dirty="0">
                <a:latin typeface="Cordia New" pitchFamily="34" charset="-34"/>
                <a:cs typeface="Cordia New" pitchFamily="34" charset="-34"/>
              </a:rPr>
              <a:t> Same tax exemptions for local and foreign business</a:t>
            </a:r>
          </a:p>
          <a:p>
            <a:pPr lvl="2">
              <a:buFont typeface="Wingdings" pitchFamily="2" charset="2"/>
              <a:buChar char="ü"/>
            </a:pPr>
            <a:r>
              <a:rPr lang="en-US" sz="3300" dirty="0">
                <a:latin typeface="Cordia New" pitchFamily="34" charset="-34"/>
                <a:cs typeface="Cordia New" pitchFamily="34" charset="-34"/>
              </a:rPr>
              <a:t> access to strengthened and more effective one-stop service </a:t>
            </a: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for local </a:t>
            </a:r>
            <a:r>
              <a:rPr lang="en-US" sz="3300" dirty="0">
                <a:latin typeface="Cordia New" pitchFamily="34" charset="-34"/>
                <a:cs typeface="Cordia New" pitchFamily="34" charset="-34"/>
              </a:rPr>
              <a:t>and foreign investors to hopefully reduce the total business registration period </a:t>
            </a:r>
          </a:p>
          <a:p>
            <a:pPr lvl="2">
              <a:buFont typeface="Wingdings" pitchFamily="2" charset="2"/>
              <a:buChar char="ü"/>
            </a:pPr>
            <a:r>
              <a:rPr lang="th-TH" sz="33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300" dirty="0">
                <a:latin typeface="Cordia New" pitchFamily="34" charset="-34"/>
                <a:cs typeface="Cordia New" pitchFamily="34" charset="-34"/>
              </a:rPr>
              <a:t>Providing the right to foreign investors to purchase land in Lao </a:t>
            </a: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PDR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30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507288" cy="562074"/>
          </a:xfrm>
        </p:spPr>
        <p:txBody>
          <a:bodyPr>
            <a:normAutofit/>
          </a:bodyPr>
          <a:lstStyle/>
          <a:p>
            <a:r>
              <a:rPr lang="en-US" sz="2800" dirty="0" smtClean="0"/>
              <a:t>Investment laws and regulations in the Lao PDR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21164414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103" y="217994"/>
            <a:ext cx="8042276" cy="772606"/>
          </a:xfrm>
        </p:spPr>
        <p:txBody>
          <a:bodyPr/>
          <a:lstStyle/>
          <a:p>
            <a:r>
              <a:rPr lang="en-US" b="1" dirty="0" smtClean="0"/>
              <a:t>One Stop Services</a:t>
            </a:r>
            <a:endParaRPr lang="en-US" b="1" dirty="0"/>
          </a:p>
        </p:txBody>
      </p:sp>
      <p:graphicFrame>
        <p:nvGraphicFramePr>
          <p:cNvPr id="6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840586"/>
              </p:ext>
            </p:extLst>
          </p:nvPr>
        </p:nvGraphicFramePr>
        <p:xfrm>
          <a:off x="6215074" y="2357431"/>
          <a:ext cx="2428892" cy="3933811"/>
        </p:xfrm>
        <a:graphic>
          <a:graphicData uri="http://schemas.openxmlformats.org/drawingml/2006/table">
            <a:tbl>
              <a:tblPr/>
              <a:tblGrid>
                <a:gridCol w="2428892"/>
              </a:tblGrid>
              <a:tr h="39338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Government’s Office     Lao National Committee for Special Economic Zone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Investment in Specific Economic Zone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Enterprise Registration License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  <a:hlinkClick r:id="rId2"/>
                        </a:rPr>
                        <a:t>www.sncsez.gov.la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AC6DC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25"/>
          <p:cNvSpPr>
            <a:spLocks/>
          </p:cNvSpPr>
          <p:nvPr/>
        </p:nvSpPr>
        <p:spPr bwMode="auto">
          <a:xfrm>
            <a:off x="714348" y="2357431"/>
            <a:ext cx="2376488" cy="3929089"/>
          </a:xfrm>
          <a:prstGeom prst="rect">
            <a:avLst/>
          </a:prstGeom>
          <a:solidFill>
            <a:srgbClr val="7AC6D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Gill Sans MT" pitchFamily="34" charset="0"/>
              </a:rPr>
              <a:t> Ministry of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Gill Sans MT" pitchFamily="34" charset="0"/>
              </a:rPr>
              <a:t>Industry and Commerce</a:t>
            </a: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defRPr/>
            </a:pP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Gill Sans MT" pitchFamily="34" charset="0"/>
              </a:rPr>
              <a:t>Enterprise </a:t>
            </a: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Gill Sans MT" pitchFamily="34" charset="0"/>
              </a:rPr>
              <a:t>Registration </a:t>
            </a:r>
            <a:r>
              <a:rPr lang="en-US" sz="1400" b="1" dirty="0" smtClean="0">
                <a:solidFill>
                  <a:schemeClr val="tx2">
                    <a:lumMod val="50000"/>
                  </a:schemeClr>
                </a:solidFill>
                <a:latin typeface="Gill Sans MT" pitchFamily="34" charset="0"/>
              </a:rPr>
              <a:t>License for General Business</a:t>
            </a: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en-US" sz="1400" b="1" dirty="0" smtClean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  <a:p>
            <a:pPr algn="ctr" eaLnBrk="0" hangingPunct="0">
              <a:lnSpc>
                <a:spcPct val="130000"/>
              </a:lnSpc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r>
              <a:rPr lang="en-US" sz="1600" dirty="0" err="1" smtClean="0">
                <a:solidFill>
                  <a:schemeClr val="tx2">
                    <a:lumMod val="50000"/>
                  </a:schemeClr>
                </a:solidFill>
                <a:latin typeface="Gill Sans MT" pitchFamily="34" charset="0"/>
              </a:rPr>
              <a:t>www.moic.gov.la</a:t>
            </a:r>
            <a:endParaRPr lang="th-TH" sz="1600" dirty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  <a:p>
            <a:pPr algn="ctr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  <a:defRPr/>
            </a:pPr>
            <a:endParaRPr lang="en-US" sz="1400" b="1" dirty="0">
              <a:solidFill>
                <a:schemeClr val="tx2">
                  <a:lumMod val="50000"/>
                </a:schemeClr>
              </a:solidFill>
              <a:latin typeface="Gill Sans MT" pitchFamily="34" charset="0"/>
            </a:endParaRPr>
          </a:p>
        </p:txBody>
      </p:sp>
      <p:graphicFrame>
        <p:nvGraphicFramePr>
          <p:cNvPr id="8" name="Group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317505"/>
              </p:ext>
            </p:extLst>
          </p:nvPr>
        </p:nvGraphicFramePr>
        <p:xfrm>
          <a:off x="3357554" y="2357430"/>
          <a:ext cx="2578100" cy="3929090"/>
        </p:xfrm>
        <a:graphic>
          <a:graphicData uri="http://schemas.openxmlformats.org/drawingml/2006/table">
            <a:tbl>
              <a:tblPr/>
              <a:tblGrid>
                <a:gridCol w="2578100"/>
              </a:tblGrid>
              <a:tr h="39290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Ministry of Planning and Investment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AutoNum type="arabicPeriod"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Concession License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&amp;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</a:rPr>
                        <a:t>Representative Office License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ll Sans MT" pitchFamily="34" charset="0"/>
                          <a:cs typeface="Arial" pitchFamily="34" charset="0"/>
                          <a:hlinkClick r:id="rId3"/>
                        </a:rPr>
                        <a:t>www.investlaos.gov.la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ll Sans MT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 descr="D:\IPD Website ans Present\pictures and Flash\SEZ 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990600"/>
            <a:ext cx="1423974" cy="1282082"/>
          </a:xfrm>
          <a:prstGeom prst="rect">
            <a:avLst/>
          </a:prstGeom>
          <a:noFill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81400" y="1219200"/>
            <a:ext cx="1981208" cy="1109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267068" y="1447800"/>
            <a:ext cx="1267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MOIC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71800" y="6336614"/>
            <a:ext cx="4848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</a:t>
            </a:r>
            <a:endParaRPr lang="th-TH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754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556792"/>
            <a:ext cx="8424936" cy="4525963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36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romoted sectors</a:t>
            </a:r>
            <a:endParaRPr lang="th-TH" sz="32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Agriculture</a:t>
            </a:r>
            <a:endParaRPr lang="th-TH" sz="3200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Industry</a:t>
            </a:r>
            <a:endParaRPr lang="th-TH" sz="3200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Manufacturing</a:t>
            </a:r>
            <a:endParaRPr lang="th-TH" sz="3200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Service</a:t>
            </a:r>
            <a:endParaRPr lang="th-TH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393192" lvl="1" indent="0">
              <a:buNone/>
            </a:pPr>
            <a:endParaRPr lang="th-TH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32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Law on the Investment Promotion (2009)</a:t>
            </a:r>
            <a:endParaRPr lang="th-TH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616530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218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556792"/>
            <a:ext cx="8820472" cy="4525963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36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romoted activities</a:t>
            </a:r>
            <a:endParaRPr lang="th-TH" sz="32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Poverty reduction</a:t>
            </a:r>
            <a:endParaRPr lang="th-TH" sz="3200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People welfare development</a:t>
            </a:r>
            <a:endParaRPr lang="th-TH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Infrastructure development</a:t>
            </a:r>
            <a:endParaRPr lang="th-TH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Human capital development</a:t>
            </a:r>
            <a:endParaRPr lang="th-TH" sz="32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en-US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Jobs creation</a:t>
            </a:r>
            <a:endParaRPr lang="th-TH" sz="3200" b="1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393192" lvl="1" indent="0">
              <a:buNone/>
            </a:pPr>
            <a:r>
              <a:rPr lang="th-TH" sz="3200" b="1" dirty="0">
                <a:latin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th-TH" sz="3200" b="1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    </a:t>
            </a:r>
            <a:r>
              <a:rPr lang="en-US" sz="3200" b="1" dirty="0" err="1" smtClean="0">
                <a:latin typeface="Cordia New" panose="020B0304020202020204" pitchFamily="34" charset="-34"/>
                <a:cs typeface="Cordia New" panose="020B0304020202020204" pitchFamily="34" charset="-34"/>
              </a:rPr>
              <a:t>Etc</a:t>
            </a:r>
            <a:endParaRPr lang="th-TH" sz="36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Promoted zones (3 level)</a:t>
            </a:r>
            <a:endParaRPr lang="th-TH" sz="3600" b="1" dirty="0" smtClean="0">
              <a:solidFill>
                <a:srgbClr val="C000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33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Law on the Investment Promotion (2009)</a:t>
            </a:r>
            <a:endParaRPr lang="th-TH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0152" y="614752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333938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1556792"/>
            <a:ext cx="8568952" cy="4525963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3600" b="1" dirty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</a:t>
            </a:r>
            <a:r>
              <a:rPr lang="en-US" sz="3600" b="1" dirty="0" smtClean="0">
                <a:solidFill>
                  <a:srgbClr val="C000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romoted Zone (3 level)</a:t>
            </a:r>
            <a:endParaRPr lang="th-TH" sz="36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Zone 1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:  Zones having least socio-economic infrastructure development in facilitating investments. The zones are mainly mountainous remote areas. </a:t>
            </a:r>
            <a:endParaRPr lang="en-US" sz="2800" dirty="0" smtClean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Zone 2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: Zones having moderate socio-economic infrastructure development, enabling partial facilitation to the investments, and having less difficult geographical situation compared to Zone </a:t>
            </a: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1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8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Zone 3</a:t>
            </a: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: Zones having good socio-economic infrastructure development in </a:t>
            </a:r>
            <a:r>
              <a:rPr lang="en-US" sz="28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supporting investments</a:t>
            </a:r>
            <a:endParaRPr lang="en-US" sz="2800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34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Law on the Investment Promotion (2009)</a:t>
            </a:r>
            <a:endParaRPr lang="th-TH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0152" y="614752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33545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55576" y="126329"/>
            <a:ext cx="8042276" cy="81081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cs typeface="Cordia New" pitchFamily="34" charset="-34"/>
              </a:rPr>
              <a:t>Special Economic Zones (existing)</a:t>
            </a:r>
            <a:endParaRPr lang="en-US" sz="3200" b="1" dirty="0"/>
          </a:p>
        </p:txBody>
      </p:sp>
      <p:sp>
        <p:nvSpPr>
          <p:cNvPr id="7" name="Rectangle 6"/>
          <p:cNvSpPr/>
          <p:nvPr/>
        </p:nvSpPr>
        <p:spPr>
          <a:xfrm>
            <a:off x="5530554" y="908720"/>
            <a:ext cx="3613447" cy="418576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Savan</a:t>
            </a:r>
            <a:r>
              <a:rPr lang="en-US" sz="1400" dirty="0">
                <a:solidFill>
                  <a:srgbClr val="000000"/>
                </a:solidFill>
              </a:rPr>
              <a:t>-Seno Special Economic Zone </a:t>
            </a:r>
            <a:r>
              <a:rPr lang="en-US" sz="1400" dirty="0" smtClean="0">
                <a:solidFill>
                  <a:srgbClr val="000000"/>
                </a:solidFill>
              </a:rPr>
              <a:t>2003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Boten </a:t>
            </a:r>
            <a:r>
              <a:rPr lang="en-US" sz="1400" dirty="0">
                <a:solidFill>
                  <a:srgbClr val="000000"/>
                </a:solidFill>
              </a:rPr>
              <a:t>Beautiful Land Specific Economic Zone </a:t>
            </a:r>
            <a:r>
              <a:rPr lang="en-US" sz="1400" dirty="0" smtClean="0">
                <a:solidFill>
                  <a:srgbClr val="000000"/>
                </a:solidFill>
              </a:rPr>
              <a:t>2003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Golden Triangle Special Economic Zone2007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Vientiane </a:t>
            </a:r>
            <a:r>
              <a:rPr lang="en-US" sz="1400" dirty="0">
                <a:solidFill>
                  <a:srgbClr val="000000"/>
                </a:solidFill>
              </a:rPr>
              <a:t>Industrial and Trade Area </a:t>
            </a:r>
            <a:r>
              <a:rPr lang="en-US" sz="1400" dirty="0" smtClean="0">
                <a:solidFill>
                  <a:srgbClr val="000000"/>
                </a:solidFill>
              </a:rPr>
              <a:t>2011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Saysetha </a:t>
            </a:r>
            <a:r>
              <a:rPr lang="en-US" sz="1400" dirty="0">
                <a:solidFill>
                  <a:srgbClr val="000000"/>
                </a:solidFill>
              </a:rPr>
              <a:t>Development Zone </a:t>
            </a:r>
            <a:r>
              <a:rPr lang="en-US" sz="1400" dirty="0" smtClean="0">
                <a:solidFill>
                  <a:srgbClr val="000000"/>
                </a:solidFill>
              </a:rPr>
              <a:t>2010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Phoukhyo </a:t>
            </a:r>
            <a:r>
              <a:rPr lang="en-US" sz="1400" dirty="0">
                <a:solidFill>
                  <a:srgbClr val="000000"/>
                </a:solidFill>
              </a:rPr>
              <a:t>Specific Economic Zone </a:t>
            </a:r>
            <a:r>
              <a:rPr lang="en-US" sz="1400" dirty="0" smtClean="0">
                <a:solidFill>
                  <a:srgbClr val="000000"/>
                </a:solidFill>
              </a:rPr>
              <a:t>2010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Thatluang </a:t>
            </a:r>
            <a:r>
              <a:rPr lang="en-US" sz="1400" dirty="0">
                <a:solidFill>
                  <a:srgbClr val="000000"/>
                </a:solidFill>
              </a:rPr>
              <a:t>Lake Specific Economic Zone </a:t>
            </a:r>
            <a:r>
              <a:rPr lang="en-US" sz="1400" dirty="0" smtClean="0">
                <a:solidFill>
                  <a:srgbClr val="000000"/>
                </a:solidFill>
              </a:rPr>
              <a:t>2011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Longthanh</a:t>
            </a:r>
            <a:r>
              <a:rPr lang="en-US" sz="1400" dirty="0">
                <a:solidFill>
                  <a:srgbClr val="000000"/>
                </a:solidFill>
              </a:rPr>
              <a:t>- Vientiane Specific Economic Zone </a:t>
            </a:r>
            <a:r>
              <a:rPr lang="en-US" sz="1400" dirty="0" smtClean="0">
                <a:solidFill>
                  <a:srgbClr val="000000"/>
                </a:solidFill>
              </a:rPr>
              <a:t>2012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Dongposy </a:t>
            </a:r>
            <a:r>
              <a:rPr lang="en-US" sz="1400" dirty="0">
                <a:solidFill>
                  <a:srgbClr val="000000"/>
                </a:solidFill>
              </a:rPr>
              <a:t>Specific Economic Zone </a:t>
            </a:r>
            <a:r>
              <a:rPr lang="en-US" sz="1400" dirty="0" smtClean="0">
                <a:solidFill>
                  <a:srgbClr val="000000"/>
                </a:solidFill>
              </a:rPr>
              <a:t>2012</a:t>
            </a:r>
          </a:p>
          <a:p>
            <a:pPr marL="342900" indent="-342900">
              <a:buAutoNum type="arabicPeriod"/>
            </a:pPr>
            <a:r>
              <a:rPr lang="en-US" sz="1400" dirty="0" smtClean="0">
                <a:solidFill>
                  <a:srgbClr val="000000"/>
                </a:solidFill>
              </a:rPr>
              <a:t>Thakhek </a:t>
            </a:r>
            <a:r>
              <a:rPr lang="en-US" sz="1400" dirty="0">
                <a:solidFill>
                  <a:srgbClr val="000000"/>
                </a:solidFill>
              </a:rPr>
              <a:t>Specific Economic Zone </a:t>
            </a:r>
            <a:r>
              <a:rPr lang="en-US" sz="1400" dirty="0" smtClean="0">
                <a:solidFill>
                  <a:srgbClr val="000000"/>
                </a:solidFill>
              </a:rPr>
              <a:t>2012</a:t>
            </a:r>
            <a:endParaRPr lang="en-US" sz="1400" dirty="0">
              <a:solidFill>
                <a:srgbClr val="00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908720"/>
            <a:ext cx="5279034" cy="570737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5" name="TextBox 4"/>
          <p:cNvSpPr txBox="1"/>
          <p:nvPr/>
        </p:nvSpPr>
        <p:spPr>
          <a:xfrm>
            <a:off x="5666510" y="5661248"/>
            <a:ext cx="3287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2243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1" y="207866"/>
            <a:ext cx="4449063" cy="63572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881" y="207866"/>
            <a:ext cx="4427929" cy="63270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48406" y="6526922"/>
            <a:ext cx="5423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535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083344"/>
              </p:ext>
            </p:extLst>
          </p:nvPr>
        </p:nvGraphicFramePr>
        <p:xfrm>
          <a:off x="693653" y="672423"/>
          <a:ext cx="8006527" cy="4822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2487" y="5494925"/>
            <a:ext cx="24353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Source: http</a:t>
            </a:r>
            <a:r>
              <a:rPr lang="en-US" sz="1200" dirty="0"/>
              <a:t>://</a:t>
            </a:r>
            <a:r>
              <a:rPr lang="en-US" sz="1200" dirty="0" err="1"/>
              <a:t>www.kpmg.com</a:t>
            </a:r>
            <a:endParaRPr lang="en-US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3851920" y="6068522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ที่มา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813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38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Personal Income Tax</a:t>
            </a:r>
            <a:endParaRPr lang="th-TH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781011"/>
              </p:ext>
            </p:extLst>
          </p:nvPr>
        </p:nvGraphicFramePr>
        <p:xfrm>
          <a:off x="547011" y="1340768"/>
          <a:ext cx="7200800" cy="4486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6605"/>
                <a:gridCol w="1680210"/>
                <a:gridCol w="1967681"/>
                <a:gridCol w="2736304"/>
              </a:tblGrid>
              <a:tr h="4749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Level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Monthly Income (</a:t>
                      </a:r>
                      <a:r>
                        <a:rPr lang="en-US" sz="1600" dirty="0" smtClean="0">
                          <a:effectLst/>
                        </a:rPr>
                        <a:t>Kips</a:t>
                      </a:r>
                      <a:r>
                        <a:rPr lang="en-US" sz="1600" dirty="0">
                          <a:effectLst/>
                        </a:rPr>
                        <a:t>)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PIT rate effective</a:t>
                      </a:r>
                      <a:endParaRPr lang="en-US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 January 2012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PIT rate effective</a:t>
                      </a:r>
                      <a:endParaRPr lang="en-US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 October 2012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2609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1,000,000 and below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1,000,001 - 3,000,000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3,000,001 - 6,000,000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6,000,001 - 12,000,000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12,000,001 - 24,000,000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24,000,001 - 40,000,000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Above 40,000,000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24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39552" y="602128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Cordia New" panose="020B0304020202020204" pitchFamily="34" charset="-34"/>
                <a:cs typeface="Cordia New" panose="020B0304020202020204" pitchFamily="34" charset="-34"/>
              </a:rPr>
              <a:t>Source: summarize based on information from DFDL (2012) and Price Waterhouse and Coopers (2012)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36096" y="6175007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63382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39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Foreign Direct Investment in the Lao PDR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963947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63688" y="116632"/>
            <a:ext cx="5472608" cy="868958"/>
          </a:xfrm>
        </p:spPr>
        <p:txBody>
          <a:bodyPr>
            <a:normAutofit/>
          </a:bodyPr>
          <a:lstStyle/>
          <a:p>
            <a:r>
              <a:rPr lang="en-US" sz="3200" dirty="0" smtClean="0">
                <a:effectLst/>
              </a:rPr>
              <a:t>FDI Inflows to Lao, PDR </a:t>
            </a:r>
            <a:endParaRPr lang="th-TH" sz="3200" dirty="0"/>
          </a:p>
        </p:txBody>
      </p:sp>
      <p:cxnSp>
        <p:nvCxnSpPr>
          <p:cNvPr id="5" name="AutoShape 2"/>
          <p:cNvCxnSpPr>
            <a:cxnSpLocks noChangeShapeType="1"/>
          </p:cNvCxnSpPr>
          <p:nvPr/>
        </p:nvCxnSpPr>
        <p:spPr bwMode="auto">
          <a:xfrm flipV="1">
            <a:off x="3060700" y="7485063"/>
            <a:ext cx="1050925" cy="3810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TextBox 5"/>
          <p:cNvSpPr txBox="1"/>
          <p:nvPr/>
        </p:nvSpPr>
        <p:spPr>
          <a:xfrm>
            <a:off x="2339752" y="5875102"/>
            <a:ext cx="6339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 smtClean="0">
                <a:solidFill>
                  <a:srgbClr val="0033CC"/>
                </a:solidFill>
              </a:rPr>
              <a:t>Source: Ministry of Planning and Investment (2012)</a:t>
            </a:r>
            <a:endParaRPr lang="th-TH" sz="1800" dirty="0">
              <a:solidFill>
                <a:srgbClr val="0033CC"/>
              </a:solidFill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769982977"/>
              </p:ext>
            </p:extLst>
          </p:nvPr>
        </p:nvGraphicFramePr>
        <p:xfrm>
          <a:off x="611560" y="971436"/>
          <a:ext cx="8064896" cy="4693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40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6015053" y="6249451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898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445224"/>
            <a:ext cx="9036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rdia New" pitchFamily="34" charset="-34"/>
                <a:cs typeface="Cordia New" pitchFamily="34" charset="-34"/>
              </a:rPr>
              <a:t>Data </a:t>
            </a:r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Source: </a:t>
            </a:r>
            <a:r>
              <a:rPr lang="en-US" sz="1600" dirty="0">
                <a:latin typeface="Cordia New" pitchFamily="34" charset="-34"/>
                <a:cs typeface="Cordia New" pitchFamily="34" charset="-34"/>
              </a:rPr>
              <a:t>1988-2000 data are from </a:t>
            </a:r>
            <a:r>
              <a:rPr lang="en-US" sz="1600" dirty="0" err="1">
                <a:latin typeface="Cordia New" pitchFamily="34" charset="-34"/>
                <a:cs typeface="Cordia New" pitchFamily="34" charset="-34"/>
              </a:rPr>
              <a:t>Sisombat</a:t>
            </a:r>
            <a:r>
              <a:rPr lang="en-US" sz="1600" dirty="0">
                <a:latin typeface="Cordia New" pitchFamily="34" charset="-34"/>
                <a:cs typeface="Cordia New" pitchFamily="34" charset="-34"/>
              </a:rPr>
              <a:t> (2007). Original data are from Department of Domestic and Foreign Investment of Lao PDR (2004</a:t>
            </a:r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)</a:t>
            </a:r>
          </a:p>
          <a:p>
            <a:r>
              <a:rPr lang="en-US" sz="1600" dirty="0" smtClean="0">
                <a:latin typeface="Cordia New" pitchFamily="34" charset="-34"/>
                <a:cs typeface="Cordia New" pitchFamily="34" charset="-34"/>
              </a:rPr>
              <a:t>                    :  2001-2010 </a:t>
            </a:r>
            <a:r>
              <a:rPr lang="en-US" sz="1600" dirty="0">
                <a:latin typeface="Cordia New" pitchFamily="34" charset="-34"/>
                <a:cs typeface="Cordia New" pitchFamily="34" charset="-34"/>
              </a:rPr>
              <a:t>data are from Ministry of Planning and Investment in Laos (2010)</a:t>
            </a:r>
            <a:endParaRPr lang="th-TH" sz="1600" dirty="0">
              <a:latin typeface="Cordia New" pitchFamily="34" charset="-34"/>
              <a:cs typeface="Cordia New" pitchFamily="34" charset="-34"/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0223778"/>
              </p:ext>
            </p:extLst>
          </p:nvPr>
        </p:nvGraphicFramePr>
        <p:xfrm>
          <a:off x="107504" y="116632"/>
          <a:ext cx="8496944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796136" y="6173477"/>
            <a:ext cx="2556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265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9317964" cy="792465"/>
          </a:xfrm>
        </p:spPr>
        <p:txBody>
          <a:bodyPr/>
          <a:lstStyle/>
          <a:p>
            <a:r>
              <a:rPr lang="en-US" sz="3600" b="1" dirty="0" smtClean="0"/>
              <a:t>Top 10 FDI Countries (1989-2012) </a:t>
            </a:r>
            <a:endParaRPr lang="en-US" sz="3600" b="1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115246"/>
              </p:ext>
            </p:extLst>
          </p:nvPr>
        </p:nvGraphicFramePr>
        <p:xfrm>
          <a:off x="1182953" y="1309949"/>
          <a:ext cx="6483822" cy="4528820"/>
        </p:xfrm>
        <a:graphic>
          <a:graphicData uri="http://schemas.openxmlformats.org/drawingml/2006/table">
            <a:tbl>
              <a:tblPr/>
              <a:tblGrid>
                <a:gridCol w="735355"/>
                <a:gridCol w="2469822"/>
                <a:gridCol w="1422279"/>
                <a:gridCol w="1856366"/>
              </a:tblGrid>
              <a:tr h="700976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No.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Country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Projects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Value</a:t>
                      </a:r>
                    </a:p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US$million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)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Vietnam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4913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Thailand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4082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China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3952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R.Korea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France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224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Malaysia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Japan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Norway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India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161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50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USA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113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150</a:t>
                      </a:r>
                    </a:p>
                  </a:txBody>
                  <a:tcPr marL="12700" marR="12700" marT="127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707904" y="6070073"/>
            <a:ext cx="5253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0748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960" y="295716"/>
            <a:ext cx="8941766" cy="862046"/>
          </a:xfrm>
        </p:spPr>
        <p:txBody>
          <a:bodyPr/>
          <a:lstStyle/>
          <a:p>
            <a:r>
              <a:rPr lang="en-US" sz="3600" b="1" dirty="0" smtClean="0"/>
              <a:t>FDI By Sectors (1989-2012)</a:t>
            </a:r>
            <a:endParaRPr lang="en-US" sz="3600" b="1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8941614"/>
              </p:ext>
            </p:extLst>
          </p:nvPr>
        </p:nvGraphicFramePr>
        <p:xfrm>
          <a:off x="678461" y="1157763"/>
          <a:ext cx="7532655" cy="5139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907704" y="6116717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4766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44</a:t>
            </a:fld>
            <a:endParaRPr lang="th-TH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511251"/>
              </p:ext>
            </p:extLst>
          </p:nvPr>
        </p:nvGraphicFramePr>
        <p:xfrm>
          <a:off x="467544" y="1037671"/>
          <a:ext cx="7920880" cy="5008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53122"/>
                <a:gridCol w="735805"/>
                <a:gridCol w="609298"/>
                <a:gridCol w="761623"/>
                <a:gridCol w="685461"/>
                <a:gridCol w="913948"/>
                <a:gridCol w="761623"/>
              </a:tblGrid>
              <a:tr h="401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 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The Lao PDR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Thailand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Lao PDR – Thailand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6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 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Rank (out of 148)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Score (1–7)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Rank </a:t>
                      </a:r>
                      <a:r>
                        <a:rPr lang="en-US" sz="1200" dirty="0" smtClean="0">
                          <a:effectLst/>
                        </a:rPr>
                        <a:t>(</a:t>
                      </a:r>
                      <a:r>
                        <a:rPr lang="en-US" sz="1200" dirty="0">
                          <a:effectLst/>
                        </a:rPr>
                        <a:t>out of 148)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Score (1–7)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Different rank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Different score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GCI 2013–2014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-0.4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GCI 2012–2013 (out of 144)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n/a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n/a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200">
                        <a:effectLst/>
                        <a:latin typeface="Calibri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GCI 2011–2012 (out of 142)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n/a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n/a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Basic requirements (60.0%)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1: Institutions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3.8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-15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0.2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2: Infrastructure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4.5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-0.8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3: Macroeconomic environment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5.6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62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-1.2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4: Health and primary education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5.5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0.1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Efficiency enhancers (35.0%)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67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-0.8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5: Higher education and training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-1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6: Goods market efficiency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7: Labor market efficiency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-18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0.3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8: Financial market development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-0.8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9: Technological readiness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10: Market size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100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-2.5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401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Innovation and sophistication factors (5.0%)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11: Business sophistication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12: Innovation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35984" y="404664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33CC"/>
                </a:solidFill>
              </a:rPr>
              <a:t>The Lao PDR and Thailand Global Competitive Index </a:t>
            </a:r>
            <a:endParaRPr lang="th-TH" sz="2400" dirty="0">
              <a:solidFill>
                <a:srgbClr val="0033C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3016" y="6156266"/>
            <a:ext cx="85689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Source: provided based on information in World Economic Forum (2013)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40152" y="647045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168929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45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Foreign Direct Investment of Thai MNEs in the Lao PDR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342199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46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40960" cy="836712"/>
          </a:xfrm>
        </p:spPr>
        <p:txBody>
          <a:bodyPr>
            <a:noAutofit/>
          </a:bodyPr>
          <a:lstStyle/>
          <a:p>
            <a:r>
              <a:rPr lang="en-US" sz="2400" dirty="0" smtClean="0">
                <a:effectLst/>
              </a:rPr>
              <a:t>Thai (actual) direct </a:t>
            </a:r>
            <a:r>
              <a:rPr lang="en-US" sz="2400" dirty="0">
                <a:effectLst/>
              </a:rPr>
              <a:t>investment outflow to Laos classified by business sector, </a:t>
            </a:r>
            <a:r>
              <a:rPr lang="en-US" sz="2400" dirty="0" smtClean="0">
                <a:effectLst/>
              </a:rPr>
              <a:t>2005-2011 </a:t>
            </a:r>
            <a:r>
              <a:rPr lang="en-US" sz="2000" dirty="0" smtClean="0">
                <a:effectLst/>
              </a:rPr>
              <a:t>(million US dollars)</a:t>
            </a:r>
            <a:endParaRPr lang="th-TH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272653"/>
              </p:ext>
            </p:extLst>
          </p:nvPr>
        </p:nvGraphicFramePr>
        <p:xfrm>
          <a:off x="539552" y="1052736"/>
          <a:ext cx="8064896" cy="490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2288"/>
                <a:gridCol w="1008112"/>
                <a:gridCol w="792088"/>
                <a:gridCol w="648072"/>
                <a:gridCol w="720080"/>
                <a:gridCol w="720080"/>
                <a:gridCol w="720080"/>
                <a:gridCol w="864096"/>
              </a:tblGrid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 Business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2005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2006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2007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2008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2009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2010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2011P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A  Agriculture, forestry and fishing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B  Mining and quarrying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C  Manufacturing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19.8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12.7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</a:rPr>
                        <a:t>120.7</a:t>
                      </a:r>
                      <a:endParaRPr lang="en-US" sz="1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306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D  Electricity, gas, steam and air conditioning supply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7.3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</a:rPr>
                        <a:t>159.9</a:t>
                      </a:r>
                      <a:endParaRPr lang="en-US" sz="1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47.5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</a:rPr>
                        <a:t>92.7</a:t>
                      </a:r>
                      <a:endParaRPr lang="en-US" sz="1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12.3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F  Construction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8.8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28.2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38.1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36.4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32.1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63.9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306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G  Wholesale and retail trade; repair of motor vehicles and motorcycles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6.7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3.9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H  Transportation and storage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0.2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306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I  Accommodation and food service activities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K  Financial and insurance activities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</a:rPr>
                        <a:t>56.0</a:t>
                      </a:r>
                      <a:endParaRPr lang="en-US" sz="14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9.5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14.4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L  Real estate activities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1.8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1.8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-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Others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0.4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0.2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49.8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25.5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0.9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  <a:tr h="172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33CC"/>
                          </a:solidFill>
                          <a:effectLst/>
                        </a:rPr>
                        <a:t>Total</a:t>
                      </a:r>
                      <a:endParaRPr lang="en-US" sz="14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2.1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28.2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50.7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206.7</a:t>
                      </a:r>
                      <a:endParaRPr lang="en-US" sz="14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197.2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173.1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217.9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2869" marR="42869" marT="0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9552" y="6049250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Bank of Thailand</a:t>
            </a:r>
            <a:endParaRPr lang="th-TH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940152" y="6384889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27800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47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US" sz="1800" dirty="0">
                <a:effectLst/>
              </a:rPr>
              <a:t>Proportion of total value of investment of Thai MNEs approved to invest in the Lao PDR during </a:t>
            </a:r>
            <a:r>
              <a:rPr lang="en-US" sz="1800" dirty="0" smtClean="0">
                <a:effectLst/>
              </a:rPr>
              <a:t>1990-2012: shareholders, type and form of investment </a:t>
            </a:r>
            <a:endParaRPr lang="th-TH" sz="18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134956"/>
              </p:ext>
            </p:extLst>
          </p:nvPr>
        </p:nvGraphicFramePr>
        <p:xfrm>
          <a:off x="251520" y="1196752"/>
          <a:ext cx="8640960" cy="3001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8500"/>
                <a:gridCol w="736600"/>
                <a:gridCol w="736600"/>
                <a:gridCol w="736600"/>
                <a:gridCol w="736600"/>
                <a:gridCol w="736600"/>
                <a:gridCol w="736600"/>
                <a:gridCol w="736600"/>
                <a:gridCol w="724172"/>
                <a:gridCol w="792088"/>
              </a:tblGrid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1990-1995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1996-2000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2001-2005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2006-2010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1990-2000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2001-2010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1990-2010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2011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2012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Total capital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6600"/>
                          </a:solidFill>
                          <a:effectLst/>
                        </a:rPr>
                        <a:t>Domestic share </a:t>
                      </a:r>
                      <a:endParaRPr lang="en-US" sz="1200" b="0" dirty="0">
                        <a:solidFill>
                          <a:srgbClr val="0066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18.02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24.66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23.76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23.54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21.18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23.59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23.13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4.81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25.41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6600"/>
                          </a:solidFill>
                          <a:effectLst/>
                        </a:rPr>
                        <a:t>Thai investment share</a:t>
                      </a:r>
                      <a:endParaRPr lang="en-US" sz="1200" b="0" dirty="0">
                        <a:solidFill>
                          <a:srgbClr val="0066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81.83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75.02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45.16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52.05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78.59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50.47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55.83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86.02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25.52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Type of investment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6600"/>
                          </a:solidFill>
                          <a:effectLst/>
                        </a:rPr>
                        <a:t>Wholly foreign investment</a:t>
                      </a:r>
                      <a:endParaRPr lang="en-US" sz="1200" b="0" dirty="0">
                        <a:solidFill>
                          <a:srgbClr val="0066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51.74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3.82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13.64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26.59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29.98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23.93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25.55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88.08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1.84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6600"/>
                          </a:solidFill>
                          <a:effectLst/>
                        </a:rPr>
                        <a:t>Joint venture</a:t>
                      </a:r>
                      <a:endParaRPr lang="en-US" sz="1200" b="0" dirty="0">
                        <a:solidFill>
                          <a:srgbClr val="0066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48.26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96.18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86.36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73.41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70.02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76.07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74.45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11.92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98.16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267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0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solidFill>
                            <a:srgbClr val="0033CC"/>
                          </a:solidFill>
                          <a:effectLst/>
                        </a:rPr>
                        <a:t>Total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Form of investment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6600"/>
                          </a:solidFill>
                          <a:effectLst/>
                        </a:rPr>
                        <a:t>Concession business</a:t>
                      </a:r>
                      <a:endParaRPr lang="en-US" sz="1200" b="0" dirty="0">
                        <a:solidFill>
                          <a:srgbClr val="0066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36.71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12.66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78.58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76.02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25.26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76.56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63.06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74.73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6600"/>
                          </a:solidFill>
                          <a:effectLst/>
                        </a:rPr>
                        <a:t>General business</a:t>
                      </a:r>
                      <a:endParaRPr lang="en-US" sz="1200" b="0" dirty="0">
                        <a:solidFill>
                          <a:srgbClr val="0066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63.29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87.34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21.42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23.98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74.74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23.44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36.94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25.27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0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solidFill>
                            <a:srgbClr val="0033CC"/>
                          </a:solidFill>
                          <a:effectLst/>
                        </a:rPr>
                        <a:t>Total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528" y="4784991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Calculated by the author based on data from Ministry of Planning and Investment (Lao PDR)</a:t>
            </a:r>
            <a:endParaRPr lang="th-TH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6228184" y="625122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913787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48</a:t>
            </a:fld>
            <a:endParaRPr lang="th-TH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406938"/>
              </p:ext>
            </p:extLst>
          </p:nvPr>
        </p:nvGraphicFramePr>
        <p:xfrm>
          <a:off x="395536" y="1124744"/>
          <a:ext cx="8496944" cy="43468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8272"/>
                <a:gridCol w="720080"/>
                <a:gridCol w="648072"/>
                <a:gridCol w="648072"/>
                <a:gridCol w="648072"/>
                <a:gridCol w="648072"/>
                <a:gridCol w="648072"/>
                <a:gridCol w="628083"/>
                <a:gridCol w="668061"/>
                <a:gridCol w="792088"/>
              </a:tblGrid>
              <a:tr h="592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 </a:t>
                      </a:r>
                      <a:r>
                        <a:rPr lang="en-US" sz="1200" dirty="0" smtClean="0">
                          <a:solidFill>
                            <a:srgbClr val="0033CC"/>
                          </a:solidFill>
                          <a:effectLst/>
                        </a:rPr>
                        <a:t>Investment sector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1990-1995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1996-2000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2001-2005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2006-2010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1990-2000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rgbClr val="0033CC"/>
                          </a:solidFill>
                          <a:effectLst/>
                        </a:rPr>
                        <a:t>2001-2010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1990-2010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2011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2012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Agriculture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2.75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6.69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12.76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1.93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11.51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8.94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14.52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Banking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5.46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0.72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2.98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0.57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Construction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3.12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1.13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0.48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1.70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0.62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2.37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rgbClr val="0033CC"/>
                          </a:solidFill>
                          <a:effectLst/>
                        </a:rPr>
                        <a:t>Consultances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0.37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Education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Electricity Generation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33.17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42.39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31.00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94.27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Garment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3.74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0.61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0.34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2.32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0.30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Hotel &amp; Restaurant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35.19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0.31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1.61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1.95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19.35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1.88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6.57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1.65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Industry &amp; Handicraft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5.42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3.80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3.23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14.14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4.69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11.90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9.96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67.56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Mining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33.21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31.83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18.58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25.32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23.51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4.86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Public Health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Service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0.76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12.69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3.71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2.14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6.18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2.46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3.46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3.17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2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Telecom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7.77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79.78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40.47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11.00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Trading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2.07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3.78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1.29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1.80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1.64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5.06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  <a:tr h="177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Wood Industry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0.51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0.63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0.45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1.07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0.57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/>
                </a:tc>
              </a:tr>
            </a:tbl>
          </a:graphicData>
        </a:graphic>
      </p:graphicFrame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78098"/>
          </a:xfrm>
        </p:spPr>
        <p:txBody>
          <a:bodyPr>
            <a:normAutofit/>
          </a:bodyPr>
          <a:lstStyle/>
          <a:p>
            <a:r>
              <a:rPr lang="en-US" sz="1800" dirty="0">
                <a:effectLst/>
              </a:rPr>
              <a:t>Proportion of total value of investment of Thai MNEs approved to invest in the Lao PDR during </a:t>
            </a:r>
            <a:r>
              <a:rPr lang="en-US" sz="1800" dirty="0" smtClean="0">
                <a:effectLst/>
              </a:rPr>
              <a:t>1990-2012: investment sector</a:t>
            </a:r>
            <a:endParaRPr lang="th-TH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342752" y="5661248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Calculated by the author based on data from Ministry of Planning and Investment (Lao PDR)</a:t>
            </a:r>
            <a:endParaRPr lang="th-TH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6156176" y="6279932"/>
            <a:ext cx="2683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8310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49</a:t>
            </a:fld>
            <a:endParaRPr lang="th-TH"/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78098"/>
          </a:xfrm>
        </p:spPr>
        <p:txBody>
          <a:bodyPr>
            <a:normAutofit/>
          </a:bodyPr>
          <a:lstStyle/>
          <a:p>
            <a:r>
              <a:rPr lang="en-US" sz="1800" dirty="0">
                <a:effectLst/>
              </a:rPr>
              <a:t>Proportion of total value of investment of Thai MNEs approved to invest in the Lao PDR during </a:t>
            </a:r>
            <a:r>
              <a:rPr lang="en-US" sz="1800" dirty="0" smtClean="0">
                <a:effectLst/>
              </a:rPr>
              <a:t>1990-2012: investment area (province)</a:t>
            </a:r>
            <a:endParaRPr lang="th-TH" sz="1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280821"/>
              </p:ext>
            </p:extLst>
          </p:nvPr>
        </p:nvGraphicFramePr>
        <p:xfrm>
          <a:off x="323528" y="1196752"/>
          <a:ext cx="8496944" cy="44034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108"/>
                <a:gridCol w="1676400"/>
                <a:gridCol w="736600"/>
                <a:gridCol w="736600"/>
                <a:gridCol w="736600"/>
                <a:gridCol w="736600"/>
                <a:gridCol w="736600"/>
                <a:gridCol w="736600"/>
                <a:gridCol w="736600"/>
                <a:gridCol w="652164"/>
                <a:gridCol w="648072"/>
              </a:tblGrid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1990-1995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1996-2000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2001-2005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2006-2010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1990-2000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33CC"/>
                          </a:solidFill>
                          <a:effectLst/>
                        </a:rPr>
                        <a:t>2001-2010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1990-2010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2011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33CC"/>
                          </a:solidFill>
                          <a:effectLst/>
                        </a:rPr>
                        <a:t>2012</a:t>
                      </a:r>
                      <a:endParaRPr lang="en-US" sz="11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52253" marR="52253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33CC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33CC"/>
                          </a:solidFill>
                          <a:effectLst/>
                        </a:rPr>
                        <a:t>Total</a:t>
                      </a:r>
                      <a:endParaRPr lang="en-US" sz="10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100.00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097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33CC"/>
                          </a:solidFill>
                          <a:effectLst/>
                        </a:rPr>
                        <a:t>Province</a:t>
                      </a:r>
                      <a:endParaRPr lang="en-US" sz="10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Attapeu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0.97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Bokeo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Bolikhamxai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0.99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5.28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4.40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3.22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Champasak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37.03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1.27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3.15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35.95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20.79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</a:rPr>
                        <a:t>29.21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</a:rPr>
                        <a:t>26.95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9.74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95.14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Houaphan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Khammouan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0.35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78.58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1.05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0.26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</a:rPr>
                        <a:t>16.99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</a:rPr>
                        <a:t>12.49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0.68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2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Louangnamtha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31.82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17.37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4.66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Louangphabang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1.31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0.38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0.22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0.72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0.25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0.38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Oudomxai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Phongsaly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Salavan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0.20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Savannakhet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0.32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10.95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8.76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6.43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61.59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Vientiane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0.65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0.62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0.62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0.46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2.34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4.86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Vientiane Capital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29.36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98.11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15.73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42.04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60.58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</a:rPr>
                        <a:t>36.63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C00000"/>
                          </a:solidFill>
                          <a:effectLst/>
                        </a:rPr>
                        <a:t>43.06</a:t>
                      </a:r>
                      <a:endParaRPr lang="en-US" sz="10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22.88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Xaignabouly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0.09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3.10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2.48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1.82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1.80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Xekong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0.07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Xiangkhouang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0.36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0.15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0.17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0.12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0.13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100.00</a:t>
                      </a:r>
                      <a:endParaRPr lang="en-US" sz="10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100.00</a:t>
                      </a:r>
                      <a:endParaRPr lang="en-US" sz="10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1520" y="6013226"/>
            <a:ext cx="8892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Calculated by the author based on data from Ministry of Planning and Investment (Lao PDR)</a:t>
            </a:r>
            <a:endParaRPr lang="th-TH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6321002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</a:t>
            </a:r>
            <a:r>
              <a:rPr lang="en-US" sz="2400" b="1" dirty="0" err="1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Sukpanich</a:t>
            </a:r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(2014)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22511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50</a:t>
            </a:fld>
            <a:endParaRPr lang="th-TH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189467"/>
              </p:ext>
            </p:extLst>
          </p:nvPr>
        </p:nvGraphicFramePr>
        <p:xfrm>
          <a:off x="467544" y="1037671"/>
          <a:ext cx="7920880" cy="5008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53122"/>
                <a:gridCol w="735805"/>
                <a:gridCol w="609298"/>
                <a:gridCol w="761623"/>
                <a:gridCol w="685461"/>
                <a:gridCol w="913948"/>
                <a:gridCol w="761623"/>
              </a:tblGrid>
              <a:tr h="401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 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The Lao PDR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Thailand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</a:rPr>
                        <a:t>Lao PDR – Thailand</a:t>
                      </a:r>
                      <a:endParaRPr lang="en-US" sz="120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66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 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Rank (out of 148)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Score (1–7)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Rank </a:t>
                      </a:r>
                      <a:r>
                        <a:rPr lang="en-US" sz="1200" dirty="0" smtClean="0">
                          <a:effectLst/>
                        </a:rPr>
                        <a:t>(</a:t>
                      </a:r>
                      <a:r>
                        <a:rPr lang="en-US" sz="1200" dirty="0">
                          <a:effectLst/>
                        </a:rPr>
                        <a:t>out of 148)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Score (1–7)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Different rank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Different score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GCI 2013–2014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-0.4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GCI 2012–2013 (out of 144)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n/a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n/a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200">
                        <a:effectLst/>
                        <a:latin typeface="Calibri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GCI 2011–2012 (out of 142)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n/a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n/a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Basic requirements (60.0%)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1: Institutions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3.8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-15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0.2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2: Infrastructure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4.5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-0.8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3: Macroeconomic environment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5.6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62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-1.2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4: Health and primary education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5.5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0.1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Efficiency enhancers (35.0%)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67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-0.8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5: Higher education and training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C00000"/>
                          </a:solidFill>
                          <a:effectLst/>
                        </a:rPr>
                        <a:t>-1</a:t>
                      </a:r>
                      <a:endParaRPr lang="en-US" sz="1200" b="1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6: Goods market efficiency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4.7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20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7: Labor market efficiency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-18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0.3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8: Financial market development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59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-0.8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9: Technological readiness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10: Market size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2.6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100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-2.5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4012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Innovation and sophistication factors (5.0%)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3.5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11: Business sophistication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3.9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4.4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-0.5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  <a:tr h="2019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</a:rPr>
                        <a:t>Pillar 12: Innovation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68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3.2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46853" marR="46853" marT="0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67544" y="311579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33CC"/>
                </a:solidFill>
              </a:rPr>
              <a:t>The Lao PDR and Thailand Global Competitive Index </a:t>
            </a:r>
            <a:endParaRPr lang="th-TH" sz="2400" dirty="0">
              <a:solidFill>
                <a:srgbClr val="0033C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3016" y="6319192"/>
            <a:ext cx="85689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Source: provided based on information in World Economic Forum (2013)</a:t>
            </a:r>
          </a:p>
        </p:txBody>
      </p:sp>
    </p:spTree>
    <p:extLst>
      <p:ext uri="{BB962C8B-B14F-4D97-AF65-F5344CB8AC3E}">
        <p14:creationId xmlns:p14="http://schemas.microsoft.com/office/powerpoint/2010/main" val="19449409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3854" y="108088"/>
            <a:ext cx="3566917" cy="2195673"/>
          </a:xfrm>
          <a:prstGeom prst="rect">
            <a:avLst/>
          </a:prstGeom>
        </p:spPr>
      </p:pic>
      <p:pic>
        <p:nvPicPr>
          <p:cNvPr id="6" name="Picture 5" descr="Screen Shot 2012-12-17 at 5.39.41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0" y="2492896"/>
            <a:ext cx="7453879" cy="38055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0960" y="1131645"/>
            <a:ext cx="4717535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</a:t>
            </a:r>
            <a:r>
              <a:rPr lang="en-US" sz="2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81 out of 185 countries</a:t>
            </a:r>
            <a:r>
              <a:rPr lang="en-U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</a:t>
            </a:r>
          </a:p>
          <a:p>
            <a:r>
              <a:rPr lang="en-US" sz="24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r>
              <a:rPr lang="en-U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asy to </a:t>
            </a:r>
            <a:r>
              <a:rPr lang="en-US" sz="28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en-US" sz="28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tart Business</a:t>
            </a:r>
            <a:r>
              <a:rPr lang="en-US" sz="2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”</a:t>
            </a:r>
            <a:endParaRPr lang="en-US" sz="2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6304967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6600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Source: Ministry of Planning and Investment (Lao PDR) </a:t>
            </a:r>
            <a:endParaRPr lang="th-TH" sz="2400" b="1" dirty="0">
              <a:solidFill>
                <a:srgbClr val="006600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9876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9632" y="2348880"/>
            <a:ext cx="6501408" cy="2736304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en-US" sz="6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THANK YOU</a:t>
            </a:r>
          </a:p>
          <a:p>
            <a:pPr marL="109728" indent="0" algn="ctr">
              <a:buNone/>
            </a:pPr>
            <a:endParaRPr lang="en-US" sz="1000" b="1" dirty="0" smtClean="0">
              <a:solidFill>
                <a:schemeClr val="tx2">
                  <a:lumMod val="75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109728" indent="0" algn="ctr">
              <a:buNone/>
            </a:pPr>
            <a:r>
              <a:rPr lang="en-US" sz="6000" b="1" dirty="0" smtClean="0">
                <a:solidFill>
                  <a:srgbClr val="0033CC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Q &amp; A</a:t>
            </a:r>
            <a:endParaRPr lang="th-TH" sz="6000" b="1" dirty="0">
              <a:solidFill>
                <a:srgbClr val="0033CC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7972A-2F91-44E3-B62B-29D52CF25423}" type="slidenum">
              <a:rPr lang="th-TH" smtClean="0"/>
              <a:pPr/>
              <a:t>52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71743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6520</TotalTime>
  <Words>3443</Words>
  <Application>Microsoft Office PowerPoint</Application>
  <PresentationFormat>On-screen Show (4:3)</PresentationFormat>
  <Paragraphs>1473</Paragraphs>
  <Slides>52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4" baseType="lpstr">
      <vt:lpstr>Arial</vt:lpstr>
      <vt:lpstr>Calibri</vt:lpstr>
      <vt:lpstr>Cordia New</vt:lpstr>
      <vt:lpstr>Courier New</vt:lpstr>
      <vt:lpstr>Gill Sans MT</vt:lpstr>
      <vt:lpstr>Lucida Sans Unicode</vt:lpstr>
      <vt:lpstr>SV Mattana UNI</vt:lpstr>
      <vt:lpstr>Verdana</vt:lpstr>
      <vt:lpstr>Wingdings</vt:lpstr>
      <vt:lpstr>Wingdings 2</vt:lpstr>
      <vt:lpstr>Wingdings 3</vt:lpstr>
      <vt:lpstr>Concourse</vt:lpstr>
      <vt:lpstr>Overview of the Lao People’s Democratic Republic   (The Lao PDR) </vt:lpstr>
      <vt:lpstr>Lao PDR at a glance</vt:lpstr>
      <vt:lpstr>Basic information of the Lao PDR (2013)</vt:lpstr>
      <vt:lpstr>PowerPoint Presentation</vt:lpstr>
      <vt:lpstr>A bit of History</vt:lpstr>
      <vt:lpstr>A bit of history</vt:lpstr>
      <vt:lpstr>Unilateral Trade Agreements with 39 nations Bilateral Investment Treaties with 27 nations</vt:lpstr>
      <vt:lpstr>Laos: Unique Development Path and Way Ahead </vt:lpstr>
      <vt:lpstr>Lao PDR GDP Growth</vt:lpstr>
      <vt:lpstr>Lao PDR Real GDP (2013), by industrial of origin</vt:lpstr>
      <vt:lpstr>Lao PDR export (2013), by country of destination</vt:lpstr>
      <vt:lpstr>Lao PDR import (2013), by country of origin</vt:lpstr>
      <vt:lpstr>Infrastructure Development</vt:lpstr>
      <vt:lpstr>Regional Road Network</vt:lpstr>
      <vt:lpstr>Regional Transportation Routes</vt:lpstr>
      <vt:lpstr>High Speed Railway</vt:lpstr>
      <vt:lpstr>Direct flights to Asian major cities</vt:lpstr>
      <vt:lpstr>Thai-Lao Friendship Bridges </vt:lpstr>
      <vt:lpstr>Thai-Lao Friendship Bridges</vt:lpstr>
      <vt:lpstr>Labor Market</vt:lpstr>
      <vt:lpstr>Labor Force)</vt:lpstr>
      <vt:lpstr>One of the lowest labor cost in Asia</vt:lpstr>
      <vt:lpstr>Capital Market</vt:lpstr>
      <vt:lpstr>Lao Securities Exchange (LSX)</vt:lpstr>
      <vt:lpstr>Foreign Direct Investment in the Lao PDR</vt:lpstr>
      <vt:lpstr>Investment Laws and regulations in the Lao PDR</vt:lpstr>
      <vt:lpstr>Investment Laws and regulations in the Lao PDR</vt:lpstr>
      <vt:lpstr>No.158th WTO member in Feb. 2013</vt:lpstr>
      <vt:lpstr>Other rules and regulations adjustment</vt:lpstr>
      <vt:lpstr>Investment laws and regulations in the Lao PDR</vt:lpstr>
      <vt:lpstr>One Stop Services</vt:lpstr>
      <vt:lpstr>Law on the Investment Promotion (2009)</vt:lpstr>
      <vt:lpstr>Law on the Investment Promotion (2009)</vt:lpstr>
      <vt:lpstr>Law on the Investment Promotion (2009)</vt:lpstr>
      <vt:lpstr>Special Economic Zones (existing)</vt:lpstr>
      <vt:lpstr>PowerPoint Presentation</vt:lpstr>
      <vt:lpstr>PowerPoint Presentation</vt:lpstr>
      <vt:lpstr>Personal Income Tax</vt:lpstr>
      <vt:lpstr>Foreign Direct Investment in the Lao PDR</vt:lpstr>
      <vt:lpstr>FDI Inflows to Lao, PDR </vt:lpstr>
      <vt:lpstr>PowerPoint Presentation</vt:lpstr>
      <vt:lpstr>Top 10 FDI Countries (1989-2012) </vt:lpstr>
      <vt:lpstr>FDI By Sectors (1989-2012)</vt:lpstr>
      <vt:lpstr>PowerPoint Presentation</vt:lpstr>
      <vt:lpstr>Foreign Direct Investment of Thai MNEs in the Lao PDR</vt:lpstr>
      <vt:lpstr>Thai (actual) direct investment outflow to Laos classified by business sector, 2005-2011 (million US dollars)</vt:lpstr>
      <vt:lpstr>Proportion of total value of investment of Thai MNEs approved to invest in the Lao PDR during 1990-2012: shareholders, type and form of investment </vt:lpstr>
      <vt:lpstr>Proportion of total value of investment of Thai MNEs approved to invest in the Lao PDR during 1990-2012: investment sector</vt:lpstr>
      <vt:lpstr>Proportion of total value of investment of Thai MNEs approved to invest in the Lao PDR during 1990-2012: investment area (province)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Outward FDI of Thai MNEs in the Loa PDR: Trends, Motives, and Determinants</dc:title>
  <dc:creator>Toshiba</dc:creator>
  <cp:lastModifiedBy>macbook 2015</cp:lastModifiedBy>
  <cp:revision>501</cp:revision>
  <cp:lastPrinted>2014-10-20T18:13:23Z</cp:lastPrinted>
  <dcterms:created xsi:type="dcterms:W3CDTF">2012-09-19T17:52:13Z</dcterms:created>
  <dcterms:modified xsi:type="dcterms:W3CDTF">2015-06-09T10:21:45Z</dcterms:modified>
</cp:coreProperties>
</file>