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4"/>
  </p:notesMasterIdLst>
  <p:sldIdLst>
    <p:sldId id="257" r:id="rId2"/>
    <p:sldId id="267" r:id="rId3"/>
    <p:sldId id="259" r:id="rId4"/>
    <p:sldId id="268" r:id="rId5"/>
    <p:sldId id="295" r:id="rId6"/>
    <p:sldId id="270" r:id="rId7"/>
    <p:sldId id="260" r:id="rId8"/>
    <p:sldId id="294" r:id="rId9"/>
    <p:sldId id="284" r:id="rId10"/>
    <p:sldId id="296" r:id="rId11"/>
    <p:sldId id="286" r:id="rId12"/>
    <p:sldId id="278" r:id="rId13"/>
    <p:sldId id="279" r:id="rId14"/>
    <p:sldId id="280" r:id="rId15"/>
    <p:sldId id="298" r:id="rId16"/>
    <p:sldId id="262" r:id="rId17"/>
    <p:sldId id="288" r:id="rId18"/>
    <p:sldId id="289" r:id="rId19"/>
    <p:sldId id="290" r:id="rId20"/>
    <p:sldId id="299" r:id="rId21"/>
    <p:sldId id="263" r:id="rId22"/>
    <p:sldId id="300" r:id="rId23"/>
    <p:sldId id="275" r:id="rId24"/>
    <p:sldId id="277" r:id="rId25"/>
    <p:sldId id="283" r:id="rId26"/>
    <p:sldId id="301" r:id="rId27"/>
    <p:sldId id="302" r:id="rId28"/>
    <p:sldId id="274" r:id="rId29"/>
    <p:sldId id="264" r:id="rId30"/>
    <p:sldId id="293" r:id="rId31"/>
    <p:sldId id="303" r:id="rId32"/>
    <p:sldId id="292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33CC"/>
    <a:srgbClr val="003618"/>
    <a:srgbClr val="0F04A4"/>
    <a:srgbClr val="3416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667" autoAdjust="0"/>
  </p:normalViewPr>
  <p:slideViewPr>
    <p:cSldViewPr>
      <p:cViewPr varScale="1">
        <p:scale>
          <a:sx n="105" d="100"/>
          <a:sy n="105" d="100"/>
        </p:scale>
        <p:origin x="-6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C388E5-AA06-46D4-BD44-9DCA4237029A}" type="datetimeFigureOut">
              <a:rPr lang="en-US" smtClean="0"/>
              <a:pPr/>
              <a:t>8/24/2012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F20CA0-417F-4986-BD93-9E20F8DF3C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90840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Marginal</a:t>
            </a:r>
            <a:r>
              <a:rPr lang="en-US" baseline="0" dirty="0" smtClean="0"/>
              <a:t> utility is defined as the extra utility achieved by consuming one more unit of a good.  In this context, the only good is wealth, so MU is the extra unit of utility that Amy gets from one more dollar of wealth.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F20CA0-417F-4986-BD93-9E20F8DF3CE8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dirty="0" smtClean="0">
                <a:solidFill>
                  <a:schemeClr val="hlink"/>
                </a:solidFill>
              </a:rPr>
              <a:t>With elastic demand, a small percentage change in price  generates a larger percentage change in quantity.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F20CA0-417F-4986-BD93-9E20F8DF3CE8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dirty="0" smtClean="0">
                <a:solidFill>
                  <a:schemeClr val="hlink"/>
                </a:solidFill>
              </a:rPr>
              <a:t>With inelastic demand, a large percentage change in price generates a smaller percentage</a:t>
            </a:r>
          </a:p>
          <a:p>
            <a:r>
              <a:rPr lang="en-US" sz="1200" dirty="0" smtClean="0">
                <a:solidFill>
                  <a:schemeClr val="hlink"/>
                </a:solidFill>
              </a:rPr>
              <a:t>change in quantity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F20CA0-417F-4986-BD93-9E20F8DF3CE8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dirty="0" smtClean="0">
                <a:solidFill>
                  <a:schemeClr val="hlink"/>
                </a:solidFill>
              </a:rPr>
              <a:t>With elastic demand, a small percentage change in price  generates a larger percentage change in quantity.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F20CA0-417F-4986-BD93-9E20F8DF3CE8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F20CA0-417F-4986-BD93-9E20F8DF3CE8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MRTS</a:t>
            </a:r>
            <a:r>
              <a:rPr lang="en-US" baseline="0" dirty="0" smtClean="0"/>
              <a:t> = marginal rate of technical substitution of labor for capital.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F20CA0-417F-4986-BD93-9E20F8DF3CE8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F20CA0-417F-4986-BD93-9E20F8DF3CE8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</a:t>
            </a:r>
            <a:r>
              <a:rPr lang="en-US" baseline="0" dirty="0" smtClean="0"/>
              <a:t> cost minimizing combination of inputs is found where the slope of the </a:t>
            </a:r>
            <a:r>
              <a:rPr lang="en-US" baseline="0" dirty="0" err="1" smtClean="0"/>
              <a:t>isocost</a:t>
            </a:r>
            <a:r>
              <a:rPr lang="en-US" baseline="0" dirty="0" smtClean="0"/>
              <a:t> equals the slope of the </a:t>
            </a:r>
            <a:r>
              <a:rPr lang="en-US" baseline="0" dirty="0" err="1" smtClean="0"/>
              <a:t>isoquant</a:t>
            </a:r>
            <a:r>
              <a:rPr lang="en-US" baseline="0" dirty="0" smtClean="0"/>
              <a:t>.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F20CA0-417F-4986-BD93-9E20F8DF3CE8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nsch\Desktop\O14ThemesHandoffs\WorkingFiles\FinalHanoff\Sketchbook\Cover.jp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7" name="Group 15"/>
          <p:cNvGrpSpPr/>
          <p:nvPr/>
        </p:nvGrpSpPr>
        <p:grpSpPr>
          <a:xfrm rot="20533676">
            <a:off x="618027" y="3923015"/>
            <a:ext cx="2508736" cy="2527488"/>
            <a:chOff x="494947" y="417279"/>
            <a:chExt cx="2417578" cy="2421351"/>
          </a:xfrm>
        </p:grpSpPr>
        <p:sp>
          <p:nvSpPr>
            <p:cNvPr id="12" name="Freeform 11"/>
            <p:cNvSpPr/>
            <p:nvPr/>
          </p:nvSpPr>
          <p:spPr>
            <a:xfrm>
              <a:off x="494947" y="494484"/>
              <a:ext cx="2328384" cy="2344146"/>
            </a:xfrm>
            <a:custGeom>
              <a:avLst/>
              <a:gdLst>
                <a:gd name="connsiteX0" fmla="*/ 94077 w 2328384"/>
                <a:gd name="connsiteY0" fmla="*/ 0 h 2344146"/>
                <a:gd name="connsiteX1" fmla="*/ 0 w 2328384"/>
                <a:gd name="connsiteY1" fmla="*/ 2344146 h 2344146"/>
                <a:gd name="connsiteX2" fmla="*/ 2328384 w 2328384"/>
                <a:gd name="connsiteY2" fmla="*/ 2250067 h 2344146"/>
                <a:gd name="connsiteX3" fmla="*/ 94077 w 2328384"/>
                <a:gd name="connsiteY3" fmla="*/ 0 h 2344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28384" h="2344146">
                  <a:moveTo>
                    <a:pt x="94077" y="0"/>
                  </a:moveTo>
                  <a:lnTo>
                    <a:pt x="0" y="2344146"/>
                  </a:lnTo>
                  <a:lnTo>
                    <a:pt x="2328384" y="2250067"/>
                  </a:lnTo>
                  <a:lnTo>
                    <a:pt x="94077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0100">
                    <a:alpha val="31000"/>
                  </a:srgbClr>
                </a:gs>
                <a:gs pos="49000">
                  <a:srgbClr val="FEFFFF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  <a:effectLst>
              <a:outerShdw blurRad="50800" dist="12700" dir="5400000" rotWithShape="0">
                <a:srgbClr val="000000">
                  <a:alpha val="37000"/>
                </a:srgbClr>
              </a:outerShdw>
              <a:softEdge rad="38100"/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90935" y="417279"/>
              <a:ext cx="2321590" cy="2321590"/>
            </a:xfrm>
            <a:prstGeom prst="rect">
              <a:avLst/>
            </a:prstGeom>
            <a:gradFill flip="none" rotWithShape="1">
              <a:gsLst>
                <a:gs pos="0">
                  <a:srgbClr val="FAE148"/>
                </a:gs>
                <a:gs pos="100000">
                  <a:srgbClr val="FFEB63"/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pic>
          <p:nvPicPr>
            <p:cNvPr id="14" name="Picture 13" descr="stickie-shadow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14456" y="436040"/>
              <a:ext cx="404704" cy="461174"/>
            </a:xfrm>
            <a:prstGeom prst="rect">
              <a:avLst/>
            </a:prstGeom>
          </p:spPr>
        </p:pic>
        <p:pic>
          <p:nvPicPr>
            <p:cNvPr id="15" name="Picture 14" descr="stickie-shadow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16200000">
              <a:off x="637932" y="2282410"/>
              <a:ext cx="404704" cy="461174"/>
            </a:xfrm>
            <a:prstGeom prst="rect">
              <a:avLst/>
            </a:prstGeom>
          </p:spPr>
        </p:pic>
      </p:grpSp>
      <p:pic>
        <p:nvPicPr>
          <p:cNvPr id="8" name="Picture 7" descr="TitleCar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43346">
            <a:off x="2856203" y="2587842"/>
            <a:ext cx="5773084" cy="385081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360000">
            <a:off x="3339809" y="3015792"/>
            <a:ext cx="4847038" cy="1599722"/>
          </a:xfrm>
        </p:spPr>
        <p:txBody>
          <a:bodyPr anchor="b"/>
          <a:lstStyle>
            <a:lvl1pPr>
              <a:defRPr sz="4800">
                <a:solidFill>
                  <a:srgbClr val="000100"/>
                </a:solidFill>
                <a:effectLst>
                  <a:outerShdw blurRad="63500" sx="102000" sy="102000" algn="ctr" rotWithShape="0">
                    <a:srgbClr val="FFFFFF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360000">
            <a:off x="3200499" y="4766916"/>
            <a:ext cx="4836456" cy="1040845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0001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0520000">
            <a:off x="963292" y="5061539"/>
            <a:ext cx="1968535" cy="534991"/>
          </a:xfrm>
        </p:spPr>
        <p:txBody>
          <a:bodyPr anchor="t"/>
          <a:lstStyle>
            <a:lvl1pPr algn="ctr">
              <a:defRPr sz="2200">
                <a:solidFill>
                  <a:schemeClr val="accent1"/>
                </a:solidFill>
              </a:defRPr>
            </a:lvl1pPr>
          </a:lstStyle>
          <a:p>
            <a:r>
              <a:rPr lang="en-US" smtClean="0">
                <a:solidFill>
                  <a:srgbClr val="A63212"/>
                </a:solidFill>
              </a:rPr>
              <a:t>8/14/2012</a:t>
            </a:r>
            <a:endParaRPr lang="en-US">
              <a:solidFill>
                <a:srgbClr val="A63212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0520000">
            <a:off x="647592" y="4135346"/>
            <a:ext cx="2085881" cy="835010"/>
          </a:xfrm>
        </p:spPr>
        <p:txBody>
          <a:bodyPr anchor="ctr"/>
          <a:lstStyle>
            <a:lvl1pPr algn="l">
              <a:defRPr sz="160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en-US" smtClean="0">
                <a:solidFill>
                  <a:srgbClr val="4E66B2">
                    <a:lumMod val="50000"/>
                  </a:srgbClr>
                </a:solidFill>
              </a:rPr>
              <a:t>EE474_#3_1/2555_Phatta Kirdruang</a:t>
            </a:r>
            <a:endParaRPr lang="en-US">
              <a:solidFill>
                <a:srgbClr val="4E66B2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0520000">
            <a:off x="1981439" y="5509808"/>
            <a:ext cx="738180" cy="426607"/>
          </a:xfrm>
        </p:spPr>
        <p:txBody>
          <a:bodyPr/>
          <a:lstStyle>
            <a:lvl1pPr algn="r"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86CE80BD-4D3B-4FF2-B2A9-D19FBDF22204}" type="slidenum">
              <a:rPr lang="en-US" smtClean="0">
                <a:solidFill>
                  <a:srgbClr val="A63212">
                    <a:lumMod val="75000"/>
                  </a:srgbClr>
                </a:solidFill>
              </a:rPr>
              <a:pPr/>
              <a:t>‹#›</a:t>
            </a:fld>
            <a:endParaRPr lang="en-US">
              <a:solidFill>
                <a:srgbClr val="A63212">
                  <a:lumMod val="75000"/>
                </a:srgbClr>
              </a:solidFill>
            </a:endParaRPr>
          </a:p>
        </p:txBody>
      </p:sp>
      <p:pic>
        <p:nvPicPr>
          <p:cNvPr id="9" name="Picture 8" descr="coverBand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5880100"/>
            <a:ext cx="9144000" cy="330200"/>
          </a:xfrm>
          <a:prstGeom prst="rect">
            <a:avLst/>
          </a:prstGeom>
          <a:effectLst>
            <a:outerShdw blurRad="63500" dist="38100" dir="5400000" algn="t" rotWithShape="0">
              <a:prstClr val="black">
                <a:alpha val="59000"/>
              </a:prstClr>
            </a:outerShdw>
          </a:effec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8/14/2012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EE474_#3_1/2555_Phatta Kirdruang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497993"/>
            <a:ext cx="8041439" cy="2097259"/>
          </a:xfrm>
        </p:spPr>
        <p:txBody>
          <a:bodyPr anchor="b"/>
          <a:lstStyle>
            <a:lvl1pPr algn="ctr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199" y="3754402"/>
            <a:ext cx="7467601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8/14/2012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EE474_#3_1/2555_Phatta Kirdruang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8/14/2012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EE474_#3_1/2555_Phatta Kirdruang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841248" y="2039112"/>
            <a:ext cx="3657600" cy="39502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039112"/>
            <a:ext cx="3657600" cy="39502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1248" y="2038388"/>
            <a:ext cx="3017520" cy="54239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n-lt"/>
                <a:cs typeface="Bradley Hand ITC TT-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91091" y="2038387"/>
            <a:ext cx="3014708" cy="54239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n-lt"/>
                <a:cs typeface="Bradley Hand ITC TT-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8/14/2012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EE474_#3_1/2555_Phatta Kirdruang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6" name="Freeform 22"/>
          <p:cNvSpPr>
            <a:spLocks/>
          </p:cNvSpPr>
          <p:nvPr/>
        </p:nvSpPr>
        <p:spPr bwMode="auto">
          <a:xfrm rot="20274567">
            <a:off x="3933637" y="4281002"/>
            <a:ext cx="1288495" cy="722529"/>
          </a:xfrm>
          <a:custGeom>
            <a:avLst/>
            <a:gdLst/>
            <a:ahLst/>
            <a:cxnLst/>
            <a:rect l="l" t="t" r="r" b="b"/>
            <a:pathLst>
              <a:path w="1288494" h="722529">
                <a:moveTo>
                  <a:pt x="548461" y="537763"/>
                </a:moveTo>
                <a:lnTo>
                  <a:pt x="548461" y="537763"/>
                </a:lnTo>
                <a:lnTo>
                  <a:pt x="548461" y="537763"/>
                </a:lnTo>
                <a:close/>
                <a:moveTo>
                  <a:pt x="547489" y="536791"/>
                </a:moveTo>
                <a:lnTo>
                  <a:pt x="548461" y="537763"/>
                </a:lnTo>
                <a:lnTo>
                  <a:pt x="546516" y="536791"/>
                </a:lnTo>
                <a:lnTo>
                  <a:pt x="544572" y="535818"/>
                </a:lnTo>
                <a:close/>
                <a:moveTo>
                  <a:pt x="338413" y="443436"/>
                </a:moveTo>
                <a:lnTo>
                  <a:pt x="340357" y="444408"/>
                </a:lnTo>
                <a:lnTo>
                  <a:pt x="339385" y="444408"/>
                </a:lnTo>
                <a:close/>
                <a:moveTo>
                  <a:pt x="337440" y="442463"/>
                </a:moveTo>
                <a:lnTo>
                  <a:pt x="338413" y="443436"/>
                </a:lnTo>
                <a:lnTo>
                  <a:pt x="338412" y="443436"/>
                </a:lnTo>
                <a:close/>
                <a:moveTo>
                  <a:pt x="334522" y="440518"/>
                </a:moveTo>
                <a:lnTo>
                  <a:pt x="334523" y="441491"/>
                </a:lnTo>
                <a:lnTo>
                  <a:pt x="333550" y="441491"/>
                </a:lnTo>
                <a:lnTo>
                  <a:pt x="331605" y="439546"/>
                </a:lnTo>
                <a:close/>
                <a:moveTo>
                  <a:pt x="644733" y="565964"/>
                </a:moveTo>
                <a:lnTo>
                  <a:pt x="642788" y="565964"/>
                </a:lnTo>
                <a:lnTo>
                  <a:pt x="641816" y="565964"/>
                </a:lnTo>
                <a:lnTo>
                  <a:pt x="641816" y="565964"/>
                </a:lnTo>
                <a:close/>
                <a:moveTo>
                  <a:pt x="457051" y="488168"/>
                </a:moveTo>
                <a:lnTo>
                  <a:pt x="458996" y="489140"/>
                </a:lnTo>
                <a:lnTo>
                  <a:pt x="458993" y="489139"/>
                </a:lnTo>
                <a:close/>
                <a:moveTo>
                  <a:pt x="243112" y="383144"/>
                </a:moveTo>
                <a:lnTo>
                  <a:pt x="244085" y="384117"/>
                </a:lnTo>
                <a:lnTo>
                  <a:pt x="244085" y="384117"/>
                </a:lnTo>
                <a:close/>
                <a:moveTo>
                  <a:pt x="781848" y="599027"/>
                </a:moveTo>
                <a:lnTo>
                  <a:pt x="781848" y="599027"/>
                </a:lnTo>
                <a:lnTo>
                  <a:pt x="780876" y="599027"/>
                </a:lnTo>
                <a:close/>
                <a:moveTo>
                  <a:pt x="242140" y="366612"/>
                </a:moveTo>
                <a:lnTo>
                  <a:pt x="244085" y="368557"/>
                </a:lnTo>
                <a:lnTo>
                  <a:pt x="241797" y="366956"/>
                </a:lnTo>
                <a:close/>
                <a:moveTo>
                  <a:pt x="141978" y="301458"/>
                </a:moveTo>
                <a:lnTo>
                  <a:pt x="141978" y="301459"/>
                </a:lnTo>
                <a:lnTo>
                  <a:pt x="141977" y="301459"/>
                </a:lnTo>
                <a:close/>
                <a:moveTo>
                  <a:pt x="142950" y="301458"/>
                </a:moveTo>
                <a:lnTo>
                  <a:pt x="142950" y="302430"/>
                </a:lnTo>
                <a:lnTo>
                  <a:pt x="141978" y="301459"/>
                </a:lnTo>
                <a:close/>
                <a:moveTo>
                  <a:pt x="979256" y="620421"/>
                </a:moveTo>
                <a:lnTo>
                  <a:pt x="979165" y="620512"/>
                </a:lnTo>
                <a:lnTo>
                  <a:pt x="978283" y="620421"/>
                </a:lnTo>
                <a:close/>
                <a:moveTo>
                  <a:pt x="93355" y="247974"/>
                </a:moveTo>
                <a:lnTo>
                  <a:pt x="94328" y="248946"/>
                </a:lnTo>
                <a:lnTo>
                  <a:pt x="94328" y="249919"/>
                </a:lnTo>
                <a:close/>
                <a:moveTo>
                  <a:pt x="1075528" y="637925"/>
                </a:moveTo>
                <a:lnTo>
                  <a:pt x="1075528" y="637925"/>
                </a:lnTo>
                <a:lnTo>
                  <a:pt x="1074555" y="637925"/>
                </a:lnTo>
                <a:close/>
                <a:moveTo>
                  <a:pt x="47650" y="177958"/>
                </a:moveTo>
                <a:lnTo>
                  <a:pt x="49595" y="178930"/>
                </a:lnTo>
                <a:lnTo>
                  <a:pt x="49595" y="180875"/>
                </a:lnTo>
                <a:lnTo>
                  <a:pt x="51540" y="183792"/>
                </a:lnTo>
                <a:lnTo>
                  <a:pt x="50568" y="184764"/>
                </a:lnTo>
                <a:lnTo>
                  <a:pt x="49595" y="184765"/>
                </a:lnTo>
                <a:lnTo>
                  <a:pt x="48623" y="183792"/>
                </a:lnTo>
                <a:lnTo>
                  <a:pt x="46678" y="182820"/>
                </a:lnTo>
                <a:lnTo>
                  <a:pt x="45705" y="179903"/>
                </a:lnTo>
                <a:lnTo>
                  <a:pt x="46678" y="179902"/>
                </a:lnTo>
                <a:lnTo>
                  <a:pt x="46678" y="178930"/>
                </a:lnTo>
                <a:close/>
                <a:moveTo>
                  <a:pt x="35008" y="156564"/>
                </a:moveTo>
                <a:lnTo>
                  <a:pt x="36953" y="159157"/>
                </a:lnTo>
                <a:lnTo>
                  <a:pt x="36953" y="159481"/>
                </a:lnTo>
                <a:close/>
                <a:moveTo>
                  <a:pt x="25284" y="133225"/>
                </a:moveTo>
                <a:lnTo>
                  <a:pt x="28201" y="141005"/>
                </a:lnTo>
                <a:lnTo>
                  <a:pt x="30146" y="144894"/>
                </a:lnTo>
                <a:lnTo>
                  <a:pt x="33063" y="147811"/>
                </a:lnTo>
                <a:lnTo>
                  <a:pt x="33063" y="146839"/>
                </a:lnTo>
                <a:lnTo>
                  <a:pt x="34036" y="148784"/>
                </a:lnTo>
                <a:lnTo>
                  <a:pt x="35008" y="151701"/>
                </a:lnTo>
                <a:lnTo>
                  <a:pt x="34036" y="149756"/>
                </a:lnTo>
                <a:lnTo>
                  <a:pt x="33064" y="148784"/>
                </a:lnTo>
                <a:lnTo>
                  <a:pt x="32091" y="149756"/>
                </a:lnTo>
                <a:lnTo>
                  <a:pt x="25284" y="137114"/>
                </a:lnTo>
                <a:lnTo>
                  <a:pt x="26256" y="137115"/>
                </a:lnTo>
                <a:lnTo>
                  <a:pt x="25284" y="136142"/>
                </a:lnTo>
                <a:close/>
                <a:moveTo>
                  <a:pt x="1277796" y="622366"/>
                </a:moveTo>
                <a:lnTo>
                  <a:pt x="1283631" y="625284"/>
                </a:lnTo>
                <a:lnTo>
                  <a:pt x="1285576" y="628201"/>
                </a:lnTo>
                <a:lnTo>
                  <a:pt x="1287521" y="630146"/>
                </a:lnTo>
                <a:lnTo>
                  <a:pt x="1288494" y="634036"/>
                </a:lnTo>
                <a:lnTo>
                  <a:pt x="1287521" y="637926"/>
                </a:lnTo>
                <a:lnTo>
                  <a:pt x="1285576" y="642788"/>
                </a:lnTo>
                <a:lnTo>
                  <a:pt x="1282659" y="646677"/>
                </a:lnTo>
                <a:lnTo>
                  <a:pt x="1277797" y="650567"/>
                </a:lnTo>
                <a:lnTo>
                  <a:pt x="1271962" y="654457"/>
                </a:lnTo>
                <a:lnTo>
                  <a:pt x="1264183" y="658347"/>
                </a:lnTo>
                <a:lnTo>
                  <a:pt x="1255431" y="662237"/>
                </a:lnTo>
                <a:lnTo>
                  <a:pt x="1235982" y="670016"/>
                </a:lnTo>
                <a:lnTo>
                  <a:pt x="1215560" y="676824"/>
                </a:lnTo>
                <a:lnTo>
                  <a:pt x="1207780" y="680713"/>
                </a:lnTo>
                <a:lnTo>
                  <a:pt x="1199028" y="685575"/>
                </a:lnTo>
                <a:lnTo>
                  <a:pt x="1179579" y="698217"/>
                </a:lnTo>
                <a:lnTo>
                  <a:pt x="1146516" y="722528"/>
                </a:lnTo>
                <a:lnTo>
                  <a:pt x="1140681" y="722529"/>
                </a:lnTo>
                <a:lnTo>
                  <a:pt x="1137764" y="721556"/>
                </a:lnTo>
                <a:lnTo>
                  <a:pt x="1129985" y="714748"/>
                </a:lnTo>
                <a:lnTo>
                  <a:pt x="1137764" y="708914"/>
                </a:lnTo>
                <a:lnTo>
                  <a:pt x="1146516" y="703079"/>
                </a:lnTo>
                <a:lnTo>
                  <a:pt x="1156241" y="696273"/>
                </a:lnTo>
                <a:lnTo>
                  <a:pt x="1168883" y="690437"/>
                </a:lnTo>
                <a:lnTo>
                  <a:pt x="1209726" y="669044"/>
                </a:lnTo>
                <a:lnTo>
                  <a:pt x="1220422" y="662237"/>
                </a:lnTo>
                <a:lnTo>
                  <a:pt x="1229174" y="655429"/>
                </a:lnTo>
                <a:lnTo>
                  <a:pt x="1237926" y="647649"/>
                </a:lnTo>
                <a:lnTo>
                  <a:pt x="1243761" y="639870"/>
                </a:lnTo>
                <a:lnTo>
                  <a:pt x="1243761" y="639870"/>
                </a:lnTo>
                <a:lnTo>
                  <a:pt x="1245706" y="638898"/>
                </a:lnTo>
                <a:lnTo>
                  <a:pt x="1243275" y="638898"/>
                </a:lnTo>
                <a:lnTo>
                  <a:pt x="1242789" y="637925"/>
                </a:lnTo>
                <a:lnTo>
                  <a:pt x="1240844" y="635981"/>
                </a:lnTo>
                <a:lnTo>
                  <a:pt x="1237926" y="634036"/>
                </a:lnTo>
                <a:lnTo>
                  <a:pt x="1226257" y="630145"/>
                </a:lnTo>
                <a:lnTo>
                  <a:pt x="1207780" y="625284"/>
                </a:lnTo>
                <a:lnTo>
                  <a:pt x="1182496" y="620421"/>
                </a:lnTo>
                <a:lnTo>
                  <a:pt x="1113453" y="607780"/>
                </a:lnTo>
                <a:lnTo>
                  <a:pt x="1074555" y="600000"/>
                </a:lnTo>
                <a:lnTo>
                  <a:pt x="1060940" y="596110"/>
                </a:lnTo>
                <a:lnTo>
                  <a:pt x="1048299" y="592221"/>
                </a:lnTo>
                <a:lnTo>
                  <a:pt x="1036630" y="587358"/>
                </a:lnTo>
                <a:lnTo>
                  <a:pt x="1027877" y="583469"/>
                </a:lnTo>
                <a:lnTo>
                  <a:pt x="1020098" y="579579"/>
                </a:lnTo>
                <a:lnTo>
                  <a:pt x="1014263" y="574716"/>
                </a:lnTo>
                <a:lnTo>
                  <a:pt x="1009401" y="569854"/>
                </a:lnTo>
                <a:lnTo>
                  <a:pt x="1006483" y="564992"/>
                </a:lnTo>
                <a:lnTo>
                  <a:pt x="1002594" y="554295"/>
                </a:lnTo>
                <a:lnTo>
                  <a:pt x="1030795" y="566937"/>
                </a:lnTo>
                <a:lnTo>
                  <a:pt x="1058996" y="577634"/>
                </a:lnTo>
                <a:lnTo>
                  <a:pt x="1087197" y="587358"/>
                </a:lnTo>
                <a:lnTo>
                  <a:pt x="1116371" y="596110"/>
                </a:lnTo>
                <a:lnTo>
                  <a:pt x="1145544" y="602917"/>
                </a:lnTo>
                <a:lnTo>
                  <a:pt x="1174717" y="609725"/>
                </a:lnTo>
                <a:lnTo>
                  <a:pt x="1204863" y="614587"/>
                </a:lnTo>
                <a:lnTo>
                  <a:pt x="1234036" y="618476"/>
                </a:lnTo>
                <a:lnTo>
                  <a:pt x="1248623" y="618476"/>
                </a:lnTo>
                <a:lnTo>
                  <a:pt x="1260293" y="619449"/>
                </a:lnTo>
                <a:lnTo>
                  <a:pt x="1270017" y="620422"/>
                </a:lnTo>
                <a:close/>
                <a:moveTo>
                  <a:pt x="13614" y="101134"/>
                </a:moveTo>
                <a:lnTo>
                  <a:pt x="15560" y="104051"/>
                </a:lnTo>
                <a:lnTo>
                  <a:pt x="16532" y="104052"/>
                </a:lnTo>
                <a:lnTo>
                  <a:pt x="15559" y="105024"/>
                </a:lnTo>
                <a:lnTo>
                  <a:pt x="16532" y="109886"/>
                </a:lnTo>
                <a:lnTo>
                  <a:pt x="16532" y="110859"/>
                </a:lnTo>
                <a:lnTo>
                  <a:pt x="15559" y="110858"/>
                </a:lnTo>
                <a:lnTo>
                  <a:pt x="14587" y="108913"/>
                </a:lnTo>
                <a:lnTo>
                  <a:pt x="15559" y="108913"/>
                </a:lnTo>
                <a:lnTo>
                  <a:pt x="15559" y="106969"/>
                </a:lnTo>
                <a:lnTo>
                  <a:pt x="14587" y="105024"/>
                </a:lnTo>
                <a:lnTo>
                  <a:pt x="14587" y="103079"/>
                </a:lnTo>
                <a:close/>
                <a:moveTo>
                  <a:pt x="5835" y="22366"/>
                </a:moveTo>
                <a:lnTo>
                  <a:pt x="5835" y="23338"/>
                </a:lnTo>
                <a:lnTo>
                  <a:pt x="5658" y="22542"/>
                </a:lnTo>
                <a:close/>
                <a:moveTo>
                  <a:pt x="3890" y="14586"/>
                </a:moveTo>
                <a:lnTo>
                  <a:pt x="4862" y="15559"/>
                </a:lnTo>
                <a:lnTo>
                  <a:pt x="4862" y="18476"/>
                </a:lnTo>
                <a:lnTo>
                  <a:pt x="4668" y="18087"/>
                </a:lnTo>
                <a:close/>
                <a:moveTo>
                  <a:pt x="1884" y="3039"/>
                </a:moveTo>
                <a:lnTo>
                  <a:pt x="3890" y="9724"/>
                </a:lnTo>
                <a:lnTo>
                  <a:pt x="3890" y="10697"/>
                </a:lnTo>
                <a:lnTo>
                  <a:pt x="2917" y="9724"/>
                </a:lnTo>
                <a:lnTo>
                  <a:pt x="2917" y="8752"/>
                </a:lnTo>
                <a:lnTo>
                  <a:pt x="1945" y="8751"/>
                </a:lnTo>
                <a:lnTo>
                  <a:pt x="1945" y="13613"/>
                </a:lnTo>
                <a:lnTo>
                  <a:pt x="2917" y="13613"/>
                </a:lnTo>
                <a:lnTo>
                  <a:pt x="2917" y="14586"/>
                </a:lnTo>
                <a:lnTo>
                  <a:pt x="4668" y="18087"/>
                </a:lnTo>
                <a:lnTo>
                  <a:pt x="5658" y="22542"/>
                </a:lnTo>
                <a:lnTo>
                  <a:pt x="4862" y="23338"/>
                </a:lnTo>
                <a:lnTo>
                  <a:pt x="4862" y="24310"/>
                </a:lnTo>
                <a:lnTo>
                  <a:pt x="5835" y="25283"/>
                </a:lnTo>
                <a:lnTo>
                  <a:pt x="6807" y="27228"/>
                </a:lnTo>
                <a:lnTo>
                  <a:pt x="7780" y="34035"/>
                </a:lnTo>
                <a:lnTo>
                  <a:pt x="7780" y="36952"/>
                </a:lnTo>
                <a:lnTo>
                  <a:pt x="8752" y="40842"/>
                </a:lnTo>
                <a:lnTo>
                  <a:pt x="9725" y="44732"/>
                </a:lnTo>
                <a:lnTo>
                  <a:pt x="9724" y="48622"/>
                </a:lnTo>
                <a:lnTo>
                  <a:pt x="7780" y="44732"/>
                </a:lnTo>
                <a:lnTo>
                  <a:pt x="5835" y="40842"/>
                </a:lnTo>
                <a:lnTo>
                  <a:pt x="6807" y="48622"/>
                </a:lnTo>
                <a:lnTo>
                  <a:pt x="8752" y="50567"/>
                </a:lnTo>
                <a:lnTo>
                  <a:pt x="10697" y="55429"/>
                </a:lnTo>
                <a:lnTo>
                  <a:pt x="10697" y="56401"/>
                </a:lnTo>
                <a:lnTo>
                  <a:pt x="12642" y="60291"/>
                </a:lnTo>
                <a:lnTo>
                  <a:pt x="13614" y="62236"/>
                </a:lnTo>
                <a:lnTo>
                  <a:pt x="14587" y="65153"/>
                </a:lnTo>
                <a:lnTo>
                  <a:pt x="17504" y="79740"/>
                </a:lnTo>
                <a:lnTo>
                  <a:pt x="20422" y="91410"/>
                </a:lnTo>
                <a:lnTo>
                  <a:pt x="19449" y="92382"/>
                </a:lnTo>
                <a:lnTo>
                  <a:pt x="22367" y="96271"/>
                </a:lnTo>
                <a:lnTo>
                  <a:pt x="23339" y="100162"/>
                </a:lnTo>
                <a:lnTo>
                  <a:pt x="27229" y="109886"/>
                </a:lnTo>
                <a:lnTo>
                  <a:pt x="29174" y="116693"/>
                </a:lnTo>
                <a:lnTo>
                  <a:pt x="32091" y="123501"/>
                </a:lnTo>
                <a:lnTo>
                  <a:pt x="35008" y="129335"/>
                </a:lnTo>
                <a:lnTo>
                  <a:pt x="35981" y="133225"/>
                </a:lnTo>
                <a:lnTo>
                  <a:pt x="41816" y="144894"/>
                </a:lnTo>
                <a:lnTo>
                  <a:pt x="47650" y="154619"/>
                </a:lnTo>
                <a:lnTo>
                  <a:pt x="58347" y="176013"/>
                </a:lnTo>
                <a:lnTo>
                  <a:pt x="56402" y="174068"/>
                </a:lnTo>
                <a:lnTo>
                  <a:pt x="57375" y="176012"/>
                </a:lnTo>
                <a:lnTo>
                  <a:pt x="57375" y="176985"/>
                </a:lnTo>
                <a:lnTo>
                  <a:pt x="57374" y="177957"/>
                </a:lnTo>
                <a:lnTo>
                  <a:pt x="58347" y="178930"/>
                </a:lnTo>
                <a:lnTo>
                  <a:pt x="58347" y="177957"/>
                </a:lnTo>
                <a:lnTo>
                  <a:pt x="59319" y="179902"/>
                </a:lnTo>
                <a:lnTo>
                  <a:pt x="63209" y="183792"/>
                </a:lnTo>
                <a:lnTo>
                  <a:pt x="66127" y="188654"/>
                </a:lnTo>
                <a:lnTo>
                  <a:pt x="70017" y="194489"/>
                </a:lnTo>
                <a:lnTo>
                  <a:pt x="76824" y="203241"/>
                </a:lnTo>
                <a:lnTo>
                  <a:pt x="76823" y="204213"/>
                </a:lnTo>
                <a:lnTo>
                  <a:pt x="79741" y="208103"/>
                </a:lnTo>
                <a:lnTo>
                  <a:pt x="83631" y="212966"/>
                </a:lnTo>
                <a:lnTo>
                  <a:pt x="90438" y="223662"/>
                </a:lnTo>
                <a:lnTo>
                  <a:pt x="90438" y="225607"/>
                </a:lnTo>
                <a:lnTo>
                  <a:pt x="92383" y="228525"/>
                </a:lnTo>
                <a:lnTo>
                  <a:pt x="97245" y="232415"/>
                </a:lnTo>
                <a:lnTo>
                  <a:pt x="102107" y="238249"/>
                </a:lnTo>
                <a:lnTo>
                  <a:pt x="113776" y="251863"/>
                </a:lnTo>
                <a:lnTo>
                  <a:pt x="133226" y="272285"/>
                </a:lnTo>
                <a:lnTo>
                  <a:pt x="142950" y="282982"/>
                </a:lnTo>
                <a:lnTo>
                  <a:pt x="153647" y="292707"/>
                </a:lnTo>
                <a:lnTo>
                  <a:pt x="153647" y="294651"/>
                </a:lnTo>
                <a:lnTo>
                  <a:pt x="165316" y="303403"/>
                </a:lnTo>
                <a:lnTo>
                  <a:pt x="176013" y="314100"/>
                </a:lnTo>
                <a:lnTo>
                  <a:pt x="187683" y="323824"/>
                </a:lnTo>
                <a:lnTo>
                  <a:pt x="197407" y="332577"/>
                </a:lnTo>
                <a:lnTo>
                  <a:pt x="195462" y="332576"/>
                </a:lnTo>
                <a:lnTo>
                  <a:pt x="201297" y="337439"/>
                </a:lnTo>
                <a:lnTo>
                  <a:pt x="203242" y="338411"/>
                </a:lnTo>
                <a:lnTo>
                  <a:pt x="204214" y="338411"/>
                </a:lnTo>
                <a:lnTo>
                  <a:pt x="204214" y="337439"/>
                </a:lnTo>
                <a:lnTo>
                  <a:pt x="211021" y="343273"/>
                </a:lnTo>
                <a:lnTo>
                  <a:pt x="213939" y="346191"/>
                </a:lnTo>
                <a:lnTo>
                  <a:pt x="215883" y="348136"/>
                </a:lnTo>
                <a:lnTo>
                  <a:pt x="220746" y="352026"/>
                </a:lnTo>
                <a:lnTo>
                  <a:pt x="225608" y="353970"/>
                </a:lnTo>
                <a:lnTo>
                  <a:pt x="234360" y="361750"/>
                </a:lnTo>
                <a:lnTo>
                  <a:pt x="241797" y="366956"/>
                </a:lnTo>
                <a:lnTo>
                  <a:pt x="241167" y="367584"/>
                </a:lnTo>
                <a:lnTo>
                  <a:pt x="243112" y="368557"/>
                </a:lnTo>
                <a:lnTo>
                  <a:pt x="248947" y="373420"/>
                </a:lnTo>
                <a:lnTo>
                  <a:pt x="250892" y="374392"/>
                </a:lnTo>
                <a:lnTo>
                  <a:pt x="251864" y="374392"/>
                </a:lnTo>
                <a:lnTo>
                  <a:pt x="251864" y="373419"/>
                </a:lnTo>
                <a:lnTo>
                  <a:pt x="257699" y="378282"/>
                </a:lnTo>
                <a:lnTo>
                  <a:pt x="265479" y="383144"/>
                </a:lnTo>
                <a:lnTo>
                  <a:pt x="273258" y="388006"/>
                </a:lnTo>
                <a:lnTo>
                  <a:pt x="279093" y="392869"/>
                </a:lnTo>
                <a:lnTo>
                  <a:pt x="280065" y="392868"/>
                </a:lnTo>
                <a:lnTo>
                  <a:pt x="282010" y="393841"/>
                </a:lnTo>
                <a:lnTo>
                  <a:pt x="293679" y="401621"/>
                </a:lnTo>
                <a:lnTo>
                  <a:pt x="299514" y="404538"/>
                </a:lnTo>
                <a:lnTo>
                  <a:pt x="304376" y="407455"/>
                </a:lnTo>
                <a:lnTo>
                  <a:pt x="304377" y="408428"/>
                </a:lnTo>
                <a:lnTo>
                  <a:pt x="303404" y="408427"/>
                </a:lnTo>
                <a:lnTo>
                  <a:pt x="305349" y="409400"/>
                </a:lnTo>
                <a:lnTo>
                  <a:pt x="306321" y="409400"/>
                </a:lnTo>
                <a:lnTo>
                  <a:pt x="308266" y="409400"/>
                </a:lnTo>
                <a:lnTo>
                  <a:pt x="317991" y="415235"/>
                </a:lnTo>
                <a:lnTo>
                  <a:pt x="326743" y="421069"/>
                </a:lnTo>
                <a:lnTo>
                  <a:pt x="335495" y="427876"/>
                </a:lnTo>
                <a:lnTo>
                  <a:pt x="345219" y="432738"/>
                </a:lnTo>
                <a:lnTo>
                  <a:pt x="408428" y="464829"/>
                </a:lnTo>
                <a:lnTo>
                  <a:pt x="408429" y="465802"/>
                </a:lnTo>
                <a:lnTo>
                  <a:pt x="414263" y="467747"/>
                </a:lnTo>
                <a:lnTo>
                  <a:pt x="420098" y="470664"/>
                </a:lnTo>
                <a:lnTo>
                  <a:pt x="424960" y="473582"/>
                </a:lnTo>
                <a:lnTo>
                  <a:pt x="430795" y="475527"/>
                </a:lnTo>
                <a:lnTo>
                  <a:pt x="433712" y="477472"/>
                </a:lnTo>
                <a:lnTo>
                  <a:pt x="435657" y="477471"/>
                </a:lnTo>
                <a:lnTo>
                  <a:pt x="435657" y="478444"/>
                </a:lnTo>
                <a:lnTo>
                  <a:pt x="440519" y="480389"/>
                </a:lnTo>
                <a:lnTo>
                  <a:pt x="446354" y="483306"/>
                </a:lnTo>
                <a:lnTo>
                  <a:pt x="452189" y="486223"/>
                </a:lnTo>
                <a:lnTo>
                  <a:pt x="458993" y="489139"/>
                </a:lnTo>
                <a:lnTo>
                  <a:pt x="462885" y="491085"/>
                </a:lnTo>
                <a:lnTo>
                  <a:pt x="468720" y="493031"/>
                </a:lnTo>
                <a:lnTo>
                  <a:pt x="481362" y="498865"/>
                </a:lnTo>
                <a:lnTo>
                  <a:pt x="477472" y="497893"/>
                </a:lnTo>
                <a:lnTo>
                  <a:pt x="480389" y="499838"/>
                </a:lnTo>
                <a:lnTo>
                  <a:pt x="483307" y="499837"/>
                </a:lnTo>
                <a:lnTo>
                  <a:pt x="486225" y="500810"/>
                </a:lnTo>
                <a:lnTo>
                  <a:pt x="487197" y="502755"/>
                </a:lnTo>
                <a:lnTo>
                  <a:pt x="489142" y="502755"/>
                </a:lnTo>
                <a:lnTo>
                  <a:pt x="488169" y="501782"/>
                </a:lnTo>
                <a:lnTo>
                  <a:pt x="502756" y="508590"/>
                </a:lnTo>
                <a:lnTo>
                  <a:pt x="517343" y="513452"/>
                </a:lnTo>
                <a:lnTo>
                  <a:pt x="548461" y="524149"/>
                </a:lnTo>
                <a:lnTo>
                  <a:pt x="554296" y="527066"/>
                </a:lnTo>
                <a:lnTo>
                  <a:pt x="555268" y="528039"/>
                </a:lnTo>
                <a:lnTo>
                  <a:pt x="555268" y="529011"/>
                </a:lnTo>
                <a:lnTo>
                  <a:pt x="560130" y="529984"/>
                </a:lnTo>
                <a:lnTo>
                  <a:pt x="561103" y="529984"/>
                </a:lnTo>
                <a:lnTo>
                  <a:pt x="564020" y="530956"/>
                </a:lnTo>
                <a:lnTo>
                  <a:pt x="565965" y="532901"/>
                </a:lnTo>
                <a:lnTo>
                  <a:pt x="567910" y="533873"/>
                </a:lnTo>
                <a:lnTo>
                  <a:pt x="570827" y="534846"/>
                </a:lnTo>
                <a:lnTo>
                  <a:pt x="570827" y="533873"/>
                </a:lnTo>
                <a:lnTo>
                  <a:pt x="571800" y="533873"/>
                </a:lnTo>
                <a:lnTo>
                  <a:pt x="573745" y="533873"/>
                </a:lnTo>
                <a:lnTo>
                  <a:pt x="582497" y="538735"/>
                </a:lnTo>
                <a:lnTo>
                  <a:pt x="586386" y="539708"/>
                </a:lnTo>
                <a:lnTo>
                  <a:pt x="591248" y="541653"/>
                </a:lnTo>
                <a:lnTo>
                  <a:pt x="590276" y="541653"/>
                </a:lnTo>
                <a:lnTo>
                  <a:pt x="597084" y="542625"/>
                </a:lnTo>
                <a:lnTo>
                  <a:pt x="603891" y="544570"/>
                </a:lnTo>
                <a:lnTo>
                  <a:pt x="609725" y="546515"/>
                </a:lnTo>
                <a:lnTo>
                  <a:pt x="615560" y="546515"/>
                </a:lnTo>
                <a:lnTo>
                  <a:pt x="650568" y="556239"/>
                </a:lnTo>
                <a:lnTo>
                  <a:pt x="684604" y="565964"/>
                </a:lnTo>
                <a:lnTo>
                  <a:pt x="752675" y="581523"/>
                </a:lnTo>
                <a:lnTo>
                  <a:pt x="786711" y="589303"/>
                </a:lnTo>
                <a:lnTo>
                  <a:pt x="819774" y="596110"/>
                </a:lnTo>
                <a:lnTo>
                  <a:pt x="888818" y="608752"/>
                </a:lnTo>
                <a:lnTo>
                  <a:pt x="899515" y="611669"/>
                </a:lnTo>
                <a:lnTo>
                  <a:pt x="912157" y="613614"/>
                </a:lnTo>
                <a:lnTo>
                  <a:pt x="911184" y="613614"/>
                </a:lnTo>
                <a:lnTo>
                  <a:pt x="913129" y="613614"/>
                </a:lnTo>
                <a:lnTo>
                  <a:pt x="916046" y="613614"/>
                </a:lnTo>
                <a:lnTo>
                  <a:pt x="918964" y="613614"/>
                </a:lnTo>
                <a:lnTo>
                  <a:pt x="921881" y="613614"/>
                </a:lnTo>
                <a:lnTo>
                  <a:pt x="946193" y="617504"/>
                </a:lnTo>
                <a:lnTo>
                  <a:pt x="972448" y="620421"/>
                </a:lnTo>
                <a:lnTo>
                  <a:pt x="969531" y="620421"/>
                </a:lnTo>
                <a:lnTo>
                  <a:pt x="969531" y="621394"/>
                </a:lnTo>
                <a:lnTo>
                  <a:pt x="971476" y="621394"/>
                </a:lnTo>
                <a:lnTo>
                  <a:pt x="975366" y="620421"/>
                </a:lnTo>
                <a:lnTo>
                  <a:pt x="975366" y="621393"/>
                </a:lnTo>
                <a:lnTo>
                  <a:pt x="978283" y="621394"/>
                </a:lnTo>
                <a:lnTo>
                  <a:pt x="979165" y="620512"/>
                </a:lnTo>
                <a:lnTo>
                  <a:pt x="1044409" y="627228"/>
                </a:lnTo>
                <a:lnTo>
                  <a:pt x="1077472" y="631118"/>
                </a:lnTo>
                <a:lnTo>
                  <a:pt x="1110536" y="633063"/>
                </a:lnTo>
                <a:lnTo>
                  <a:pt x="1119288" y="634036"/>
                </a:lnTo>
                <a:lnTo>
                  <a:pt x="1129013" y="634035"/>
                </a:lnTo>
                <a:lnTo>
                  <a:pt x="1147489" y="635008"/>
                </a:lnTo>
                <a:lnTo>
                  <a:pt x="1171801" y="636953"/>
                </a:lnTo>
                <a:lnTo>
                  <a:pt x="1196111" y="638897"/>
                </a:lnTo>
                <a:lnTo>
                  <a:pt x="1220423" y="638898"/>
                </a:lnTo>
                <a:lnTo>
                  <a:pt x="1243275" y="638898"/>
                </a:lnTo>
                <a:lnTo>
                  <a:pt x="1243761" y="639870"/>
                </a:lnTo>
                <a:lnTo>
                  <a:pt x="1241817" y="640842"/>
                </a:lnTo>
                <a:lnTo>
                  <a:pt x="1235982" y="642788"/>
                </a:lnTo>
                <a:lnTo>
                  <a:pt x="1227230" y="643760"/>
                </a:lnTo>
                <a:lnTo>
                  <a:pt x="1212643" y="644732"/>
                </a:lnTo>
                <a:lnTo>
                  <a:pt x="1197084" y="644732"/>
                </a:lnTo>
                <a:lnTo>
                  <a:pt x="1180552" y="644732"/>
                </a:lnTo>
                <a:lnTo>
                  <a:pt x="1164993" y="644732"/>
                </a:lnTo>
                <a:lnTo>
                  <a:pt x="1164021" y="644732"/>
                </a:lnTo>
                <a:lnTo>
                  <a:pt x="1164021" y="643760"/>
                </a:lnTo>
                <a:lnTo>
                  <a:pt x="1163048" y="642788"/>
                </a:lnTo>
                <a:lnTo>
                  <a:pt x="1161103" y="642788"/>
                </a:lnTo>
                <a:lnTo>
                  <a:pt x="1144571" y="643760"/>
                </a:lnTo>
                <a:lnTo>
                  <a:pt x="1126095" y="642788"/>
                </a:lnTo>
                <a:lnTo>
                  <a:pt x="1106646" y="640843"/>
                </a:lnTo>
                <a:lnTo>
                  <a:pt x="1088170" y="637926"/>
                </a:lnTo>
                <a:lnTo>
                  <a:pt x="1089142" y="637925"/>
                </a:lnTo>
                <a:lnTo>
                  <a:pt x="1082335" y="637926"/>
                </a:lnTo>
                <a:lnTo>
                  <a:pt x="1075528" y="637925"/>
                </a:lnTo>
                <a:lnTo>
                  <a:pt x="1075528" y="636953"/>
                </a:lnTo>
                <a:lnTo>
                  <a:pt x="1073583" y="636953"/>
                </a:lnTo>
                <a:lnTo>
                  <a:pt x="1069693" y="636953"/>
                </a:lnTo>
                <a:lnTo>
                  <a:pt x="1064831" y="637926"/>
                </a:lnTo>
                <a:lnTo>
                  <a:pt x="1062886" y="636953"/>
                </a:lnTo>
                <a:lnTo>
                  <a:pt x="1060942" y="635981"/>
                </a:lnTo>
                <a:lnTo>
                  <a:pt x="1058024" y="636953"/>
                </a:lnTo>
                <a:lnTo>
                  <a:pt x="1051217" y="636953"/>
                </a:lnTo>
                <a:lnTo>
                  <a:pt x="1044409" y="636953"/>
                </a:lnTo>
                <a:lnTo>
                  <a:pt x="1036630" y="635980"/>
                </a:lnTo>
                <a:lnTo>
                  <a:pt x="1028850" y="635008"/>
                </a:lnTo>
                <a:lnTo>
                  <a:pt x="1029823" y="635008"/>
                </a:lnTo>
                <a:lnTo>
                  <a:pt x="1017181" y="634036"/>
                </a:lnTo>
                <a:lnTo>
                  <a:pt x="1002594" y="633063"/>
                </a:lnTo>
                <a:lnTo>
                  <a:pt x="974393" y="631118"/>
                </a:lnTo>
                <a:lnTo>
                  <a:pt x="975366" y="630146"/>
                </a:lnTo>
                <a:lnTo>
                  <a:pt x="975365" y="629173"/>
                </a:lnTo>
                <a:lnTo>
                  <a:pt x="973421" y="630146"/>
                </a:lnTo>
                <a:lnTo>
                  <a:pt x="970504" y="630146"/>
                </a:lnTo>
                <a:lnTo>
                  <a:pt x="963696" y="630145"/>
                </a:lnTo>
                <a:lnTo>
                  <a:pt x="960779" y="629173"/>
                </a:lnTo>
                <a:lnTo>
                  <a:pt x="957862" y="629173"/>
                </a:lnTo>
                <a:lnTo>
                  <a:pt x="953972" y="629173"/>
                </a:lnTo>
                <a:lnTo>
                  <a:pt x="949111" y="628201"/>
                </a:lnTo>
                <a:lnTo>
                  <a:pt x="950082" y="628201"/>
                </a:lnTo>
                <a:lnTo>
                  <a:pt x="949110" y="628201"/>
                </a:lnTo>
                <a:lnTo>
                  <a:pt x="949111" y="628201"/>
                </a:lnTo>
                <a:lnTo>
                  <a:pt x="947165" y="628201"/>
                </a:lnTo>
                <a:lnTo>
                  <a:pt x="944247" y="628201"/>
                </a:lnTo>
                <a:lnTo>
                  <a:pt x="942303" y="627228"/>
                </a:lnTo>
                <a:lnTo>
                  <a:pt x="940358" y="628201"/>
                </a:lnTo>
                <a:lnTo>
                  <a:pt x="937441" y="626256"/>
                </a:lnTo>
                <a:lnTo>
                  <a:pt x="935496" y="627228"/>
                </a:lnTo>
                <a:lnTo>
                  <a:pt x="933550" y="626256"/>
                </a:lnTo>
                <a:lnTo>
                  <a:pt x="930633" y="625283"/>
                </a:lnTo>
                <a:lnTo>
                  <a:pt x="927716" y="625283"/>
                </a:lnTo>
                <a:lnTo>
                  <a:pt x="923826" y="625283"/>
                </a:lnTo>
                <a:lnTo>
                  <a:pt x="919936" y="624311"/>
                </a:lnTo>
                <a:lnTo>
                  <a:pt x="911184" y="622366"/>
                </a:lnTo>
                <a:lnTo>
                  <a:pt x="909239" y="622366"/>
                </a:lnTo>
                <a:lnTo>
                  <a:pt x="908267" y="623339"/>
                </a:lnTo>
                <a:lnTo>
                  <a:pt x="908267" y="622366"/>
                </a:lnTo>
                <a:lnTo>
                  <a:pt x="910212" y="622366"/>
                </a:lnTo>
                <a:lnTo>
                  <a:pt x="912157" y="622366"/>
                </a:lnTo>
                <a:lnTo>
                  <a:pt x="911184" y="621394"/>
                </a:lnTo>
                <a:lnTo>
                  <a:pt x="893680" y="619449"/>
                </a:lnTo>
                <a:lnTo>
                  <a:pt x="875204" y="617504"/>
                </a:lnTo>
                <a:lnTo>
                  <a:pt x="840196" y="610697"/>
                </a:lnTo>
                <a:lnTo>
                  <a:pt x="836306" y="609725"/>
                </a:lnTo>
                <a:lnTo>
                  <a:pt x="835333" y="608752"/>
                </a:lnTo>
                <a:lnTo>
                  <a:pt x="829499" y="607779"/>
                </a:lnTo>
                <a:lnTo>
                  <a:pt x="823664" y="607779"/>
                </a:lnTo>
                <a:lnTo>
                  <a:pt x="821719" y="605834"/>
                </a:lnTo>
                <a:lnTo>
                  <a:pt x="818802" y="605834"/>
                </a:lnTo>
                <a:lnTo>
                  <a:pt x="816856" y="605835"/>
                </a:lnTo>
                <a:lnTo>
                  <a:pt x="814912" y="605834"/>
                </a:lnTo>
                <a:lnTo>
                  <a:pt x="811994" y="605835"/>
                </a:lnTo>
                <a:lnTo>
                  <a:pt x="813939" y="604862"/>
                </a:lnTo>
                <a:lnTo>
                  <a:pt x="813939" y="603889"/>
                </a:lnTo>
                <a:lnTo>
                  <a:pt x="807132" y="603890"/>
                </a:lnTo>
                <a:lnTo>
                  <a:pt x="799352" y="602917"/>
                </a:lnTo>
                <a:lnTo>
                  <a:pt x="801298" y="602917"/>
                </a:lnTo>
                <a:lnTo>
                  <a:pt x="801297" y="601945"/>
                </a:lnTo>
                <a:lnTo>
                  <a:pt x="797407" y="601944"/>
                </a:lnTo>
                <a:lnTo>
                  <a:pt x="794490" y="600972"/>
                </a:lnTo>
                <a:lnTo>
                  <a:pt x="787683" y="600000"/>
                </a:lnTo>
                <a:lnTo>
                  <a:pt x="789628" y="599027"/>
                </a:lnTo>
                <a:lnTo>
                  <a:pt x="785738" y="598055"/>
                </a:lnTo>
                <a:lnTo>
                  <a:pt x="784765" y="599027"/>
                </a:lnTo>
                <a:lnTo>
                  <a:pt x="783793" y="599027"/>
                </a:lnTo>
                <a:lnTo>
                  <a:pt x="781848" y="599027"/>
                </a:lnTo>
                <a:lnTo>
                  <a:pt x="781849" y="598055"/>
                </a:lnTo>
                <a:lnTo>
                  <a:pt x="776986" y="598055"/>
                </a:lnTo>
                <a:lnTo>
                  <a:pt x="771152" y="597082"/>
                </a:lnTo>
                <a:lnTo>
                  <a:pt x="760455" y="595137"/>
                </a:lnTo>
                <a:lnTo>
                  <a:pt x="750730" y="592220"/>
                </a:lnTo>
                <a:lnTo>
                  <a:pt x="741006" y="590275"/>
                </a:lnTo>
                <a:lnTo>
                  <a:pt x="740034" y="589303"/>
                </a:lnTo>
                <a:lnTo>
                  <a:pt x="739061" y="589303"/>
                </a:lnTo>
                <a:lnTo>
                  <a:pt x="738088" y="588330"/>
                </a:lnTo>
                <a:lnTo>
                  <a:pt x="735171" y="587358"/>
                </a:lnTo>
                <a:lnTo>
                  <a:pt x="734199" y="587358"/>
                </a:lnTo>
                <a:lnTo>
                  <a:pt x="733226" y="587358"/>
                </a:lnTo>
                <a:lnTo>
                  <a:pt x="729336" y="587358"/>
                </a:lnTo>
                <a:lnTo>
                  <a:pt x="726419" y="587358"/>
                </a:lnTo>
                <a:lnTo>
                  <a:pt x="727392" y="588331"/>
                </a:lnTo>
                <a:lnTo>
                  <a:pt x="716694" y="585413"/>
                </a:lnTo>
                <a:lnTo>
                  <a:pt x="707942" y="583468"/>
                </a:lnTo>
                <a:lnTo>
                  <a:pt x="708915" y="582496"/>
                </a:lnTo>
                <a:lnTo>
                  <a:pt x="708915" y="581523"/>
                </a:lnTo>
                <a:lnTo>
                  <a:pt x="710860" y="581523"/>
                </a:lnTo>
                <a:lnTo>
                  <a:pt x="707942" y="579578"/>
                </a:lnTo>
                <a:lnTo>
                  <a:pt x="709888" y="579578"/>
                </a:lnTo>
                <a:lnTo>
                  <a:pt x="704052" y="578606"/>
                </a:lnTo>
                <a:lnTo>
                  <a:pt x="699190" y="577634"/>
                </a:lnTo>
                <a:lnTo>
                  <a:pt x="691411" y="577633"/>
                </a:lnTo>
                <a:lnTo>
                  <a:pt x="687521" y="576661"/>
                </a:lnTo>
                <a:lnTo>
                  <a:pt x="682659" y="575689"/>
                </a:lnTo>
                <a:lnTo>
                  <a:pt x="683631" y="575688"/>
                </a:lnTo>
                <a:lnTo>
                  <a:pt x="683631" y="574716"/>
                </a:lnTo>
                <a:lnTo>
                  <a:pt x="682659" y="574716"/>
                </a:lnTo>
                <a:lnTo>
                  <a:pt x="683632" y="573744"/>
                </a:lnTo>
                <a:lnTo>
                  <a:pt x="672934" y="574716"/>
                </a:lnTo>
                <a:lnTo>
                  <a:pt x="670990" y="573744"/>
                </a:lnTo>
                <a:lnTo>
                  <a:pt x="670990" y="572771"/>
                </a:lnTo>
                <a:lnTo>
                  <a:pt x="669045" y="572771"/>
                </a:lnTo>
                <a:lnTo>
                  <a:pt x="668072" y="572771"/>
                </a:lnTo>
                <a:lnTo>
                  <a:pt x="666127" y="572771"/>
                </a:lnTo>
                <a:lnTo>
                  <a:pt x="660292" y="571799"/>
                </a:lnTo>
                <a:lnTo>
                  <a:pt x="657375" y="569854"/>
                </a:lnTo>
                <a:lnTo>
                  <a:pt x="655430" y="568882"/>
                </a:lnTo>
                <a:lnTo>
                  <a:pt x="657375" y="568881"/>
                </a:lnTo>
                <a:lnTo>
                  <a:pt x="657375" y="567909"/>
                </a:lnTo>
                <a:lnTo>
                  <a:pt x="647651" y="565964"/>
                </a:lnTo>
                <a:lnTo>
                  <a:pt x="642788" y="564992"/>
                </a:lnTo>
                <a:lnTo>
                  <a:pt x="641816" y="564992"/>
                </a:lnTo>
                <a:lnTo>
                  <a:pt x="641816" y="565964"/>
                </a:lnTo>
                <a:lnTo>
                  <a:pt x="638899" y="565964"/>
                </a:lnTo>
                <a:lnTo>
                  <a:pt x="633064" y="564020"/>
                </a:lnTo>
                <a:lnTo>
                  <a:pt x="634036" y="564019"/>
                </a:lnTo>
                <a:lnTo>
                  <a:pt x="635009" y="563047"/>
                </a:lnTo>
                <a:lnTo>
                  <a:pt x="625284" y="562075"/>
                </a:lnTo>
                <a:lnTo>
                  <a:pt x="615560" y="560129"/>
                </a:lnTo>
                <a:lnTo>
                  <a:pt x="617505" y="560130"/>
                </a:lnTo>
                <a:lnTo>
                  <a:pt x="619450" y="560129"/>
                </a:lnTo>
                <a:lnTo>
                  <a:pt x="613615" y="558185"/>
                </a:lnTo>
                <a:lnTo>
                  <a:pt x="606808" y="556240"/>
                </a:lnTo>
                <a:lnTo>
                  <a:pt x="600973" y="554295"/>
                </a:lnTo>
                <a:lnTo>
                  <a:pt x="595138" y="552350"/>
                </a:lnTo>
                <a:lnTo>
                  <a:pt x="596111" y="553322"/>
                </a:lnTo>
                <a:lnTo>
                  <a:pt x="595139" y="553323"/>
                </a:lnTo>
                <a:lnTo>
                  <a:pt x="592221" y="551377"/>
                </a:lnTo>
                <a:lnTo>
                  <a:pt x="589304" y="550405"/>
                </a:lnTo>
                <a:lnTo>
                  <a:pt x="587359" y="549432"/>
                </a:lnTo>
                <a:lnTo>
                  <a:pt x="583469" y="548460"/>
                </a:lnTo>
                <a:lnTo>
                  <a:pt x="582497" y="548460"/>
                </a:lnTo>
                <a:lnTo>
                  <a:pt x="585414" y="549432"/>
                </a:lnTo>
                <a:lnTo>
                  <a:pt x="572772" y="545542"/>
                </a:lnTo>
                <a:lnTo>
                  <a:pt x="564993" y="543597"/>
                </a:lnTo>
                <a:lnTo>
                  <a:pt x="557213" y="540680"/>
                </a:lnTo>
                <a:lnTo>
                  <a:pt x="554295" y="540680"/>
                </a:lnTo>
                <a:lnTo>
                  <a:pt x="549433" y="539708"/>
                </a:lnTo>
                <a:lnTo>
                  <a:pt x="550406" y="538735"/>
                </a:lnTo>
                <a:lnTo>
                  <a:pt x="548461" y="537763"/>
                </a:lnTo>
                <a:lnTo>
                  <a:pt x="550406" y="537763"/>
                </a:lnTo>
                <a:lnTo>
                  <a:pt x="554296" y="538735"/>
                </a:lnTo>
                <a:lnTo>
                  <a:pt x="553323" y="537763"/>
                </a:lnTo>
                <a:lnTo>
                  <a:pt x="550406" y="537763"/>
                </a:lnTo>
                <a:lnTo>
                  <a:pt x="544572" y="535818"/>
                </a:lnTo>
                <a:lnTo>
                  <a:pt x="544572" y="535818"/>
                </a:lnTo>
                <a:lnTo>
                  <a:pt x="544572" y="535818"/>
                </a:lnTo>
                <a:lnTo>
                  <a:pt x="541654" y="534845"/>
                </a:lnTo>
                <a:lnTo>
                  <a:pt x="538736" y="533873"/>
                </a:lnTo>
                <a:lnTo>
                  <a:pt x="536792" y="532901"/>
                </a:lnTo>
                <a:lnTo>
                  <a:pt x="537764" y="532901"/>
                </a:lnTo>
                <a:lnTo>
                  <a:pt x="538737" y="531928"/>
                </a:lnTo>
                <a:lnTo>
                  <a:pt x="536792" y="531928"/>
                </a:lnTo>
                <a:lnTo>
                  <a:pt x="532902" y="530956"/>
                </a:lnTo>
                <a:lnTo>
                  <a:pt x="529985" y="529983"/>
                </a:lnTo>
                <a:lnTo>
                  <a:pt x="527067" y="529011"/>
                </a:lnTo>
                <a:lnTo>
                  <a:pt x="526095" y="529011"/>
                </a:lnTo>
                <a:lnTo>
                  <a:pt x="525122" y="529011"/>
                </a:lnTo>
                <a:lnTo>
                  <a:pt x="524150" y="529011"/>
                </a:lnTo>
                <a:lnTo>
                  <a:pt x="523178" y="528039"/>
                </a:lnTo>
                <a:lnTo>
                  <a:pt x="520260" y="527066"/>
                </a:lnTo>
                <a:lnTo>
                  <a:pt x="517342" y="526094"/>
                </a:lnTo>
                <a:lnTo>
                  <a:pt x="517343" y="525122"/>
                </a:lnTo>
                <a:lnTo>
                  <a:pt x="518315" y="524149"/>
                </a:lnTo>
                <a:lnTo>
                  <a:pt x="514425" y="524149"/>
                </a:lnTo>
                <a:lnTo>
                  <a:pt x="511508" y="524149"/>
                </a:lnTo>
                <a:lnTo>
                  <a:pt x="511508" y="523176"/>
                </a:lnTo>
                <a:lnTo>
                  <a:pt x="509563" y="523177"/>
                </a:lnTo>
                <a:lnTo>
                  <a:pt x="507619" y="522204"/>
                </a:lnTo>
                <a:lnTo>
                  <a:pt x="504701" y="521232"/>
                </a:lnTo>
                <a:lnTo>
                  <a:pt x="501783" y="521232"/>
                </a:lnTo>
                <a:lnTo>
                  <a:pt x="494004" y="517342"/>
                </a:lnTo>
                <a:lnTo>
                  <a:pt x="490114" y="515396"/>
                </a:lnTo>
                <a:lnTo>
                  <a:pt x="487197" y="513452"/>
                </a:lnTo>
                <a:lnTo>
                  <a:pt x="481362" y="512480"/>
                </a:lnTo>
                <a:lnTo>
                  <a:pt x="475527" y="509562"/>
                </a:lnTo>
                <a:lnTo>
                  <a:pt x="477472" y="509562"/>
                </a:lnTo>
                <a:lnTo>
                  <a:pt x="474555" y="508590"/>
                </a:lnTo>
                <a:lnTo>
                  <a:pt x="471638" y="507617"/>
                </a:lnTo>
                <a:lnTo>
                  <a:pt x="468720" y="505672"/>
                </a:lnTo>
                <a:lnTo>
                  <a:pt x="463858" y="502755"/>
                </a:lnTo>
                <a:lnTo>
                  <a:pt x="461913" y="501783"/>
                </a:lnTo>
                <a:lnTo>
                  <a:pt x="460941" y="502755"/>
                </a:lnTo>
                <a:lnTo>
                  <a:pt x="459968" y="503727"/>
                </a:lnTo>
                <a:lnTo>
                  <a:pt x="457051" y="501783"/>
                </a:lnTo>
                <a:lnTo>
                  <a:pt x="453161" y="499838"/>
                </a:lnTo>
                <a:lnTo>
                  <a:pt x="448299" y="498865"/>
                </a:lnTo>
                <a:lnTo>
                  <a:pt x="445381" y="495948"/>
                </a:lnTo>
                <a:lnTo>
                  <a:pt x="448299" y="496920"/>
                </a:lnTo>
                <a:lnTo>
                  <a:pt x="449271" y="496921"/>
                </a:lnTo>
                <a:lnTo>
                  <a:pt x="448299" y="495948"/>
                </a:lnTo>
                <a:lnTo>
                  <a:pt x="445381" y="494003"/>
                </a:lnTo>
                <a:lnTo>
                  <a:pt x="442464" y="493031"/>
                </a:lnTo>
                <a:lnTo>
                  <a:pt x="439547" y="492058"/>
                </a:lnTo>
                <a:lnTo>
                  <a:pt x="435657" y="491086"/>
                </a:lnTo>
                <a:lnTo>
                  <a:pt x="436630" y="493030"/>
                </a:lnTo>
                <a:lnTo>
                  <a:pt x="433712" y="491086"/>
                </a:lnTo>
                <a:lnTo>
                  <a:pt x="431767" y="490113"/>
                </a:lnTo>
                <a:lnTo>
                  <a:pt x="428850" y="490113"/>
                </a:lnTo>
                <a:lnTo>
                  <a:pt x="428850" y="489141"/>
                </a:lnTo>
                <a:lnTo>
                  <a:pt x="424960" y="487196"/>
                </a:lnTo>
                <a:lnTo>
                  <a:pt x="423015" y="486223"/>
                </a:lnTo>
                <a:lnTo>
                  <a:pt x="422043" y="487196"/>
                </a:lnTo>
                <a:lnTo>
                  <a:pt x="415236" y="483306"/>
                </a:lnTo>
                <a:lnTo>
                  <a:pt x="407456" y="479416"/>
                </a:lnTo>
                <a:lnTo>
                  <a:pt x="400649" y="475527"/>
                </a:lnTo>
                <a:lnTo>
                  <a:pt x="397732" y="473582"/>
                </a:lnTo>
                <a:lnTo>
                  <a:pt x="395787" y="471637"/>
                </a:lnTo>
                <a:lnTo>
                  <a:pt x="392869" y="470664"/>
                </a:lnTo>
                <a:lnTo>
                  <a:pt x="391897" y="470664"/>
                </a:lnTo>
                <a:lnTo>
                  <a:pt x="392869" y="471637"/>
                </a:lnTo>
                <a:lnTo>
                  <a:pt x="393842" y="471636"/>
                </a:lnTo>
                <a:lnTo>
                  <a:pt x="395787" y="472609"/>
                </a:lnTo>
                <a:lnTo>
                  <a:pt x="393842" y="472609"/>
                </a:lnTo>
                <a:lnTo>
                  <a:pt x="390925" y="470664"/>
                </a:lnTo>
                <a:lnTo>
                  <a:pt x="390924" y="469691"/>
                </a:lnTo>
                <a:lnTo>
                  <a:pt x="391897" y="469692"/>
                </a:lnTo>
                <a:lnTo>
                  <a:pt x="388007" y="467747"/>
                </a:lnTo>
                <a:lnTo>
                  <a:pt x="385090" y="466774"/>
                </a:lnTo>
                <a:lnTo>
                  <a:pt x="381200" y="466774"/>
                </a:lnTo>
                <a:lnTo>
                  <a:pt x="377310" y="463857"/>
                </a:lnTo>
                <a:lnTo>
                  <a:pt x="374393" y="461913"/>
                </a:lnTo>
                <a:lnTo>
                  <a:pt x="369531" y="460940"/>
                </a:lnTo>
                <a:lnTo>
                  <a:pt x="367586" y="458995"/>
                </a:lnTo>
                <a:lnTo>
                  <a:pt x="366613" y="458994"/>
                </a:lnTo>
                <a:lnTo>
                  <a:pt x="367586" y="457050"/>
                </a:lnTo>
                <a:lnTo>
                  <a:pt x="363696" y="455105"/>
                </a:lnTo>
                <a:lnTo>
                  <a:pt x="360779" y="454133"/>
                </a:lnTo>
                <a:lnTo>
                  <a:pt x="357861" y="451215"/>
                </a:lnTo>
                <a:lnTo>
                  <a:pt x="357861" y="452187"/>
                </a:lnTo>
                <a:lnTo>
                  <a:pt x="356889" y="451216"/>
                </a:lnTo>
                <a:lnTo>
                  <a:pt x="353971" y="450243"/>
                </a:lnTo>
                <a:lnTo>
                  <a:pt x="354944" y="450243"/>
                </a:lnTo>
                <a:lnTo>
                  <a:pt x="352999" y="449270"/>
                </a:lnTo>
                <a:lnTo>
                  <a:pt x="350081" y="447325"/>
                </a:lnTo>
                <a:lnTo>
                  <a:pt x="352026" y="449270"/>
                </a:lnTo>
                <a:lnTo>
                  <a:pt x="354944" y="451215"/>
                </a:lnTo>
                <a:lnTo>
                  <a:pt x="349109" y="449271"/>
                </a:lnTo>
                <a:lnTo>
                  <a:pt x="347164" y="447325"/>
                </a:lnTo>
                <a:lnTo>
                  <a:pt x="343274" y="445381"/>
                </a:lnTo>
                <a:lnTo>
                  <a:pt x="340357" y="444408"/>
                </a:lnTo>
                <a:lnTo>
                  <a:pt x="339385" y="442463"/>
                </a:lnTo>
                <a:lnTo>
                  <a:pt x="336468" y="440518"/>
                </a:lnTo>
                <a:lnTo>
                  <a:pt x="334522" y="440518"/>
                </a:lnTo>
                <a:lnTo>
                  <a:pt x="330633" y="437601"/>
                </a:lnTo>
                <a:lnTo>
                  <a:pt x="329660" y="437601"/>
                </a:lnTo>
                <a:lnTo>
                  <a:pt x="327715" y="436628"/>
                </a:lnTo>
                <a:lnTo>
                  <a:pt x="324798" y="435656"/>
                </a:lnTo>
                <a:lnTo>
                  <a:pt x="322853" y="434683"/>
                </a:lnTo>
                <a:lnTo>
                  <a:pt x="320908" y="434683"/>
                </a:lnTo>
                <a:lnTo>
                  <a:pt x="314101" y="429822"/>
                </a:lnTo>
                <a:lnTo>
                  <a:pt x="315073" y="429821"/>
                </a:lnTo>
                <a:lnTo>
                  <a:pt x="311184" y="426904"/>
                </a:lnTo>
                <a:lnTo>
                  <a:pt x="306322" y="424959"/>
                </a:lnTo>
                <a:lnTo>
                  <a:pt x="307294" y="424959"/>
                </a:lnTo>
                <a:lnTo>
                  <a:pt x="303404" y="423014"/>
                </a:lnTo>
                <a:lnTo>
                  <a:pt x="300487" y="421069"/>
                </a:lnTo>
                <a:lnTo>
                  <a:pt x="298542" y="420097"/>
                </a:lnTo>
                <a:lnTo>
                  <a:pt x="298542" y="418152"/>
                </a:lnTo>
                <a:lnTo>
                  <a:pt x="298542" y="417180"/>
                </a:lnTo>
                <a:lnTo>
                  <a:pt x="296597" y="416207"/>
                </a:lnTo>
                <a:lnTo>
                  <a:pt x="293679" y="415235"/>
                </a:lnTo>
                <a:lnTo>
                  <a:pt x="291735" y="414262"/>
                </a:lnTo>
                <a:lnTo>
                  <a:pt x="290762" y="415235"/>
                </a:lnTo>
                <a:lnTo>
                  <a:pt x="290762" y="416207"/>
                </a:lnTo>
                <a:lnTo>
                  <a:pt x="281038" y="409400"/>
                </a:lnTo>
                <a:lnTo>
                  <a:pt x="276175" y="406483"/>
                </a:lnTo>
                <a:lnTo>
                  <a:pt x="271313" y="402592"/>
                </a:lnTo>
                <a:lnTo>
                  <a:pt x="270341" y="402593"/>
                </a:lnTo>
                <a:lnTo>
                  <a:pt x="269368" y="401620"/>
                </a:lnTo>
                <a:lnTo>
                  <a:pt x="254782" y="392868"/>
                </a:lnTo>
                <a:lnTo>
                  <a:pt x="247975" y="388006"/>
                </a:lnTo>
                <a:lnTo>
                  <a:pt x="244085" y="384117"/>
                </a:lnTo>
                <a:lnTo>
                  <a:pt x="244085" y="383144"/>
                </a:lnTo>
                <a:lnTo>
                  <a:pt x="244085" y="382172"/>
                </a:lnTo>
                <a:lnTo>
                  <a:pt x="242140" y="381199"/>
                </a:lnTo>
                <a:lnTo>
                  <a:pt x="241167" y="380227"/>
                </a:lnTo>
                <a:lnTo>
                  <a:pt x="240195" y="380226"/>
                </a:lnTo>
                <a:lnTo>
                  <a:pt x="240195" y="381199"/>
                </a:lnTo>
                <a:lnTo>
                  <a:pt x="241167" y="383144"/>
                </a:lnTo>
                <a:lnTo>
                  <a:pt x="232415" y="376337"/>
                </a:lnTo>
                <a:lnTo>
                  <a:pt x="225608" y="370502"/>
                </a:lnTo>
                <a:lnTo>
                  <a:pt x="225608" y="371474"/>
                </a:lnTo>
                <a:lnTo>
                  <a:pt x="223663" y="370502"/>
                </a:lnTo>
                <a:lnTo>
                  <a:pt x="223663" y="369530"/>
                </a:lnTo>
                <a:lnTo>
                  <a:pt x="222691" y="368557"/>
                </a:lnTo>
                <a:lnTo>
                  <a:pt x="217829" y="364668"/>
                </a:lnTo>
                <a:lnTo>
                  <a:pt x="216856" y="365640"/>
                </a:lnTo>
                <a:lnTo>
                  <a:pt x="215883" y="363695"/>
                </a:lnTo>
                <a:lnTo>
                  <a:pt x="213939" y="362722"/>
                </a:lnTo>
                <a:lnTo>
                  <a:pt x="212966" y="362723"/>
                </a:lnTo>
                <a:lnTo>
                  <a:pt x="211021" y="360777"/>
                </a:lnTo>
                <a:lnTo>
                  <a:pt x="211022" y="359805"/>
                </a:lnTo>
                <a:lnTo>
                  <a:pt x="205187" y="356888"/>
                </a:lnTo>
                <a:lnTo>
                  <a:pt x="199352" y="352025"/>
                </a:lnTo>
                <a:lnTo>
                  <a:pt x="198380" y="349108"/>
                </a:lnTo>
                <a:lnTo>
                  <a:pt x="195462" y="348136"/>
                </a:lnTo>
                <a:lnTo>
                  <a:pt x="195462" y="349108"/>
                </a:lnTo>
                <a:lnTo>
                  <a:pt x="189628" y="342301"/>
                </a:lnTo>
                <a:lnTo>
                  <a:pt x="186710" y="338411"/>
                </a:lnTo>
                <a:lnTo>
                  <a:pt x="177958" y="333549"/>
                </a:lnTo>
                <a:lnTo>
                  <a:pt x="169206" y="326742"/>
                </a:lnTo>
                <a:lnTo>
                  <a:pt x="151702" y="311183"/>
                </a:lnTo>
                <a:lnTo>
                  <a:pt x="152674" y="311182"/>
                </a:lnTo>
                <a:lnTo>
                  <a:pt x="150730" y="309238"/>
                </a:lnTo>
                <a:lnTo>
                  <a:pt x="149757" y="309238"/>
                </a:lnTo>
                <a:lnTo>
                  <a:pt x="148785" y="308265"/>
                </a:lnTo>
                <a:lnTo>
                  <a:pt x="148785" y="307293"/>
                </a:lnTo>
                <a:lnTo>
                  <a:pt x="148785" y="306320"/>
                </a:lnTo>
                <a:lnTo>
                  <a:pt x="150730" y="306320"/>
                </a:lnTo>
                <a:lnTo>
                  <a:pt x="147812" y="304375"/>
                </a:lnTo>
                <a:lnTo>
                  <a:pt x="145867" y="302431"/>
                </a:lnTo>
                <a:lnTo>
                  <a:pt x="141978" y="300486"/>
                </a:lnTo>
                <a:lnTo>
                  <a:pt x="141978" y="301458"/>
                </a:lnTo>
                <a:lnTo>
                  <a:pt x="140033" y="299513"/>
                </a:lnTo>
                <a:lnTo>
                  <a:pt x="138088" y="297569"/>
                </a:lnTo>
                <a:lnTo>
                  <a:pt x="136143" y="296596"/>
                </a:lnTo>
                <a:lnTo>
                  <a:pt x="136143" y="295623"/>
                </a:lnTo>
                <a:lnTo>
                  <a:pt x="137115" y="295624"/>
                </a:lnTo>
                <a:lnTo>
                  <a:pt x="138088" y="295624"/>
                </a:lnTo>
                <a:lnTo>
                  <a:pt x="135171" y="293679"/>
                </a:lnTo>
                <a:lnTo>
                  <a:pt x="135170" y="292706"/>
                </a:lnTo>
                <a:lnTo>
                  <a:pt x="136143" y="292706"/>
                </a:lnTo>
                <a:lnTo>
                  <a:pt x="139060" y="293679"/>
                </a:lnTo>
                <a:lnTo>
                  <a:pt x="141977" y="294651"/>
                </a:lnTo>
                <a:lnTo>
                  <a:pt x="141978" y="293679"/>
                </a:lnTo>
                <a:lnTo>
                  <a:pt x="140033" y="291734"/>
                </a:lnTo>
                <a:lnTo>
                  <a:pt x="140033" y="290761"/>
                </a:lnTo>
                <a:lnTo>
                  <a:pt x="141005" y="290761"/>
                </a:lnTo>
                <a:lnTo>
                  <a:pt x="141978" y="291734"/>
                </a:lnTo>
                <a:lnTo>
                  <a:pt x="143922" y="292707"/>
                </a:lnTo>
                <a:lnTo>
                  <a:pt x="141978" y="290761"/>
                </a:lnTo>
                <a:lnTo>
                  <a:pt x="138088" y="288817"/>
                </a:lnTo>
                <a:lnTo>
                  <a:pt x="137115" y="288816"/>
                </a:lnTo>
                <a:lnTo>
                  <a:pt x="137116" y="290761"/>
                </a:lnTo>
                <a:lnTo>
                  <a:pt x="134198" y="287844"/>
                </a:lnTo>
                <a:lnTo>
                  <a:pt x="132253" y="287844"/>
                </a:lnTo>
                <a:lnTo>
                  <a:pt x="131281" y="287358"/>
                </a:lnTo>
                <a:lnTo>
                  <a:pt x="130308" y="286872"/>
                </a:lnTo>
                <a:lnTo>
                  <a:pt x="127391" y="284927"/>
                </a:lnTo>
                <a:lnTo>
                  <a:pt x="127391" y="283954"/>
                </a:lnTo>
                <a:lnTo>
                  <a:pt x="128363" y="284926"/>
                </a:lnTo>
                <a:lnTo>
                  <a:pt x="129336" y="285899"/>
                </a:lnTo>
                <a:lnTo>
                  <a:pt x="131281" y="286871"/>
                </a:lnTo>
                <a:lnTo>
                  <a:pt x="130308" y="284927"/>
                </a:lnTo>
                <a:lnTo>
                  <a:pt x="128363" y="282981"/>
                </a:lnTo>
                <a:lnTo>
                  <a:pt x="124473" y="280065"/>
                </a:lnTo>
                <a:lnTo>
                  <a:pt x="125446" y="281037"/>
                </a:lnTo>
                <a:lnTo>
                  <a:pt x="124474" y="282009"/>
                </a:lnTo>
                <a:lnTo>
                  <a:pt x="121556" y="280064"/>
                </a:lnTo>
                <a:lnTo>
                  <a:pt x="121556" y="279092"/>
                </a:lnTo>
                <a:lnTo>
                  <a:pt x="122529" y="279092"/>
                </a:lnTo>
                <a:lnTo>
                  <a:pt x="120584" y="277147"/>
                </a:lnTo>
                <a:lnTo>
                  <a:pt x="117666" y="276175"/>
                </a:lnTo>
                <a:lnTo>
                  <a:pt x="118639" y="277147"/>
                </a:lnTo>
                <a:lnTo>
                  <a:pt x="116694" y="276174"/>
                </a:lnTo>
                <a:lnTo>
                  <a:pt x="114749" y="275202"/>
                </a:lnTo>
                <a:lnTo>
                  <a:pt x="113777" y="273257"/>
                </a:lnTo>
                <a:lnTo>
                  <a:pt x="111832" y="271312"/>
                </a:lnTo>
                <a:lnTo>
                  <a:pt x="112804" y="270340"/>
                </a:lnTo>
                <a:lnTo>
                  <a:pt x="114749" y="271312"/>
                </a:lnTo>
                <a:lnTo>
                  <a:pt x="115721" y="271312"/>
                </a:lnTo>
                <a:lnTo>
                  <a:pt x="114749" y="268395"/>
                </a:lnTo>
                <a:lnTo>
                  <a:pt x="113777" y="268395"/>
                </a:lnTo>
                <a:lnTo>
                  <a:pt x="110859" y="267423"/>
                </a:lnTo>
                <a:lnTo>
                  <a:pt x="109887" y="266450"/>
                </a:lnTo>
                <a:lnTo>
                  <a:pt x="108914" y="266451"/>
                </a:lnTo>
                <a:lnTo>
                  <a:pt x="108914" y="267423"/>
                </a:lnTo>
                <a:lnTo>
                  <a:pt x="108915" y="265478"/>
                </a:lnTo>
                <a:lnTo>
                  <a:pt x="109887" y="265478"/>
                </a:lnTo>
                <a:lnTo>
                  <a:pt x="107942" y="263533"/>
                </a:lnTo>
                <a:lnTo>
                  <a:pt x="105997" y="261588"/>
                </a:lnTo>
                <a:lnTo>
                  <a:pt x="104052" y="260616"/>
                </a:lnTo>
                <a:lnTo>
                  <a:pt x="104052" y="258671"/>
                </a:lnTo>
                <a:lnTo>
                  <a:pt x="102107" y="258670"/>
                </a:lnTo>
                <a:lnTo>
                  <a:pt x="101135" y="254781"/>
                </a:lnTo>
                <a:lnTo>
                  <a:pt x="96273" y="250891"/>
                </a:lnTo>
                <a:lnTo>
                  <a:pt x="95300" y="248946"/>
                </a:lnTo>
                <a:lnTo>
                  <a:pt x="94328" y="247974"/>
                </a:lnTo>
                <a:lnTo>
                  <a:pt x="95300" y="247001"/>
                </a:lnTo>
                <a:lnTo>
                  <a:pt x="92383" y="244084"/>
                </a:lnTo>
                <a:lnTo>
                  <a:pt x="91410" y="243111"/>
                </a:lnTo>
                <a:lnTo>
                  <a:pt x="90438" y="244084"/>
                </a:lnTo>
                <a:lnTo>
                  <a:pt x="92383" y="246029"/>
                </a:lnTo>
                <a:lnTo>
                  <a:pt x="93355" y="247974"/>
                </a:lnTo>
                <a:lnTo>
                  <a:pt x="92383" y="247001"/>
                </a:lnTo>
                <a:lnTo>
                  <a:pt x="88493" y="244084"/>
                </a:lnTo>
                <a:lnTo>
                  <a:pt x="89465" y="243111"/>
                </a:lnTo>
                <a:lnTo>
                  <a:pt x="87520" y="241167"/>
                </a:lnTo>
                <a:lnTo>
                  <a:pt x="85576" y="239221"/>
                </a:lnTo>
                <a:lnTo>
                  <a:pt x="85576" y="238249"/>
                </a:lnTo>
                <a:lnTo>
                  <a:pt x="83631" y="237277"/>
                </a:lnTo>
                <a:lnTo>
                  <a:pt x="82658" y="235332"/>
                </a:lnTo>
                <a:lnTo>
                  <a:pt x="82658" y="234360"/>
                </a:lnTo>
                <a:lnTo>
                  <a:pt x="82658" y="233387"/>
                </a:lnTo>
                <a:lnTo>
                  <a:pt x="80713" y="231442"/>
                </a:lnTo>
                <a:lnTo>
                  <a:pt x="84603" y="234359"/>
                </a:lnTo>
                <a:lnTo>
                  <a:pt x="82658" y="232415"/>
                </a:lnTo>
                <a:lnTo>
                  <a:pt x="81686" y="229497"/>
                </a:lnTo>
                <a:lnTo>
                  <a:pt x="76824" y="227552"/>
                </a:lnTo>
                <a:lnTo>
                  <a:pt x="75851" y="226580"/>
                </a:lnTo>
                <a:lnTo>
                  <a:pt x="74879" y="225607"/>
                </a:lnTo>
                <a:lnTo>
                  <a:pt x="74879" y="224635"/>
                </a:lnTo>
                <a:lnTo>
                  <a:pt x="73906" y="223663"/>
                </a:lnTo>
                <a:lnTo>
                  <a:pt x="76824" y="226580"/>
                </a:lnTo>
                <a:lnTo>
                  <a:pt x="76823" y="224635"/>
                </a:lnTo>
                <a:lnTo>
                  <a:pt x="73906" y="219773"/>
                </a:lnTo>
                <a:lnTo>
                  <a:pt x="70989" y="217828"/>
                </a:lnTo>
                <a:lnTo>
                  <a:pt x="70017" y="217827"/>
                </a:lnTo>
                <a:lnTo>
                  <a:pt x="69044" y="216855"/>
                </a:lnTo>
                <a:lnTo>
                  <a:pt x="69044" y="215882"/>
                </a:lnTo>
                <a:lnTo>
                  <a:pt x="70016" y="215883"/>
                </a:lnTo>
                <a:lnTo>
                  <a:pt x="69044" y="213938"/>
                </a:lnTo>
                <a:lnTo>
                  <a:pt x="68072" y="213938"/>
                </a:lnTo>
                <a:lnTo>
                  <a:pt x="68071" y="214911"/>
                </a:lnTo>
                <a:lnTo>
                  <a:pt x="67099" y="213938"/>
                </a:lnTo>
                <a:lnTo>
                  <a:pt x="63209" y="203241"/>
                </a:lnTo>
                <a:lnTo>
                  <a:pt x="67099" y="206158"/>
                </a:lnTo>
                <a:lnTo>
                  <a:pt x="65154" y="204214"/>
                </a:lnTo>
                <a:lnTo>
                  <a:pt x="67099" y="204213"/>
                </a:lnTo>
                <a:lnTo>
                  <a:pt x="67099" y="203241"/>
                </a:lnTo>
                <a:lnTo>
                  <a:pt x="67099" y="202269"/>
                </a:lnTo>
                <a:lnTo>
                  <a:pt x="68072" y="202269"/>
                </a:lnTo>
                <a:lnTo>
                  <a:pt x="66127" y="200324"/>
                </a:lnTo>
                <a:lnTo>
                  <a:pt x="64182" y="197406"/>
                </a:lnTo>
                <a:lnTo>
                  <a:pt x="64182" y="199351"/>
                </a:lnTo>
                <a:lnTo>
                  <a:pt x="63209" y="199351"/>
                </a:lnTo>
                <a:lnTo>
                  <a:pt x="61264" y="198379"/>
                </a:lnTo>
                <a:lnTo>
                  <a:pt x="58347" y="196434"/>
                </a:lnTo>
                <a:lnTo>
                  <a:pt x="57374" y="195461"/>
                </a:lnTo>
                <a:lnTo>
                  <a:pt x="56402" y="196434"/>
                </a:lnTo>
                <a:lnTo>
                  <a:pt x="54457" y="192544"/>
                </a:lnTo>
                <a:lnTo>
                  <a:pt x="54457" y="189627"/>
                </a:lnTo>
                <a:lnTo>
                  <a:pt x="54457" y="187682"/>
                </a:lnTo>
                <a:lnTo>
                  <a:pt x="51540" y="183792"/>
                </a:lnTo>
                <a:lnTo>
                  <a:pt x="51540" y="181847"/>
                </a:lnTo>
                <a:lnTo>
                  <a:pt x="51540" y="180875"/>
                </a:lnTo>
                <a:lnTo>
                  <a:pt x="50567" y="177958"/>
                </a:lnTo>
                <a:lnTo>
                  <a:pt x="48623" y="174067"/>
                </a:lnTo>
                <a:lnTo>
                  <a:pt x="46678" y="173095"/>
                </a:lnTo>
                <a:lnTo>
                  <a:pt x="46678" y="174068"/>
                </a:lnTo>
                <a:lnTo>
                  <a:pt x="46678" y="175040"/>
                </a:lnTo>
                <a:lnTo>
                  <a:pt x="47650" y="176013"/>
                </a:lnTo>
                <a:lnTo>
                  <a:pt x="46678" y="176012"/>
                </a:lnTo>
                <a:lnTo>
                  <a:pt x="43760" y="170178"/>
                </a:lnTo>
                <a:lnTo>
                  <a:pt x="42788" y="169206"/>
                </a:lnTo>
                <a:lnTo>
                  <a:pt x="41815" y="167261"/>
                </a:lnTo>
                <a:lnTo>
                  <a:pt x="42788" y="171150"/>
                </a:lnTo>
                <a:lnTo>
                  <a:pt x="41815" y="173095"/>
                </a:lnTo>
                <a:lnTo>
                  <a:pt x="39870" y="169205"/>
                </a:lnTo>
                <a:lnTo>
                  <a:pt x="40843" y="169205"/>
                </a:lnTo>
                <a:lnTo>
                  <a:pt x="38898" y="166288"/>
                </a:lnTo>
                <a:lnTo>
                  <a:pt x="37926" y="165315"/>
                </a:lnTo>
                <a:lnTo>
                  <a:pt x="36953" y="164343"/>
                </a:lnTo>
                <a:lnTo>
                  <a:pt x="35008" y="161426"/>
                </a:lnTo>
                <a:lnTo>
                  <a:pt x="35008" y="158508"/>
                </a:lnTo>
                <a:lnTo>
                  <a:pt x="36953" y="160453"/>
                </a:lnTo>
                <a:lnTo>
                  <a:pt x="37926" y="163371"/>
                </a:lnTo>
                <a:lnTo>
                  <a:pt x="39871" y="165316"/>
                </a:lnTo>
                <a:lnTo>
                  <a:pt x="40843" y="165316"/>
                </a:lnTo>
                <a:lnTo>
                  <a:pt x="37926" y="160453"/>
                </a:lnTo>
                <a:lnTo>
                  <a:pt x="36953" y="159157"/>
                </a:lnTo>
                <a:lnTo>
                  <a:pt x="36953" y="155591"/>
                </a:lnTo>
                <a:lnTo>
                  <a:pt x="35981" y="153647"/>
                </a:lnTo>
                <a:lnTo>
                  <a:pt x="35008" y="151701"/>
                </a:lnTo>
                <a:lnTo>
                  <a:pt x="36953" y="153646"/>
                </a:lnTo>
                <a:lnTo>
                  <a:pt x="35981" y="149756"/>
                </a:lnTo>
                <a:lnTo>
                  <a:pt x="35981" y="147811"/>
                </a:lnTo>
                <a:lnTo>
                  <a:pt x="36953" y="145867"/>
                </a:lnTo>
                <a:lnTo>
                  <a:pt x="35008" y="142949"/>
                </a:lnTo>
                <a:lnTo>
                  <a:pt x="34036" y="142949"/>
                </a:lnTo>
                <a:lnTo>
                  <a:pt x="34036" y="143921"/>
                </a:lnTo>
                <a:lnTo>
                  <a:pt x="33063" y="144894"/>
                </a:lnTo>
                <a:lnTo>
                  <a:pt x="29174" y="136142"/>
                </a:lnTo>
                <a:lnTo>
                  <a:pt x="25284" y="130307"/>
                </a:lnTo>
                <a:lnTo>
                  <a:pt x="25284" y="129335"/>
                </a:lnTo>
                <a:lnTo>
                  <a:pt x="26256" y="128362"/>
                </a:lnTo>
                <a:lnTo>
                  <a:pt x="28201" y="130307"/>
                </a:lnTo>
                <a:lnTo>
                  <a:pt x="23339" y="119611"/>
                </a:lnTo>
                <a:lnTo>
                  <a:pt x="19449" y="108913"/>
                </a:lnTo>
                <a:lnTo>
                  <a:pt x="19449" y="109886"/>
                </a:lnTo>
                <a:lnTo>
                  <a:pt x="18477" y="109886"/>
                </a:lnTo>
                <a:lnTo>
                  <a:pt x="17504" y="106969"/>
                </a:lnTo>
                <a:lnTo>
                  <a:pt x="16532" y="104052"/>
                </a:lnTo>
                <a:lnTo>
                  <a:pt x="16532" y="103079"/>
                </a:lnTo>
                <a:lnTo>
                  <a:pt x="17504" y="103079"/>
                </a:lnTo>
                <a:lnTo>
                  <a:pt x="16532" y="101134"/>
                </a:lnTo>
                <a:lnTo>
                  <a:pt x="17504" y="100161"/>
                </a:lnTo>
                <a:lnTo>
                  <a:pt x="17504" y="98217"/>
                </a:lnTo>
                <a:lnTo>
                  <a:pt x="13614" y="90438"/>
                </a:lnTo>
                <a:lnTo>
                  <a:pt x="10697" y="82658"/>
                </a:lnTo>
                <a:lnTo>
                  <a:pt x="9725" y="75850"/>
                </a:lnTo>
                <a:lnTo>
                  <a:pt x="7780" y="70016"/>
                </a:lnTo>
                <a:lnTo>
                  <a:pt x="4862" y="58346"/>
                </a:lnTo>
                <a:lnTo>
                  <a:pt x="4862" y="56402"/>
                </a:lnTo>
                <a:lnTo>
                  <a:pt x="5835" y="55429"/>
                </a:lnTo>
                <a:lnTo>
                  <a:pt x="6807" y="55429"/>
                </a:lnTo>
                <a:lnTo>
                  <a:pt x="6807" y="53484"/>
                </a:lnTo>
                <a:lnTo>
                  <a:pt x="5835" y="51539"/>
                </a:lnTo>
                <a:lnTo>
                  <a:pt x="5835" y="52511"/>
                </a:lnTo>
                <a:lnTo>
                  <a:pt x="4862" y="52512"/>
                </a:lnTo>
                <a:lnTo>
                  <a:pt x="4863" y="50566"/>
                </a:lnTo>
                <a:lnTo>
                  <a:pt x="4862" y="44732"/>
                </a:lnTo>
                <a:lnTo>
                  <a:pt x="3890" y="39870"/>
                </a:lnTo>
                <a:lnTo>
                  <a:pt x="2918" y="35980"/>
                </a:lnTo>
                <a:lnTo>
                  <a:pt x="3890" y="35980"/>
                </a:lnTo>
                <a:lnTo>
                  <a:pt x="4862" y="36952"/>
                </a:lnTo>
                <a:lnTo>
                  <a:pt x="4863" y="34035"/>
                </a:lnTo>
                <a:lnTo>
                  <a:pt x="3890" y="31118"/>
                </a:lnTo>
                <a:lnTo>
                  <a:pt x="2918" y="24311"/>
                </a:lnTo>
                <a:lnTo>
                  <a:pt x="1945" y="27228"/>
                </a:lnTo>
                <a:lnTo>
                  <a:pt x="973" y="22365"/>
                </a:lnTo>
                <a:lnTo>
                  <a:pt x="972" y="17504"/>
                </a:lnTo>
                <a:lnTo>
                  <a:pt x="0" y="8751"/>
                </a:lnTo>
                <a:lnTo>
                  <a:pt x="972" y="8751"/>
                </a:lnTo>
                <a:lnTo>
                  <a:pt x="973" y="4861"/>
                </a:lnTo>
                <a:close/>
                <a:moveTo>
                  <a:pt x="972" y="0"/>
                </a:moveTo>
                <a:lnTo>
                  <a:pt x="1945" y="2917"/>
                </a:lnTo>
                <a:lnTo>
                  <a:pt x="1884" y="3039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7" name="Freeform 33"/>
          <p:cNvSpPr>
            <a:spLocks/>
          </p:cNvSpPr>
          <p:nvPr/>
        </p:nvSpPr>
        <p:spPr bwMode="auto">
          <a:xfrm rot="9377604">
            <a:off x="3925861" y="3316840"/>
            <a:ext cx="1288495" cy="722529"/>
          </a:xfrm>
          <a:custGeom>
            <a:avLst/>
            <a:gdLst/>
            <a:ahLst/>
            <a:cxnLst/>
            <a:rect l="l" t="t" r="r" b="b"/>
            <a:pathLst>
              <a:path w="1288494" h="722529">
                <a:moveTo>
                  <a:pt x="1884" y="3038"/>
                </a:moveTo>
                <a:lnTo>
                  <a:pt x="972" y="0"/>
                </a:lnTo>
                <a:lnTo>
                  <a:pt x="1944" y="2917"/>
                </a:lnTo>
                <a:close/>
                <a:moveTo>
                  <a:pt x="4861" y="18476"/>
                </a:moveTo>
                <a:lnTo>
                  <a:pt x="4667" y="18087"/>
                </a:lnTo>
                <a:lnTo>
                  <a:pt x="3889" y="14587"/>
                </a:lnTo>
                <a:lnTo>
                  <a:pt x="4861" y="15559"/>
                </a:lnTo>
                <a:close/>
                <a:moveTo>
                  <a:pt x="5834" y="23339"/>
                </a:moveTo>
                <a:lnTo>
                  <a:pt x="5658" y="22543"/>
                </a:lnTo>
                <a:lnTo>
                  <a:pt x="5834" y="22366"/>
                </a:lnTo>
                <a:close/>
                <a:moveTo>
                  <a:pt x="15559" y="110859"/>
                </a:moveTo>
                <a:lnTo>
                  <a:pt x="14586" y="108914"/>
                </a:lnTo>
                <a:lnTo>
                  <a:pt x="15559" y="108914"/>
                </a:lnTo>
                <a:lnTo>
                  <a:pt x="15558" y="106969"/>
                </a:lnTo>
                <a:lnTo>
                  <a:pt x="14586" y="105024"/>
                </a:lnTo>
                <a:lnTo>
                  <a:pt x="14586" y="103079"/>
                </a:lnTo>
                <a:lnTo>
                  <a:pt x="13614" y="101134"/>
                </a:lnTo>
                <a:lnTo>
                  <a:pt x="15558" y="104052"/>
                </a:lnTo>
                <a:lnTo>
                  <a:pt x="16531" y="104052"/>
                </a:lnTo>
                <a:lnTo>
                  <a:pt x="15558" y="105024"/>
                </a:lnTo>
                <a:lnTo>
                  <a:pt x="16531" y="109887"/>
                </a:lnTo>
                <a:lnTo>
                  <a:pt x="16531" y="110859"/>
                </a:lnTo>
                <a:close/>
                <a:moveTo>
                  <a:pt x="35007" y="151701"/>
                </a:moveTo>
                <a:lnTo>
                  <a:pt x="34035" y="149757"/>
                </a:lnTo>
                <a:lnTo>
                  <a:pt x="33063" y="148784"/>
                </a:lnTo>
                <a:lnTo>
                  <a:pt x="32090" y="149757"/>
                </a:lnTo>
                <a:lnTo>
                  <a:pt x="25283" y="137115"/>
                </a:lnTo>
                <a:lnTo>
                  <a:pt x="26256" y="137115"/>
                </a:lnTo>
                <a:lnTo>
                  <a:pt x="25283" y="136142"/>
                </a:lnTo>
                <a:lnTo>
                  <a:pt x="25283" y="133225"/>
                </a:lnTo>
                <a:lnTo>
                  <a:pt x="28201" y="141005"/>
                </a:lnTo>
                <a:lnTo>
                  <a:pt x="30146" y="144895"/>
                </a:lnTo>
                <a:lnTo>
                  <a:pt x="33063" y="147812"/>
                </a:lnTo>
                <a:lnTo>
                  <a:pt x="33063" y="146839"/>
                </a:lnTo>
                <a:lnTo>
                  <a:pt x="34035" y="148785"/>
                </a:lnTo>
                <a:close/>
                <a:moveTo>
                  <a:pt x="35007" y="151702"/>
                </a:moveTo>
                <a:lnTo>
                  <a:pt x="35007" y="151702"/>
                </a:lnTo>
                <a:lnTo>
                  <a:pt x="35007" y="151701"/>
                </a:lnTo>
                <a:close/>
                <a:moveTo>
                  <a:pt x="36953" y="159481"/>
                </a:moveTo>
                <a:lnTo>
                  <a:pt x="35007" y="156564"/>
                </a:lnTo>
                <a:lnTo>
                  <a:pt x="36953" y="159158"/>
                </a:lnTo>
                <a:close/>
                <a:moveTo>
                  <a:pt x="49595" y="184765"/>
                </a:moveTo>
                <a:lnTo>
                  <a:pt x="48622" y="183793"/>
                </a:lnTo>
                <a:lnTo>
                  <a:pt x="46677" y="182820"/>
                </a:lnTo>
                <a:lnTo>
                  <a:pt x="45705" y="179903"/>
                </a:lnTo>
                <a:lnTo>
                  <a:pt x="46677" y="179903"/>
                </a:lnTo>
                <a:lnTo>
                  <a:pt x="46677" y="178930"/>
                </a:lnTo>
                <a:lnTo>
                  <a:pt x="47649" y="177958"/>
                </a:lnTo>
                <a:lnTo>
                  <a:pt x="49594" y="178930"/>
                </a:lnTo>
                <a:lnTo>
                  <a:pt x="49595" y="180875"/>
                </a:lnTo>
                <a:lnTo>
                  <a:pt x="51539" y="183792"/>
                </a:lnTo>
                <a:lnTo>
                  <a:pt x="50567" y="184765"/>
                </a:lnTo>
                <a:close/>
                <a:moveTo>
                  <a:pt x="70988" y="218801"/>
                </a:moveTo>
                <a:lnTo>
                  <a:pt x="70016" y="217828"/>
                </a:lnTo>
                <a:lnTo>
                  <a:pt x="70016" y="217828"/>
                </a:lnTo>
                <a:close/>
                <a:moveTo>
                  <a:pt x="978282" y="620422"/>
                </a:moveTo>
                <a:lnTo>
                  <a:pt x="979254" y="620422"/>
                </a:lnTo>
                <a:lnTo>
                  <a:pt x="979164" y="620513"/>
                </a:lnTo>
                <a:close/>
                <a:moveTo>
                  <a:pt x="94327" y="249919"/>
                </a:moveTo>
                <a:lnTo>
                  <a:pt x="93354" y="247974"/>
                </a:lnTo>
                <a:lnTo>
                  <a:pt x="94327" y="248946"/>
                </a:lnTo>
                <a:close/>
                <a:moveTo>
                  <a:pt x="1137764" y="721557"/>
                </a:moveTo>
                <a:lnTo>
                  <a:pt x="1129985" y="714750"/>
                </a:lnTo>
                <a:lnTo>
                  <a:pt x="1137764" y="708915"/>
                </a:lnTo>
                <a:lnTo>
                  <a:pt x="1146516" y="703081"/>
                </a:lnTo>
                <a:lnTo>
                  <a:pt x="1156241" y="696273"/>
                </a:lnTo>
                <a:lnTo>
                  <a:pt x="1168883" y="690439"/>
                </a:lnTo>
                <a:lnTo>
                  <a:pt x="1209725" y="669045"/>
                </a:lnTo>
                <a:lnTo>
                  <a:pt x="1220422" y="662238"/>
                </a:lnTo>
                <a:lnTo>
                  <a:pt x="1229175" y="655431"/>
                </a:lnTo>
                <a:lnTo>
                  <a:pt x="1237927" y="647651"/>
                </a:lnTo>
                <a:lnTo>
                  <a:pt x="1243761" y="639872"/>
                </a:lnTo>
                <a:lnTo>
                  <a:pt x="1243761" y="639871"/>
                </a:lnTo>
                <a:lnTo>
                  <a:pt x="1245706" y="638899"/>
                </a:lnTo>
                <a:lnTo>
                  <a:pt x="1243275" y="638899"/>
                </a:lnTo>
                <a:lnTo>
                  <a:pt x="1242789" y="637927"/>
                </a:lnTo>
                <a:lnTo>
                  <a:pt x="1240844" y="635982"/>
                </a:lnTo>
                <a:lnTo>
                  <a:pt x="1237926" y="634037"/>
                </a:lnTo>
                <a:lnTo>
                  <a:pt x="1226257" y="630147"/>
                </a:lnTo>
                <a:lnTo>
                  <a:pt x="1207781" y="625285"/>
                </a:lnTo>
                <a:lnTo>
                  <a:pt x="1182497" y="620423"/>
                </a:lnTo>
                <a:lnTo>
                  <a:pt x="1113453" y="607781"/>
                </a:lnTo>
                <a:lnTo>
                  <a:pt x="1074555" y="600001"/>
                </a:lnTo>
                <a:lnTo>
                  <a:pt x="1060941" y="596111"/>
                </a:lnTo>
                <a:lnTo>
                  <a:pt x="1048299" y="592222"/>
                </a:lnTo>
                <a:lnTo>
                  <a:pt x="1036630" y="587359"/>
                </a:lnTo>
                <a:lnTo>
                  <a:pt x="1027878" y="583470"/>
                </a:lnTo>
                <a:lnTo>
                  <a:pt x="1020098" y="579580"/>
                </a:lnTo>
                <a:lnTo>
                  <a:pt x="1014263" y="574718"/>
                </a:lnTo>
                <a:lnTo>
                  <a:pt x="1009401" y="569855"/>
                </a:lnTo>
                <a:lnTo>
                  <a:pt x="1006484" y="564993"/>
                </a:lnTo>
                <a:lnTo>
                  <a:pt x="1002594" y="554296"/>
                </a:lnTo>
                <a:lnTo>
                  <a:pt x="1030795" y="566938"/>
                </a:lnTo>
                <a:lnTo>
                  <a:pt x="1058996" y="577635"/>
                </a:lnTo>
                <a:lnTo>
                  <a:pt x="1087197" y="587360"/>
                </a:lnTo>
                <a:lnTo>
                  <a:pt x="1116370" y="596112"/>
                </a:lnTo>
                <a:lnTo>
                  <a:pt x="1145544" y="602918"/>
                </a:lnTo>
                <a:lnTo>
                  <a:pt x="1174717" y="609726"/>
                </a:lnTo>
                <a:lnTo>
                  <a:pt x="1204863" y="614588"/>
                </a:lnTo>
                <a:lnTo>
                  <a:pt x="1234037" y="618478"/>
                </a:lnTo>
                <a:lnTo>
                  <a:pt x="1248623" y="618478"/>
                </a:lnTo>
                <a:lnTo>
                  <a:pt x="1260293" y="619450"/>
                </a:lnTo>
                <a:lnTo>
                  <a:pt x="1270017" y="620422"/>
                </a:lnTo>
                <a:lnTo>
                  <a:pt x="1277797" y="622368"/>
                </a:lnTo>
                <a:lnTo>
                  <a:pt x="1283632" y="625285"/>
                </a:lnTo>
                <a:lnTo>
                  <a:pt x="1285577" y="628202"/>
                </a:lnTo>
                <a:lnTo>
                  <a:pt x="1287521" y="630147"/>
                </a:lnTo>
                <a:lnTo>
                  <a:pt x="1288494" y="634037"/>
                </a:lnTo>
                <a:lnTo>
                  <a:pt x="1287522" y="637927"/>
                </a:lnTo>
                <a:lnTo>
                  <a:pt x="1285577" y="642789"/>
                </a:lnTo>
                <a:lnTo>
                  <a:pt x="1282659" y="646679"/>
                </a:lnTo>
                <a:lnTo>
                  <a:pt x="1277797" y="650569"/>
                </a:lnTo>
                <a:lnTo>
                  <a:pt x="1271962" y="654458"/>
                </a:lnTo>
                <a:lnTo>
                  <a:pt x="1264183" y="658348"/>
                </a:lnTo>
                <a:lnTo>
                  <a:pt x="1255431" y="662238"/>
                </a:lnTo>
                <a:lnTo>
                  <a:pt x="1235982" y="670017"/>
                </a:lnTo>
                <a:lnTo>
                  <a:pt x="1215560" y="676825"/>
                </a:lnTo>
                <a:lnTo>
                  <a:pt x="1207781" y="680714"/>
                </a:lnTo>
                <a:lnTo>
                  <a:pt x="1199029" y="685576"/>
                </a:lnTo>
                <a:lnTo>
                  <a:pt x="1179580" y="698218"/>
                </a:lnTo>
                <a:lnTo>
                  <a:pt x="1146516" y="722529"/>
                </a:lnTo>
                <a:lnTo>
                  <a:pt x="1140682" y="722529"/>
                </a:lnTo>
                <a:close/>
                <a:moveTo>
                  <a:pt x="909238" y="622367"/>
                </a:moveTo>
                <a:lnTo>
                  <a:pt x="909238" y="622367"/>
                </a:lnTo>
                <a:lnTo>
                  <a:pt x="909463" y="622367"/>
                </a:lnTo>
                <a:close/>
                <a:moveTo>
                  <a:pt x="908266" y="623340"/>
                </a:moveTo>
                <a:lnTo>
                  <a:pt x="908266" y="622367"/>
                </a:lnTo>
                <a:lnTo>
                  <a:pt x="909238" y="622367"/>
                </a:lnTo>
                <a:close/>
                <a:moveTo>
                  <a:pt x="141977" y="301459"/>
                </a:moveTo>
                <a:lnTo>
                  <a:pt x="141977" y="301459"/>
                </a:lnTo>
                <a:lnTo>
                  <a:pt x="141977" y="301459"/>
                </a:lnTo>
                <a:close/>
                <a:moveTo>
                  <a:pt x="142949" y="302431"/>
                </a:moveTo>
                <a:lnTo>
                  <a:pt x="141977" y="301459"/>
                </a:lnTo>
                <a:lnTo>
                  <a:pt x="142949" y="301459"/>
                </a:lnTo>
                <a:close/>
                <a:moveTo>
                  <a:pt x="244084" y="368557"/>
                </a:moveTo>
                <a:lnTo>
                  <a:pt x="241795" y="366956"/>
                </a:lnTo>
                <a:lnTo>
                  <a:pt x="242139" y="366613"/>
                </a:lnTo>
                <a:close/>
                <a:moveTo>
                  <a:pt x="641815" y="565965"/>
                </a:moveTo>
                <a:lnTo>
                  <a:pt x="641815" y="565965"/>
                </a:lnTo>
                <a:lnTo>
                  <a:pt x="644732" y="565965"/>
                </a:lnTo>
                <a:lnTo>
                  <a:pt x="642787" y="565965"/>
                </a:lnTo>
                <a:close/>
                <a:moveTo>
                  <a:pt x="458992" y="489140"/>
                </a:moveTo>
                <a:lnTo>
                  <a:pt x="457050" y="488169"/>
                </a:lnTo>
                <a:lnTo>
                  <a:pt x="458995" y="489141"/>
                </a:lnTo>
                <a:close/>
                <a:moveTo>
                  <a:pt x="333549" y="441491"/>
                </a:moveTo>
                <a:lnTo>
                  <a:pt x="331604" y="439546"/>
                </a:lnTo>
                <a:lnTo>
                  <a:pt x="334521" y="440519"/>
                </a:lnTo>
                <a:lnTo>
                  <a:pt x="334521" y="441491"/>
                </a:lnTo>
                <a:close/>
                <a:moveTo>
                  <a:pt x="339384" y="444409"/>
                </a:moveTo>
                <a:lnTo>
                  <a:pt x="337439" y="442464"/>
                </a:lnTo>
                <a:lnTo>
                  <a:pt x="338411" y="443436"/>
                </a:lnTo>
                <a:lnTo>
                  <a:pt x="340356" y="444408"/>
                </a:lnTo>
                <a:close/>
                <a:moveTo>
                  <a:pt x="448298" y="498866"/>
                </a:moveTo>
                <a:lnTo>
                  <a:pt x="445381" y="495948"/>
                </a:lnTo>
                <a:lnTo>
                  <a:pt x="448298" y="496921"/>
                </a:lnTo>
                <a:lnTo>
                  <a:pt x="449271" y="496921"/>
                </a:lnTo>
                <a:lnTo>
                  <a:pt x="448298" y="495948"/>
                </a:lnTo>
                <a:lnTo>
                  <a:pt x="445381" y="494003"/>
                </a:lnTo>
                <a:lnTo>
                  <a:pt x="442463" y="493031"/>
                </a:lnTo>
                <a:lnTo>
                  <a:pt x="439546" y="492059"/>
                </a:lnTo>
                <a:lnTo>
                  <a:pt x="435656" y="491086"/>
                </a:lnTo>
                <a:lnTo>
                  <a:pt x="436629" y="493031"/>
                </a:lnTo>
                <a:lnTo>
                  <a:pt x="433711" y="491086"/>
                </a:lnTo>
                <a:lnTo>
                  <a:pt x="431766" y="490113"/>
                </a:lnTo>
                <a:lnTo>
                  <a:pt x="428849" y="490114"/>
                </a:lnTo>
                <a:lnTo>
                  <a:pt x="428849" y="489141"/>
                </a:lnTo>
                <a:lnTo>
                  <a:pt x="424959" y="487196"/>
                </a:lnTo>
                <a:lnTo>
                  <a:pt x="423014" y="486224"/>
                </a:lnTo>
                <a:lnTo>
                  <a:pt x="422042" y="487196"/>
                </a:lnTo>
                <a:lnTo>
                  <a:pt x="415235" y="483306"/>
                </a:lnTo>
                <a:lnTo>
                  <a:pt x="407455" y="479417"/>
                </a:lnTo>
                <a:lnTo>
                  <a:pt x="400648" y="475527"/>
                </a:lnTo>
                <a:lnTo>
                  <a:pt x="397730" y="473582"/>
                </a:lnTo>
                <a:lnTo>
                  <a:pt x="395786" y="471637"/>
                </a:lnTo>
                <a:lnTo>
                  <a:pt x="392869" y="470665"/>
                </a:lnTo>
                <a:lnTo>
                  <a:pt x="391896" y="470664"/>
                </a:lnTo>
                <a:lnTo>
                  <a:pt x="392868" y="471637"/>
                </a:lnTo>
                <a:lnTo>
                  <a:pt x="393841" y="471637"/>
                </a:lnTo>
                <a:lnTo>
                  <a:pt x="395786" y="472610"/>
                </a:lnTo>
                <a:lnTo>
                  <a:pt x="393841" y="472610"/>
                </a:lnTo>
                <a:lnTo>
                  <a:pt x="390924" y="470665"/>
                </a:lnTo>
                <a:lnTo>
                  <a:pt x="390924" y="469692"/>
                </a:lnTo>
                <a:lnTo>
                  <a:pt x="391896" y="469692"/>
                </a:lnTo>
                <a:lnTo>
                  <a:pt x="388006" y="467747"/>
                </a:lnTo>
                <a:lnTo>
                  <a:pt x="385089" y="466775"/>
                </a:lnTo>
                <a:lnTo>
                  <a:pt x="381199" y="466775"/>
                </a:lnTo>
                <a:lnTo>
                  <a:pt x="377309" y="463857"/>
                </a:lnTo>
                <a:lnTo>
                  <a:pt x="374392" y="461913"/>
                </a:lnTo>
                <a:lnTo>
                  <a:pt x="369530" y="460940"/>
                </a:lnTo>
                <a:lnTo>
                  <a:pt x="367585" y="458995"/>
                </a:lnTo>
                <a:lnTo>
                  <a:pt x="366613" y="458995"/>
                </a:lnTo>
                <a:lnTo>
                  <a:pt x="367585" y="457050"/>
                </a:lnTo>
                <a:lnTo>
                  <a:pt x="363695" y="455105"/>
                </a:lnTo>
                <a:lnTo>
                  <a:pt x="360777" y="454133"/>
                </a:lnTo>
                <a:lnTo>
                  <a:pt x="357860" y="451216"/>
                </a:lnTo>
                <a:lnTo>
                  <a:pt x="357860" y="452188"/>
                </a:lnTo>
                <a:lnTo>
                  <a:pt x="356887" y="451216"/>
                </a:lnTo>
                <a:lnTo>
                  <a:pt x="353970" y="450243"/>
                </a:lnTo>
                <a:lnTo>
                  <a:pt x="354943" y="450243"/>
                </a:lnTo>
                <a:lnTo>
                  <a:pt x="352998" y="449271"/>
                </a:lnTo>
                <a:lnTo>
                  <a:pt x="350081" y="447326"/>
                </a:lnTo>
                <a:lnTo>
                  <a:pt x="352026" y="449271"/>
                </a:lnTo>
                <a:lnTo>
                  <a:pt x="354943" y="451216"/>
                </a:lnTo>
                <a:lnTo>
                  <a:pt x="349108" y="449271"/>
                </a:lnTo>
                <a:lnTo>
                  <a:pt x="347164" y="447326"/>
                </a:lnTo>
                <a:lnTo>
                  <a:pt x="343274" y="445381"/>
                </a:lnTo>
                <a:lnTo>
                  <a:pt x="340356" y="444408"/>
                </a:lnTo>
                <a:lnTo>
                  <a:pt x="339384" y="442464"/>
                </a:lnTo>
                <a:lnTo>
                  <a:pt x="336467" y="440519"/>
                </a:lnTo>
                <a:lnTo>
                  <a:pt x="334521" y="440519"/>
                </a:lnTo>
                <a:lnTo>
                  <a:pt x="330632" y="437601"/>
                </a:lnTo>
                <a:lnTo>
                  <a:pt x="329659" y="437601"/>
                </a:lnTo>
                <a:lnTo>
                  <a:pt x="327715" y="436629"/>
                </a:lnTo>
                <a:lnTo>
                  <a:pt x="324797" y="435657"/>
                </a:lnTo>
                <a:lnTo>
                  <a:pt x="322852" y="434684"/>
                </a:lnTo>
                <a:lnTo>
                  <a:pt x="320907" y="434684"/>
                </a:lnTo>
                <a:lnTo>
                  <a:pt x="314100" y="429822"/>
                </a:lnTo>
                <a:lnTo>
                  <a:pt x="315072" y="429822"/>
                </a:lnTo>
                <a:lnTo>
                  <a:pt x="311183" y="426904"/>
                </a:lnTo>
                <a:lnTo>
                  <a:pt x="306320" y="424960"/>
                </a:lnTo>
                <a:lnTo>
                  <a:pt x="307293" y="424960"/>
                </a:lnTo>
                <a:lnTo>
                  <a:pt x="303403" y="423015"/>
                </a:lnTo>
                <a:lnTo>
                  <a:pt x="300486" y="421070"/>
                </a:lnTo>
                <a:lnTo>
                  <a:pt x="298541" y="420097"/>
                </a:lnTo>
                <a:lnTo>
                  <a:pt x="298541" y="418152"/>
                </a:lnTo>
                <a:lnTo>
                  <a:pt x="298541" y="417180"/>
                </a:lnTo>
                <a:lnTo>
                  <a:pt x="296596" y="416208"/>
                </a:lnTo>
                <a:lnTo>
                  <a:pt x="293678" y="415235"/>
                </a:lnTo>
                <a:lnTo>
                  <a:pt x="291734" y="414263"/>
                </a:lnTo>
                <a:lnTo>
                  <a:pt x="290761" y="415235"/>
                </a:lnTo>
                <a:lnTo>
                  <a:pt x="290761" y="416208"/>
                </a:lnTo>
                <a:lnTo>
                  <a:pt x="281037" y="409401"/>
                </a:lnTo>
                <a:lnTo>
                  <a:pt x="276175" y="406483"/>
                </a:lnTo>
                <a:lnTo>
                  <a:pt x="271312" y="402593"/>
                </a:lnTo>
                <a:lnTo>
                  <a:pt x="270340" y="402593"/>
                </a:lnTo>
                <a:lnTo>
                  <a:pt x="269368" y="401621"/>
                </a:lnTo>
                <a:lnTo>
                  <a:pt x="254781" y="392869"/>
                </a:lnTo>
                <a:lnTo>
                  <a:pt x="247973" y="388007"/>
                </a:lnTo>
                <a:lnTo>
                  <a:pt x="243112" y="383144"/>
                </a:lnTo>
                <a:lnTo>
                  <a:pt x="244084" y="384117"/>
                </a:lnTo>
                <a:lnTo>
                  <a:pt x="244083" y="383144"/>
                </a:lnTo>
                <a:lnTo>
                  <a:pt x="244083" y="382172"/>
                </a:lnTo>
                <a:lnTo>
                  <a:pt x="242139" y="381200"/>
                </a:lnTo>
                <a:lnTo>
                  <a:pt x="241166" y="380227"/>
                </a:lnTo>
                <a:lnTo>
                  <a:pt x="240194" y="380227"/>
                </a:lnTo>
                <a:lnTo>
                  <a:pt x="240194" y="381199"/>
                </a:lnTo>
                <a:lnTo>
                  <a:pt x="241166" y="383144"/>
                </a:lnTo>
                <a:lnTo>
                  <a:pt x="232414" y="376337"/>
                </a:lnTo>
                <a:lnTo>
                  <a:pt x="225607" y="370502"/>
                </a:lnTo>
                <a:lnTo>
                  <a:pt x="225607" y="371475"/>
                </a:lnTo>
                <a:lnTo>
                  <a:pt x="223663" y="370503"/>
                </a:lnTo>
                <a:lnTo>
                  <a:pt x="223663" y="369530"/>
                </a:lnTo>
                <a:lnTo>
                  <a:pt x="222690" y="368558"/>
                </a:lnTo>
                <a:lnTo>
                  <a:pt x="217827" y="364668"/>
                </a:lnTo>
                <a:lnTo>
                  <a:pt x="216856" y="365640"/>
                </a:lnTo>
                <a:lnTo>
                  <a:pt x="215883" y="363696"/>
                </a:lnTo>
                <a:lnTo>
                  <a:pt x="213938" y="362723"/>
                </a:lnTo>
                <a:lnTo>
                  <a:pt x="212965" y="362723"/>
                </a:lnTo>
                <a:lnTo>
                  <a:pt x="211021" y="360778"/>
                </a:lnTo>
                <a:lnTo>
                  <a:pt x="211021" y="359806"/>
                </a:lnTo>
                <a:lnTo>
                  <a:pt x="205186" y="356888"/>
                </a:lnTo>
                <a:lnTo>
                  <a:pt x="199351" y="352026"/>
                </a:lnTo>
                <a:lnTo>
                  <a:pt x="198379" y="349109"/>
                </a:lnTo>
                <a:lnTo>
                  <a:pt x="195461" y="348136"/>
                </a:lnTo>
                <a:lnTo>
                  <a:pt x="195461" y="349109"/>
                </a:lnTo>
                <a:lnTo>
                  <a:pt x="189627" y="342302"/>
                </a:lnTo>
                <a:lnTo>
                  <a:pt x="186709" y="338412"/>
                </a:lnTo>
                <a:lnTo>
                  <a:pt x="177957" y="333550"/>
                </a:lnTo>
                <a:lnTo>
                  <a:pt x="169205" y="326742"/>
                </a:lnTo>
                <a:lnTo>
                  <a:pt x="151701" y="311183"/>
                </a:lnTo>
                <a:lnTo>
                  <a:pt x="152674" y="311183"/>
                </a:lnTo>
                <a:lnTo>
                  <a:pt x="150729" y="309238"/>
                </a:lnTo>
                <a:lnTo>
                  <a:pt x="149757" y="309238"/>
                </a:lnTo>
                <a:lnTo>
                  <a:pt x="148784" y="308266"/>
                </a:lnTo>
                <a:lnTo>
                  <a:pt x="148784" y="307293"/>
                </a:lnTo>
                <a:lnTo>
                  <a:pt x="148784" y="306321"/>
                </a:lnTo>
                <a:lnTo>
                  <a:pt x="150729" y="306321"/>
                </a:lnTo>
                <a:lnTo>
                  <a:pt x="147812" y="304376"/>
                </a:lnTo>
                <a:lnTo>
                  <a:pt x="145867" y="302431"/>
                </a:lnTo>
                <a:lnTo>
                  <a:pt x="141977" y="300486"/>
                </a:lnTo>
                <a:lnTo>
                  <a:pt x="141977" y="301459"/>
                </a:lnTo>
                <a:lnTo>
                  <a:pt x="140032" y="299514"/>
                </a:lnTo>
                <a:lnTo>
                  <a:pt x="138087" y="297569"/>
                </a:lnTo>
                <a:lnTo>
                  <a:pt x="136142" y="296596"/>
                </a:lnTo>
                <a:lnTo>
                  <a:pt x="136142" y="295624"/>
                </a:lnTo>
                <a:lnTo>
                  <a:pt x="137114" y="295624"/>
                </a:lnTo>
                <a:lnTo>
                  <a:pt x="138087" y="295624"/>
                </a:lnTo>
                <a:lnTo>
                  <a:pt x="135170" y="293679"/>
                </a:lnTo>
                <a:lnTo>
                  <a:pt x="135170" y="292707"/>
                </a:lnTo>
                <a:lnTo>
                  <a:pt x="136142" y="292707"/>
                </a:lnTo>
                <a:lnTo>
                  <a:pt x="139060" y="293679"/>
                </a:lnTo>
                <a:lnTo>
                  <a:pt x="141977" y="294652"/>
                </a:lnTo>
                <a:lnTo>
                  <a:pt x="141977" y="293679"/>
                </a:lnTo>
                <a:lnTo>
                  <a:pt x="140032" y="291734"/>
                </a:lnTo>
                <a:lnTo>
                  <a:pt x="140032" y="290762"/>
                </a:lnTo>
                <a:lnTo>
                  <a:pt x="141004" y="290762"/>
                </a:lnTo>
                <a:lnTo>
                  <a:pt x="141977" y="291734"/>
                </a:lnTo>
                <a:lnTo>
                  <a:pt x="143922" y="292707"/>
                </a:lnTo>
                <a:lnTo>
                  <a:pt x="141977" y="290762"/>
                </a:lnTo>
                <a:lnTo>
                  <a:pt x="138087" y="288817"/>
                </a:lnTo>
                <a:lnTo>
                  <a:pt x="137114" y="288817"/>
                </a:lnTo>
                <a:lnTo>
                  <a:pt x="137114" y="290762"/>
                </a:lnTo>
                <a:lnTo>
                  <a:pt x="134197" y="287844"/>
                </a:lnTo>
                <a:lnTo>
                  <a:pt x="132253" y="287845"/>
                </a:lnTo>
                <a:lnTo>
                  <a:pt x="131280" y="287358"/>
                </a:lnTo>
                <a:lnTo>
                  <a:pt x="130307" y="286872"/>
                </a:lnTo>
                <a:lnTo>
                  <a:pt x="127390" y="284927"/>
                </a:lnTo>
                <a:lnTo>
                  <a:pt x="127390" y="283955"/>
                </a:lnTo>
                <a:lnTo>
                  <a:pt x="128363" y="284927"/>
                </a:lnTo>
                <a:lnTo>
                  <a:pt x="129335" y="285899"/>
                </a:lnTo>
                <a:lnTo>
                  <a:pt x="131280" y="286872"/>
                </a:lnTo>
                <a:lnTo>
                  <a:pt x="130307" y="284927"/>
                </a:lnTo>
                <a:lnTo>
                  <a:pt x="128363" y="282982"/>
                </a:lnTo>
                <a:lnTo>
                  <a:pt x="124473" y="280065"/>
                </a:lnTo>
                <a:lnTo>
                  <a:pt x="125445" y="281037"/>
                </a:lnTo>
                <a:lnTo>
                  <a:pt x="124473" y="282010"/>
                </a:lnTo>
                <a:lnTo>
                  <a:pt x="121555" y="280065"/>
                </a:lnTo>
                <a:lnTo>
                  <a:pt x="121555" y="279092"/>
                </a:lnTo>
                <a:lnTo>
                  <a:pt x="122528" y="279092"/>
                </a:lnTo>
                <a:lnTo>
                  <a:pt x="120583" y="277148"/>
                </a:lnTo>
                <a:lnTo>
                  <a:pt x="117666" y="276175"/>
                </a:lnTo>
                <a:lnTo>
                  <a:pt x="118638" y="277147"/>
                </a:lnTo>
                <a:lnTo>
                  <a:pt x="116693" y="276175"/>
                </a:lnTo>
                <a:lnTo>
                  <a:pt x="114748" y="275203"/>
                </a:lnTo>
                <a:lnTo>
                  <a:pt x="113776" y="273258"/>
                </a:lnTo>
                <a:lnTo>
                  <a:pt x="111831" y="271313"/>
                </a:lnTo>
                <a:lnTo>
                  <a:pt x="112804" y="270340"/>
                </a:lnTo>
                <a:lnTo>
                  <a:pt x="114748" y="271313"/>
                </a:lnTo>
                <a:lnTo>
                  <a:pt x="115721" y="271313"/>
                </a:lnTo>
                <a:lnTo>
                  <a:pt x="114748" y="268395"/>
                </a:lnTo>
                <a:lnTo>
                  <a:pt x="113776" y="268396"/>
                </a:lnTo>
                <a:lnTo>
                  <a:pt x="110858" y="267423"/>
                </a:lnTo>
                <a:lnTo>
                  <a:pt x="109886" y="266450"/>
                </a:lnTo>
                <a:lnTo>
                  <a:pt x="108914" y="266450"/>
                </a:lnTo>
                <a:lnTo>
                  <a:pt x="108914" y="267423"/>
                </a:lnTo>
                <a:lnTo>
                  <a:pt x="108914" y="265478"/>
                </a:lnTo>
                <a:lnTo>
                  <a:pt x="109886" y="265478"/>
                </a:lnTo>
                <a:lnTo>
                  <a:pt x="107941" y="263533"/>
                </a:lnTo>
                <a:lnTo>
                  <a:pt x="105997" y="261588"/>
                </a:lnTo>
                <a:lnTo>
                  <a:pt x="104051" y="260616"/>
                </a:lnTo>
                <a:lnTo>
                  <a:pt x="104051" y="258671"/>
                </a:lnTo>
                <a:lnTo>
                  <a:pt x="102107" y="258671"/>
                </a:lnTo>
                <a:lnTo>
                  <a:pt x="101134" y="254781"/>
                </a:lnTo>
                <a:lnTo>
                  <a:pt x="96272" y="250891"/>
                </a:lnTo>
                <a:lnTo>
                  <a:pt x="95299" y="248946"/>
                </a:lnTo>
                <a:lnTo>
                  <a:pt x="94327" y="247974"/>
                </a:lnTo>
                <a:lnTo>
                  <a:pt x="95299" y="247002"/>
                </a:lnTo>
                <a:lnTo>
                  <a:pt x="92382" y="244084"/>
                </a:lnTo>
                <a:lnTo>
                  <a:pt x="91409" y="243112"/>
                </a:lnTo>
                <a:lnTo>
                  <a:pt x="90437" y="244084"/>
                </a:lnTo>
                <a:lnTo>
                  <a:pt x="92382" y="246029"/>
                </a:lnTo>
                <a:lnTo>
                  <a:pt x="93354" y="247974"/>
                </a:lnTo>
                <a:lnTo>
                  <a:pt x="92382" y="247002"/>
                </a:lnTo>
                <a:lnTo>
                  <a:pt x="88492" y="244084"/>
                </a:lnTo>
                <a:lnTo>
                  <a:pt x="89465" y="243112"/>
                </a:lnTo>
                <a:lnTo>
                  <a:pt x="87520" y="241167"/>
                </a:lnTo>
                <a:lnTo>
                  <a:pt x="85575" y="239222"/>
                </a:lnTo>
                <a:lnTo>
                  <a:pt x="85575" y="238250"/>
                </a:lnTo>
                <a:lnTo>
                  <a:pt x="83630" y="237277"/>
                </a:lnTo>
                <a:lnTo>
                  <a:pt x="82657" y="235332"/>
                </a:lnTo>
                <a:lnTo>
                  <a:pt x="82657" y="234360"/>
                </a:lnTo>
                <a:lnTo>
                  <a:pt x="82657" y="233387"/>
                </a:lnTo>
                <a:lnTo>
                  <a:pt x="80713" y="231442"/>
                </a:lnTo>
                <a:lnTo>
                  <a:pt x="84602" y="234360"/>
                </a:lnTo>
                <a:lnTo>
                  <a:pt x="82657" y="232415"/>
                </a:lnTo>
                <a:lnTo>
                  <a:pt x="81685" y="229498"/>
                </a:lnTo>
                <a:lnTo>
                  <a:pt x="76823" y="227553"/>
                </a:lnTo>
                <a:lnTo>
                  <a:pt x="75850" y="226580"/>
                </a:lnTo>
                <a:lnTo>
                  <a:pt x="74878" y="225608"/>
                </a:lnTo>
                <a:lnTo>
                  <a:pt x="74878" y="224635"/>
                </a:lnTo>
                <a:lnTo>
                  <a:pt x="73906" y="223663"/>
                </a:lnTo>
                <a:lnTo>
                  <a:pt x="76823" y="226580"/>
                </a:lnTo>
                <a:lnTo>
                  <a:pt x="76823" y="224635"/>
                </a:lnTo>
                <a:lnTo>
                  <a:pt x="73905" y="219773"/>
                </a:lnTo>
                <a:lnTo>
                  <a:pt x="70988" y="217828"/>
                </a:lnTo>
                <a:lnTo>
                  <a:pt x="70016" y="217828"/>
                </a:lnTo>
                <a:lnTo>
                  <a:pt x="69043" y="216856"/>
                </a:lnTo>
                <a:lnTo>
                  <a:pt x="69043" y="215883"/>
                </a:lnTo>
                <a:lnTo>
                  <a:pt x="70016" y="215883"/>
                </a:lnTo>
                <a:lnTo>
                  <a:pt x="69043" y="213938"/>
                </a:lnTo>
                <a:lnTo>
                  <a:pt x="68071" y="213938"/>
                </a:lnTo>
                <a:lnTo>
                  <a:pt x="68071" y="214911"/>
                </a:lnTo>
                <a:lnTo>
                  <a:pt x="67098" y="213938"/>
                </a:lnTo>
                <a:lnTo>
                  <a:pt x="63208" y="203242"/>
                </a:lnTo>
                <a:lnTo>
                  <a:pt x="67098" y="206159"/>
                </a:lnTo>
                <a:lnTo>
                  <a:pt x="65154" y="204214"/>
                </a:lnTo>
                <a:lnTo>
                  <a:pt x="67098" y="204214"/>
                </a:lnTo>
                <a:lnTo>
                  <a:pt x="67098" y="203242"/>
                </a:lnTo>
                <a:lnTo>
                  <a:pt x="67098" y="202269"/>
                </a:lnTo>
                <a:lnTo>
                  <a:pt x="68070" y="202269"/>
                </a:lnTo>
                <a:lnTo>
                  <a:pt x="66126" y="200324"/>
                </a:lnTo>
                <a:lnTo>
                  <a:pt x="64181" y="197407"/>
                </a:lnTo>
                <a:lnTo>
                  <a:pt x="64181" y="199352"/>
                </a:lnTo>
                <a:lnTo>
                  <a:pt x="63209" y="199352"/>
                </a:lnTo>
                <a:lnTo>
                  <a:pt x="61264" y="198379"/>
                </a:lnTo>
                <a:lnTo>
                  <a:pt x="58347" y="196434"/>
                </a:lnTo>
                <a:lnTo>
                  <a:pt x="57374" y="195462"/>
                </a:lnTo>
                <a:lnTo>
                  <a:pt x="56401" y="196434"/>
                </a:lnTo>
                <a:lnTo>
                  <a:pt x="54457" y="192545"/>
                </a:lnTo>
                <a:lnTo>
                  <a:pt x="54457" y="189627"/>
                </a:lnTo>
                <a:lnTo>
                  <a:pt x="54457" y="187682"/>
                </a:lnTo>
                <a:lnTo>
                  <a:pt x="51539" y="183792"/>
                </a:lnTo>
                <a:lnTo>
                  <a:pt x="51539" y="181848"/>
                </a:lnTo>
                <a:lnTo>
                  <a:pt x="51539" y="180875"/>
                </a:lnTo>
                <a:lnTo>
                  <a:pt x="50567" y="177958"/>
                </a:lnTo>
                <a:lnTo>
                  <a:pt x="48622" y="174068"/>
                </a:lnTo>
                <a:lnTo>
                  <a:pt x="46677" y="173096"/>
                </a:lnTo>
                <a:lnTo>
                  <a:pt x="46677" y="174068"/>
                </a:lnTo>
                <a:lnTo>
                  <a:pt x="46677" y="175041"/>
                </a:lnTo>
                <a:lnTo>
                  <a:pt x="47649" y="176013"/>
                </a:lnTo>
                <a:lnTo>
                  <a:pt x="46677" y="176013"/>
                </a:lnTo>
                <a:lnTo>
                  <a:pt x="43760" y="170178"/>
                </a:lnTo>
                <a:lnTo>
                  <a:pt x="42787" y="169206"/>
                </a:lnTo>
                <a:lnTo>
                  <a:pt x="41815" y="167261"/>
                </a:lnTo>
                <a:lnTo>
                  <a:pt x="42787" y="171151"/>
                </a:lnTo>
                <a:lnTo>
                  <a:pt x="41815" y="173096"/>
                </a:lnTo>
                <a:lnTo>
                  <a:pt x="39870" y="169206"/>
                </a:lnTo>
                <a:lnTo>
                  <a:pt x="40842" y="169206"/>
                </a:lnTo>
                <a:lnTo>
                  <a:pt x="38897" y="166288"/>
                </a:lnTo>
                <a:lnTo>
                  <a:pt x="37925" y="165316"/>
                </a:lnTo>
                <a:lnTo>
                  <a:pt x="36952" y="164344"/>
                </a:lnTo>
                <a:lnTo>
                  <a:pt x="35007" y="161426"/>
                </a:lnTo>
                <a:lnTo>
                  <a:pt x="35007" y="158509"/>
                </a:lnTo>
                <a:lnTo>
                  <a:pt x="36953" y="160454"/>
                </a:lnTo>
                <a:lnTo>
                  <a:pt x="37925" y="163371"/>
                </a:lnTo>
                <a:lnTo>
                  <a:pt x="39870" y="165316"/>
                </a:lnTo>
                <a:lnTo>
                  <a:pt x="40842" y="165316"/>
                </a:lnTo>
                <a:lnTo>
                  <a:pt x="37925" y="160454"/>
                </a:lnTo>
                <a:lnTo>
                  <a:pt x="36953" y="159158"/>
                </a:lnTo>
                <a:lnTo>
                  <a:pt x="36953" y="155592"/>
                </a:lnTo>
                <a:lnTo>
                  <a:pt x="35980" y="153647"/>
                </a:lnTo>
                <a:lnTo>
                  <a:pt x="35007" y="151702"/>
                </a:lnTo>
                <a:lnTo>
                  <a:pt x="36952" y="153647"/>
                </a:lnTo>
                <a:lnTo>
                  <a:pt x="35980" y="149757"/>
                </a:lnTo>
                <a:lnTo>
                  <a:pt x="35980" y="147812"/>
                </a:lnTo>
                <a:lnTo>
                  <a:pt x="36952" y="145867"/>
                </a:lnTo>
                <a:lnTo>
                  <a:pt x="35007" y="142950"/>
                </a:lnTo>
                <a:lnTo>
                  <a:pt x="34035" y="142950"/>
                </a:lnTo>
                <a:lnTo>
                  <a:pt x="34035" y="143922"/>
                </a:lnTo>
                <a:lnTo>
                  <a:pt x="33063" y="144894"/>
                </a:lnTo>
                <a:lnTo>
                  <a:pt x="29173" y="136143"/>
                </a:lnTo>
                <a:lnTo>
                  <a:pt x="25283" y="130308"/>
                </a:lnTo>
                <a:lnTo>
                  <a:pt x="25283" y="129336"/>
                </a:lnTo>
                <a:lnTo>
                  <a:pt x="26255" y="128363"/>
                </a:lnTo>
                <a:lnTo>
                  <a:pt x="28200" y="130308"/>
                </a:lnTo>
                <a:lnTo>
                  <a:pt x="23338" y="119611"/>
                </a:lnTo>
                <a:lnTo>
                  <a:pt x="19448" y="108914"/>
                </a:lnTo>
                <a:lnTo>
                  <a:pt x="19448" y="109886"/>
                </a:lnTo>
                <a:lnTo>
                  <a:pt x="18476" y="109886"/>
                </a:lnTo>
                <a:lnTo>
                  <a:pt x="17503" y="106969"/>
                </a:lnTo>
                <a:lnTo>
                  <a:pt x="16531" y="104052"/>
                </a:lnTo>
                <a:lnTo>
                  <a:pt x="16531" y="103079"/>
                </a:lnTo>
                <a:lnTo>
                  <a:pt x="17503" y="103079"/>
                </a:lnTo>
                <a:lnTo>
                  <a:pt x="16531" y="101135"/>
                </a:lnTo>
                <a:lnTo>
                  <a:pt x="17503" y="100162"/>
                </a:lnTo>
                <a:lnTo>
                  <a:pt x="17503" y="98217"/>
                </a:lnTo>
                <a:lnTo>
                  <a:pt x="13613" y="90437"/>
                </a:lnTo>
                <a:lnTo>
                  <a:pt x="10696" y="82658"/>
                </a:lnTo>
                <a:lnTo>
                  <a:pt x="9724" y="75851"/>
                </a:lnTo>
                <a:lnTo>
                  <a:pt x="7779" y="70016"/>
                </a:lnTo>
                <a:lnTo>
                  <a:pt x="4862" y="58347"/>
                </a:lnTo>
                <a:lnTo>
                  <a:pt x="4862" y="56402"/>
                </a:lnTo>
                <a:lnTo>
                  <a:pt x="5834" y="55429"/>
                </a:lnTo>
                <a:lnTo>
                  <a:pt x="6807" y="55429"/>
                </a:lnTo>
                <a:lnTo>
                  <a:pt x="6806" y="53484"/>
                </a:lnTo>
                <a:lnTo>
                  <a:pt x="5834" y="51539"/>
                </a:lnTo>
                <a:lnTo>
                  <a:pt x="5834" y="52512"/>
                </a:lnTo>
                <a:lnTo>
                  <a:pt x="4861" y="52512"/>
                </a:lnTo>
                <a:lnTo>
                  <a:pt x="4861" y="50567"/>
                </a:lnTo>
                <a:lnTo>
                  <a:pt x="4862" y="44732"/>
                </a:lnTo>
                <a:lnTo>
                  <a:pt x="3889" y="39870"/>
                </a:lnTo>
                <a:lnTo>
                  <a:pt x="2917" y="35980"/>
                </a:lnTo>
                <a:lnTo>
                  <a:pt x="3889" y="35980"/>
                </a:lnTo>
                <a:lnTo>
                  <a:pt x="4862" y="36953"/>
                </a:lnTo>
                <a:lnTo>
                  <a:pt x="4862" y="34035"/>
                </a:lnTo>
                <a:lnTo>
                  <a:pt x="3889" y="31118"/>
                </a:lnTo>
                <a:lnTo>
                  <a:pt x="2917" y="24311"/>
                </a:lnTo>
                <a:lnTo>
                  <a:pt x="1944" y="27228"/>
                </a:lnTo>
                <a:lnTo>
                  <a:pt x="972" y="22366"/>
                </a:lnTo>
                <a:lnTo>
                  <a:pt x="972" y="17504"/>
                </a:lnTo>
                <a:lnTo>
                  <a:pt x="0" y="8752"/>
                </a:lnTo>
                <a:lnTo>
                  <a:pt x="971" y="8752"/>
                </a:lnTo>
                <a:lnTo>
                  <a:pt x="972" y="4862"/>
                </a:lnTo>
                <a:lnTo>
                  <a:pt x="1884" y="3038"/>
                </a:lnTo>
                <a:lnTo>
                  <a:pt x="3890" y="9724"/>
                </a:lnTo>
                <a:lnTo>
                  <a:pt x="3890" y="10697"/>
                </a:lnTo>
                <a:lnTo>
                  <a:pt x="2917" y="9724"/>
                </a:lnTo>
                <a:lnTo>
                  <a:pt x="2917" y="8752"/>
                </a:lnTo>
                <a:lnTo>
                  <a:pt x="1944" y="8752"/>
                </a:lnTo>
                <a:lnTo>
                  <a:pt x="1944" y="13614"/>
                </a:lnTo>
                <a:lnTo>
                  <a:pt x="2917" y="13614"/>
                </a:lnTo>
                <a:lnTo>
                  <a:pt x="2917" y="14587"/>
                </a:lnTo>
                <a:lnTo>
                  <a:pt x="4667" y="18087"/>
                </a:lnTo>
                <a:lnTo>
                  <a:pt x="5658" y="22543"/>
                </a:lnTo>
                <a:lnTo>
                  <a:pt x="4862" y="23339"/>
                </a:lnTo>
                <a:lnTo>
                  <a:pt x="4862" y="24311"/>
                </a:lnTo>
                <a:lnTo>
                  <a:pt x="5834" y="25283"/>
                </a:lnTo>
                <a:lnTo>
                  <a:pt x="6806" y="27228"/>
                </a:lnTo>
                <a:lnTo>
                  <a:pt x="7779" y="34035"/>
                </a:lnTo>
                <a:lnTo>
                  <a:pt x="7779" y="36953"/>
                </a:lnTo>
                <a:lnTo>
                  <a:pt x="8752" y="40842"/>
                </a:lnTo>
                <a:lnTo>
                  <a:pt x="9724" y="44733"/>
                </a:lnTo>
                <a:lnTo>
                  <a:pt x="9724" y="48622"/>
                </a:lnTo>
                <a:lnTo>
                  <a:pt x="7779" y="44732"/>
                </a:lnTo>
                <a:lnTo>
                  <a:pt x="5834" y="40843"/>
                </a:lnTo>
                <a:lnTo>
                  <a:pt x="6806" y="48622"/>
                </a:lnTo>
                <a:lnTo>
                  <a:pt x="8751" y="50567"/>
                </a:lnTo>
                <a:lnTo>
                  <a:pt x="10696" y="55429"/>
                </a:lnTo>
                <a:lnTo>
                  <a:pt x="10696" y="56402"/>
                </a:lnTo>
                <a:lnTo>
                  <a:pt x="12641" y="60292"/>
                </a:lnTo>
                <a:lnTo>
                  <a:pt x="13614" y="62236"/>
                </a:lnTo>
                <a:lnTo>
                  <a:pt x="14586" y="65154"/>
                </a:lnTo>
                <a:lnTo>
                  <a:pt x="17503" y="79741"/>
                </a:lnTo>
                <a:lnTo>
                  <a:pt x="20421" y="91410"/>
                </a:lnTo>
                <a:lnTo>
                  <a:pt x="19449" y="92382"/>
                </a:lnTo>
                <a:lnTo>
                  <a:pt x="22366" y="96272"/>
                </a:lnTo>
                <a:lnTo>
                  <a:pt x="23338" y="100162"/>
                </a:lnTo>
                <a:lnTo>
                  <a:pt x="27228" y="109886"/>
                </a:lnTo>
                <a:lnTo>
                  <a:pt x="29173" y="116694"/>
                </a:lnTo>
                <a:lnTo>
                  <a:pt x="32091" y="123501"/>
                </a:lnTo>
                <a:lnTo>
                  <a:pt x="35008" y="129335"/>
                </a:lnTo>
                <a:lnTo>
                  <a:pt x="35980" y="133225"/>
                </a:lnTo>
                <a:lnTo>
                  <a:pt x="41814" y="144895"/>
                </a:lnTo>
                <a:lnTo>
                  <a:pt x="47649" y="154619"/>
                </a:lnTo>
                <a:lnTo>
                  <a:pt x="58346" y="176013"/>
                </a:lnTo>
                <a:lnTo>
                  <a:pt x="56402" y="174068"/>
                </a:lnTo>
                <a:lnTo>
                  <a:pt x="57374" y="176013"/>
                </a:lnTo>
                <a:lnTo>
                  <a:pt x="57374" y="176985"/>
                </a:lnTo>
                <a:lnTo>
                  <a:pt x="57374" y="177958"/>
                </a:lnTo>
                <a:lnTo>
                  <a:pt x="58346" y="178930"/>
                </a:lnTo>
                <a:lnTo>
                  <a:pt x="58346" y="177958"/>
                </a:lnTo>
                <a:lnTo>
                  <a:pt x="59319" y="179903"/>
                </a:lnTo>
                <a:lnTo>
                  <a:pt x="63208" y="183792"/>
                </a:lnTo>
                <a:lnTo>
                  <a:pt x="66126" y="188655"/>
                </a:lnTo>
                <a:lnTo>
                  <a:pt x="70015" y="194489"/>
                </a:lnTo>
                <a:lnTo>
                  <a:pt x="76823" y="203241"/>
                </a:lnTo>
                <a:lnTo>
                  <a:pt x="76823" y="204214"/>
                </a:lnTo>
                <a:lnTo>
                  <a:pt x="79740" y="208104"/>
                </a:lnTo>
                <a:lnTo>
                  <a:pt x="83630" y="212966"/>
                </a:lnTo>
                <a:lnTo>
                  <a:pt x="90437" y="223663"/>
                </a:lnTo>
                <a:lnTo>
                  <a:pt x="90437" y="225608"/>
                </a:lnTo>
                <a:lnTo>
                  <a:pt x="92382" y="228525"/>
                </a:lnTo>
                <a:lnTo>
                  <a:pt x="97244" y="232415"/>
                </a:lnTo>
                <a:lnTo>
                  <a:pt x="102106" y="238250"/>
                </a:lnTo>
                <a:lnTo>
                  <a:pt x="113776" y="251864"/>
                </a:lnTo>
                <a:lnTo>
                  <a:pt x="133225" y="272285"/>
                </a:lnTo>
                <a:lnTo>
                  <a:pt x="142949" y="282982"/>
                </a:lnTo>
                <a:lnTo>
                  <a:pt x="153646" y="292707"/>
                </a:lnTo>
                <a:lnTo>
                  <a:pt x="153646" y="294651"/>
                </a:lnTo>
                <a:lnTo>
                  <a:pt x="165316" y="303404"/>
                </a:lnTo>
                <a:lnTo>
                  <a:pt x="176012" y="314100"/>
                </a:lnTo>
                <a:lnTo>
                  <a:pt x="187682" y="323825"/>
                </a:lnTo>
                <a:lnTo>
                  <a:pt x="197406" y="332577"/>
                </a:lnTo>
                <a:lnTo>
                  <a:pt x="195461" y="332577"/>
                </a:lnTo>
                <a:lnTo>
                  <a:pt x="201296" y="337439"/>
                </a:lnTo>
                <a:lnTo>
                  <a:pt x="203241" y="338412"/>
                </a:lnTo>
                <a:lnTo>
                  <a:pt x="204214" y="338412"/>
                </a:lnTo>
                <a:lnTo>
                  <a:pt x="204214" y="337439"/>
                </a:lnTo>
                <a:lnTo>
                  <a:pt x="211021" y="343274"/>
                </a:lnTo>
                <a:lnTo>
                  <a:pt x="213938" y="346191"/>
                </a:lnTo>
                <a:lnTo>
                  <a:pt x="215883" y="348136"/>
                </a:lnTo>
                <a:lnTo>
                  <a:pt x="220745" y="352026"/>
                </a:lnTo>
                <a:lnTo>
                  <a:pt x="225607" y="353971"/>
                </a:lnTo>
                <a:lnTo>
                  <a:pt x="234360" y="361751"/>
                </a:lnTo>
                <a:lnTo>
                  <a:pt x="241795" y="366956"/>
                </a:lnTo>
                <a:lnTo>
                  <a:pt x="241167" y="367585"/>
                </a:lnTo>
                <a:lnTo>
                  <a:pt x="243111" y="368557"/>
                </a:lnTo>
                <a:lnTo>
                  <a:pt x="248946" y="373420"/>
                </a:lnTo>
                <a:lnTo>
                  <a:pt x="250891" y="374392"/>
                </a:lnTo>
                <a:lnTo>
                  <a:pt x="251863" y="374392"/>
                </a:lnTo>
                <a:lnTo>
                  <a:pt x="251863" y="373420"/>
                </a:lnTo>
                <a:lnTo>
                  <a:pt x="257698" y="378282"/>
                </a:lnTo>
                <a:lnTo>
                  <a:pt x="265478" y="383145"/>
                </a:lnTo>
                <a:lnTo>
                  <a:pt x="273257" y="388007"/>
                </a:lnTo>
                <a:lnTo>
                  <a:pt x="279092" y="392869"/>
                </a:lnTo>
                <a:lnTo>
                  <a:pt x="280065" y="392869"/>
                </a:lnTo>
                <a:lnTo>
                  <a:pt x="282009" y="393841"/>
                </a:lnTo>
                <a:lnTo>
                  <a:pt x="293679" y="401621"/>
                </a:lnTo>
                <a:lnTo>
                  <a:pt x="299513" y="404538"/>
                </a:lnTo>
                <a:lnTo>
                  <a:pt x="304375" y="407455"/>
                </a:lnTo>
                <a:lnTo>
                  <a:pt x="304375" y="408428"/>
                </a:lnTo>
                <a:lnTo>
                  <a:pt x="303403" y="408428"/>
                </a:lnTo>
                <a:lnTo>
                  <a:pt x="305348" y="409401"/>
                </a:lnTo>
                <a:lnTo>
                  <a:pt x="306321" y="409401"/>
                </a:lnTo>
                <a:lnTo>
                  <a:pt x="308265" y="409400"/>
                </a:lnTo>
                <a:lnTo>
                  <a:pt x="317990" y="415235"/>
                </a:lnTo>
                <a:lnTo>
                  <a:pt x="326742" y="421070"/>
                </a:lnTo>
                <a:lnTo>
                  <a:pt x="335494" y="427877"/>
                </a:lnTo>
                <a:lnTo>
                  <a:pt x="345218" y="432739"/>
                </a:lnTo>
                <a:lnTo>
                  <a:pt x="408427" y="464830"/>
                </a:lnTo>
                <a:lnTo>
                  <a:pt x="408428" y="465802"/>
                </a:lnTo>
                <a:lnTo>
                  <a:pt x="414262" y="467747"/>
                </a:lnTo>
                <a:lnTo>
                  <a:pt x="420097" y="470665"/>
                </a:lnTo>
                <a:lnTo>
                  <a:pt x="424959" y="473582"/>
                </a:lnTo>
                <a:lnTo>
                  <a:pt x="430794" y="475527"/>
                </a:lnTo>
                <a:lnTo>
                  <a:pt x="433711" y="477472"/>
                </a:lnTo>
                <a:lnTo>
                  <a:pt x="435656" y="477472"/>
                </a:lnTo>
                <a:lnTo>
                  <a:pt x="435656" y="478444"/>
                </a:lnTo>
                <a:lnTo>
                  <a:pt x="440519" y="480389"/>
                </a:lnTo>
                <a:lnTo>
                  <a:pt x="446353" y="483306"/>
                </a:lnTo>
                <a:lnTo>
                  <a:pt x="452188" y="486224"/>
                </a:lnTo>
                <a:lnTo>
                  <a:pt x="458992" y="489140"/>
                </a:lnTo>
                <a:lnTo>
                  <a:pt x="462885" y="491086"/>
                </a:lnTo>
                <a:lnTo>
                  <a:pt x="468719" y="493031"/>
                </a:lnTo>
                <a:lnTo>
                  <a:pt x="481362" y="498866"/>
                </a:lnTo>
                <a:lnTo>
                  <a:pt x="477472" y="497893"/>
                </a:lnTo>
                <a:lnTo>
                  <a:pt x="480389" y="499838"/>
                </a:lnTo>
                <a:lnTo>
                  <a:pt x="483306" y="499838"/>
                </a:lnTo>
                <a:lnTo>
                  <a:pt x="486223" y="500810"/>
                </a:lnTo>
                <a:lnTo>
                  <a:pt x="487196" y="502755"/>
                </a:lnTo>
                <a:lnTo>
                  <a:pt x="489141" y="502755"/>
                </a:lnTo>
                <a:lnTo>
                  <a:pt x="488168" y="501783"/>
                </a:lnTo>
                <a:lnTo>
                  <a:pt x="502755" y="508590"/>
                </a:lnTo>
                <a:lnTo>
                  <a:pt x="517342" y="513452"/>
                </a:lnTo>
                <a:lnTo>
                  <a:pt x="548460" y="524149"/>
                </a:lnTo>
                <a:lnTo>
                  <a:pt x="554295" y="527067"/>
                </a:lnTo>
                <a:lnTo>
                  <a:pt x="555267" y="528039"/>
                </a:lnTo>
                <a:lnTo>
                  <a:pt x="555267" y="529012"/>
                </a:lnTo>
                <a:lnTo>
                  <a:pt x="560129" y="529984"/>
                </a:lnTo>
                <a:lnTo>
                  <a:pt x="561102" y="529984"/>
                </a:lnTo>
                <a:lnTo>
                  <a:pt x="564019" y="530956"/>
                </a:lnTo>
                <a:lnTo>
                  <a:pt x="565964" y="532901"/>
                </a:lnTo>
                <a:lnTo>
                  <a:pt x="567909" y="533874"/>
                </a:lnTo>
                <a:lnTo>
                  <a:pt x="570826" y="534846"/>
                </a:lnTo>
                <a:lnTo>
                  <a:pt x="570826" y="533874"/>
                </a:lnTo>
                <a:lnTo>
                  <a:pt x="571799" y="533874"/>
                </a:lnTo>
                <a:lnTo>
                  <a:pt x="573744" y="533874"/>
                </a:lnTo>
                <a:lnTo>
                  <a:pt x="582496" y="538736"/>
                </a:lnTo>
                <a:lnTo>
                  <a:pt x="586386" y="539709"/>
                </a:lnTo>
                <a:lnTo>
                  <a:pt x="591248" y="541653"/>
                </a:lnTo>
                <a:lnTo>
                  <a:pt x="590276" y="541653"/>
                </a:lnTo>
                <a:lnTo>
                  <a:pt x="597082" y="542626"/>
                </a:lnTo>
                <a:lnTo>
                  <a:pt x="603889" y="544571"/>
                </a:lnTo>
                <a:lnTo>
                  <a:pt x="609724" y="546516"/>
                </a:lnTo>
                <a:lnTo>
                  <a:pt x="615559" y="546516"/>
                </a:lnTo>
                <a:lnTo>
                  <a:pt x="650567" y="556241"/>
                </a:lnTo>
                <a:lnTo>
                  <a:pt x="684603" y="565965"/>
                </a:lnTo>
                <a:lnTo>
                  <a:pt x="752674" y="581525"/>
                </a:lnTo>
                <a:lnTo>
                  <a:pt x="786710" y="589304"/>
                </a:lnTo>
                <a:lnTo>
                  <a:pt x="819773" y="596111"/>
                </a:lnTo>
                <a:lnTo>
                  <a:pt x="888817" y="608753"/>
                </a:lnTo>
                <a:lnTo>
                  <a:pt x="899514" y="611670"/>
                </a:lnTo>
                <a:lnTo>
                  <a:pt x="912155" y="613615"/>
                </a:lnTo>
                <a:lnTo>
                  <a:pt x="911183" y="613615"/>
                </a:lnTo>
                <a:lnTo>
                  <a:pt x="912156" y="613615"/>
                </a:lnTo>
                <a:lnTo>
                  <a:pt x="912155" y="613615"/>
                </a:lnTo>
                <a:lnTo>
                  <a:pt x="913128" y="613615"/>
                </a:lnTo>
                <a:lnTo>
                  <a:pt x="916046" y="613615"/>
                </a:lnTo>
                <a:lnTo>
                  <a:pt x="918963" y="613615"/>
                </a:lnTo>
                <a:lnTo>
                  <a:pt x="921880" y="613615"/>
                </a:lnTo>
                <a:lnTo>
                  <a:pt x="946191" y="617505"/>
                </a:lnTo>
                <a:lnTo>
                  <a:pt x="972448" y="620422"/>
                </a:lnTo>
                <a:lnTo>
                  <a:pt x="969530" y="620422"/>
                </a:lnTo>
                <a:lnTo>
                  <a:pt x="969530" y="621395"/>
                </a:lnTo>
                <a:lnTo>
                  <a:pt x="971475" y="621395"/>
                </a:lnTo>
                <a:lnTo>
                  <a:pt x="975365" y="620422"/>
                </a:lnTo>
                <a:lnTo>
                  <a:pt x="975365" y="621395"/>
                </a:lnTo>
                <a:lnTo>
                  <a:pt x="978282" y="621395"/>
                </a:lnTo>
                <a:lnTo>
                  <a:pt x="979164" y="620513"/>
                </a:lnTo>
                <a:lnTo>
                  <a:pt x="1044409" y="627229"/>
                </a:lnTo>
                <a:lnTo>
                  <a:pt x="1077472" y="631119"/>
                </a:lnTo>
                <a:lnTo>
                  <a:pt x="1110535" y="633064"/>
                </a:lnTo>
                <a:lnTo>
                  <a:pt x="1119287" y="634037"/>
                </a:lnTo>
                <a:lnTo>
                  <a:pt x="1129012" y="634037"/>
                </a:lnTo>
                <a:lnTo>
                  <a:pt x="1147488" y="635009"/>
                </a:lnTo>
                <a:lnTo>
                  <a:pt x="1171799" y="636954"/>
                </a:lnTo>
                <a:lnTo>
                  <a:pt x="1196111" y="638899"/>
                </a:lnTo>
                <a:lnTo>
                  <a:pt x="1220422" y="638899"/>
                </a:lnTo>
                <a:lnTo>
                  <a:pt x="1243275" y="638899"/>
                </a:lnTo>
                <a:lnTo>
                  <a:pt x="1243761" y="639871"/>
                </a:lnTo>
                <a:lnTo>
                  <a:pt x="1241816" y="640844"/>
                </a:lnTo>
                <a:lnTo>
                  <a:pt x="1235981" y="642788"/>
                </a:lnTo>
                <a:lnTo>
                  <a:pt x="1227229" y="643761"/>
                </a:lnTo>
                <a:lnTo>
                  <a:pt x="1212642" y="644733"/>
                </a:lnTo>
                <a:lnTo>
                  <a:pt x="1197083" y="644733"/>
                </a:lnTo>
                <a:lnTo>
                  <a:pt x="1180551" y="644733"/>
                </a:lnTo>
                <a:lnTo>
                  <a:pt x="1164992" y="644733"/>
                </a:lnTo>
                <a:lnTo>
                  <a:pt x="1164020" y="644733"/>
                </a:lnTo>
                <a:lnTo>
                  <a:pt x="1164020" y="643761"/>
                </a:lnTo>
                <a:lnTo>
                  <a:pt x="1163047" y="642789"/>
                </a:lnTo>
                <a:lnTo>
                  <a:pt x="1161102" y="642789"/>
                </a:lnTo>
                <a:lnTo>
                  <a:pt x="1144571" y="643761"/>
                </a:lnTo>
                <a:lnTo>
                  <a:pt x="1126095" y="642789"/>
                </a:lnTo>
                <a:lnTo>
                  <a:pt x="1106645" y="640844"/>
                </a:lnTo>
                <a:lnTo>
                  <a:pt x="1088169" y="637926"/>
                </a:lnTo>
                <a:lnTo>
                  <a:pt x="1089141" y="637926"/>
                </a:lnTo>
                <a:lnTo>
                  <a:pt x="1082334" y="637926"/>
                </a:lnTo>
                <a:lnTo>
                  <a:pt x="1074555" y="637926"/>
                </a:lnTo>
                <a:lnTo>
                  <a:pt x="1075527" y="637926"/>
                </a:lnTo>
                <a:lnTo>
                  <a:pt x="1075527" y="636954"/>
                </a:lnTo>
                <a:lnTo>
                  <a:pt x="1073582" y="636954"/>
                </a:lnTo>
                <a:lnTo>
                  <a:pt x="1069693" y="636954"/>
                </a:lnTo>
                <a:lnTo>
                  <a:pt x="1064830" y="637927"/>
                </a:lnTo>
                <a:lnTo>
                  <a:pt x="1062885" y="636954"/>
                </a:lnTo>
                <a:lnTo>
                  <a:pt x="1060941" y="635981"/>
                </a:lnTo>
                <a:lnTo>
                  <a:pt x="1058023" y="636954"/>
                </a:lnTo>
                <a:lnTo>
                  <a:pt x="1051216" y="636954"/>
                </a:lnTo>
                <a:lnTo>
                  <a:pt x="1044409" y="636954"/>
                </a:lnTo>
                <a:lnTo>
                  <a:pt x="1036629" y="635982"/>
                </a:lnTo>
                <a:lnTo>
                  <a:pt x="1028849" y="635009"/>
                </a:lnTo>
                <a:lnTo>
                  <a:pt x="1029822" y="635009"/>
                </a:lnTo>
                <a:lnTo>
                  <a:pt x="1017180" y="634037"/>
                </a:lnTo>
                <a:lnTo>
                  <a:pt x="1002593" y="633064"/>
                </a:lnTo>
                <a:lnTo>
                  <a:pt x="974392" y="631119"/>
                </a:lnTo>
                <a:lnTo>
                  <a:pt x="975365" y="630147"/>
                </a:lnTo>
                <a:lnTo>
                  <a:pt x="975365" y="629174"/>
                </a:lnTo>
                <a:lnTo>
                  <a:pt x="973420" y="630147"/>
                </a:lnTo>
                <a:lnTo>
                  <a:pt x="970503" y="630147"/>
                </a:lnTo>
                <a:lnTo>
                  <a:pt x="963695" y="630147"/>
                </a:lnTo>
                <a:lnTo>
                  <a:pt x="960778" y="629174"/>
                </a:lnTo>
                <a:lnTo>
                  <a:pt x="957861" y="629174"/>
                </a:lnTo>
                <a:lnTo>
                  <a:pt x="953971" y="629174"/>
                </a:lnTo>
                <a:lnTo>
                  <a:pt x="949109" y="628202"/>
                </a:lnTo>
                <a:lnTo>
                  <a:pt x="950081" y="628202"/>
                </a:lnTo>
                <a:lnTo>
                  <a:pt x="947164" y="628202"/>
                </a:lnTo>
                <a:lnTo>
                  <a:pt x="944247" y="628202"/>
                </a:lnTo>
                <a:lnTo>
                  <a:pt x="942301" y="627229"/>
                </a:lnTo>
                <a:lnTo>
                  <a:pt x="940357" y="628202"/>
                </a:lnTo>
                <a:lnTo>
                  <a:pt x="937439" y="626257"/>
                </a:lnTo>
                <a:lnTo>
                  <a:pt x="935495" y="627230"/>
                </a:lnTo>
                <a:lnTo>
                  <a:pt x="933549" y="626257"/>
                </a:lnTo>
                <a:lnTo>
                  <a:pt x="930632" y="625284"/>
                </a:lnTo>
                <a:lnTo>
                  <a:pt x="927715" y="625285"/>
                </a:lnTo>
                <a:lnTo>
                  <a:pt x="923825" y="625284"/>
                </a:lnTo>
                <a:lnTo>
                  <a:pt x="919936" y="624312"/>
                </a:lnTo>
                <a:lnTo>
                  <a:pt x="911183" y="622367"/>
                </a:lnTo>
                <a:lnTo>
                  <a:pt x="909463" y="622367"/>
                </a:lnTo>
                <a:lnTo>
                  <a:pt x="910211" y="622367"/>
                </a:lnTo>
                <a:lnTo>
                  <a:pt x="912155" y="622367"/>
                </a:lnTo>
                <a:lnTo>
                  <a:pt x="911183" y="621395"/>
                </a:lnTo>
                <a:lnTo>
                  <a:pt x="893679" y="619450"/>
                </a:lnTo>
                <a:lnTo>
                  <a:pt x="875203" y="617505"/>
                </a:lnTo>
                <a:lnTo>
                  <a:pt x="840194" y="610698"/>
                </a:lnTo>
                <a:lnTo>
                  <a:pt x="836305" y="609725"/>
                </a:lnTo>
                <a:lnTo>
                  <a:pt x="835332" y="608753"/>
                </a:lnTo>
                <a:lnTo>
                  <a:pt x="829498" y="607780"/>
                </a:lnTo>
                <a:lnTo>
                  <a:pt x="823663" y="607780"/>
                </a:lnTo>
                <a:lnTo>
                  <a:pt x="821718" y="605835"/>
                </a:lnTo>
                <a:lnTo>
                  <a:pt x="818800" y="605835"/>
                </a:lnTo>
                <a:lnTo>
                  <a:pt x="816856" y="605835"/>
                </a:lnTo>
                <a:lnTo>
                  <a:pt x="814911" y="605835"/>
                </a:lnTo>
                <a:lnTo>
                  <a:pt x="811993" y="605836"/>
                </a:lnTo>
                <a:lnTo>
                  <a:pt x="813939" y="604863"/>
                </a:lnTo>
                <a:lnTo>
                  <a:pt x="813939" y="603891"/>
                </a:lnTo>
                <a:lnTo>
                  <a:pt x="807131" y="603891"/>
                </a:lnTo>
                <a:lnTo>
                  <a:pt x="799352" y="602918"/>
                </a:lnTo>
                <a:lnTo>
                  <a:pt x="801297" y="602918"/>
                </a:lnTo>
                <a:lnTo>
                  <a:pt x="801297" y="601946"/>
                </a:lnTo>
                <a:lnTo>
                  <a:pt x="797407" y="601945"/>
                </a:lnTo>
                <a:lnTo>
                  <a:pt x="794489" y="600973"/>
                </a:lnTo>
                <a:lnTo>
                  <a:pt x="787682" y="600001"/>
                </a:lnTo>
                <a:lnTo>
                  <a:pt x="789627" y="599028"/>
                </a:lnTo>
                <a:lnTo>
                  <a:pt x="785738" y="598056"/>
                </a:lnTo>
                <a:lnTo>
                  <a:pt x="784765" y="599028"/>
                </a:lnTo>
                <a:lnTo>
                  <a:pt x="783792" y="599028"/>
                </a:lnTo>
                <a:lnTo>
                  <a:pt x="780875" y="599028"/>
                </a:lnTo>
                <a:lnTo>
                  <a:pt x="781848" y="599028"/>
                </a:lnTo>
                <a:lnTo>
                  <a:pt x="781848" y="598056"/>
                </a:lnTo>
                <a:lnTo>
                  <a:pt x="776985" y="598056"/>
                </a:lnTo>
                <a:lnTo>
                  <a:pt x="771151" y="597084"/>
                </a:lnTo>
                <a:lnTo>
                  <a:pt x="760454" y="595138"/>
                </a:lnTo>
                <a:lnTo>
                  <a:pt x="750730" y="592221"/>
                </a:lnTo>
                <a:lnTo>
                  <a:pt x="741005" y="590276"/>
                </a:lnTo>
                <a:lnTo>
                  <a:pt x="740032" y="589304"/>
                </a:lnTo>
                <a:lnTo>
                  <a:pt x="739060" y="589304"/>
                </a:lnTo>
                <a:lnTo>
                  <a:pt x="738087" y="588332"/>
                </a:lnTo>
                <a:lnTo>
                  <a:pt x="735170" y="587359"/>
                </a:lnTo>
                <a:lnTo>
                  <a:pt x="734198" y="587359"/>
                </a:lnTo>
                <a:lnTo>
                  <a:pt x="733225" y="587359"/>
                </a:lnTo>
                <a:lnTo>
                  <a:pt x="729336" y="587359"/>
                </a:lnTo>
                <a:lnTo>
                  <a:pt x="726418" y="587359"/>
                </a:lnTo>
                <a:lnTo>
                  <a:pt x="727390" y="588331"/>
                </a:lnTo>
                <a:lnTo>
                  <a:pt x="716694" y="585414"/>
                </a:lnTo>
                <a:lnTo>
                  <a:pt x="707942" y="583469"/>
                </a:lnTo>
                <a:lnTo>
                  <a:pt x="708914" y="582497"/>
                </a:lnTo>
                <a:lnTo>
                  <a:pt x="708914" y="581524"/>
                </a:lnTo>
                <a:lnTo>
                  <a:pt x="710859" y="581524"/>
                </a:lnTo>
                <a:lnTo>
                  <a:pt x="707942" y="579580"/>
                </a:lnTo>
                <a:lnTo>
                  <a:pt x="709887" y="579580"/>
                </a:lnTo>
                <a:lnTo>
                  <a:pt x="704052" y="578607"/>
                </a:lnTo>
                <a:lnTo>
                  <a:pt x="699190" y="577635"/>
                </a:lnTo>
                <a:lnTo>
                  <a:pt x="691410" y="577634"/>
                </a:lnTo>
                <a:lnTo>
                  <a:pt x="687520" y="576662"/>
                </a:lnTo>
                <a:lnTo>
                  <a:pt x="682658" y="575690"/>
                </a:lnTo>
                <a:lnTo>
                  <a:pt x="683631" y="575690"/>
                </a:lnTo>
                <a:lnTo>
                  <a:pt x="683630" y="574717"/>
                </a:lnTo>
                <a:lnTo>
                  <a:pt x="682658" y="574717"/>
                </a:lnTo>
                <a:lnTo>
                  <a:pt x="683630" y="573745"/>
                </a:lnTo>
                <a:lnTo>
                  <a:pt x="672933" y="574717"/>
                </a:lnTo>
                <a:lnTo>
                  <a:pt x="670989" y="573745"/>
                </a:lnTo>
                <a:lnTo>
                  <a:pt x="670989" y="572772"/>
                </a:lnTo>
                <a:lnTo>
                  <a:pt x="669044" y="572772"/>
                </a:lnTo>
                <a:lnTo>
                  <a:pt x="668071" y="572772"/>
                </a:lnTo>
                <a:lnTo>
                  <a:pt x="666126" y="572772"/>
                </a:lnTo>
                <a:lnTo>
                  <a:pt x="660292" y="571800"/>
                </a:lnTo>
                <a:lnTo>
                  <a:pt x="657374" y="569855"/>
                </a:lnTo>
                <a:lnTo>
                  <a:pt x="655429" y="568882"/>
                </a:lnTo>
                <a:lnTo>
                  <a:pt x="657374" y="568883"/>
                </a:lnTo>
                <a:lnTo>
                  <a:pt x="657374" y="567910"/>
                </a:lnTo>
                <a:lnTo>
                  <a:pt x="647650" y="565965"/>
                </a:lnTo>
                <a:lnTo>
                  <a:pt x="642787" y="564993"/>
                </a:lnTo>
                <a:lnTo>
                  <a:pt x="641815" y="564993"/>
                </a:lnTo>
                <a:lnTo>
                  <a:pt x="641815" y="565965"/>
                </a:lnTo>
                <a:lnTo>
                  <a:pt x="638898" y="565965"/>
                </a:lnTo>
                <a:lnTo>
                  <a:pt x="633063" y="564021"/>
                </a:lnTo>
                <a:lnTo>
                  <a:pt x="634036" y="564021"/>
                </a:lnTo>
                <a:lnTo>
                  <a:pt x="635008" y="563048"/>
                </a:lnTo>
                <a:lnTo>
                  <a:pt x="625284" y="562076"/>
                </a:lnTo>
                <a:lnTo>
                  <a:pt x="615559" y="560130"/>
                </a:lnTo>
                <a:lnTo>
                  <a:pt x="617504" y="560130"/>
                </a:lnTo>
                <a:lnTo>
                  <a:pt x="619449" y="560130"/>
                </a:lnTo>
                <a:lnTo>
                  <a:pt x="613614" y="558186"/>
                </a:lnTo>
                <a:lnTo>
                  <a:pt x="606807" y="556241"/>
                </a:lnTo>
                <a:lnTo>
                  <a:pt x="600972" y="554295"/>
                </a:lnTo>
                <a:lnTo>
                  <a:pt x="595138" y="552350"/>
                </a:lnTo>
                <a:lnTo>
                  <a:pt x="596110" y="553323"/>
                </a:lnTo>
                <a:lnTo>
                  <a:pt x="595138" y="553323"/>
                </a:lnTo>
                <a:lnTo>
                  <a:pt x="592220" y="551378"/>
                </a:lnTo>
                <a:lnTo>
                  <a:pt x="589303" y="550406"/>
                </a:lnTo>
                <a:lnTo>
                  <a:pt x="587358" y="549433"/>
                </a:lnTo>
                <a:lnTo>
                  <a:pt x="583468" y="548461"/>
                </a:lnTo>
                <a:lnTo>
                  <a:pt x="582496" y="548461"/>
                </a:lnTo>
                <a:lnTo>
                  <a:pt x="585413" y="549433"/>
                </a:lnTo>
                <a:lnTo>
                  <a:pt x="572771" y="545543"/>
                </a:lnTo>
                <a:lnTo>
                  <a:pt x="564992" y="543598"/>
                </a:lnTo>
                <a:lnTo>
                  <a:pt x="557212" y="540681"/>
                </a:lnTo>
                <a:lnTo>
                  <a:pt x="554295" y="540681"/>
                </a:lnTo>
                <a:lnTo>
                  <a:pt x="549433" y="539708"/>
                </a:lnTo>
                <a:lnTo>
                  <a:pt x="550405" y="538736"/>
                </a:lnTo>
                <a:lnTo>
                  <a:pt x="546515" y="536791"/>
                </a:lnTo>
                <a:lnTo>
                  <a:pt x="544570" y="535819"/>
                </a:lnTo>
                <a:lnTo>
                  <a:pt x="547488" y="536791"/>
                </a:lnTo>
                <a:lnTo>
                  <a:pt x="548460" y="537763"/>
                </a:lnTo>
                <a:lnTo>
                  <a:pt x="550405" y="537764"/>
                </a:lnTo>
                <a:lnTo>
                  <a:pt x="554295" y="538736"/>
                </a:lnTo>
                <a:lnTo>
                  <a:pt x="553322" y="537764"/>
                </a:lnTo>
                <a:lnTo>
                  <a:pt x="550405" y="537764"/>
                </a:lnTo>
                <a:lnTo>
                  <a:pt x="544570" y="535819"/>
                </a:lnTo>
                <a:lnTo>
                  <a:pt x="544570" y="535819"/>
                </a:lnTo>
                <a:lnTo>
                  <a:pt x="544570" y="535819"/>
                </a:lnTo>
                <a:lnTo>
                  <a:pt x="541653" y="534846"/>
                </a:lnTo>
                <a:lnTo>
                  <a:pt x="538736" y="533874"/>
                </a:lnTo>
                <a:lnTo>
                  <a:pt x="536791" y="532901"/>
                </a:lnTo>
                <a:lnTo>
                  <a:pt x="537763" y="532901"/>
                </a:lnTo>
                <a:lnTo>
                  <a:pt x="538735" y="531929"/>
                </a:lnTo>
                <a:lnTo>
                  <a:pt x="536791" y="531929"/>
                </a:lnTo>
                <a:lnTo>
                  <a:pt x="532901" y="530956"/>
                </a:lnTo>
                <a:lnTo>
                  <a:pt x="529984" y="529984"/>
                </a:lnTo>
                <a:lnTo>
                  <a:pt x="527067" y="529011"/>
                </a:lnTo>
                <a:lnTo>
                  <a:pt x="526094" y="529011"/>
                </a:lnTo>
                <a:lnTo>
                  <a:pt x="525121" y="529012"/>
                </a:lnTo>
                <a:lnTo>
                  <a:pt x="524149" y="529012"/>
                </a:lnTo>
                <a:lnTo>
                  <a:pt x="523177" y="528039"/>
                </a:lnTo>
                <a:lnTo>
                  <a:pt x="520259" y="527067"/>
                </a:lnTo>
                <a:lnTo>
                  <a:pt x="517342" y="526094"/>
                </a:lnTo>
                <a:lnTo>
                  <a:pt x="517342" y="525122"/>
                </a:lnTo>
                <a:lnTo>
                  <a:pt x="518314" y="524149"/>
                </a:lnTo>
                <a:lnTo>
                  <a:pt x="514425" y="524149"/>
                </a:lnTo>
                <a:lnTo>
                  <a:pt x="511507" y="524150"/>
                </a:lnTo>
                <a:lnTo>
                  <a:pt x="511507" y="523177"/>
                </a:lnTo>
                <a:lnTo>
                  <a:pt x="509562" y="523177"/>
                </a:lnTo>
                <a:lnTo>
                  <a:pt x="507617" y="522204"/>
                </a:lnTo>
                <a:lnTo>
                  <a:pt x="504700" y="521232"/>
                </a:lnTo>
                <a:lnTo>
                  <a:pt x="501782" y="521232"/>
                </a:lnTo>
                <a:lnTo>
                  <a:pt x="494003" y="517342"/>
                </a:lnTo>
                <a:lnTo>
                  <a:pt x="490114" y="515397"/>
                </a:lnTo>
                <a:lnTo>
                  <a:pt x="487195" y="513452"/>
                </a:lnTo>
                <a:lnTo>
                  <a:pt x="481361" y="512480"/>
                </a:lnTo>
                <a:lnTo>
                  <a:pt x="475527" y="509563"/>
                </a:lnTo>
                <a:lnTo>
                  <a:pt x="477471" y="509563"/>
                </a:lnTo>
                <a:lnTo>
                  <a:pt x="474554" y="508590"/>
                </a:lnTo>
                <a:lnTo>
                  <a:pt x="471637" y="507617"/>
                </a:lnTo>
                <a:lnTo>
                  <a:pt x="468719" y="505673"/>
                </a:lnTo>
                <a:lnTo>
                  <a:pt x="463857" y="502755"/>
                </a:lnTo>
                <a:lnTo>
                  <a:pt x="461912" y="501783"/>
                </a:lnTo>
                <a:lnTo>
                  <a:pt x="460939" y="502756"/>
                </a:lnTo>
                <a:lnTo>
                  <a:pt x="459967" y="503728"/>
                </a:lnTo>
                <a:lnTo>
                  <a:pt x="457050" y="501783"/>
                </a:lnTo>
                <a:lnTo>
                  <a:pt x="453160" y="499838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841248" y="2743199"/>
            <a:ext cx="3017520" cy="32461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5294376" y="2743200"/>
            <a:ext cx="3017520" cy="32461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8/14/2012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EE474_#3_1/2555_Phatta Kirdruang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8/14/2012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EE474_#3_1/2555_Phatta Kirdruang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487081"/>
            <a:ext cx="3008313" cy="1921339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93350" y="835428"/>
            <a:ext cx="4699370" cy="5151526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1280" y="3408420"/>
            <a:ext cx="3008313" cy="19190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8/14/2012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EE474_#3_1/2555_Phatta Kirdruang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ap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24200" y="191206"/>
            <a:ext cx="2781300" cy="8191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4669654"/>
            <a:ext cx="8041440" cy="719865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 rot="-60000">
            <a:off x="2130552" y="594360"/>
            <a:ext cx="4873752" cy="3657600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416153"/>
            <a:ext cx="6705600" cy="603126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8/14/2012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EE474_#3_1/2555_Phatta Kirdruang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8/14/2012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EE474_#3_1/2555_Phatta Kirdruang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50278"/>
            <a:ext cx="1963320" cy="546952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1280" y="838199"/>
            <a:ext cx="5907840" cy="518160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8/14/2012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EE474_#3_1/2555_Phatta Kirdruang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nterior-Overlay.png"/>
          <p:cNvPicPr>
            <a:picLocks noChangeAspect="1"/>
          </p:cNvPicPr>
          <p:nvPr/>
        </p:nvPicPr>
        <p:blipFill>
          <a:blip r:embed="rId13" cstate="print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1280" y="436563"/>
            <a:ext cx="8041440" cy="14426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038388"/>
            <a:ext cx="7467600" cy="39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1280" y="6148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8/14/2012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4887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EE474_#3_1/2555_Phatta Kirdruang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9120" y="6148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fld id="{86CE80BD-4D3B-4FF2-B2A9-D19FBDF22204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8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22860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784" indent="-22860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41732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4592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2024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19456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6888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360000">
            <a:off x="3257624" y="3018627"/>
            <a:ext cx="5065370" cy="1599722"/>
          </a:xfrm>
        </p:spPr>
        <p:txBody>
          <a:bodyPr/>
          <a:lstStyle/>
          <a:p>
            <a:r>
              <a:rPr lang="en-US" sz="3600" dirty="0" smtClean="0"/>
              <a:t>Review Microeconomic Tools for Health Economics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EE 474 Health Economics</a:t>
            </a:r>
          </a:p>
          <a:p>
            <a:r>
              <a:rPr lang="en-US" dirty="0" smtClean="0"/>
              <a:t>Semester 1/2012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79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304801"/>
            <a:ext cx="8041440" cy="990599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Topics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00200"/>
            <a:ext cx="7467600" cy="4389525"/>
          </a:xfrm>
        </p:spPr>
        <p:txBody>
          <a:bodyPr>
            <a:normAutofit/>
          </a:bodyPr>
          <a:lstStyle/>
          <a:p>
            <a:r>
              <a:rPr lang="en-US" sz="2800" dirty="0" smtClean="0">
                <a:solidFill>
                  <a:schemeClr val="tx1"/>
                </a:solidFill>
              </a:rPr>
              <a:t>Opportunity cost and production possibility frontier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Consumer behavior theory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Production and cost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Perfect competition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Monopoly</a:t>
            </a:r>
          </a:p>
          <a:p>
            <a:endParaRPr lang="en-US" sz="2800" dirty="0" smtClean="0">
              <a:solidFill>
                <a:schemeClr val="tx1"/>
              </a:solidFill>
            </a:endParaRPr>
          </a:p>
          <a:p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EE474_#3_1/2555_Phatta Kirdruang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436563"/>
            <a:ext cx="8041440" cy="1087437"/>
          </a:xfrm>
        </p:spPr>
        <p:txBody>
          <a:bodyPr/>
          <a:lstStyle/>
          <a:p>
            <a:r>
              <a:rPr lang="en-US" sz="4400" dirty="0" smtClean="0">
                <a:solidFill>
                  <a:schemeClr val="tx1"/>
                </a:solidFill>
              </a:rPr>
              <a:t>Opportunity costs</a:t>
            </a:r>
            <a:endParaRPr lang="en-US" sz="44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00200"/>
            <a:ext cx="7467600" cy="4389525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dirty="0" smtClean="0">
                <a:solidFill>
                  <a:schemeClr val="tx1"/>
                </a:solidFill>
              </a:rPr>
              <a:t>Recall the national health expenditure in Thailand from the first lecture is about 4% of GDP.</a:t>
            </a:r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dirty="0" smtClean="0">
                <a:solidFill>
                  <a:schemeClr val="tx1"/>
                </a:solidFill>
              </a:rPr>
              <a:t>The </a:t>
            </a:r>
            <a:r>
              <a:rPr lang="en-US" dirty="0" smtClean="0">
                <a:solidFill>
                  <a:srgbClr val="0F04A4"/>
                </a:solidFill>
              </a:rPr>
              <a:t>opportunity cost of health care </a:t>
            </a:r>
            <a:r>
              <a:rPr lang="en-US" dirty="0" smtClean="0">
                <a:solidFill>
                  <a:schemeClr val="tx1"/>
                </a:solidFill>
              </a:rPr>
              <a:t>is represented by the other things in the economy that could be produced with the same resources.</a:t>
            </a:r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dirty="0" smtClean="0">
                <a:solidFill>
                  <a:schemeClr val="tx1"/>
                </a:solidFill>
              </a:rPr>
              <a:t>Opportunity cost:</a:t>
            </a:r>
          </a:p>
          <a:p>
            <a:pPr lvl="1">
              <a:spcBef>
                <a:spcPts val="600"/>
              </a:spcBef>
            </a:pPr>
            <a:r>
              <a:rPr lang="en-US" i="1" dirty="0" smtClean="0">
                <a:solidFill>
                  <a:schemeClr val="tx1"/>
                </a:solidFill>
              </a:rPr>
              <a:t>What must be given up</a:t>
            </a:r>
          </a:p>
          <a:p>
            <a:pPr lvl="1">
              <a:spcBef>
                <a:spcPts val="600"/>
              </a:spcBef>
            </a:pPr>
            <a:r>
              <a:rPr lang="en-US" dirty="0" smtClean="0">
                <a:solidFill>
                  <a:schemeClr val="tx1"/>
                </a:solidFill>
              </a:rPr>
              <a:t>Depicted by the </a:t>
            </a:r>
            <a:r>
              <a:rPr lang="en-US" dirty="0" smtClean="0">
                <a:solidFill>
                  <a:srgbClr val="0F04A4"/>
                </a:solidFill>
              </a:rPr>
              <a:t>production possibility frontier (PPF)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</a:p>
          <a:p>
            <a:pPr>
              <a:spcBef>
                <a:spcPts val="600"/>
              </a:spcBef>
              <a:buNone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3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EE474_#3_1/2555_Phatta Kirdruang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436563"/>
            <a:ext cx="8041440" cy="1087437"/>
          </a:xfrm>
        </p:spPr>
        <p:txBody>
          <a:bodyPr/>
          <a:lstStyle/>
          <a:p>
            <a:r>
              <a:rPr lang="en-US" sz="4400" dirty="0" smtClean="0">
                <a:solidFill>
                  <a:schemeClr val="tx1"/>
                </a:solidFill>
              </a:rPr>
              <a:t>Production Possibility Frontier (PPF)</a:t>
            </a:r>
            <a:endParaRPr lang="en-US" sz="4400" dirty="0">
              <a:solidFill>
                <a:schemeClr val="tx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EE474_#3_1/2555_Phatta Kirdruang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4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2057400" y="2057400"/>
            <a:ext cx="0" cy="342900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>
            <a:off x="2057400" y="5486400"/>
            <a:ext cx="4191000" cy="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295400" y="1600200"/>
            <a:ext cx="1066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Other goods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6400800" y="5105400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Health care</a:t>
            </a:r>
            <a:endParaRPr lang="en-US" dirty="0"/>
          </a:p>
        </p:txBody>
      </p:sp>
      <p:sp>
        <p:nvSpPr>
          <p:cNvPr id="12" name="Arc 11"/>
          <p:cNvSpPr/>
          <p:nvPr/>
        </p:nvSpPr>
        <p:spPr>
          <a:xfrm>
            <a:off x="-990600" y="2514600"/>
            <a:ext cx="6172200" cy="6019800"/>
          </a:xfrm>
          <a:prstGeom prst="arc">
            <a:avLst>
              <a:gd name="adj1" fmla="val 16155936"/>
              <a:gd name="adj2" fmla="val 21527236"/>
            </a:avLst>
          </a:prstGeom>
          <a:noFill/>
          <a:ln w="34925">
            <a:solidFill>
              <a:srgbClr val="0F04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2819400" y="25146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3657600" y="28956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4419600" y="35814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91440"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2743200" y="2221468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3581400" y="251460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35" name="TextBox 34"/>
          <p:cNvSpPr txBox="1"/>
          <p:nvPr/>
        </p:nvSpPr>
        <p:spPr>
          <a:xfrm>
            <a:off x="4419600" y="3212068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37" name="Oval 36"/>
          <p:cNvSpPr/>
          <p:nvPr/>
        </p:nvSpPr>
        <p:spPr>
          <a:xfrm>
            <a:off x="2895600" y="39624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91440" rtlCol="0" anchor="ctr"/>
          <a:lstStyle/>
          <a:p>
            <a:pPr algn="ctr"/>
            <a:endParaRPr lang="en-US"/>
          </a:p>
        </p:txBody>
      </p:sp>
      <p:sp>
        <p:nvSpPr>
          <p:cNvPr id="38" name="TextBox 37"/>
          <p:cNvSpPr txBox="1"/>
          <p:nvPr/>
        </p:nvSpPr>
        <p:spPr>
          <a:xfrm>
            <a:off x="2895600" y="3593068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5</a:t>
            </a:r>
            <a:endParaRPr lang="en-US" dirty="0"/>
          </a:p>
        </p:txBody>
      </p:sp>
      <p:sp>
        <p:nvSpPr>
          <p:cNvPr id="51" name="Oval 50"/>
          <p:cNvSpPr/>
          <p:nvPr/>
        </p:nvSpPr>
        <p:spPr>
          <a:xfrm>
            <a:off x="5334000" y="3188732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91440" rtlCol="0" anchor="ctr"/>
          <a:lstStyle/>
          <a:p>
            <a:pPr algn="ctr"/>
            <a:endParaRPr lang="en-US"/>
          </a:p>
        </p:txBody>
      </p:sp>
      <p:sp>
        <p:nvSpPr>
          <p:cNvPr id="52" name="TextBox 51"/>
          <p:cNvSpPr txBox="1"/>
          <p:nvPr/>
        </p:nvSpPr>
        <p:spPr>
          <a:xfrm>
            <a:off x="5334000" y="281940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6</a:t>
            </a:r>
            <a:endParaRPr lang="en-US" dirty="0"/>
          </a:p>
        </p:txBody>
      </p:sp>
      <p:sp>
        <p:nvSpPr>
          <p:cNvPr id="53" name="Oval 52"/>
          <p:cNvSpPr/>
          <p:nvPr/>
        </p:nvSpPr>
        <p:spPr>
          <a:xfrm>
            <a:off x="1981200" y="2426732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TextBox 53"/>
          <p:cNvSpPr txBox="1"/>
          <p:nvPr/>
        </p:nvSpPr>
        <p:spPr>
          <a:xfrm>
            <a:off x="2057400" y="205740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0</a:t>
            </a:r>
            <a:endParaRPr lang="en-US" dirty="0"/>
          </a:p>
        </p:txBody>
      </p:sp>
      <p:sp>
        <p:nvSpPr>
          <p:cNvPr id="55" name="Oval 54"/>
          <p:cNvSpPr/>
          <p:nvPr/>
        </p:nvSpPr>
        <p:spPr>
          <a:xfrm>
            <a:off x="5105400" y="53340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91440" rtlCol="0" anchor="ctr"/>
          <a:lstStyle/>
          <a:p>
            <a:pPr algn="ctr"/>
            <a:endParaRPr lang="en-US"/>
          </a:p>
        </p:txBody>
      </p:sp>
      <p:sp>
        <p:nvSpPr>
          <p:cNvPr id="56" name="TextBox 55"/>
          <p:cNvSpPr txBox="1"/>
          <p:nvPr/>
        </p:nvSpPr>
        <p:spPr>
          <a:xfrm>
            <a:off x="5105400" y="4964668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3" name="Oval Callout 2"/>
          <p:cNvSpPr/>
          <p:nvPr/>
        </p:nvSpPr>
        <p:spPr>
          <a:xfrm>
            <a:off x="2590800" y="4343400"/>
            <a:ext cx="1752600" cy="381000"/>
          </a:xfrm>
          <a:prstGeom prst="wedgeEllipseCallout">
            <a:avLst>
              <a:gd name="adj1" fmla="val -28527"/>
              <a:gd name="adj2" fmla="val -106892"/>
            </a:avLst>
          </a:prstGeom>
          <a:noFill/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Inefficient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5" name="Oval Callout 24"/>
          <p:cNvSpPr/>
          <p:nvPr/>
        </p:nvSpPr>
        <p:spPr>
          <a:xfrm>
            <a:off x="5295900" y="3581400"/>
            <a:ext cx="2171700" cy="381000"/>
          </a:xfrm>
          <a:prstGeom prst="wedgeEllipseCallout">
            <a:avLst>
              <a:gd name="adj1" fmla="val -42410"/>
              <a:gd name="adj2" fmla="val -114021"/>
            </a:avLst>
          </a:prstGeom>
          <a:noFill/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Unattainable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7" grpId="0" animBg="1"/>
      <p:bldP spid="28" grpId="0" animBg="1"/>
      <p:bldP spid="29" grpId="0" animBg="1"/>
      <p:bldP spid="31" grpId="0"/>
      <p:bldP spid="32" grpId="0"/>
      <p:bldP spid="35" grpId="0"/>
      <p:bldP spid="37" grpId="0" animBg="1"/>
      <p:bldP spid="38" grpId="0"/>
      <p:bldP spid="51" grpId="0" animBg="1"/>
      <p:bldP spid="52" grpId="0"/>
      <p:bldP spid="53" grpId="0" animBg="1"/>
      <p:bldP spid="54" grpId="0"/>
      <p:bldP spid="55" grpId="0" animBg="1"/>
      <p:bldP spid="56" grpId="0"/>
      <p:bldP spid="3" grpId="0" animBg="1"/>
      <p:bldP spid="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436563"/>
            <a:ext cx="8041440" cy="1087437"/>
          </a:xfrm>
        </p:spPr>
        <p:txBody>
          <a:bodyPr/>
          <a:lstStyle/>
          <a:p>
            <a:r>
              <a:rPr lang="en-US" sz="4400" dirty="0" smtClean="0">
                <a:solidFill>
                  <a:schemeClr val="tx1"/>
                </a:solidFill>
              </a:rPr>
              <a:t>PPF and Opportunity Cost</a:t>
            </a:r>
            <a:endParaRPr lang="en-US" sz="4400" dirty="0">
              <a:solidFill>
                <a:schemeClr val="tx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EE474_#3_1/2555_Phatta Kirdruang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5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2057400" y="2057400"/>
            <a:ext cx="0" cy="342900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>
            <a:off x="2057400" y="5486400"/>
            <a:ext cx="4191000" cy="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295400" y="1600200"/>
            <a:ext cx="1066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Other goods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6400800" y="5105400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Health care</a:t>
            </a:r>
            <a:endParaRPr lang="en-US" dirty="0"/>
          </a:p>
        </p:txBody>
      </p:sp>
      <p:sp>
        <p:nvSpPr>
          <p:cNvPr id="12" name="Arc 11"/>
          <p:cNvSpPr/>
          <p:nvPr/>
        </p:nvSpPr>
        <p:spPr>
          <a:xfrm>
            <a:off x="-990600" y="2514600"/>
            <a:ext cx="6172200" cy="6019800"/>
          </a:xfrm>
          <a:prstGeom prst="arc">
            <a:avLst>
              <a:gd name="adj1" fmla="val 16155936"/>
              <a:gd name="adj2" fmla="val 21527236"/>
            </a:avLst>
          </a:prstGeom>
          <a:noFill/>
          <a:ln w="34925">
            <a:solidFill>
              <a:srgbClr val="0F04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2895600" y="2667000"/>
            <a:ext cx="0" cy="281940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3733800" y="2971800"/>
            <a:ext cx="0" cy="251460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29" idx="0"/>
          </p:cNvCxnSpPr>
          <p:nvPr/>
        </p:nvCxnSpPr>
        <p:spPr>
          <a:xfrm>
            <a:off x="4495800" y="3581400"/>
            <a:ext cx="0" cy="190500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val 26"/>
          <p:cNvSpPr/>
          <p:nvPr/>
        </p:nvSpPr>
        <p:spPr>
          <a:xfrm>
            <a:off x="2819400" y="25146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3657600" y="28956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4419600" y="35814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91440" rtlCol="0" anchor="ctr"/>
          <a:lstStyle/>
          <a:p>
            <a:pPr algn="ctr"/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 flipH="1">
            <a:off x="2057400" y="2971800"/>
            <a:ext cx="1676400" cy="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H="1">
            <a:off x="2057400" y="3657600"/>
            <a:ext cx="2438400" cy="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>
            <a:stCxn id="27" idx="2"/>
          </p:cNvCxnSpPr>
          <p:nvPr/>
        </p:nvCxnSpPr>
        <p:spPr>
          <a:xfrm flipH="1">
            <a:off x="2057400" y="2590800"/>
            <a:ext cx="762000" cy="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2743200" y="5498068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40" name="TextBox 39"/>
          <p:cNvSpPr txBox="1"/>
          <p:nvPr/>
        </p:nvSpPr>
        <p:spPr>
          <a:xfrm>
            <a:off x="3581400" y="548640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</a:t>
            </a:r>
            <a:endParaRPr lang="en-US" dirty="0"/>
          </a:p>
        </p:txBody>
      </p:sp>
      <p:sp>
        <p:nvSpPr>
          <p:cNvPr id="41" name="TextBox 40"/>
          <p:cNvSpPr txBox="1"/>
          <p:nvPr/>
        </p:nvSpPr>
        <p:spPr>
          <a:xfrm>
            <a:off x="4343400" y="548640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42" name="TextBox 41"/>
          <p:cNvSpPr txBox="1"/>
          <p:nvPr/>
        </p:nvSpPr>
        <p:spPr>
          <a:xfrm>
            <a:off x="5029200" y="548640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</a:t>
            </a:r>
            <a:endParaRPr lang="en-US" dirty="0"/>
          </a:p>
        </p:txBody>
      </p:sp>
      <p:sp>
        <p:nvSpPr>
          <p:cNvPr id="43" name="TextBox 42"/>
          <p:cNvSpPr txBox="1"/>
          <p:nvPr/>
        </p:nvSpPr>
        <p:spPr>
          <a:xfrm>
            <a:off x="1371600" y="2362200"/>
            <a:ext cx="68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OC</a:t>
            </a:r>
            <a:r>
              <a:rPr lang="en-US" baseline="-25000" dirty="0" smtClean="0"/>
              <a:t>A</a:t>
            </a:r>
            <a:endParaRPr lang="en-US" baseline="-25000" dirty="0"/>
          </a:p>
        </p:txBody>
      </p:sp>
      <p:sp>
        <p:nvSpPr>
          <p:cNvPr id="44" name="Left Brace 43"/>
          <p:cNvSpPr/>
          <p:nvPr/>
        </p:nvSpPr>
        <p:spPr>
          <a:xfrm>
            <a:off x="1828801" y="2514600"/>
            <a:ext cx="152400" cy="1524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TextBox 44"/>
          <p:cNvSpPr txBox="1"/>
          <p:nvPr/>
        </p:nvSpPr>
        <p:spPr>
          <a:xfrm>
            <a:off x="1371600" y="2602468"/>
            <a:ext cx="68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OC</a:t>
            </a:r>
            <a:r>
              <a:rPr lang="en-US" baseline="-25000" dirty="0" smtClean="0"/>
              <a:t>B</a:t>
            </a:r>
            <a:endParaRPr lang="en-US" baseline="-25000" dirty="0"/>
          </a:p>
        </p:txBody>
      </p:sp>
      <p:sp>
        <p:nvSpPr>
          <p:cNvPr id="46" name="Left Brace 45"/>
          <p:cNvSpPr/>
          <p:nvPr/>
        </p:nvSpPr>
        <p:spPr>
          <a:xfrm>
            <a:off x="1828801" y="2667000"/>
            <a:ext cx="152399" cy="3048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TextBox 46"/>
          <p:cNvSpPr txBox="1"/>
          <p:nvPr/>
        </p:nvSpPr>
        <p:spPr>
          <a:xfrm>
            <a:off x="1371600" y="3135868"/>
            <a:ext cx="68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OC</a:t>
            </a:r>
            <a:r>
              <a:rPr lang="en-US" baseline="-25000" dirty="0" smtClean="0"/>
              <a:t>C</a:t>
            </a:r>
            <a:endParaRPr lang="en-US" baseline="-25000" dirty="0"/>
          </a:p>
        </p:txBody>
      </p:sp>
      <p:sp>
        <p:nvSpPr>
          <p:cNvPr id="48" name="Left Brace 47"/>
          <p:cNvSpPr/>
          <p:nvPr/>
        </p:nvSpPr>
        <p:spPr>
          <a:xfrm>
            <a:off x="1828801" y="2971800"/>
            <a:ext cx="152400" cy="6858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Box 48"/>
          <p:cNvSpPr txBox="1"/>
          <p:nvPr/>
        </p:nvSpPr>
        <p:spPr>
          <a:xfrm>
            <a:off x="1371600" y="4126468"/>
            <a:ext cx="68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OC</a:t>
            </a:r>
            <a:r>
              <a:rPr lang="en-US" baseline="-25000" dirty="0" smtClean="0"/>
              <a:t>D</a:t>
            </a:r>
            <a:endParaRPr lang="en-US" baseline="-25000" dirty="0"/>
          </a:p>
        </p:txBody>
      </p:sp>
      <p:sp>
        <p:nvSpPr>
          <p:cNvPr id="50" name="Left Brace 49"/>
          <p:cNvSpPr/>
          <p:nvPr/>
        </p:nvSpPr>
        <p:spPr>
          <a:xfrm>
            <a:off x="1828801" y="3657600"/>
            <a:ext cx="152400" cy="18288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2743200" y="2221468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3581400" y="251460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35" name="TextBox 34"/>
          <p:cNvSpPr txBox="1"/>
          <p:nvPr/>
        </p:nvSpPr>
        <p:spPr>
          <a:xfrm>
            <a:off x="4419600" y="3212068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3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44" grpId="0" animBg="1"/>
      <p:bldP spid="45" grpId="0"/>
      <p:bldP spid="46" grpId="0" animBg="1"/>
      <p:bldP spid="47" grpId="0"/>
      <p:bldP spid="48" grpId="0" animBg="1"/>
      <p:bldP spid="49" grpId="0"/>
      <p:bldP spid="5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76200"/>
            <a:ext cx="8041440" cy="1442674"/>
          </a:xfrm>
        </p:spPr>
        <p:txBody>
          <a:bodyPr/>
          <a:lstStyle/>
          <a:p>
            <a:r>
              <a:rPr lang="en-US" sz="4400" dirty="0" smtClean="0">
                <a:solidFill>
                  <a:schemeClr val="tx1"/>
                </a:solidFill>
              </a:rPr>
              <a:t>PPF and Opportunity Cost</a:t>
            </a:r>
            <a:endParaRPr lang="en-US" sz="44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24000"/>
            <a:ext cx="7467600" cy="4572000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ts val="600"/>
              </a:spcBef>
            </a:pPr>
            <a:r>
              <a:rPr lang="en-US" sz="2600" dirty="0" smtClean="0">
                <a:solidFill>
                  <a:schemeClr val="tx1"/>
                </a:solidFill>
              </a:rPr>
              <a:t>The PPF illustrates the trade-offs between health care and other goods.</a:t>
            </a:r>
          </a:p>
          <a:p>
            <a:pPr>
              <a:lnSpc>
                <a:spcPct val="110000"/>
              </a:lnSpc>
              <a:spcBef>
                <a:spcPts val="600"/>
              </a:spcBef>
            </a:pPr>
            <a:r>
              <a:rPr lang="en-US" sz="2600" dirty="0" smtClean="0">
                <a:solidFill>
                  <a:schemeClr val="tx1"/>
                </a:solidFill>
              </a:rPr>
              <a:t>The </a:t>
            </a:r>
            <a:r>
              <a:rPr lang="en-US" sz="2600" dirty="0" smtClean="0">
                <a:solidFill>
                  <a:srgbClr val="0F04A4"/>
                </a:solidFill>
              </a:rPr>
              <a:t>slope of PPF </a:t>
            </a:r>
            <a:r>
              <a:rPr lang="en-US" sz="2600" dirty="0" smtClean="0">
                <a:solidFill>
                  <a:schemeClr val="tx1"/>
                </a:solidFill>
              </a:rPr>
              <a:t>represents the </a:t>
            </a:r>
            <a:r>
              <a:rPr lang="en-US" sz="2600" dirty="0" smtClean="0">
                <a:solidFill>
                  <a:srgbClr val="0F04A4"/>
                </a:solidFill>
              </a:rPr>
              <a:t>opportunity cost</a:t>
            </a:r>
            <a:r>
              <a:rPr lang="en-US" sz="2600" dirty="0" smtClean="0">
                <a:solidFill>
                  <a:schemeClr val="tx1"/>
                </a:solidFill>
              </a:rPr>
              <a:t>:</a:t>
            </a:r>
          </a:p>
          <a:p>
            <a:pPr lvl="1">
              <a:lnSpc>
                <a:spcPct val="110000"/>
              </a:lnSpc>
              <a:spcBef>
                <a:spcPts val="600"/>
              </a:spcBef>
            </a:pPr>
            <a:r>
              <a:rPr lang="en-US" sz="2400" dirty="0" smtClean="0">
                <a:solidFill>
                  <a:schemeClr val="tx1"/>
                </a:solidFill>
              </a:rPr>
              <a:t>Changing and becoming </a:t>
            </a:r>
            <a:r>
              <a:rPr lang="en-US" sz="2400" i="1" dirty="0" smtClean="0">
                <a:solidFill>
                  <a:schemeClr val="tx1"/>
                </a:solidFill>
              </a:rPr>
              <a:t>steeper</a:t>
            </a:r>
            <a:r>
              <a:rPr lang="en-US" sz="2400" dirty="0" smtClean="0">
                <a:solidFill>
                  <a:schemeClr val="tx1"/>
                </a:solidFill>
              </a:rPr>
              <a:t> at each level of health care.</a:t>
            </a:r>
          </a:p>
          <a:p>
            <a:pPr>
              <a:lnSpc>
                <a:spcPct val="110000"/>
              </a:lnSpc>
              <a:spcBef>
                <a:spcPts val="600"/>
              </a:spcBef>
            </a:pP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sz="2600" dirty="0" smtClean="0">
                <a:solidFill>
                  <a:srgbClr val="0F04A4"/>
                </a:solidFill>
              </a:rPr>
              <a:t>Opportunity cost is increasing as more health care is produced .</a:t>
            </a:r>
          </a:p>
          <a:p>
            <a:pPr lvl="1">
              <a:lnSpc>
                <a:spcPct val="1100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i="1" dirty="0" smtClean="0">
                <a:solidFill>
                  <a:srgbClr val="FF0000"/>
                </a:solidFill>
              </a:rPr>
              <a:t>The Law of Increasing Opportunity Cost</a:t>
            </a:r>
          </a:p>
          <a:p>
            <a:pPr lvl="1">
              <a:lnSpc>
                <a:spcPct val="1100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en-US" sz="2400" i="1" dirty="0" smtClean="0">
                <a:solidFill>
                  <a:srgbClr val="FF0000"/>
                </a:solidFill>
              </a:rPr>
              <a:t> </a:t>
            </a:r>
            <a:r>
              <a:rPr lang="en-US" sz="2400" dirty="0" smtClean="0">
                <a:solidFill>
                  <a:schemeClr val="tx1"/>
                </a:solidFill>
              </a:rPr>
              <a:t>Rationale?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EE474_#3_1/2555_Phatta Kirdruang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6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8041440" cy="1442674"/>
          </a:xfrm>
        </p:spPr>
        <p:txBody>
          <a:bodyPr>
            <a:normAutofit/>
          </a:bodyPr>
          <a:lstStyle/>
          <a:p>
            <a:r>
              <a:rPr lang="en-US" sz="4400" dirty="0" smtClean="0">
                <a:solidFill>
                  <a:schemeClr val="tx1"/>
                </a:solidFill>
              </a:rPr>
              <a:t>Consumer Theory</a:t>
            </a:r>
            <a:endParaRPr lang="en-US" sz="44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76400"/>
            <a:ext cx="7467600" cy="4313325"/>
          </a:xfrm>
        </p:spPr>
        <p:txBody>
          <a:bodyPr>
            <a:normAutofit/>
          </a:bodyPr>
          <a:lstStyle/>
          <a:p>
            <a:r>
              <a:rPr lang="en-US" sz="2600" dirty="0" smtClean="0">
                <a:solidFill>
                  <a:schemeClr val="tx1"/>
                </a:solidFill>
              </a:rPr>
              <a:t>Preference</a:t>
            </a:r>
          </a:p>
          <a:p>
            <a:r>
              <a:rPr lang="en-US" sz="2600" dirty="0" smtClean="0">
                <a:solidFill>
                  <a:schemeClr val="tx1"/>
                </a:solidFill>
              </a:rPr>
              <a:t>Budget constraint</a:t>
            </a:r>
          </a:p>
          <a:p>
            <a:r>
              <a:rPr lang="en-US" sz="2600" dirty="0" smtClean="0">
                <a:solidFill>
                  <a:schemeClr val="tx1"/>
                </a:solidFill>
              </a:rPr>
              <a:t>Consumer’s equilibrium</a:t>
            </a:r>
          </a:p>
          <a:p>
            <a:r>
              <a:rPr lang="en-US" sz="2600" dirty="0" smtClean="0">
                <a:solidFill>
                  <a:schemeClr val="tx1"/>
                </a:solidFill>
              </a:rPr>
              <a:t>Derivation of demand curve</a:t>
            </a:r>
          </a:p>
          <a:p>
            <a:r>
              <a:rPr lang="en-US" sz="2600" dirty="0" smtClean="0">
                <a:solidFill>
                  <a:schemeClr val="tx1"/>
                </a:solidFill>
              </a:rPr>
              <a:t>Market demand</a:t>
            </a:r>
          </a:p>
          <a:p>
            <a:r>
              <a:rPr lang="en-US" sz="2600" dirty="0" err="1" smtClean="0">
                <a:solidFill>
                  <a:schemeClr val="tx1"/>
                </a:solidFill>
              </a:rPr>
              <a:t>Elasticities</a:t>
            </a:r>
            <a:r>
              <a:rPr lang="en-US" sz="2600" dirty="0" smtClean="0">
                <a:solidFill>
                  <a:schemeClr val="tx1"/>
                </a:solidFill>
              </a:rPr>
              <a:t> of demand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7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EE474_#3_1/2555_Phatta Kirdruang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228600"/>
            <a:ext cx="8041440" cy="1143001"/>
          </a:xfrm>
        </p:spPr>
        <p:txBody>
          <a:bodyPr/>
          <a:lstStyle/>
          <a:p>
            <a:r>
              <a:rPr lang="en-US" sz="4400" dirty="0" smtClean="0">
                <a:solidFill>
                  <a:schemeClr val="tx1"/>
                </a:solidFill>
              </a:rPr>
              <a:t>Preference</a:t>
            </a:r>
            <a:endParaRPr lang="en-US" sz="44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524000"/>
            <a:ext cx="8001000" cy="4465725"/>
          </a:xfrm>
        </p:spPr>
        <p:txBody>
          <a:bodyPr/>
          <a:lstStyle/>
          <a:p>
            <a:pPr>
              <a:spcBef>
                <a:spcPts val="600"/>
              </a:spcBef>
            </a:pPr>
            <a:r>
              <a:rPr lang="en-US" dirty="0" smtClean="0">
                <a:solidFill>
                  <a:schemeClr val="tx1"/>
                </a:solidFill>
              </a:rPr>
              <a:t>Consumer’s preference is represented by a </a:t>
            </a:r>
            <a:r>
              <a:rPr lang="en-US" dirty="0" smtClean="0">
                <a:solidFill>
                  <a:srgbClr val="0F04A4"/>
                </a:solidFill>
              </a:rPr>
              <a:t>utility function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</a:p>
          <a:p>
            <a:pPr lvl="1">
              <a:spcBef>
                <a:spcPts val="600"/>
              </a:spcBef>
            </a:pPr>
            <a:r>
              <a:rPr lang="en-US" i="1" dirty="0" smtClean="0">
                <a:solidFill>
                  <a:schemeClr val="tx1"/>
                </a:solidFill>
              </a:rPr>
              <a:t>Utility is a measure of the level of satisfaction.</a:t>
            </a:r>
          </a:p>
          <a:p>
            <a:pPr>
              <a:spcBef>
                <a:spcPts val="1200"/>
              </a:spcBef>
            </a:pPr>
            <a:r>
              <a:rPr lang="en-US" dirty="0" smtClean="0">
                <a:solidFill>
                  <a:schemeClr val="tx1"/>
                </a:solidFill>
              </a:rPr>
              <a:t>Example: Amy’s utility as a function of wealth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EE474_#3_1/2555_Phatta Kirdruang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8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2438400" y="3200400"/>
            <a:ext cx="0" cy="2743200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2438400" y="5943600"/>
            <a:ext cx="3886200" cy="0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Arc 13"/>
          <p:cNvSpPr/>
          <p:nvPr/>
        </p:nvSpPr>
        <p:spPr>
          <a:xfrm rot="16426204">
            <a:off x="2537165" y="3569401"/>
            <a:ext cx="4933769" cy="5070865"/>
          </a:xfrm>
          <a:prstGeom prst="arc">
            <a:avLst>
              <a:gd name="adj1" fmla="val 16200000"/>
              <a:gd name="adj2" fmla="val 2421"/>
            </a:avLst>
          </a:prstGeom>
          <a:ln w="3492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1600200" y="3124200"/>
            <a:ext cx="106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Utility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6172200" y="5498068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Wealth ($)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5257800" y="3276600"/>
            <a:ext cx="1981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Utility = f(Wealth)</a:t>
            </a:r>
            <a:endParaRPr lang="en-US" dirty="0"/>
          </a:p>
        </p:txBody>
      </p:sp>
      <p:cxnSp>
        <p:nvCxnSpPr>
          <p:cNvPr id="19" name="Straight Connector 18"/>
          <p:cNvCxnSpPr/>
          <p:nvPr/>
        </p:nvCxnSpPr>
        <p:spPr>
          <a:xfrm>
            <a:off x="3124200" y="4419600"/>
            <a:ext cx="381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3505200" y="4114800"/>
            <a:ext cx="0" cy="304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2057400" y="586740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0</a:t>
            </a:r>
            <a:endParaRPr lang="en-US" dirty="0"/>
          </a:p>
        </p:txBody>
      </p:sp>
      <p:sp>
        <p:nvSpPr>
          <p:cNvPr id="28" name="TextBox 27"/>
          <p:cNvSpPr txBox="1"/>
          <p:nvPr/>
        </p:nvSpPr>
        <p:spPr>
          <a:xfrm>
            <a:off x="3886200" y="4267200"/>
            <a:ext cx="3124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Slope = Marginal Utility (MU)</a:t>
            </a:r>
            <a:endParaRPr lang="en-US" dirty="0"/>
          </a:p>
        </p:txBody>
      </p:sp>
      <p:cxnSp>
        <p:nvCxnSpPr>
          <p:cNvPr id="30" name="Straight Arrow Connector 29"/>
          <p:cNvCxnSpPr/>
          <p:nvPr/>
        </p:nvCxnSpPr>
        <p:spPr>
          <a:xfrm flipH="1" flipV="1">
            <a:off x="3581400" y="4267200"/>
            <a:ext cx="381000" cy="1846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  <p:bldP spid="16" grpId="0"/>
      <p:bldP spid="17" grpId="0"/>
      <p:bldP spid="23" grpId="0"/>
      <p:bldP spid="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36563"/>
            <a:ext cx="8135520" cy="1239837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dirty="0" smtClean="0">
                <a:solidFill>
                  <a:schemeClr val="tx1"/>
                </a:solidFill>
              </a:rPr>
              <a:t>Consumer’s Preferences for Two Goods: </a:t>
            </a:r>
            <a:r>
              <a:rPr lang="en-US" sz="4000" dirty="0" smtClean="0">
                <a:solidFill>
                  <a:srgbClr val="0F04A4"/>
                </a:solidFill>
              </a:rPr>
              <a:t>Indifference Curve</a:t>
            </a:r>
            <a:endParaRPr lang="en-US" sz="4000" dirty="0">
              <a:solidFill>
                <a:srgbClr val="0F04A4"/>
              </a:solidFill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 flipV="1">
            <a:off x="2057400" y="2069068"/>
            <a:ext cx="0" cy="3352800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2057400" y="5421868"/>
            <a:ext cx="4724400" cy="0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Arc 11"/>
          <p:cNvSpPr/>
          <p:nvPr/>
        </p:nvSpPr>
        <p:spPr>
          <a:xfrm rot="10800000">
            <a:off x="2590801" y="468868"/>
            <a:ext cx="5029199" cy="4495799"/>
          </a:xfrm>
          <a:prstGeom prst="arc">
            <a:avLst>
              <a:gd name="adj1" fmla="val 15908383"/>
              <a:gd name="adj2" fmla="val 63421"/>
            </a:avLst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Arc 7"/>
          <p:cNvSpPr/>
          <p:nvPr/>
        </p:nvSpPr>
        <p:spPr>
          <a:xfrm rot="10800000">
            <a:off x="3048001" y="87869"/>
            <a:ext cx="5029199" cy="4495799"/>
          </a:xfrm>
          <a:prstGeom prst="arc">
            <a:avLst>
              <a:gd name="adj1" fmla="val 15908383"/>
              <a:gd name="adj2" fmla="val 63421"/>
            </a:avLst>
          </a:prstGeom>
          <a:ln w="349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EE474_#3_1/2555_Phatta Kirdruang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95400" y="1715869"/>
            <a:ext cx="1066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Other goods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6400800" y="5574268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Health care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410200" y="4800600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U</a:t>
            </a:r>
            <a:r>
              <a:rPr lang="en-US" baseline="-25000" dirty="0" smtClean="0"/>
              <a:t>1</a:t>
            </a:r>
            <a:r>
              <a:rPr lang="en-US" dirty="0" smtClean="0"/>
              <a:t> = 100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5638800" y="4278868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U</a:t>
            </a:r>
            <a:r>
              <a:rPr lang="en-US" baseline="-25000" dirty="0" smtClean="0"/>
              <a:t>2</a:t>
            </a:r>
            <a:r>
              <a:rPr lang="en-US" dirty="0" smtClean="0"/>
              <a:t> = 154</a:t>
            </a:r>
            <a:endParaRPr lang="en-US" dirty="0"/>
          </a:p>
        </p:txBody>
      </p:sp>
      <p:sp>
        <p:nvSpPr>
          <p:cNvPr id="16" name="Oval 15"/>
          <p:cNvSpPr/>
          <p:nvPr/>
        </p:nvSpPr>
        <p:spPr>
          <a:xfrm>
            <a:off x="2743200" y="3505200"/>
            <a:ext cx="152400" cy="152400"/>
          </a:xfrm>
          <a:prstGeom prst="ellipse">
            <a:avLst/>
          </a:prstGeom>
          <a:solidFill>
            <a:srgbClr val="0F04A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91440"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3200400" y="4191000"/>
            <a:ext cx="152400" cy="152400"/>
          </a:xfrm>
          <a:prstGeom prst="ellipse">
            <a:avLst/>
          </a:prstGeom>
          <a:solidFill>
            <a:srgbClr val="0F04A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91440"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4114800" y="4724400"/>
            <a:ext cx="152400" cy="152400"/>
          </a:xfrm>
          <a:prstGeom prst="ellipse">
            <a:avLst/>
          </a:prstGeom>
          <a:solidFill>
            <a:srgbClr val="0F04A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91440" rtlCol="0" anchor="ctr"/>
          <a:lstStyle/>
          <a:p>
            <a:pPr algn="ctr"/>
            <a:endParaRPr lang="en-US"/>
          </a:p>
        </p:txBody>
      </p:sp>
      <p:sp>
        <p:nvSpPr>
          <p:cNvPr id="19" name="Oval 18"/>
          <p:cNvSpPr/>
          <p:nvPr/>
        </p:nvSpPr>
        <p:spPr>
          <a:xfrm>
            <a:off x="2667000" y="4572000"/>
            <a:ext cx="152400" cy="1524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91440" rtlCol="0" anchor="ctr"/>
          <a:lstStyle/>
          <a:p>
            <a:pPr algn="ctr"/>
            <a:endParaRPr lang="en-US"/>
          </a:p>
        </p:txBody>
      </p:sp>
      <p:sp>
        <p:nvSpPr>
          <p:cNvPr id="20" name="Oval 19"/>
          <p:cNvSpPr/>
          <p:nvPr/>
        </p:nvSpPr>
        <p:spPr>
          <a:xfrm>
            <a:off x="3581400" y="3733800"/>
            <a:ext cx="152400" cy="152400"/>
          </a:xfrm>
          <a:prstGeom prst="ellipse">
            <a:avLst/>
          </a:prstGeom>
          <a:solidFill>
            <a:srgbClr val="34164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91440" rtlCol="0" anchor="ctr"/>
          <a:lstStyle/>
          <a:p>
            <a:pPr algn="ctr"/>
            <a:endParaRPr lang="en-US"/>
          </a:p>
        </p:txBody>
      </p:sp>
      <p:sp>
        <p:nvSpPr>
          <p:cNvPr id="21" name="TextBox 20"/>
          <p:cNvSpPr txBox="1"/>
          <p:nvPr/>
        </p:nvSpPr>
        <p:spPr>
          <a:xfrm>
            <a:off x="3276600" y="3974068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2743200" y="3135868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</a:t>
            </a:r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4114800" y="4419600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2819400" y="4431268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</a:t>
            </a:r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3657600" y="3364468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</a:t>
            </a:r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2743200" y="4636532"/>
            <a:ext cx="0" cy="785336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>
            <a:off x="2057400" y="4648200"/>
            <a:ext cx="685800" cy="11668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3276600" y="4267200"/>
            <a:ext cx="0" cy="1154668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>
            <a:off x="2057400" y="4278868"/>
            <a:ext cx="1219200" cy="11668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3962400" y="25908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Is E preferred to B?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8" grpId="0" animBg="1"/>
      <p:bldP spid="14" grpId="0"/>
      <p:bldP spid="15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  <p:bldP spid="3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52400"/>
            <a:ext cx="8041440" cy="1087437"/>
          </a:xfrm>
        </p:spPr>
        <p:txBody>
          <a:bodyPr/>
          <a:lstStyle/>
          <a:p>
            <a:r>
              <a:rPr lang="en-US" sz="4400" dirty="0" smtClean="0">
                <a:solidFill>
                  <a:schemeClr val="tx1"/>
                </a:solidFill>
              </a:rPr>
              <a:t>Budget Constraints</a:t>
            </a:r>
            <a:endParaRPr lang="en-US" sz="44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219200"/>
            <a:ext cx="7848600" cy="4770525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Budget constraint depicts what the consumer </a:t>
            </a:r>
            <a:r>
              <a:rPr lang="en-US" dirty="0" smtClean="0">
                <a:solidFill>
                  <a:srgbClr val="0000FF"/>
                </a:solidFill>
              </a:rPr>
              <a:t>can afford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</a:p>
          <a:p>
            <a:pPr>
              <a:spcBef>
                <a:spcPts val="1200"/>
              </a:spcBef>
            </a:pPr>
            <a:r>
              <a:rPr lang="en-US" sz="2200" u="sng" dirty="0" smtClean="0">
                <a:solidFill>
                  <a:srgbClr val="002060"/>
                </a:solidFill>
              </a:rPr>
              <a:t>Example</a:t>
            </a:r>
            <a:r>
              <a:rPr lang="en-US" sz="2200" dirty="0" smtClean="0">
                <a:solidFill>
                  <a:srgbClr val="002060"/>
                </a:solidFill>
              </a:rPr>
              <a:t>:  Suppose Amy has $50 income and has to choose between 2 choices: health care (P</a:t>
            </a:r>
            <a:r>
              <a:rPr lang="en-US" sz="2200" baseline="-25000" dirty="0" smtClean="0">
                <a:solidFill>
                  <a:srgbClr val="002060"/>
                </a:solidFill>
              </a:rPr>
              <a:t>HC</a:t>
            </a:r>
            <a:r>
              <a:rPr lang="en-US" sz="2200" dirty="0" smtClean="0">
                <a:solidFill>
                  <a:srgbClr val="002060"/>
                </a:solidFill>
              </a:rPr>
              <a:t>= $2.5 /unit) and other goods (P</a:t>
            </a:r>
            <a:r>
              <a:rPr lang="en-US" sz="2200" baseline="-25000" dirty="0" smtClean="0">
                <a:solidFill>
                  <a:srgbClr val="002060"/>
                </a:solidFill>
              </a:rPr>
              <a:t>OG</a:t>
            </a:r>
            <a:r>
              <a:rPr lang="en-US" sz="2200" dirty="0" smtClean="0">
                <a:solidFill>
                  <a:srgbClr val="002060"/>
                </a:solidFill>
              </a:rPr>
              <a:t>= $1/unit).  </a:t>
            </a:r>
            <a:endParaRPr lang="en-US" sz="2200" dirty="0">
              <a:solidFill>
                <a:srgbClr val="00206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EE474_#3_1/2555_Phatta Kirdruang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10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2362200" y="3200400"/>
            <a:ext cx="0" cy="2590800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2362200" y="5791200"/>
            <a:ext cx="3733800" cy="0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362200" y="3657600"/>
            <a:ext cx="1676400" cy="2133600"/>
          </a:xfrm>
          <a:prstGeom prst="line">
            <a:avLst/>
          </a:prstGeom>
          <a:ln w="34925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Box 23"/>
          <p:cNvSpPr txBox="1">
            <a:spLocks noChangeArrowheads="1"/>
          </p:cNvSpPr>
          <p:nvPr/>
        </p:nvSpPr>
        <p:spPr bwMode="auto">
          <a:xfrm>
            <a:off x="4117230" y="4953000"/>
            <a:ext cx="227979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dirty="0"/>
              <a:t>Slope is </a:t>
            </a:r>
            <a:r>
              <a:rPr lang="en-US" sz="2000" dirty="0" smtClean="0"/>
              <a:t>–P</a:t>
            </a:r>
            <a:r>
              <a:rPr lang="en-US" sz="2000" baseline="-25000" dirty="0" smtClean="0"/>
              <a:t>HC </a:t>
            </a:r>
            <a:r>
              <a:rPr lang="en-US" sz="2000" dirty="0" smtClean="0"/>
              <a:t>= - 2.5</a:t>
            </a:r>
            <a:endParaRPr lang="en-US" sz="2000" dirty="0"/>
          </a:p>
        </p:txBody>
      </p:sp>
      <p:sp>
        <p:nvSpPr>
          <p:cNvPr id="11" name="TextBox 10"/>
          <p:cNvSpPr txBox="1"/>
          <p:nvPr/>
        </p:nvSpPr>
        <p:spPr>
          <a:xfrm>
            <a:off x="1600200" y="2743200"/>
            <a:ext cx="1066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Other goods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6019800" y="5410200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Health care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3657600" y="3200400"/>
            <a:ext cx="3429000" cy="16773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/>
              <a:t>Amy’s budget constraint:  </a:t>
            </a:r>
          </a:p>
          <a:p>
            <a:r>
              <a:rPr lang="en-US" sz="2200" dirty="0" smtClean="0">
                <a:solidFill>
                  <a:srgbClr val="0F04A4"/>
                </a:solidFill>
              </a:rPr>
              <a:t>Y   = P</a:t>
            </a:r>
            <a:r>
              <a:rPr lang="en-US" sz="2200" baseline="-25000" dirty="0" smtClean="0">
                <a:solidFill>
                  <a:srgbClr val="0F04A4"/>
                </a:solidFill>
              </a:rPr>
              <a:t>OG</a:t>
            </a:r>
            <a:r>
              <a:rPr lang="en-US" sz="2200" dirty="0" smtClean="0">
                <a:solidFill>
                  <a:srgbClr val="0F04A4"/>
                </a:solidFill>
              </a:rPr>
              <a:t>*OG + P</a:t>
            </a:r>
            <a:r>
              <a:rPr lang="en-US" sz="2200" baseline="-25000" dirty="0" smtClean="0">
                <a:solidFill>
                  <a:srgbClr val="0F04A4"/>
                </a:solidFill>
              </a:rPr>
              <a:t>HC</a:t>
            </a:r>
            <a:r>
              <a:rPr lang="en-US" sz="2200" dirty="0" smtClean="0">
                <a:solidFill>
                  <a:srgbClr val="0F04A4"/>
                </a:solidFill>
              </a:rPr>
              <a:t>* HC</a:t>
            </a:r>
            <a:endParaRPr lang="en-US" sz="2200" dirty="0" smtClean="0"/>
          </a:p>
          <a:p>
            <a:pPr>
              <a:spcBef>
                <a:spcPts val="1200"/>
              </a:spcBef>
            </a:pPr>
            <a:r>
              <a:rPr lang="en-US" sz="2200" dirty="0" smtClean="0"/>
              <a:t>50 = $1*OG + $2.5* HC</a:t>
            </a:r>
          </a:p>
          <a:p>
            <a:pPr>
              <a:spcBef>
                <a:spcPts val="600"/>
              </a:spcBef>
            </a:pPr>
            <a:r>
              <a:rPr lang="en-US" sz="2200" dirty="0" smtClean="0">
                <a:sym typeface="Wingdings" pitchFamily="2" charset="2"/>
              </a:rPr>
              <a:t> </a:t>
            </a:r>
            <a:r>
              <a:rPr lang="en-US" sz="2200" dirty="0" smtClean="0">
                <a:solidFill>
                  <a:srgbClr val="FF0000"/>
                </a:solidFill>
                <a:sym typeface="Wingdings" pitchFamily="2" charset="2"/>
              </a:rPr>
              <a:t>OG = 50 – 2.5*HC</a:t>
            </a:r>
            <a:endParaRPr lang="en-US" sz="2200" dirty="0">
              <a:solidFill>
                <a:srgbClr val="FF0000"/>
              </a:solidFill>
            </a:endParaRPr>
          </a:p>
        </p:txBody>
      </p:sp>
      <p:cxnSp>
        <p:nvCxnSpPr>
          <p:cNvPr id="20" name="Straight Arrow Connector 19"/>
          <p:cNvCxnSpPr/>
          <p:nvPr/>
        </p:nvCxnSpPr>
        <p:spPr>
          <a:xfrm flipH="1">
            <a:off x="3581400" y="5181600"/>
            <a:ext cx="5334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1905000" y="3505200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50</a:t>
            </a:r>
            <a:endParaRPr lang="en-US" dirty="0"/>
          </a:p>
        </p:txBody>
      </p:sp>
      <p:sp>
        <p:nvSpPr>
          <p:cNvPr id="28" name="TextBox 27"/>
          <p:cNvSpPr txBox="1"/>
          <p:nvPr/>
        </p:nvSpPr>
        <p:spPr>
          <a:xfrm>
            <a:off x="3810000" y="5802868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20</a:t>
            </a:r>
            <a:endParaRPr lang="en-US" dirty="0"/>
          </a:p>
        </p:txBody>
      </p:sp>
      <p:sp>
        <p:nvSpPr>
          <p:cNvPr id="16" name="Oval 15"/>
          <p:cNvSpPr/>
          <p:nvPr/>
        </p:nvSpPr>
        <p:spPr>
          <a:xfrm>
            <a:off x="2286000" y="3581400"/>
            <a:ext cx="152400" cy="152400"/>
          </a:xfrm>
          <a:prstGeom prst="ellipse">
            <a:avLst/>
          </a:prstGeom>
          <a:solidFill>
            <a:srgbClr val="34164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91440"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3962400" y="5715000"/>
            <a:ext cx="152400" cy="152400"/>
          </a:xfrm>
          <a:prstGeom prst="ellipse">
            <a:avLst/>
          </a:prstGeom>
          <a:solidFill>
            <a:srgbClr val="34164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91440"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2" grpId="0"/>
      <p:bldP spid="24" grpId="0"/>
      <p:bldP spid="28" grpId="0"/>
      <p:bldP spid="16" grpId="0" animBg="1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52401"/>
            <a:ext cx="8041440" cy="1295400"/>
          </a:xfrm>
        </p:spPr>
        <p:txBody>
          <a:bodyPr>
            <a:normAutofit/>
          </a:bodyPr>
          <a:lstStyle/>
          <a:p>
            <a:pPr lvl="0"/>
            <a:r>
              <a:rPr lang="en-US" sz="4000" dirty="0" smtClean="0">
                <a:solidFill>
                  <a:schemeClr val="tx1"/>
                </a:solidFill>
              </a:rPr>
              <a:t>Budget Constraints</a:t>
            </a:r>
            <a:endParaRPr lang="en-US" sz="4000" dirty="0">
              <a:solidFill>
                <a:schemeClr val="tx1"/>
              </a:solidFill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 flipV="1">
            <a:off x="1981200" y="1600200"/>
            <a:ext cx="0" cy="3962400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1981200" y="5562600"/>
            <a:ext cx="4724400" cy="0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981200" y="3352800"/>
            <a:ext cx="1752600" cy="2209800"/>
          </a:xfrm>
          <a:prstGeom prst="line">
            <a:avLst/>
          </a:prstGeom>
          <a:ln w="34925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>
            <a:stCxn id="37" idx="3"/>
            <a:endCxn id="36" idx="0"/>
          </p:cNvCxnSpPr>
          <p:nvPr/>
        </p:nvCxnSpPr>
        <p:spPr>
          <a:xfrm>
            <a:off x="1981200" y="2253734"/>
            <a:ext cx="2667000" cy="3308866"/>
          </a:xfrm>
          <a:prstGeom prst="line">
            <a:avLst/>
          </a:prstGeom>
          <a:ln w="34925">
            <a:solidFill>
              <a:srgbClr val="00361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981200" y="3352800"/>
            <a:ext cx="2209800" cy="2209800"/>
          </a:xfrm>
          <a:prstGeom prst="line">
            <a:avLst/>
          </a:prstGeom>
          <a:ln w="34925">
            <a:solidFill>
              <a:srgbClr val="00206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11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EE474_#3_1/2555_Phatta Kirdruang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9200" y="1143000"/>
            <a:ext cx="1066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Other goods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6172200" y="5638800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Health care</a:t>
            </a:r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1600200" y="3135868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50</a:t>
            </a:r>
            <a:endParaRPr 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3505200" y="5574268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20</a:t>
            </a:r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4343400" y="3657600"/>
            <a:ext cx="3048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2060"/>
                </a:solidFill>
              </a:rPr>
              <a:t>Budget constraint when P</a:t>
            </a:r>
            <a:r>
              <a:rPr lang="en-US" sz="2000" baseline="-25000" dirty="0" smtClean="0">
                <a:solidFill>
                  <a:srgbClr val="002060"/>
                </a:solidFill>
              </a:rPr>
              <a:t>HC</a:t>
            </a:r>
            <a:r>
              <a:rPr lang="en-US" sz="2000" dirty="0" smtClean="0">
                <a:solidFill>
                  <a:srgbClr val="002060"/>
                </a:solidFill>
              </a:rPr>
              <a:t> decreases. </a:t>
            </a:r>
          </a:p>
          <a:p>
            <a:r>
              <a:rPr lang="en-US" sz="2000" dirty="0" smtClean="0">
                <a:solidFill>
                  <a:srgbClr val="002060"/>
                </a:solidFill>
              </a:rPr>
              <a:t>(e.g. P</a:t>
            </a:r>
            <a:r>
              <a:rPr lang="en-US" sz="2000" baseline="-25000" dirty="0" smtClean="0">
                <a:solidFill>
                  <a:srgbClr val="002060"/>
                </a:solidFill>
              </a:rPr>
              <a:t>HC </a:t>
            </a:r>
            <a:r>
              <a:rPr lang="en-US" sz="2000" dirty="0" smtClean="0">
                <a:solidFill>
                  <a:srgbClr val="002060"/>
                </a:solidFill>
              </a:rPr>
              <a:t>= $2/Unit)</a:t>
            </a:r>
            <a:endParaRPr lang="en-US" sz="2000" dirty="0">
              <a:solidFill>
                <a:srgbClr val="00206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971800" y="2057400"/>
            <a:ext cx="3962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3618"/>
                </a:solidFill>
              </a:rPr>
              <a:t>Budget constraint when </a:t>
            </a:r>
          </a:p>
          <a:p>
            <a:r>
              <a:rPr lang="en-US" sz="2000" dirty="0" smtClean="0">
                <a:solidFill>
                  <a:srgbClr val="003618"/>
                </a:solidFill>
              </a:rPr>
              <a:t>Y increases.  (e.g. Y=75)</a:t>
            </a:r>
            <a:endParaRPr lang="en-US" sz="2000" dirty="0">
              <a:solidFill>
                <a:srgbClr val="003618"/>
              </a:solidFill>
            </a:endParaRPr>
          </a:p>
        </p:txBody>
      </p:sp>
      <p:cxnSp>
        <p:nvCxnSpPr>
          <p:cNvPr id="30" name="Straight Arrow Connector 29"/>
          <p:cNvCxnSpPr>
            <a:stCxn id="28" idx="1"/>
          </p:cNvCxnSpPr>
          <p:nvPr/>
        </p:nvCxnSpPr>
        <p:spPr>
          <a:xfrm flipH="1">
            <a:off x="2438400" y="2411343"/>
            <a:ext cx="533400" cy="27057"/>
          </a:xfrm>
          <a:prstGeom prst="straightConnector1">
            <a:avLst/>
          </a:prstGeom>
          <a:ln w="15875">
            <a:solidFill>
              <a:srgbClr val="003618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>
            <a:stCxn id="27" idx="1"/>
          </p:cNvCxnSpPr>
          <p:nvPr/>
        </p:nvCxnSpPr>
        <p:spPr>
          <a:xfrm flipH="1">
            <a:off x="3429000" y="4165432"/>
            <a:ext cx="914400" cy="635168"/>
          </a:xfrm>
          <a:prstGeom prst="straightConnector1">
            <a:avLst/>
          </a:prstGeom>
          <a:ln w="158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4419600" y="5562600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30</a:t>
            </a:r>
            <a:endParaRPr lang="en-US" dirty="0"/>
          </a:p>
        </p:txBody>
      </p:sp>
      <p:sp>
        <p:nvSpPr>
          <p:cNvPr id="37" name="TextBox 36"/>
          <p:cNvSpPr txBox="1"/>
          <p:nvPr/>
        </p:nvSpPr>
        <p:spPr>
          <a:xfrm>
            <a:off x="1524000" y="2069068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75</a:t>
            </a:r>
            <a:endParaRPr lang="en-US" dirty="0"/>
          </a:p>
        </p:txBody>
      </p:sp>
      <p:sp>
        <p:nvSpPr>
          <p:cNvPr id="45" name="TextBox 44"/>
          <p:cNvSpPr txBox="1"/>
          <p:nvPr/>
        </p:nvSpPr>
        <p:spPr>
          <a:xfrm>
            <a:off x="3886200" y="5574268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25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36" grpId="0"/>
      <p:bldP spid="37" grpId="0"/>
      <p:bldP spid="4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52399"/>
            <a:ext cx="8041440" cy="1066801"/>
          </a:xfrm>
        </p:spPr>
        <p:txBody>
          <a:bodyPr>
            <a:normAutofit/>
          </a:bodyPr>
          <a:lstStyle/>
          <a:p>
            <a:pPr lvl="0"/>
            <a:r>
              <a:rPr lang="en-US" sz="4000" dirty="0" smtClean="0">
                <a:solidFill>
                  <a:schemeClr val="tx1"/>
                </a:solidFill>
              </a:rPr>
              <a:t>Consumer’s Equilibrium</a:t>
            </a:r>
            <a:endParaRPr lang="en-US" sz="4000" dirty="0">
              <a:solidFill>
                <a:schemeClr val="tx1"/>
              </a:solidFill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 flipV="1">
            <a:off x="1752600" y="2514601"/>
            <a:ext cx="0" cy="3352800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1752600" y="5867401"/>
            <a:ext cx="4724400" cy="0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752600" y="3200401"/>
            <a:ext cx="2971800" cy="2667000"/>
          </a:xfrm>
          <a:prstGeom prst="line">
            <a:avLst/>
          </a:prstGeom>
          <a:ln w="34925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Arc 11"/>
          <p:cNvSpPr/>
          <p:nvPr/>
        </p:nvSpPr>
        <p:spPr>
          <a:xfrm rot="10800000">
            <a:off x="2438399" y="609600"/>
            <a:ext cx="5029199" cy="4495799"/>
          </a:xfrm>
          <a:prstGeom prst="arc">
            <a:avLst>
              <a:gd name="adj1" fmla="val 15908383"/>
              <a:gd name="adj2" fmla="val 63421"/>
            </a:avLst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Callout 9"/>
          <p:cNvSpPr/>
          <p:nvPr/>
        </p:nvSpPr>
        <p:spPr>
          <a:xfrm>
            <a:off x="3733800" y="3352801"/>
            <a:ext cx="2895600" cy="685800"/>
          </a:xfrm>
          <a:prstGeom prst="wedgeEllipseCallout">
            <a:avLst>
              <a:gd name="adj1" fmla="val -66239"/>
              <a:gd name="adj2" fmla="val 9745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Consumer’s equilibrium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12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EE474_#3_1/2555_Phatta Kirdruang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3048000" y="4343400"/>
            <a:ext cx="152400" cy="152400"/>
          </a:xfrm>
          <a:prstGeom prst="ellipse">
            <a:avLst/>
          </a:prstGeom>
          <a:solidFill>
            <a:srgbClr val="0F04A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91440"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914400" y="2438400"/>
            <a:ext cx="1066800" cy="657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Other goods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6553200" y="5715001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Health care</a:t>
            </a:r>
            <a:endParaRPr lang="en-US" dirty="0"/>
          </a:p>
        </p:txBody>
      </p:sp>
      <p:sp>
        <p:nvSpPr>
          <p:cNvPr id="17" name="Content Placeholder 2"/>
          <p:cNvSpPr>
            <a:spLocks noGrp="1"/>
          </p:cNvSpPr>
          <p:nvPr>
            <p:ph idx="1"/>
          </p:nvPr>
        </p:nvSpPr>
        <p:spPr>
          <a:xfrm>
            <a:off x="914400" y="1219200"/>
            <a:ext cx="7772400" cy="2057400"/>
          </a:xfrm>
        </p:spPr>
        <p:txBody>
          <a:bodyPr/>
          <a:lstStyle/>
          <a:p>
            <a:pPr>
              <a:spcBef>
                <a:spcPts val="600"/>
              </a:spcBef>
            </a:pPr>
            <a:r>
              <a:rPr lang="en-US" dirty="0" smtClean="0">
                <a:solidFill>
                  <a:schemeClr val="tx1"/>
                </a:solidFill>
              </a:rPr>
              <a:t>Consumer’s problem:  </a:t>
            </a:r>
          </a:p>
          <a:p>
            <a:pPr>
              <a:spcBef>
                <a:spcPts val="600"/>
              </a:spcBef>
              <a:buNone/>
            </a:pPr>
            <a:r>
              <a:rPr lang="en-US" dirty="0" smtClean="0">
                <a:solidFill>
                  <a:schemeClr val="tx1"/>
                </a:solidFill>
              </a:rPr>
              <a:t>			        </a:t>
            </a:r>
            <a:r>
              <a:rPr lang="en-US" sz="2200" dirty="0" smtClean="0">
                <a:solidFill>
                  <a:srgbClr val="0F04A4"/>
                </a:solidFill>
              </a:rPr>
              <a:t>Max U(HC, OG) </a:t>
            </a:r>
          </a:p>
          <a:p>
            <a:pPr>
              <a:spcBef>
                <a:spcPts val="600"/>
              </a:spcBef>
              <a:buNone/>
            </a:pPr>
            <a:r>
              <a:rPr lang="en-US" sz="2200" dirty="0" smtClean="0">
                <a:solidFill>
                  <a:srgbClr val="0F04A4"/>
                </a:solidFill>
              </a:rPr>
              <a:t>				           subject to Y = P</a:t>
            </a:r>
            <a:r>
              <a:rPr lang="en-US" sz="2200" baseline="-25000" dirty="0" smtClean="0">
                <a:solidFill>
                  <a:srgbClr val="0F04A4"/>
                </a:solidFill>
              </a:rPr>
              <a:t>OG</a:t>
            </a:r>
            <a:r>
              <a:rPr lang="en-US" sz="2200" dirty="0" smtClean="0">
                <a:solidFill>
                  <a:srgbClr val="0F04A4"/>
                </a:solidFill>
              </a:rPr>
              <a:t>*OG + P</a:t>
            </a:r>
            <a:r>
              <a:rPr lang="en-US" sz="2200" baseline="-25000" dirty="0" smtClean="0">
                <a:solidFill>
                  <a:srgbClr val="0F04A4"/>
                </a:solidFill>
              </a:rPr>
              <a:t>HC</a:t>
            </a:r>
            <a:r>
              <a:rPr lang="en-US" sz="2200" dirty="0" smtClean="0">
                <a:solidFill>
                  <a:srgbClr val="0F04A4"/>
                </a:solidFill>
              </a:rPr>
              <a:t>* HC</a:t>
            </a:r>
          </a:p>
          <a:p>
            <a:pPr>
              <a:spcBef>
                <a:spcPts val="600"/>
              </a:spcBef>
              <a:buNone/>
            </a:pPr>
            <a:r>
              <a:rPr lang="en-US" dirty="0" smtClean="0">
                <a:solidFill>
                  <a:schemeClr val="tx1"/>
                </a:solidFill>
              </a:rPr>
              <a:t>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8" name="Arc 17"/>
          <p:cNvSpPr/>
          <p:nvPr/>
        </p:nvSpPr>
        <p:spPr>
          <a:xfrm rot="10800000">
            <a:off x="2743201" y="381000"/>
            <a:ext cx="5029199" cy="4495799"/>
          </a:xfrm>
          <a:prstGeom prst="arc">
            <a:avLst>
              <a:gd name="adj1" fmla="val 15908383"/>
              <a:gd name="adj2" fmla="val 63421"/>
            </a:avLst>
          </a:prstGeom>
          <a:ln w="349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Arc 18"/>
          <p:cNvSpPr/>
          <p:nvPr/>
        </p:nvSpPr>
        <p:spPr>
          <a:xfrm rot="10800000">
            <a:off x="2057401" y="914400"/>
            <a:ext cx="5029199" cy="4495799"/>
          </a:xfrm>
          <a:prstGeom prst="arc">
            <a:avLst>
              <a:gd name="adj1" fmla="val 15908383"/>
              <a:gd name="adj2" fmla="val 63421"/>
            </a:avLst>
          </a:prstGeom>
          <a:ln w="349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0" grpId="0" animBg="1"/>
      <p:bldP spid="14" grpId="0" animBg="1"/>
      <p:bldP spid="15" grpId="0"/>
      <p:bldP spid="16" grpId="0"/>
      <p:bldP spid="18" grpId="0" animBg="1"/>
      <p:bldP spid="18" grpId="1" animBg="1"/>
      <p:bldP spid="19" grpId="0" animBg="1"/>
      <p:bldP spid="19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228600"/>
            <a:ext cx="8041440" cy="1295400"/>
          </a:xfrm>
        </p:spPr>
        <p:txBody>
          <a:bodyPr>
            <a:normAutofit/>
          </a:bodyPr>
          <a:lstStyle/>
          <a:p>
            <a:pPr lvl="0"/>
            <a:r>
              <a:rPr lang="en-US" sz="4000" dirty="0" smtClean="0">
                <a:solidFill>
                  <a:schemeClr val="tx1"/>
                </a:solidFill>
              </a:rPr>
              <a:t>What happens if the P</a:t>
            </a:r>
            <a:r>
              <a:rPr lang="en-US" sz="4000" baseline="-25000" dirty="0" smtClean="0">
                <a:solidFill>
                  <a:schemeClr val="tx1"/>
                </a:solidFill>
              </a:rPr>
              <a:t>HC</a:t>
            </a:r>
            <a:r>
              <a:rPr lang="en-US" sz="4000" dirty="0" smtClean="0">
                <a:solidFill>
                  <a:schemeClr val="tx1"/>
                </a:solidFill>
              </a:rPr>
              <a:t> falls?</a:t>
            </a:r>
            <a:endParaRPr lang="en-US" sz="4000" dirty="0">
              <a:solidFill>
                <a:schemeClr val="tx1"/>
              </a:solidFill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 flipV="1">
            <a:off x="1905000" y="1828800"/>
            <a:ext cx="0" cy="3733800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V="1">
            <a:off x="1905000" y="5562600"/>
            <a:ext cx="5257800" cy="10293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905000" y="2753493"/>
            <a:ext cx="3505200" cy="2809107"/>
          </a:xfrm>
          <a:prstGeom prst="line">
            <a:avLst/>
          </a:prstGeom>
          <a:ln w="34925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Arc 11"/>
          <p:cNvSpPr/>
          <p:nvPr/>
        </p:nvSpPr>
        <p:spPr>
          <a:xfrm rot="10800000">
            <a:off x="2819402" y="696092"/>
            <a:ext cx="4952998" cy="3962398"/>
          </a:xfrm>
          <a:prstGeom prst="arc">
            <a:avLst>
              <a:gd name="adj1" fmla="val 15908383"/>
              <a:gd name="adj2" fmla="val 63421"/>
            </a:avLst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905000" y="2753493"/>
            <a:ext cx="2133600" cy="2809107"/>
          </a:xfrm>
          <a:prstGeom prst="line">
            <a:avLst/>
          </a:prstGeom>
          <a:ln w="349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905000" y="2753493"/>
            <a:ext cx="5029200" cy="2809107"/>
          </a:xfrm>
          <a:prstGeom prst="line">
            <a:avLst/>
          </a:prstGeom>
          <a:ln w="3492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Arc 13"/>
          <p:cNvSpPr/>
          <p:nvPr/>
        </p:nvSpPr>
        <p:spPr>
          <a:xfrm rot="10361987">
            <a:off x="2450058" y="98801"/>
            <a:ext cx="5480275" cy="5059922"/>
          </a:xfrm>
          <a:prstGeom prst="arc">
            <a:avLst>
              <a:gd name="adj1" fmla="val 16443817"/>
              <a:gd name="adj2" fmla="val 63421"/>
            </a:avLst>
          </a:prstGeom>
          <a:ln w="34925">
            <a:solidFill>
              <a:srgbClr val="FF5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Arc 14"/>
          <p:cNvSpPr/>
          <p:nvPr/>
        </p:nvSpPr>
        <p:spPr>
          <a:xfrm rot="10128792">
            <a:off x="3054001" y="-40515"/>
            <a:ext cx="4876800" cy="4343400"/>
          </a:xfrm>
          <a:prstGeom prst="arc">
            <a:avLst>
              <a:gd name="adj1" fmla="val 15908383"/>
              <a:gd name="adj2" fmla="val 63421"/>
            </a:avLst>
          </a:prstGeom>
          <a:ln w="349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0" name="Straight Connector 19"/>
          <p:cNvCxnSpPr/>
          <p:nvPr/>
        </p:nvCxnSpPr>
        <p:spPr>
          <a:xfrm>
            <a:off x="2971800" y="4201293"/>
            <a:ext cx="0" cy="1361307"/>
          </a:xfrm>
          <a:prstGeom prst="line">
            <a:avLst/>
          </a:prstGeom>
          <a:ln w="34925">
            <a:solidFill>
              <a:schemeClr val="tx1">
                <a:lumMod val="75000"/>
                <a:lumOff val="2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3581400" y="4114800"/>
            <a:ext cx="0" cy="1447800"/>
          </a:xfrm>
          <a:prstGeom prst="line">
            <a:avLst/>
          </a:prstGeom>
          <a:ln w="34925">
            <a:solidFill>
              <a:schemeClr val="tx1">
                <a:lumMod val="85000"/>
                <a:lumOff val="1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4114800" y="4038600"/>
            <a:ext cx="0" cy="1524000"/>
          </a:xfrm>
          <a:prstGeom prst="line">
            <a:avLst/>
          </a:prstGeom>
          <a:ln w="34925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EE474_#3_1/2555_Phatta Kirdruang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66800" y="1447800"/>
            <a:ext cx="1066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Other goods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6553200" y="5638800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Health care</a:t>
            </a:r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1447800" y="2590800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50</a:t>
            </a:r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2743200" y="55626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HC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27" name="TextBox 26"/>
          <p:cNvSpPr txBox="1"/>
          <p:nvPr/>
        </p:nvSpPr>
        <p:spPr>
          <a:xfrm>
            <a:off x="3276600" y="5574268"/>
            <a:ext cx="68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HC</a:t>
            </a:r>
            <a:r>
              <a:rPr lang="en-US" baseline="-25000" dirty="0" smtClean="0"/>
              <a:t>2</a:t>
            </a:r>
            <a:endParaRPr lang="en-US" baseline="-25000" dirty="0"/>
          </a:p>
        </p:txBody>
      </p:sp>
      <p:sp>
        <p:nvSpPr>
          <p:cNvPr id="28" name="TextBox 27"/>
          <p:cNvSpPr txBox="1"/>
          <p:nvPr/>
        </p:nvSpPr>
        <p:spPr>
          <a:xfrm>
            <a:off x="3886200" y="5562600"/>
            <a:ext cx="685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HC</a:t>
            </a:r>
            <a:r>
              <a:rPr lang="en-US" baseline="-25000" dirty="0" smtClean="0"/>
              <a:t>3</a:t>
            </a:r>
            <a:endParaRPr lang="en-US" baseline="-25000" dirty="0"/>
          </a:p>
        </p:txBody>
      </p:sp>
      <p:sp>
        <p:nvSpPr>
          <p:cNvPr id="32" name="Freeform 31"/>
          <p:cNvSpPr/>
          <p:nvPr/>
        </p:nvSpPr>
        <p:spPr>
          <a:xfrm>
            <a:off x="2962141" y="3581400"/>
            <a:ext cx="2219460" cy="604234"/>
          </a:xfrm>
          <a:custGeom>
            <a:avLst/>
            <a:gdLst>
              <a:gd name="connsiteX0" fmla="*/ 0 w 1506828"/>
              <a:gd name="connsiteY0" fmla="*/ 854299 h 854299"/>
              <a:gd name="connsiteX1" fmla="*/ 373487 w 1506828"/>
              <a:gd name="connsiteY1" fmla="*/ 725510 h 854299"/>
              <a:gd name="connsiteX2" fmla="*/ 785611 w 1506828"/>
              <a:gd name="connsiteY2" fmla="*/ 558085 h 854299"/>
              <a:gd name="connsiteX3" fmla="*/ 1403797 w 1506828"/>
              <a:gd name="connsiteY3" fmla="*/ 81566 h 854299"/>
              <a:gd name="connsiteX4" fmla="*/ 1403797 w 1506828"/>
              <a:gd name="connsiteY4" fmla="*/ 68688 h 854299"/>
              <a:gd name="connsiteX5" fmla="*/ 1403797 w 1506828"/>
              <a:gd name="connsiteY5" fmla="*/ 68688 h 854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06828" h="854299">
                <a:moveTo>
                  <a:pt x="0" y="854299"/>
                </a:moveTo>
                <a:cubicBezTo>
                  <a:pt x="121276" y="814589"/>
                  <a:pt x="242552" y="774879"/>
                  <a:pt x="373487" y="725510"/>
                </a:cubicBezTo>
                <a:cubicBezTo>
                  <a:pt x="504422" y="676141"/>
                  <a:pt x="613893" y="665409"/>
                  <a:pt x="785611" y="558085"/>
                </a:cubicBezTo>
                <a:cubicBezTo>
                  <a:pt x="957329" y="450761"/>
                  <a:pt x="1300766" y="163132"/>
                  <a:pt x="1403797" y="81566"/>
                </a:cubicBezTo>
                <a:cubicBezTo>
                  <a:pt x="1506828" y="0"/>
                  <a:pt x="1403797" y="68688"/>
                  <a:pt x="1403797" y="68688"/>
                </a:cubicBezTo>
                <a:lnTo>
                  <a:pt x="1403797" y="68688"/>
                </a:lnTo>
              </a:path>
            </a:pathLst>
          </a:cu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TextBox 32"/>
          <p:cNvSpPr txBox="1"/>
          <p:nvPr/>
        </p:nvSpPr>
        <p:spPr>
          <a:xfrm>
            <a:off x="4572000" y="3288268"/>
            <a:ext cx="2209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Price offer curve</a:t>
            </a:r>
            <a:endParaRPr lang="en-US" sz="20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2819400" y="3810000"/>
            <a:ext cx="3810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3429000" y="3733800"/>
            <a:ext cx="3810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3962400" y="3581400"/>
            <a:ext cx="3810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30" name="Oval 29"/>
          <p:cNvSpPr/>
          <p:nvPr/>
        </p:nvSpPr>
        <p:spPr>
          <a:xfrm>
            <a:off x="2895600" y="4114800"/>
            <a:ext cx="152400" cy="152400"/>
          </a:xfrm>
          <a:prstGeom prst="ellipse">
            <a:avLst/>
          </a:prstGeom>
          <a:solidFill>
            <a:srgbClr val="0F04A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91440"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3505200" y="4038600"/>
            <a:ext cx="152400" cy="152400"/>
          </a:xfrm>
          <a:prstGeom prst="ellipse">
            <a:avLst/>
          </a:prstGeom>
          <a:solidFill>
            <a:srgbClr val="0F04A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91440"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4038600" y="3886200"/>
            <a:ext cx="152400" cy="152400"/>
          </a:xfrm>
          <a:prstGeom prst="ellipse">
            <a:avLst/>
          </a:prstGeom>
          <a:solidFill>
            <a:srgbClr val="0F04A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91440"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981200" y="2133600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Slope = -P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cxnSp>
        <p:nvCxnSpPr>
          <p:cNvPr id="10" name="Curved Connector 9"/>
          <p:cNvCxnSpPr/>
          <p:nvPr/>
        </p:nvCxnSpPr>
        <p:spPr>
          <a:xfrm rot="5400000">
            <a:off x="1937266" y="2775466"/>
            <a:ext cx="697468" cy="152400"/>
          </a:xfrm>
          <a:prstGeom prst="curvedConnector3">
            <a:avLst/>
          </a:prstGeom>
          <a:ln w="190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6570930" y="4838700"/>
            <a:ext cx="129540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Slope = -P</a:t>
            </a:r>
            <a:r>
              <a:rPr lang="en-US" baseline="-25000" dirty="0"/>
              <a:t>2</a:t>
            </a:r>
          </a:p>
        </p:txBody>
      </p:sp>
      <p:cxnSp>
        <p:nvCxnSpPr>
          <p:cNvPr id="36" name="Curved Connector 35"/>
          <p:cNvCxnSpPr/>
          <p:nvPr/>
        </p:nvCxnSpPr>
        <p:spPr>
          <a:xfrm rot="10800000" flipV="1">
            <a:off x="5190198" y="5105400"/>
            <a:ext cx="1439203" cy="304800"/>
          </a:xfrm>
          <a:prstGeom prst="curvedConnector3">
            <a:avLst/>
          </a:prstGeom>
          <a:ln w="19050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6447576" y="4223266"/>
            <a:ext cx="129540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Slope = -P</a:t>
            </a:r>
            <a:r>
              <a:rPr lang="en-US" baseline="-25000" dirty="0" smtClean="0"/>
              <a:t>3</a:t>
            </a:r>
            <a:endParaRPr lang="en-US" baseline="-25000" dirty="0"/>
          </a:p>
        </p:txBody>
      </p:sp>
      <p:cxnSp>
        <p:nvCxnSpPr>
          <p:cNvPr id="41" name="Curved Connector 40"/>
          <p:cNvCxnSpPr/>
          <p:nvPr/>
        </p:nvCxnSpPr>
        <p:spPr>
          <a:xfrm rot="10800000" flipV="1">
            <a:off x="5676900" y="4407932"/>
            <a:ext cx="723900" cy="474014"/>
          </a:xfrm>
          <a:prstGeom prst="curvedConnector3">
            <a:avLst>
              <a:gd name="adj1" fmla="val 50000"/>
            </a:avLst>
          </a:prstGeom>
          <a:ln w="190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27" grpId="0"/>
      <p:bldP spid="28" grpId="0"/>
      <p:bldP spid="32" grpId="1" animBg="1"/>
      <p:bldP spid="33" grpId="1"/>
      <p:bldP spid="25" grpId="1"/>
      <p:bldP spid="26" grpId="1"/>
      <p:bldP spid="29" grpId="1"/>
      <p:bldP spid="31" grpId="0" animBg="1"/>
      <p:bldP spid="34" grpId="0" animBg="1"/>
      <p:bldP spid="3" grpId="0"/>
      <p:bldP spid="35" grpId="0"/>
      <p:bldP spid="4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14800" y="228600"/>
            <a:ext cx="4495800" cy="762000"/>
          </a:xfrm>
          <a:solidFill>
            <a:schemeClr val="bg1"/>
          </a:solidFill>
        </p:spPr>
        <p:txBody>
          <a:bodyPr/>
          <a:lstStyle/>
          <a:p>
            <a:r>
              <a:rPr lang="en-US" sz="4000" dirty="0" smtClean="0">
                <a:solidFill>
                  <a:schemeClr val="tx1"/>
                </a:solidFill>
              </a:rPr>
              <a:t>Demand Derivation</a:t>
            </a:r>
            <a:endParaRPr lang="en-US" sz="4000" dirty="0">
              <a:solidFill>
                <a:schemeClr val="tx1"/>
              </a:solidFill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 flipV="1">
            <a:off x="1981200" y="304800"/>
            <a:ext cx="0" cy="2895600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 flipV="1">
            <a:off x="1981200" y="3139323"/>
            <a:ext cx="4343400" cy="25416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1981200" y="711216"/>
            <a:ext cx="2667000" cy="2412984"/>
          </a:xfrm>
          <a:prstGeom prst="line">
            <a:avLst/>
          </a:prstGeom>
          <a:ln w="34925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Arc 6"/>
          <p:cNvSpPr/>
          <p:nvPr/>
        </p:nvSpPr>
        <p:spPr>
          <a:xfrm rot="10800000">
            <a:off x="2743199" y="-1346185"/>
            <a:ext cx="4952998" cy="3962398"/>
          </a:xfrm>
          <a:prstGeom prst="arc">
            <a:avLst>
              <a:gd name="adj1" fmla="val 15908383"/>
              <a:gd name="adj2" fmla="val 63421"/>
            </a:avLst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981200" y="685800"/>
            <a:ext cx="1828800" cy="2514600"/>
          </a:xfrm>
          <a:prstGeom prst="line">
            <a:avLst/>
          </a:prstGeom>
          <a:ln w="349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981200" y="711216"/>
            <a:ext cx="3733800" cy="2412984"/>
          </a:xfrm>
          <a:prstGeom prst="line">
            <a:avLst/>
          </a:prstGeom>
          <a:ln w="3492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Arc 9"/>
          <p:cNvSpPr/>
          <p:nvPr/>
        </p:nvSpPr>
        <p:spPr>
          <a:xfrm rot="10361987">
            <a:off x="2500539" y="-1872978"/>
            <a:ext cx="4659132" cy="4873315"/>
          </a:xfrm>
          <a:prstGeom prst="arc">
            <a:avLst>
              <a:gd name="adj1" fmla="val 16709568"/>
              <a:gd name="adj2" fmla="val 63421"/>
            </a:avLst>
          </a:prstGeom>
          <a:ln w="34925">
            <a:solidFill>
              <a:srgbClr val="FF5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Arc 10"/>
          <p:cNvSpPr/>
          <p:nvPr/>
        </p:nvSpPr>
        <p:spPr>
          <a:xfrm rot="10128792">
            <a:off x="2825401" y="-2082792"/>
            <a:ext cx="4876800" cy="4343400"/>
          </a:xfrm>
          <a:prstGeom prst="arc">
            <a:avLst>
              <a:gd name="adj1" fmla="val 15908383"/>
              <a:gd name="adj2" fmla="val 63421"/>
            </a:avLst>
          </a:prstGeom>
          <a:ln w="349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3048000" y="2143893"/>
            <a:ext cx="0" cy="3799707"/>
          </a:xfrm>
          <a:prstGeom prst="line">
            <a:avLst/>
          </a:prstGeom>
          <a:ln w="34925">
            <a:solidFill>
              <a:schemeClr val="tx1">
                <a:lumMod val="75000"/>
                <a:lumOff val="2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429000" y="1991493"/>
            <a:ext cx="0" cy="3952107"/>
          </a:xfrm>
          <a:prstGeom prst="line">
            <a:avLst/>
          </a:prstGeom>
          <a:ln w="34925">
            <a:solidFill>
              <a:schemeClr val="tx1">
                <a:lumMod val="85000"/>
                <a:lumOff val="1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3810000" y="1905000"/>
            <a:ext cx="0" cy="4038600"/>
          </a:xfrm>
          <a:prstGeom prst="line">
            <a:avLst/>
          </a:prstGeom>
          <a:ln w="34925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V="1">
            <a:off x="1981200" y="3429000"/>
            <a:ext cx="0" cy="2514600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>
            <a:off x="1981200" y="5943600"/>
            <a:ext cx="4343400" cy="0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2438400" y="3657600"/>
            <a:ext cx="2667000" cy="2133600"/>
          </a:xfrm>
          <a:prstGeom prst="line">
            <a:avLst/>
          </a:prstGeom>
          <a:ln w="38100">
            <a:solidFill>
              <a:srgbClr val="00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1981200" y="4191000"/>
            <a:ext cx="1066800" cy="0"/>
          </a:xfrm>
          <a:prstGeom prst="line">
            <a:avLst/>
          </a:prstGeom>
          <a:ln w="31750">
            <a:solidFill>
              <a:srgbClr val="7030A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1981200" y="4495800"/>
            <a:ext cx="1447800" cy="0"/>
          </a:xfrm>
          <a:prstGeom prst="line">
            <a:avLst/>
          </a:prstGeom>
          <a:ln w="31750">
            <a:solidFill>
              <a:srgbClr val="7030A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1981200" y="4800600"/>
            <a:ext cx="1828800" cy="0"/>
          </a:xfrm>
          <a:prstGeom prst="line">
            <a:avLst/>
          </a:prstGeom>
          <a:ln w="31750">
            <a:solidFill>
              <a:srgbClr val="7030A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14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EE474_#3_1/2555_Phatta Kirdruang</a:t>
            </a:r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895600" y="1828800"/>
            <a:ext cx="3810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3276600" y="1676400"/>
            <a:ext cx="3810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3657600" y="1447800"/>
            <a:ext cx="3810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26" name="Oval 25"/>
          <p:cNvSpPr/>
          <p:nvPr/>
        </p:nvSpPr>
        <p:spPr>
          <a:xfrm>
            <a:off x="2971800" y="2133600"/>
            <a:ext cx="152400" cy="152400"/>
          </a:xfrm>
          <a:prstGeom prst="ellipse">
            <a:avLst/>
          </a:prstGeom>
          <a:solidFill>
            <a:srgbClr val="0F04A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91440"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3352800" y="1981200"/>
            <a:ext cx="152400" cy="152400"/>
          </a:xfrm>
          <a:prstGeom prst="ellipse">
            <a:avLst/>
          </a:prstGeom>
          <a:solidFill>
            <a:srgbClr val="0F04A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91440"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3733800" y="1828800"/>
            <a:ext cx="152400" cy="152400"/>
          </a:xfrm>
          <a:prstGeom prst="ellipse">
            <a:avLst/>
          </a:prstGeom>
          <a:solidFill>
            <a:srgbClr val="0F04A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91440" rtlCol="0" anchor="ctr"/>
          <a:lstStyle/>
          <a:p>
            <a:pPr algn="ctr"/>
            <a:endParaRPr lang="en-US"/>
          </a:p>
        </p:txBody>
      </p:sp>
      <p:sp>
        <p:nvSpPr>
          <p:cNvPr id="29" name="TextBox 28"/>
          <p:cNvSpPr txBox="1"/>
          <p:nvPr/>
        </p:nvSpPr>
        <p:spPr>
          <a:xfrm>
            <a:off x="2819400" y="58674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HC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30" name="TextBox 29"/>
          <p:cNvSpPr txBox="1"/>
          <p:nvPr/>
        </p:nvSpPr>
        <p:spPr>
          <a:xfrm>
            <a:off x="3200400" y="5879068"/>
            <a:ext cx="68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HC</a:t>
            </a:r>
            <a:r>
              <a:rPr lang="en-US" baseline="-25000" dirty="0" smtClean="0"/>
              <a:t>2</a:t>
            </a:r>
            <a:endParaRPr lang="en-US" baseline="-25000" dirty="0"/>
          </a:p>
        </p:txBody>
      </p:sp>
      <p:sp>
        <p:nvSpPr>
          <p:cNvPr id="31" name="TextBox 30"/>
          <p:cNvSpPr txBox="1"/>
          <p:nvPr/>
        </p:nvSpPr>
        <p:spPr>
          <a:xfrm>
            <a:off x="3657600" y="5867400"/>
            <a:ext cx="685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HC</a:t>
            </a:r>
            <a:r>
              <a:rPr lang="en-US" baseline="-25000" dirty="0" smtClean="0"/>
              <a:t>3</a:t>
            </a:r>
            <a:endParaRPr lang="en-US" baseline="-25000" dirty="0"/>
          </a:p>
        </p:txBody>
      </p:sp>
      <p:sp>
        <p:nvSpPr>
          <p:cNvPr id="45" name="TextBox 44"/>
          <p:cNvSpPr txBox="1"/>
          <p:nvPr/>
        </p:nvSpPr>
        <p:spPr>
          <a:xfrm>
            <a:off x="1143000" y="228600"/>
            <a:ext cx="1066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Other goods</a:t>
            </a:r>
            <a:endParaRPr lang="en-US" dirty="0"/>
          </a:p>
        </p:txBody>
      </p:sp>
      <p:sp>
        <p:nvSpPr>
          <p:cNvPr id="46" name="TextBox 45"/>
          <p:cNvSpPr txBox="1"/>
          <p:nvPr/>
        </p:nvSpPr>
        <p:spPr>
          <a:xfrm>
            <a:off x="6324600" y="5638800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Health care</a:t>
            </a:r>
            <a:endParaRPr lang="en-US" dirty="0"/>
          </a:p>
        </p:txBody>
      </p:sp>
      <p:sp>
        <p:nvSpPr>
          <p:cNvPr id="47" name="TextBox 46"/>
          <p:cNvSpPr txBox="1"/>
          <p:nvPr/>
        </p:nvSpPr>
        <p:spPr>
          <a:xfrm>
            <a:off x="685800" y="3048000"/>
            <a:ext cx="1447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Price of Health Care</a:t>
            </a:r>
          </a:p>
          <a:p>
            <a:r>
              <a:rPr lang="en-US" dirty="0" smtClean="0"/>
              <a:t>(P</a:t>
            </a:r>
            <a:r>
              <a:rPr lang="en-US" baseline="-25000" dirty="0" smtClean="0"/>
              <a:t>HC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48" name="TextBox 47"/>
          <p:cNvSpPr txBox="1"/>
          <p:nvPr/>
        </p:nvSpPr>
        <p:spPr>
          <a:xfrm>
            <a:off x="6248400" y="2667000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Health care</a:t>
            </a:r>
            <a:endParaRPr lang="en-US" dirty="0"/>
          </a:p>
        </p:txBody>
      </p:sp>
      <p:sp>
        <p:nvSpPr>
          <p:cNvPr id="49" name="TextBox 48"/>
          <p:cNvSpPr txBox="1"/>
          <p:nvPr/>
        </p:nvSpPr>
        <p:spPr>
          <a:xfrm>
            <a:off x="2971800" y="3810000"/>
            <a:ext cx="3810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1’</a:t>
            </a:r>
            <a:endParaRPr lang="en-US" dirty="0"/>
          </a:p>
        </p:txBody>
      </p:sp>
      <p:sp>
        <p:nvSpPr>
          <p:cNvPr id="50" name="TextBox 49"/>
          <p:cNvSpPr txBox="1"/>
          <p:nvPr/>
        </p:nvSpPr>
        <p:spPr>
          <a:xfrm>
            <a:off x="3429000" y="419100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2’</a:t>
            </a:r>
            <a:endParaRPr lang="en-US" dirty="0"/>
          </a:p>
        </p:txBody>
      </p:sp>
      <p:sp>
        <p:nvSpPr>
          <p:cNvPr id="51" name="TextBox 50"/>
          <p:cNvSpPr txBox="1"/>
          <p:nvPr/>
        </p:nvSpPr>
        <p:spPr>
          <a:xfrm>
            <a:off x="3810000" y="4495800"/>
            <a:ext cx="3810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3’</a:t>
            </a:r>
            <a:endParaRPr lang="en-US" dirty="0"/>
          </a:p>
        </p:txBody>
      </p:sp>
      <p:sp>
        <p:nvSpPr>
          <p:cNvPr id="42" name="TextBox 41"/>
          <p:cNvSpPr txBox="1"/>
          <p:nvPr/>
        </p:nvSpPr>
        <p:spPr>
          <a:xfrm>
            <a:off x="1600200" y="3974068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43" name="TextBox 42"/>
          <p:cNvSpPr txBox="1"/>
          <p:nvPr/>
        </p:nvSpPr>
        <p:spPr>
          <a:xfrm>
            <a:off x="1600200" y="4278868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 smtClean="0"/>
              <a:t>2</a:t>
            </a:r>
            <a:endParaRPr lang="en-US" baseline="-25000" dirty="0"/>
          </a:p>
        </p:txBody>
      </p:sp>
      <p:sp>
        <p:nvSpPr>
          <p:cNvPr id="44" name="TextBox 43"/>
          <p:cNvSpPr txBox="1"/>
          <p:nvPr/>
        </p:nvSpPr>
        <p:spPr>
          <a:xfrm>
            <a:off x="1600200" y="4648200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 smtClean="0"/>
              <a:t>3</a:t>
            </a:r>
            <a:endParaRPr lang="en-US" baseline="-25000" dirty="0"/>
          </a:p>
        </p:txBody>
      </p:sp>
      <p:sp>
        <p:nvSpPr>
          <p:cNvPr id="52" name="Oval 51"/>
          <p:cNvSpPr/>
          <p:nvPr/>
        </p:nvSpPr>
        <p:spPr>
          <a:xfrm>
            <a:off x="1905000" y="4114800"/>
            <a:ext cx="114300" cy="120134"/>
          </a:xfrm>
          <a:prstGeom prst="ellipse">
            <a:avLst/>
          </a:prstGeom>
          <a:solidFill>
            <a:srgbClr val="0F04A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91440" rtlCol="0" anchor="ctr"/>
          <a:lstStyle/>
          <a:p>
            <a:pPr algn="ctr"/>
            <a:endParaRPr lang="en-US"/>
          </a:p>
        </p:txBody>
      </p:sp>
      <p:sp>
        <p:nvSpPr>
          <p:cNvPr id="53" name="Oval 52"/>
          <p:cNvSpPr/>
          <p:nvPr/>
        </p:nvSpPr>
        <p:spPr>
          <a:xfrm>
            <a:off x="2971800" y="4114800"/>
            <a:ext cx="114300" cy="120134"/>
          </a:xfrm>
          <a:prstGeom prst="ellipse">
            <a:avLst/>
          </a:prstGeom>
          <a:solidFill>
            <a:srgbClr val="0F04A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91440" rtlCol="0" anchor="ctr"/>
          <a:lstStyle/>
          <a:p>
            <a:pPr algn="ctr"/>
            <a:endParaRPr lang="en-US"/>
          </a:p>
        </p:txBody>
      </p:sp>
      <p:sp>
        <p:nvSpPr>
          <p:cNvPr id="54" name="Oval 53"/>
          <p:cNvSpPr/>
          <p:nvPr/>
        </p:nvSpPr>
        <p:spPr>
          <a:xfrm>
            <a:off x="1905000" y="4419600"/>
            <a:ext cx="114300" cy="120134"/>
          </a:xfrm>
          <a:prstGeom prst="ellipse">
            <a:avLst/>
          </a:prstGeom>
          <a:solidFill>
            <a:srgbClr val="0F04A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91440" rtlCol="0" anchor="ctr"/>
          <a:lstStyle/>
          <a:p>
            <a:pPr algn="ctr"/>
            <a:endParaRPr lang="en-US"/>
          </a:p>
        </p:txBody>
      </p:sp>
      <p:sp>
        <p:nvSpPr>
          <p:cNvPr id="55" name="Oval 54"/>
          <p:cNvSpPr/>
          <p:nvPr/>
        </p:nvSpPr>
        <p:spPr>
          <a:xfrm>
            <a:off x="3390900" y="4419600"/>
            <a:ext cx="114300" cy="120134"/>
          </a:xfrm>
          <a:prstGeom prst="ellipse">
            <a:avLst/>
          </a:prstGeom>
          <a:solidFill>
            <a:srgbClr val="0F04A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91440" rtlCol="0" anchor="ctr"/>
          <a:lstStyle/>
          <a:p>
            <a:pPr algn="ctr"/>
            <a:endParaRPr lang="en-US"/>
          </a:p>
        </p:txBody>
      </p:sp>
      <p:sp>
        <p:nvSpPr>
          <p:cNvPr id="56" name="Oval 55"/>
          <p:cNvSpPr/>
          <p:nvPr/>
        </p:nvSpPr>
        <p:spPr>
          <a:xfrm>
            <a:off x="1905000" y="4756666"/>
            <a:ext cx="114300" cy="120134"/>
          </a:xfrm>
          <a:prstGeom prst="ellipse">
            <a:avLst/>
          </a:prstGeom>
          <a:solidFill>
            <a:srgbClr val="0F04A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91440" rtlCol="0" anchor="ctr"/>
          <a:lstStyle/>
          <a:p>
            <a:pPr algn="ctr"/>
            <a:endParaRPr lang="en-US"/>
          </a:p>
        </p:txBody>
      </p:sp>
      <p:sp>
        <p:nvSpPr>
          <p:cNvPr id="57" name="Oval 56"/>
          <p:cNvSpPr/>
          <p:nvPr/>
        </p:nvSpPr>
        <p:spPr>
          <a:xfrm>
            <a:off x="3771900" y="4724400"/>
            <a:ext cx="114300" cy="120134"/>
          </a:xfrm>
          <a:prstGeom prst="ellipse">
            <a:avLst/>
          </a:prstGeom>
          <a:solidFill>
            <a:srgbClr val="0F04A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91440" rtlCol="0" anchor="ctr"/>
          <a:lstStyle/>
          <a:p>
            <a:pPr algn="ctr"/>
            <a:endParaRPr lang="en-US"/>
          </a:p>
        </p:txBody>
      </p:sp>
      <p:sp>
        <p:nvSpPr>
          <p:cNvPr id="15" name="Oval Callout 14"/>
          <p:cNvSpPr/>
          <p:nvPr/>
        </p:nvSpPr>
        <p:spPr>
          <a:xfrm>
            <a:off x="4343400" y="4686300"/>
            <a:ext cx="2514600" cy="331232"/>
          </a:xfrm>
          <a:prstGeom prst="wedgeEllipseCallout">
            <a:avLst>
              <a:gd name="adj1" fmla="val -49636"/>
              <a:gd name="adj2" fmla="val 95299"/>
            </a:avLst>
          </a:prstGeom>
          <a:noFill/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Demand Curve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46" grpId="0"/>
      <p:bldP spid="47" grpId="0"/>
      <p:bldP spid="49" grpId="0"/>
      <p:bldP spid="50" grpId="0"/>
      <p:bldP spid="51" grpId="0"/>
      <p:bldP spid="42" grpId="0"/>
      <p:bldP spid="43" grpId="0"/>
      <p:bldP spid="44" grpId="0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436563"/>
            <a:ext cx="8041440" cy="1392237"/>
          </a:xfrm>
        </p:spPr>
        <p:txBody>
          <a:bodyPr>
            <a:normAutofit/>
          </a:bodyPr>
          <a:lstStyle/>
          <a:p>
            <a:r>
              <a:rPr lang="en-US" sz="4000" dirty="0" smtClean="0">
                <a:solidFill>
                  <a:schemeClr val="tx1"/>
                </a:solidFill>
                <a:cs typeface="Angsana New" pitchFamily="18" charset="-34"/>
              </a:rPr>
              <a:t>Market Demand Curve</a:t>
            </a:r>
            <a:endParaRPr lang="en-US" sz="4000" dirty="0">
              <a:solidFill>
                <a:schemeClr val="tx1"/>
              </a:solidFill>
              <a:cs typeface="Angsana New" pitchFamily="18" charset="-34"/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 flipV="1">
            <a:off x="762000" y="2221468"/>
            <a:ext cx="0" cy="2362200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>
            <a:endCxn id="18" idx="0"/>
          </p:cNvCxnSpPr>
          <p:nvPr/>
        </p:nvCxnSpPr>
        <p:spPr>
          <a:xfrm>
            <a:off x="762000" y="4583668"/>
            <a:ext cx="1981200" cy="0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914400" y="2754868"/>
            <a:ext cx="1066800" cy="1676400"/>
          </a:xfrm>
          <a:prstGeom prst="line">
            <a:avLst/>
          </a:prstGeom>
          <a:ln w="38100">
            <a:solidFill>
              <a:srgbClr val="00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762000" y="3212068"/>
            <a:ext cx="6172200" cy="11668"/>
          </a:xfrm>
          <a:prstGeom prst="line">
            <a:avLst/>
          </a:prstGeom>
          <a:ln w="31750">
            <a:solidFill>
              <a:srgbClr val="7030A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762000" y="3810000"/>
            <a:ext cx="7162800" cy="11668"/>
          </a:xfrm>
          <a:prstGeom prst="line">
            <a:avLst/>
          </a:prstGeom>
          <a:ln w="31750">
            <a:solidFill>
              <a:srgbClr val="7030A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381000" y="2918936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 smtClean="0"/>
              <a:t>A</a:t>
            </a:r>
            <a:endParaRPr lang="en-US" baseline="-25000" dirty="0"/>
          </a:p>
        </p:txBody>
      </p:sp>
      <p:sp>
        <p:nvSpPr>
          <p:cNvPr id="14" name="TextBox 13"/>
          <p:cNvSpPr txBox="1"/>
          <p:nvPr/>
        </p:nvSpPr>
        <p:spPr>
          <a:xfrm>
            <a:off x="381000" y="3528536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 smtClean="0"/>
              <a:t>B</a:t>
            </a:r>
            <a:endParaRPr lang="en-US" baseline="-25000" dirty="0"/>
          </a:p>
        </p:txBody>
      </p:sp>
      <p:sp>
        <p:nvSpPr>
          <p:cNvPr id="15" name="TextBox 14"/>
          <p:cNvSpPr txBox="1"/>
          <p:nvPr/>
        </p:nvSpPr>
        <p:spPr>
          <a:xfrm>
            <a:off x="3733800" y="4507468"/>
            <a:ext cx="304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aseline="-25000" dirty="0" smtClean="0"/>
              <a:t>2</a:t>
            </a:r>
            <a:endParaRPr lang="en-US" baseline="-25000" dirty="0"/>
          </a:p>
        </p:txBody>
      </p:sp>
      <p:sp>
        <p:nvSpPr>
          <p:cNvPr id="17" name="TextBox 16"/>
          <p:cNvSpPr txBox="1"/>
          <p:nvPr/>
        </p:nvSpPr>
        <p:spPr>
          <a:xfrm>
            <a:off x="457200" y="1992868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2514600" y="4583668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Q</a:t>
            </a:r>
            <a:endParaRPr lang="en-US" dirty="0"/>
          </a:p>
        </p:txBody>
      </p:sp>
      <p:cxnSp>
        <p:nvCxnSpPr>
          <p:cNvPr id="32" name="Straight Arrow Connector 31"/>
          <p:cNvCxnSpPr/>
          <p:nvPr/>
        </p:nvCxnSpPr>
        <p:spPr>
          <a:xfrm flipV="1">
            <a:off x="3048000" y="2221468"/>
            <a:ext cx="0" cy="2362200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>
            <a:endCxn id="46" idx="0"/>
          </p:cNvCxnSpPr>
          <p:nvPr/>
        </p:nvCxnSpPr>
        <p:spPr>
          <a:xfrm>
            <a:off x="3048000" y="4583668"/>
            <a:ext cx="2286000" cy="0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3886200" y="3212068"/>
            <a:ext cx="0" cy="1371600"/>
          </a:xfrm>
          <a:prstGeom prst="line">
            <a:avLst/>
          </a:prstGeom>
          <a:ln w="34925">
            <a:solidFill>
              <a:schemeClr val="tx1">
                <a:lumMod val="75000"/>
                <a:lumOff val="2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4648200" y="3821668"/>
            <a:ext cx="0" cy="762000"/>
          </a:xfrm>
          <a:prstGeom prst="line">
            <a:avLst/>
          </a:prstGeom>
          <a:ln w="34925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2667000" y="2907268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 smtClean="0"/>
              <a:t>A</a:t>
            </a:r>
            <a:endParaRPr lang="en-US" baseline="-25000" dirty="0"/>
          </a:p>
        </p:txBody>
      </p:sp>
      <p:sp>
        <p:nvSpPr>
          <p:cNvPr id="42" name="TextBox 41"/>
          <p:cNvSpPr txBox="1"/>
          <p:nvPr/>
        </p:nvSpPr>
        <p:spPr>
          <a:xfrm>
            <a:off x="2667000" y="3516868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 smtClean="0"/>
              <a:t>B</a:t>
            </a:r>
            <a:endParaRPr lang="en-US" baseline="-25000" dirty="0"/>
          </a:p>
        </p:txBody>
      </p:sp>
      <p:sp>
        <p:nvSpPr>
          <p:cNvPr id="45" name="TextBox 44"/>
          <p:cNvSpPr txBox="1"/>
          <p:nvPr/>
        </p:nvSpPr>
        <p:spPr>
          <a:xfrm>
            <a:off x="2743200" y="198120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</a:t>
            </a:r>
            <a:endParaRPr lang="en-US" dirty="0"/>
          </a:p>
        </p:txBody>
      </p:sp>
      <p:sp>
        <p:nvSpPr>
          <p:cNvPr id="46" name="TextBox 45"/>
          <p:cNvSpPr txBox="1"/>
          <p:nvPr/>
        </p:nvSpPr>
        <p:spPr>
          <a:xfrm>
            <a:off x="5105400" y="4583668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Q</a:t>
            </a:r>
            <a:endParaRPr lang="en-US" dirty="0"/>
          </a:p>
        </p:txBody>
      </p:sp>
      <p:cxnSp>
        <p:nvCxnSpPr>
          <p:cNvPr id="47" name="Straight Arrow Connector 46"/>
          <p:cNvCxnSpPr/>
          <p:nvPr/>
        </p:nvCxnSpPr>
        <p:spPr>
          <a:xfrm flipV="1">
            <a:off x="5867400" y="2221468"/>
            <a:ext cx="0" cy="2362200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>
            <a:endCxn id="61" idx="0"/>
          </p:cNvCxnSpPr>
          <p:nvPr/>
        </p:nvCxnSpPr>
        <p:spPr>
          <a:xfrm>
            <a:off x="5867400" y="4583668"/>
            <a:ext cx="2590800" cy="0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6324600" y="2831068"/>
            <a:ext cx="2057400" cy="12192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6934200" y="3212068"/>
            <a:ext cx="0" cy="1371600"/>
          </a:xfrm>
          <a:prstGeom prst="line">
            <a:avLst/>
          </a:prstGeom>
          <a:ln w="34925">
            <a:solidFill>
              <a:schemeClr val="tx1">
                <a:lumMod val="75000"/>
                <a:lumOff val="2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7924800" y="3821668"/>
            <a:ext cx="0" cy="762000"/>
          </a:xfrm>
          <a:prstGeom prst="line">
            <a:avLst/>
          </a:prstGeom>
          <a:ln w="34925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5486400" y="2907268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 smtClean="0"/>
              <a:t>A</a:t>
            </a:r>
            <a:endParaRPr lang="en-US" baseline="-25000" dirty="0"/>
          </a:p>
        </p:txBody>
      </p:sp>
      <p:sp>
        <p:nvSpPr>
          <p:cNvPr id="57" name="TextBox 56"/>
          <p:cNvSpPr txBox="1"/>
          <p:nvPr/>
        </p:nvSpPr>
        <p:spPr>
          <a:xfrm>
            <a:off x="5486400" y="3528536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 smtClean="0"/>
              <a:t>B</a:t>
            </a:r>
            <a:endParaRPr lang="en-US" baseline="-25000" dirty="0"/>
          </a:p>
        </p:txBody>
      </p:sp>
      <p:sp>
        <p:nvSpPr>
          <p:cNvPr id="58" name="TextBox 57"/>
          <p:cNvSpPr txBox="1"/>
          <p:nvPr/>
        </p:nvSpPr>
        <p:spPr>
          <a:xfrm>
            <a:off x="6781800" y="4595336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3</a:t>
            </a:r>
            <a:endParaRPr lang="en-US" baseline="-25000" dirty="0"/>
          </a:p>
        </p:txBody>
      </p:sp>
      <p:sp>
        <p:nvSpPr>
          <p:cNvPr id="59" name="TextBox 58"/>
          <p:cNvSpPr txBox="1"/>
          <p:nvPr/>
        </p:nvSpPr>
        <p:spPr>
          <a:xfrm>
            <a:off x="7696200" y="4583668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6</a:t>
            </a:r>
            <a:endParaRPr lang="en-US" baseline="-25000" dirty="0"/>
          </a:p>
        </p:txBody>
      </p:sp>
      <p:sp>
        <p:nvSpPr>
          <p:cNvPr id="60" name="TextBox 59"/>
          <p:cNvSpPr txBox="1"/>
          <p:nvPr/>
        </p:nvSpPr>
        <p:spPr>
          <a:xfrm>
            <a:off x="5562600" y="1992868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</a:t>
            </a:r>
            <a:endParaRPr lang="en-US" dirty="0"/>
          </a:p>
        </p:txBody>
      </p:sp>
      <p:sp>
        <p:nvSpPr>
          <p:cNvPr id="61" name="TextBox 60"/>
          <p:cNvSpPr txBox="1"/>
          <p:nvPr/>
        </p:nvSpPr>
        <p:spPr>
          <a:xfrm>
            <a:off x="8229600" y="4583668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Q</a:t>
            </a:r>
            <a:endParaRPr lang="en-US" dirty="0"/>
          </a:p>
        </p:txBody>
      </p:sp>
      <p:cxnSp>
        <p:nvCxnSpPr>
          <p:cNvPr id="63" name="Straight Connector 62"/>
          <p:cNvCxnSpPr/>
          <p:nvPr/>
        </p:nvCxnSpPr>
        <p:spPr>
          <a:xfrm>
            <a:off x="3429000" y="2831068"/>
            <a:ext cx="1828800" cy="1524000"/>
          </a:xfrm>
          <a:prstGeom prst="line">
            <a:avLst/>
          </a:prstGeom>
          <a:ln w="38100">
            <a:solidFill>
              <a:srgbClr val="00361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1219200" y="3212068"/>
            <a:ext cx="0" cy="1371600"/>
          </a:xfrm>
          <a:prstGeom prst="line">
            <a:avLst/>
          </a:prstGeom>
          <a:ln w="34925">
            <a:solidFill>
              <a:schemeClr val="tx1">
                <a:lumMod val="75000"/>
                <a:lumOff val="2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1600200" y="3821668"/>
            <a:ext cx="0" cy="762000"/>
          </a:xfrm>
          <a:prstGeom prst="line">
            <a:avLst/>
          </a:prstGeom>
          <a:ln w="34925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TextBox 75"/>
          <p:cNvSpPr txBox="1"/>
          <p:nvPr/>
        </p:nvSpPr>
        <p:spPr>
          <a:xfrm>
            <a:off x="4495800" y="4507468"/>
            <a:ext cx="304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aseline="-25000" dirty="0" smtClean="0"/>
              <a:t>4</a:t>
            </a:r>
            <a:endParaRPr lang="en-US" baseline="-25000" dirty="0"/>
          </a:p>
        </p:txBody>
      </p:sp>
      <p:sp>
        <p:nvSpPr>
          <p:cNvPr id="77" name="TextBox 76"/>
          <p:cNvSpPr txBox="1"/>
          <p:nvPr/>
        </p:nvSpPr>
        <p:spPr>
          <a:xfrm>
            <a:off x="1066800" y="4507468"/>
            <a:ext cx="304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78" name="TextBox 77"/>
          <p:cNvSpPr txBox="1"/>
          <p:nvPr/>
        </p:nvSpPr>
        <p:spPr>
          <a:xfrm>
            <a:off x="1447800" y="4507468"/>
            <a:ext cx="304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aseline="-25000" dirty="0" smtClean="0"/>
              <a:t>2</a:t>
            </a:r>
            <a:endParaRPr lang="en-US" baseline="-25000" dirty="0"/>
          </a:p>
        </p:txBody>
      </p:sp>
      <p:sp>
        <p:nvSpPr>
          <p:cNvPr id="44" name="TextBox 43"/>
          <p:cNvSpPr txBox="1"/>
          <p:nvPr/>
        </p:nvSpPr>
        <p:spPr>
          <a:xfrm>
            <a:off x="1905000" y="4138136"/>
            <a:ext cx="68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D</a:t>
            </a:r>
            <a:r>
              <a:rPr lang="en-US" baseline="-25000" dirty="0" err="1" smtClean="0"/>
              <a:t>Amy</a:t>
            </a:r>
            <a:endParaRPr lang="en-US" baseline="-25000" dirty="0"/>
          </a:p>
        </p:txBody>
      </p:sp>
      <p:sp>
        <p:nvSpPr>
          <p:cNvPr id="52" name="TextBox 51"/>
          <p:cNvSpPr txBox="1"/>
          <p:nvPr/>
        </p:nvSpPr>
        <p:spPr>
          <a:xfrm>
            <a:off x="5105400" y="3974068"/>
            <a:ext cx="68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D</a:t>
            </a:r>
            <a:r>
              <a:rPr lang="en-US" baseline="-25000" dirty="0" err="1" smtClean="0"/>
              <a:t>Bob</a:t>
            </a:r>
            <a:endParaRPr lang="en-US" baseline="-25000" dirty="0"/>
          </a:p>
        </p:txBody>
      </p:sp>
      <p:sp>
        <p:nvSpPr>
          <p:cNvPr id="53" name="TextBox 52"/>
          <p:cNvSpPr txBox="1"/>
          <p:nvPr/>
        </p:nvSpPr>
        <p:spPr>
          <a:xfrm>
            <a:off x="7924800" y="3505200"/>
            <a:ext cx="99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D</a:t>
            </a:r>
            <a:r>
              <a:rPr lang="en-US" baseline="-25000" dirty="0" err="1" smtClean="0"/>
              <a:t>Market</a:t>
            </a:r>
            <a:endParaRPr lang="en-US" baseline="-25000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lumMod val="50000"/>
                    <a:lumOff val="50000"/>
                  </a:prstClr>
                </a:solidFill>
              </a:rPr>
              <a:t>EE474_#3_1/2555_Phatta </a:t>
            </a:r>
            <a:r>
              <a:rPr lang="en-US" dirty="0" err="1">
                <a:solidFill>
                  <a:prstClr val="black">
                    <a:lumMod val="50000"/>
                    <a:lumOff val="50000"/>
                  </a:prstClr>
                </a:solidFill>
              </a:rPr>
              <a:t>Kirdruang</a:t>
            </a:r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B7611-A31F-4F14-B6E8-2F201AFD79AA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54" name="TextBox 53"/>
          <p:cNvSpPr txBox="1"/>
          <p:nvPr/>
        </p:nvSpPr>
        <p:spPr>
          <a:xfrm>
            <a:off x="1295400" y="5117068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Amy</a:t>
            </a:r>
            <a:endParaRPr lang="en-US" dirty="0"/>
          </a:p>
        </p:txBody>
      </p:sp>
      <p:sp>
        <p:nvSpPr>
          <p:cNvPr id="55" name="TextBox 54"/>
          <p:cNvSpPr txBox="1"/>
          <p:nvPr/>
        </p:nvSpPr>
        <p:spPr>
          <a:xfrm>
            <a:off x="3810000" y="5105400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Bob</a:t>
            </a:r>
            <a:endParaRPr lang="en-US" dirty="0"/>
          </a:p>
        </p:txBody>
      </p:sp>
      <p:sp>
        <p:nvSpPr>
          <p:cNvPr id="62" name="TextBox 61"/>
          <p:cNvSpPr txBox="1"/>
          <p:nvPr/>
        </p:nvSpPr>
        <p:spPr>
          <a:xfrm>
            <a:off x="6629400" y="5105400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Market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7319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7" grpId="0"/>
      <p:bldP spid="58" grpId="0"/>
      <p:bldP spid="59" grpId="0"/>
      <p:bldP spid="5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52401"/>
            <a:ext cx="8041440" cy="1219199"/>
          </a:xfrm>
        </p:spPr>
        <p:txBody>
          <a:bodyPr>
            <a:normAutofit/>
          </a:bodyPr>
          <a:lstStyle/>
          <a:p>
            <a:r>
              <a:rPr lang="en-US" sz="4400" dirty="0" err="1" smtClean="0">
                <a:solidFill>
                  <a:schemeClr val="tx1"/>
                </a:solidFill>
              </a:rPr>
              <a:t>Elasticities</a:t>
            </a:r>
            <a:endParaRPr lang="en-US" sz="44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447800"/>
            <a:ext cx="7924800" cy="4541925"/>
          </a:xfrm>
        </p:spPr>
        <p:txBody>
          <a:bodyPr>
            <a:normAutofit/>
          </a:bodyPr>
          <a:lstStyle/>
          <a:p>
            <a:pPr>
              <a:spcBef>
                <a:spcPts val="1200"/>
              </a:spcBef>
            </a:pPr>
            <a:r>
              <a:rPr lang="en-US" dirty="0" err="1" smtClean="0">
                <a:solidFill>
                  <a:srgbClr val="FF0000"/>
                </a:solidFill>
              </a:rPr>
              <a:t>Elasticities</a:t>
            </a:r>
            <a:r>
              <a:rPr lang="en-US" dirty="0" smtClean="0">
                <a:solidFill>
                  <a:schemeClr val="tx1"/>
                </a:solidFill>
              </a:rPr>
              <a:t> measure the </a:t>
            </a:r>
            <a:r>
              <a:rPr lang="en-US" dirty="0" smtClean="0">
                <a:solidFill>
                  <a:srgbClr val="0F04A4"/>
                </a:solidFill>
              </a:rPr>
              <a:t>responsiveness</a:t>
            </a:r>
            <a:r>
              <a:rPr lang="en-US" dirty="0" smtClean="0">
                <a:solidFill>
                  <a:schemeClr val="tx1"/>
                </a:solidFill>
              </a:rPr>
              <a:t> of a dependent variable to a 1 percent change in an independent variable</a:t>
            </a:r>
          </a:p>
          <a:p>
            <a:pPr lvl="1">
              <a:spcBef>
                <a:spcPts val="1200"/>
              </a:spcBef>
            </a:pPr>
            <a:r>
              <a:rPr lang="en-US" dirty="0" smtClean="0">
                <a:solidFill>
                  <a:srgbClr val="0F04A4"/>
                </a:solidFill>
              </a:rPr>
              <a:t>Elasticity = (%</a:t>
            </a:r>
            <a:r>
              <a:rPr lang="el-GR" dirty="0" smtClean="0">
                <a:solidFill>
                  <a:srgbClr val="0F04A4"/>
                </a:solidFill>
              </a:rPr>
              <a:t>Δ</a:t>
            </a:r>
            <a:r>
              <a:rPr lang="en-US" dirty="0" err="1" smtClean="0">
                <a:solidFill>
                  <a:srgbClr val="0F04A4"/>
                </a:solidFill>
              </a:rPr>
              <a:t>dep</a:t>
            </a:r>
            <a:r>
              <a:rPr lang="en-US" dirty="0" smtClean="0">
                <a:solidFill>
                  <a:srgbClr val="0F04A4"/>
                </a:solidFill>
              </a:rPr>
              <a:t> variable)/(%</a:t>
            </a:r>
            <a:r>
              <a:rPr lang="el-GR" dirty="0" smtClean="0">
                <a:solidFill>
                  <a:srgbClr val="0F04A4"/>
                </a:solidFill>
              </a:rPr>
              <a:t>Δ</a:t>
            </a:r>
            <a:r>
              <a:rPr lang="en-US" dirty="0" smtClean="0">
                <a:solidFill>
                  <a:srgbClr val="0F04A4"/>
                </a:solidFill>
              </a:rPr>
              <a:t> </a:t>
            </a:r>
            <a:r>
              <a:rPr lang="en-US" dirty="0" err="1" smtClean="0">
                <a:solidFill>
                  <a:srgbClr val="0F04A4"/>
                </a:solidFill>
              </a:rPr>
              <a:t>indep</a:t>
            </a:r>
            <a:r>
              <a:rPr lang="en-US" dirty="0" smtClean="0">
                <a:solidFill>
                  <a:srgbClr val="0F04A4"/>
                </a:solidFill>
              </a:rPr>
              <a:t> variable)</a:t>
            </a:r>
          </a:p>
          <a:p>
            <a:pPr lvl="1">
              <a:spcBef>
                <a:spcPts val="1200"/>
              </a:spcBef>
              <a:buNone/>
            </a:pPr>
            <a:r>
              <a:rPr lang="en-US" dirty="0" smtClean="0">
                <a:solidFill>
                  <a:srgbClr val="0F04A4"/>
                </a:solidFill>
              </a:rPr>
              <a:t>			      =  (</a:t>
            </a:r>
            <a:r>
              <a:rPr lang="el-GR" dirty="0" smtClean="0">
                <a:solidFill>
                  <a:srgbClr val="0F04A4"/>
                </a:solidFill>
              </a:rPr>
              <a:t>Δ</a:t>
            </a:r>
            <a:r>
              <a:rPr lang="en-US" dirty="0" smtClean="0">
                <a:solidFill>
                  <a:srgbClr val="0F04A4"/>
                </a:solidFill>
              </a:rPr>
              <a:t>Y/Y)/(</a:t>
            </a:r>
            <a:r>
              <a:rPr lang="el-GR" dirty="0" smtClean="0">
                <a:solidFill>
                  <a:srgbClr val="0F04A4"/>
                </a:solidFill>
              </a:rPr>
              <a:t>Δ</a:t>
            </a:r>
            <a:r>
              <a:rPr lang="en-US" dirty="0" smtClean="0">
                <a:solidFill>
                  <a:srgbClr val="0F04A4"/>
                </a:solidFill>
              </a:rPr>
              <a:t>X/X)</a:t>
            </a:r>
            <a:endParaRPr lang="el-GR" dirty="0" smtClean="0">
              <a:solidFill>
                <a:srgbClr val="0F04A4"/>
              </a:solidFill>
            </a:endParaRPr>
          </a:p>
          <a:p>
            <a:pPr>
              <a:spcBef>
                <a:spcPts val="1200"/>
              </a:spcBef>
            </a:pPr>
            <a:r>
              <a:rPr lang="en-US" dirty="0" smtClean="0">
                <a:solidFill>
                  <a:schemeClr val="tx1"/>
                </a:solidFill>
              </a:rPr>
              <a:t>The more elastic a relationship is, the more responsive it is: </a:t>
            </a:r>
            <a:r>
              <a:rPr lang="en-US" i="1" dirty="0" smtClean="0">
                <a:solidFill>
                  <a:srgbClr val="0F04A4"/>
                </a:solidFill>
              </a:rPr>
              <a:t>“Elastic” = “responsive”</a:t>
            </a:r>
          </a:p>
          <a:p>
            <a:pPr>
              <a:spcBef>
                <a:spcPts val="1200"/>
              </a:spcBef>
            </a:pPr>
            <a:r>
              <a:rPr lang="en-US" dirty="0" smtClean="0">
                <a:solidFill>
                  <a:schemeClr val="tx1"/>
                </a:solidFill>
              </a:rPr>
              <a:t>3 </a:t>
            </a:r>
            <a:r>
              <a:rPr lang="en-US" dirty="0" err="1" smtClean="0">
                <a:solidFill>
                  <a:schemeClr val="tx1"/>
                </a:solidFill>
              </a:rPr>
              <a:t>elasticities</a:t>
            </a:r>
            <a:r>
              <a:rPr lang="en-US" dirty="0" smtClean="0">
                <a:solidFill>
                  <a:schemeClr val="tx1"/>
                </a:solidFill>
              </a:rPr>
              <a:t> of demand:</a:t>
            </a:r>
          </a:p>
          <a:p>
            <a:pPr lvl="1">
              <a:spcBef>
                <a:spcPts val="600"/>
              </a:spcBef>
            </a:pPr>
            <a:r>
              <a:rPr lang="en-US" i="1" dirty="0" smtClean="0">
                <a:solidFill>
                  <a:schemeClr val="tx1"/>
                </a:solidFill>
              </a:rPr>
              <a:t>Price</a:t>
            </a:r>
            <a:r>
              <a:rPr lang="en-US" dirty="0" smtClean="0">
                <a:solidFill>
                  <a:schemeClr val="tx1"/>
                </a:solidFill>
              </a:rPr>
              <a:t> elasticity of demand: </a:t>
            </a:r>
            <a:r>
              <a:rPr lang="en-US" dirty="0" smtClean="0">
                <a:solidFill>
                  <a:srgbClr val="0F04A4"/>
                </a:solidFill>
              </a:rPr>
              <a:t>(%</a:t>
            </a:r>
            <a:r>
              <a:rPr lang="el-GR" dirty="0" smtClean="0">
                <a:solidFill>
                  <a:srgbClr val="0F04A4"/>
                </a:solidFill>
              </a:rPr>
              <a:t>Δ</a:t>
            </a:r>
            <a:r>
              <a:rPr lang="en-US" dirty="0" smtClean="0">
                <a:solidFill>
                  <a:srgbClr val="0F04A4"/>
                </a:solidFill>
              </a:rPr>
              <a:t>Q</a:t>
            </a:r>
            <a:r>
              <a:rPr lang="en-US" baseline="-25000" dirty="0" smtClean="0">
                <a:solidFill>
                  <a:srgbClr val="0F04A4"/>
                </a:solidFill>
              </a:rPr>
              <a:t>D</a:t>
            </a:r>
            <a:r>
              <a:rPr lang="en-US" dirty="0" smtClean="0">
                <a:solidFill>
                  <a:srgbClr val="0F04A4"/>
                </a:solidFill>
              </a:rPr>
              <a:t>)/(%</a:t>
            </a:r>
            <a:r>
              <a:rPr lang="el-GR" dirty="0" smtClean="0">
                <a:solidFill>
                  <a:srgbClr val="0F04A4"/>
                </a:solidFill>
              </a:rPr>
              <a:t>Δ</a:t>
            </a:r>
            <a:r>
              <a:rPr lang="en-US" dirty="0" smtClean="0">
                <a:solidFill>
                  <a:srgbClr val="0F04A4"/>
                </a:solidFill>
              </a:rPr>
              <a:t>P)</a:t>
            </a:r>
            <a:endParaRPr lang="en-US" dirty="0" smtClean="0">
              <a:solidFill>
                <a:schemeClr val="tx1"/>
              </a:solidFill>
            </a:endParaRPr>
          </a:p>
          <a:p>
            <a:pPr lvl="1">
              <a:spcBef>
                <a:spcPts val="600"/>
              </a:spcBef>
            </a:pPr>
            <a:r>
              <a:rPr lang="en-US" i="1" dirty="0" smtClean="0">
                <a:solidFill>
                  <a:schemeClr val="tx1"/>
                </a:solidFill>
              </a:rPr>
              <a:t>Income</a:t>
            </a:r>
            <a:r>
              <a:rPr lang="en-US" dirty="0" smtClean="0">
                <a:solidFill>
                  <a:schemeClr val="tx1"/>
                </a:solidFill>
              </a:rPr>
              <a:t> elasticity of demand: </a:t>
            </a:r>
            <a:r>
              <a:rPr lang="en-US" dirty="0" smtClean="0">
                <a:solidFill>
                  <a:srgbClr val="0F04A4"/>
                </a:solidFill>
              </a:rPr>
              <a:t>(%</a:t>
            </a:r>
            <a:r>
              <a:rPr lang="el-GR" dirty="0" smtClean="0">
                <a:solidFill>
                  <a:srgbClr val="0F04A4"/>
                </a:solidFill>
              </a:rPr>
              <a:t>Δ</a:t>
            </a:r>
            <a:r>
              <a:rPr lang="en-US" dirty="0" smtClean="0">
                <a:solidFill>
                  <a:srgbClr val="0F04A4"/>
                </a:solidFill>
              </a:rPr>
              <a:t>Q</a:t>
            </a:r>
            <a:r>
              <a:rPr lang="en-US" baseline="-25000" dirty="0" smtClean="0">
                <a:solidFill>
                  <a:srgbClr val="0F04A4"/>
                </a:solidFill>
              </a:rPr>
              <a:t>D</a:t>
            </a:r>
            <a:r>
              <a:rPr lang="en-US" dirty="0" smtClean="0">
                <a:solidFill>
                  <a:srgbClr val="0F04A4"/>
                </a:solidFill>
              </a:rPr>
              <a:t>)/(%</a:t>
            </a:r>
            <a:r>
              <a:rPr lang="el-GR" dirty="0" smtClean="0">
                <a:solidFill>
                  <a:srgbClr val="0F04A4"/>
                </a:solidFill>
              </a:rPr>
              <a:t>Δ</a:t>
            </a:r>
            <a:r>
              <a:rPr lang="en-US" dirty="0" smtClean="0">
                <a:solidFill>
                  <a:srgbClr val="0F04A4"/>
                </a:solidFill>
              </a:rPr>
              <a:t>I)</a:t>
            </a:r>
            <a:endParaRPr lang="en-US" dirty="0" smtClean="0">
              <a:solidFill>
                <a:schemeClr val="tx1"/>
              </a:solidFill>
            </a:endParaRPr>
          </a:p>
          <a:p>
            <a:pPr lvl="1">
              <a:spcBef>
                <a:spcPts val="600"/>
              </a:spcBef>
            </a:pPr>
            <a:r>
              <a:rPr lang="en-US" i="1" dirty="0" smtClean="0">
                <a:solidFill>
                  <a:schemeClr val="tx1"/>
                </a:solidFill>
              </a:rPr>
              <a:t>Cross-price</a:t>
            </a:r>
            <a:r>
              <a:rPr lang="en-US" dirty="0" smtClean="0">
                <a:solidFill>
                  <a:schemeClr val="tx1"/>
                </a:solidFill>
              </a:rPr>
              <a:t> elasticity of demand: </a:t>
            </a:r>
            <a:r>
              <a:rPr lang="en-US" dirty="0" smtClean="0">
                <a:solidFill>
                  <a:srgbClr val="0F04A4"/>
                </a:solidFill>
              </a:rPr>
              <a:t>(%</a:t>
            </a:r>
            <a:r>
              <a:rPr lang="el-GR" dirty="0" smtClean="0">
                <a:solidFill>
                  <a:srgbClr val="0F04A4"/>
                </a:solidFill>
              </a:rPr>
              <a:t>Δ</a:t>
            </a:r>
            <a:r>
              <a:rPr lang="en-US" dirty="0" smtClean="0">
                <a:solidFill>
                  <a:srgbClr val="0F04A4"/>
                </a:solidFill>
              </a:rPr>
              <a:t>Q</a:t>
            </a:r>
            <a:r>
              <a:rPr lang="en-US" baseline="-25000" dirty="0" smtClean="0">
                <a:solidFill>
                  <a:srgbClr val="0F04A4"/>
                </a:solidFill>
              </a:rPr>
              <a:t>X</a:t>
            </a:r>
            <a:r>
              <a:rPr lang="en-US" dirty="0" smtClean="0">
                <a:solidFill>
                  <a:srgbClr val="0F04A4"/>
                </a:solidFill>
              </a:rPr>
              <a:t>)/(%</a:t>
            </a:r>
            <a:r>
              <a:rPr lang="el-GR" dirty="0" smtClean="0">
                <a:solidFill>
                  <a:srgbClr val="0F04A4"/>
                </a:solidFill>
              </a:rPr>
              <a:t>Δ</a:t>
            </a:r>
            <a:r>
              <a:rPr lang="en-US" dirty="0" smtClean="0">
                <a:solidFill>
                  <a:srgbClr val="0F04A4"/>
                </a:solidFill>
              </a:rPr>
              <a:t>P</a:t>
            </a:r>
            <a:r>
              <a:rPr lang="en-US" baseline="-25000" dirty="0" smtClean="0">
                <a:solidFill>
                  <a:srgbClr val="0F04A4"/>
                </a:solidFill>
              </a:rPr>
              <a:t>Y</a:t>
            </a:r>
            <a:r>
              <a:rPr lang="en-US" dirty="0" smtClean="0">
                <a:solidFill>
                  <a:srgbClr val="0F04A4"/>
                </a:solidFill>
              </a:rPr>
              <a:t>)</a:t>
            </a:r>
            <a:endParaRPr lang="en-US" dirty="0" smtClean="0">
              <a:solidFill>
                <a:schemeClr val="tx1"/>
              </a:solidFill>
            </a:endParaRPr>
          </a:p>
          <a:p>
            <a:pPr lvl="1">
              <a:spcBef>
                <a:spcPts val="1200"/>
              </a:spcBef>
            </a:pPr>
            <a:endParaRPr lang="en-US" dirty="0" smtClean="0">
              <a:solidFill>
                <a:schemeClr val="tx1"/>
              </a:solidFill>
            </a:endParaRPr>
          </a:p>
          <a:p>
            <a:pPr>
              <a:spcBef>
                <a:spcPts val="1200"/>
              </a:spcBef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EE474_#3_1/2555_Phatta Kirdruang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EE474_#3_1/2555_Phatta Kirdruang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CF4B5-F701-44BF-8C85-E1F71A62E8B4}" type="slidenum">
              <a:rPr lang="en-US"/>
              <a:pPr/>
              <a:t>17</a:t>
            </a:fld>
            <a:endParaRPr lang="en-US"/>
          </a:p>
        </p:txBody>
      </p:sp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551280" y="152400"/>
            <a:ext cx="8041440" cy="1371600"/>
          </a:xfrm>
        </p:spPr>
        <p:txBody>
          <a:bodyPr/>
          <a:lstStyle/>
          <a:p>
            <a:pPr lvl="1" algn="ctr" defTabSz="457200" rtl="0">
              <a:spcBef>
                <a:spcPct val="0"/>
              </a:spcBef>
            </a:pPr>
            <a:r>
              <a:rPr lang="en-US" sz="4000" dirty="0" smtClean="0">
                <a:solidFill>
                  <a:schemeClr val="tx1"/>
                </a:solidFill>
                <a:latin typeface="+mj-lt"/>
              </a:rPr>
              <a:t>Price Elasticity of Demand (</a:t>
            </a:r>
            <a:r>
              <a:rPr lang="el-GR" sz="4000" dirty="0" smtClean="0">
                <a:solidFill>
                  <a:schemeClr val="tx1"/>
                </a:solidFill>
                <a:latin typeface="+mj-lt"/>
              </a:rPr>
              <a:t>η</a:t>
            </a:r>
            <a:r>
              <a:rPr lang="en-US" sz="4000" baseline="-25000" dirty="0" smtClean="0">
                <a:solidFill>
                  <a:schemeClr val="tx1"/>
                </a:solidFill>
                <a:latin typeface="+mj-lt"/>
              </a:rPr>
              <a:t>D</a:t>
            </a:r>
            <a:r>
              <a:rPr lang="en-US" sz="4000" dirty="0" smtClean="0">
                <a:solidFill>
                  <a:schemeClr val="tx1"/>
                </a:solidFill>
                <a:latin typeface="+mj-lt"/>
              </a:rPr>
              <a:t>)</a:t>
            </a:r>
            <a:endParaRPr lang="en-US" sz="4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447800"/>
            <a:ext cx="8382000" cy="44958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l-GR" sz="2600" dirty="0" smtClean="0">
                <a:solidFill>
                  <a:schemeClr val="tx1"/>
                </a:solidFill>
              </a:rPr>
              <a:t>η</a:t>
            </a:r>
            <a:r>
              <a:rPr lang="en-US" sz="2600" baseline="-25000" dirty="0" smtClean="0">
                <a:solidFill>
                  <a:schemeClr val="tx1"/>
                </a:solidFill>
              </a:rPr>
              <a:t>D</a:t>
            </a:r>
            <a:r>
              <a:rPr lang="en-US" dirty="0" smtClean="0">
                <a:solidFill>
                  <a:schemeClr val="tx1"/>
                </a:solidFill>
              </a:rPr>
              <a:t>= (%</a:t>
            </a:r>
            <a:r>
              <a:rPr lang="el-GR" dirty="0">
                <a:solidFill>
                  <a:schemeClr val="tx1"/>
                </a:solidFill>
              </a:rPr>
              <a:t>Δ</a:t>
            </a:r>
            <a:r>
              <a:rPr lang="en-US" dirty="0">
                <a:solidFill>
                  <a:schemeClr val="tx1"/>
                </a:solidFill>
              </a:rPr>
              <a:t>Q</a:t>
            </a:r>
            <a:r>
              <a:rPr lang="en-US" baseline="-25000" dirty="0">
                <a:solidFill>
                  <a:schemeClr val="tx1"/>
                </a:solidFill>
              </a:rPr>
              <a:t>D</a:t>
            </a:r>
            <a:r>
              <a:rPr lang="en-US" dirty="0">
                <a:solidFill>
                  <a:schemeClr val="tx1"/>
                </a:solidFill>
              </a:rPr>
              <a:t>)/(%</a:t>
            </a:r>
            <a:r>
              <a:rPr lang="el-GR" dirty="0">
                <a:solidFill>
                  <a:schemeClr val="tx1"/>
                </a:solidFill>
              </a:rPr>
              <a:t>Δ</a:t>
            </a:r>
            <a:r>
              <a:rPr lang="en-US" dirty="0">
                <a:solidFill>
                  <a:schemeClr val="tx1"/>
                </a:solidFill>
              </a:rPr>
              <a:t>P</a:t>
            </a:r>
            <a:r>
              <a:rPr lang="en-US" dirty="0" smtClean="0">
                <a:solidFill>
                  <a:schemeClr val="tx1"/>
                </a:solidFill>
              </a:rPr>
              <a:t>) = (</a:t>
            </a:r>
            <a:r>
              <a:rPr lang="el-GR" dirty="0" smtClean="0">
                <a:solidFill>
                  <a:schemeClr val="tx1"/>
                </a:solidFill>
              </a:rPr>
              <a:t>Δ</a:t>
            </a:r>
            <a:r>
              <a:rPr lang="en-US" dirty="0" smtClean="0">
                <a:solidFill>
                  <a:schemeClr val="tx1"/>
                </a:solidFill>
              </a:rPr>
              <a:t>Q</a:t>
            </a:r>
            <a:r>
              <a:rPr lang="en-US" baseline="-25000" dirty="0" smtClean="0">
                <a:solidFill>
                  <a:schemeClr val="tx1"/>
                </a:solidFill>
              </a:rPr>
              <a:t>D</a:t>
            </a:r>
            <a:r>
              <a:rPr lang="en-US" dirty="0" smtClean="0">
                <a:solidFill>
                  <a:schemeClr val="tx1"/>
                </a:solidFill>
              </a:rPr>
              <a:t>/Q</a:t>
            </a:r>
            <a:r>
              <a:rPr lang="en-US" baseline="-25000" dirty="0" smtClean="0">
                <a:solidFill>
                  <a:schemeClr val="tx1"/>
                </a:solidFill>
              </a:rPr>
              <a:t>D</a:t>
            </a:r>
            <a:r>
              <a:rPr lang="en-US" dirty="0" smtClean="0">
                <a:solidFill>
                  <a:schemeClr val="tx1"/>
                </a:solidFill>
              </a:rPr>
              <a:t>)/(</a:t>
            </a:r>
            <a:r>
              <a:rPr lang="el-GR" dirty="0" smtClean="0">
                <a:solidFill>
                  <a:schemeClr val="tx1"/>
                </a:solidFill>
              </a:rPr>
              <a:t>Δ</a:t>
            </a:r>
            <a:r>
              <a:rPr lang="en-US" dirty="0" smtClean="0">
                <a:solidFill>
                  <a:schemeClr val="tx1"/>
                </a:solidFill>
              </a:rPr>
              <a:t>P/P) </a:t>
            </a:r>
            <a:endParaRPr lang="en-US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2600" dirty="0" smtClean="0">
                <a:solidFill>
                  <a:schemeClr val="tx1"/>
                </a:solidFill>
              </a:rPr>
              <a:t>The price elasticity of demand is </a:t>
            </a:r>
            <a:r>
              <a:rPr lang="en-US" sz="2600" dirty="0" smtClean="0">
                <a:solidFill>
                  <a:srgbClr val="0F04A4"/>
                </a:solidFill>
              </a:rPr>
              <a:t>negative</a:t>
            </a:r>
            <a:r>
              <a:rPr lang="en-US" sz="2600" dirty="0" smtClean="0">
                <a:solidFill>
                  <a:schemeClr val="tx1"/>
                </a:solidFill>
              </a:rPr>
              <a:t> because </a:t>
            </a:r>
            <a:r>
              <a:rPr lang="en-US" sz="2600" dirty="0">
                <a:solidFill>
                  <a:schemeClr val="tx1"/>
                </a:solidFill>
              </a:rPr>
              <a:t>demand is </a:t>
            </a:r>
            <a:r>
              <a:rPr lang="en-US" sz="2600" dirty="0">
                <a:solidFill>
                  <a:srgbClr val="0F04A4"/>
                </a:solidFill>
              </a:rPr>
              <a:t>downward </a:t>
            </a:r>
            <a:r>
              <a:rPr lang="en-US" sz="2600" dirty="0" smtClean="0">
                <a:solidFill>
                  <a:srgbClr val="0F04A4"/>
                </a:solidFill>
              </a:rPr>
              <a:t>sloping</a:t>
            </a:r>
            <a:r>
              <a:rPr lang="en-US" sz="2600" dirty="0" smtClean="0">
                <a:solidFill>
                  <a:schemeClr val="tx1"/>
                </a:solidFill>
              </a:rPr>
              <a:t>.</a:t>
            </a:r>
            <a:endParaRPr lang="en-US" sz="26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2600" dirty="0" smtClean="0">
                <a:solidFill>
                  <a:schemeClr val="tx1"/>
                </a:solidFill>
              </a:rPr>
              <a:t>The </a:t>
            </a:r>
            <a:r>
              <a:rPr lang="en-US" sz="2600" dirty="0">
                <a:solidFill>
                  <a:schemeClr val="tx1"/>
                </a:solidFill>
              </a:rPr>
              <a:t>price elasticity of demand is </a:t>
            </a:r>
            <a:r>
              <a:rPr lang="en-US" sz="2600" dirty="0" smtClean="0">
                <a:solidFill>
                  <a:schemeClr val="tx1"/>
                </a:solidFill>
              </a:rPr>
              <a:t>often expressed </a:t>
            </a:r>
            <a:r>
              <a:rPr lang="en-US" sz="2600" dirty="0">
                <a:solidFill>
                  <a:schemeClr val="tx1"/>
                </a:solidFill>
              </a:rPr>
              <a:t>as an absolute </a:t>
            </a:r>
            <a:r>
              <a:rPr lang="en-US" sz="2600" dirty="0" smtClean="0">
                <a:solidFill>
                  <a:schemeClr val="tx1"/>
                </a:solidFill>
              </a:rPr>
              <a:t>value:</a:t>
            </a:r>
            <a:endParaRPr lang="en-US" sz="2600" dirty="0">
              <a:solidFill>
                <a:schemeClr val="tx1"/>
              </a:solidFill>
            </a:endParaRPr>
          </a:p>
          <a:p>
            <a:pPr lvl="1"/>
            <a:r>
              <a:rPr lang="en-US" dirty="0">
                <a:solidFill>
                  <a:schemeClr val="tx1"/>
                </a:solidFill>
              </a:rPr>
              <a:t>If </a:t>
            </a:r>
            <a:r>
              <a:rPr lang="en-US" dirty="0" smtClean="0">
                <a:solidFill>
                  <a:srgbClr val="0F04A4"/>
                </a:solidFill>
              </a:rPr>
              <a:t>|</a:t>
            </a:r>
            <a:r>
              <a:rPr lang="el-GR" dirty="0" smtClean="0">
                <a:solidFill>
                  <a:srgbClr val="0F04A4"/>
                </a:solidFill>
              </a:rPr>
              <a:t>η</a:t>
            </a:r>
            <a:r>
              <a:rPr lang="en-US" baseline="-25000" dirty="0" smtClean="0">
                <a:solidFill>
                  <a:srgbClr val="0F04A4"/>
                </a:solidFill>
              </a:rPr>
              <a:t>D</a:t>
            </a:r>
            <a:r>
              <a:rPr lang="en-US" dirty="0" smtClean="0">
                <a:solidFill>
                  <a:srgbClr val="0F04A4"/>
                </a:solidFill>
              </a:rPr>
              <a:t>| &gt; </a:t>
            </a:r>
            <a:r>
              <a:rPr lang="en-US" dirty="0">
                <a:solidFill>
                  <a:srgbClr val="0F04A4"/>
                </a:solidFill>
              </a:rPr>
              <a:t>1</a:t>
            </a:r>
            <a:r>
              <a:rPr lang="en-US" dirty="0">
                <a:solidFill>
                  <a:schemeClr val="tx1"/>
                </a:solidFill>
              </a:rPr>
              <a:t>, demand is </a:t>
            </a:r>
            <a:r>
              <a:rPr lang="en-US" dirty="0" smtClean="0">
                <a:solidFill>
                  <a:srgbClr val="0F04A4"/>
                </a:solidFill>
              </a:rPr>
              <a:t>elastic.</a:t>
            </a:r>
            <a:r>
              <a:rPr lang="en-US" dirty="0" smtClean="0">
                <a:solidFill>
                  <a:srgbClr val="FF0000"/>
                </a:solidFill>
              </a:rPr>
              <a:t>  </a:t>
            </a:r>
            <a:r>
              <a:rPr lang="en-US" dirty="0" smtClean="0">
                <a:solidFill>
                  <a:srgbClr val="FF0000"/>
                </a:solidFill>
                <a:sym typeface="Wingdings" pitchFamily="2" charset="2"/>
              </a:rPr>
              <a:t> “Luxuries”</a:t>
            </a:r>
            <a:endParaRPr lang="en-US" dirty="0">
              <a:solidFill>
                <a:srgbClr val="FF0000"/>
              </a:solidFill>
            </a:endParaRP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If</a:t>
            </a:r>
            <a:r>
              <a:rPr lang="en-US" dirty="0" smtClean="0"/>
              <a:t>  </a:t>
            </a:r>
            <a:r>
              <a:rPr lang="en-US" dirty="0" smtClean="0">
                <a:solidFill>
                  <a:srgbClr val="0F04A4"/>
                </a:solidFill>
              </a:rPr>
              <a:t>0&lt; |</a:t>
            </a:r>
            <a:r>
              <a:rPr lang="el-GR" dirty="0" smtClean="0">
                <a:solidFill>
                  <a:srgbClr val="0F04A4"/>
                </a:solidFill>
              </a:rPr>
              <a:t>η</a:t>
            </a:r>
            <a:r>
              <a:rPr lang="en-US" baseline="-25000" dirty="0" smtClean="0">
                <a:solidFill>
                  <a:srgbClr val="0F04A4"/>
                </a:solidFill>
              </a:rPr>
              <a:t>D</a:t>
            </a:r>
            <a:r>
              <a:rPr lang="en-US" dirty="0" smtClean="0">
                <a:solidFill>
                  <a:srgbClr val="0F04A4"/>
                </a:solidFill>
              </a:rPr>
              <a:t>| &lt; </a:t>
            </a:r>
            <a:r>
              <a:rPr lang="en-US" dirty="0">
                <a:solidFill>
                  <a:srgbClr val="0F04A4"/>
                </a:solidFill>
              </a:rPr>
              <a:t>1</a:t>
            </a:r>
            <a:r>
              <a:rPr lang="en-US" dirty="0">
                <a:solidFill>
                  <a:schemeClr val="tx1"/>
                </a:solidFill>
              </a:rPr>
              <a:t>, demand is </a:t>
            </a:r>
            <a:r>
              <a:rPr lang="en-US" dirty="0" smtClean="0">
                <a:solidFill>
                  <a:srgbClr val="0F04A4"/>
                </a:solidFill>
              </a:rPr>
              <a:t>inelastic</a:t>
            </a:r>
            <a:r>
              <a:rPr lang="en-US" dirty="0" smtClean="0">
                <a:solidFill>
                  <a:schemeClr val="tx1"/>
                </a:solidFill>
              </a:rPr>
              <a:t>. </a:t>
            </a:r>
            <a:r>
              <a:rPr lang="en-US" dirty="0" smtClean="0">
                <a:solidFill>
                  <a:srgbClr val="FF0000"/>
                </a:solidFill>
                <a:sym typeface="Wingdings" pitchFamily="2" charset="2"/>
              </a:rPr>
              <a:t> “Necessities”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EE474_#3_1/2555_Phatta Kirdruang</a:t>
            </a:r>
            <a:endParaRPr lang="en-US"/>
          </a:p>
        </p:txBody>
      </p:sp>
      <p:sp>
        <p:nvSpPr>
          <p:cNvPr id="28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EC06D-3C91-44EA-A189-001FB42E5E44}" type="slidenum">
              <a:rPr lang="en-US"/>
              <a:pPr/>
              <a:t>18</a:t>
            </a:fld>
            <a:endParaRPr lang="en-US"/>
          </a:p>
        </p:txBody>
      </p:sp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551280" y="304800"/>
            <a:ext cx="8041440" cy="1239837"/>
          </a:xfrm>
        </p:spPr>
        <p:txBody>
          <a:bodyPr/>
          <a:lstStyle/>
          <a:p>
            <a:r>
              <a:rPr lang="en-US" sz="4000" dirty="0">
                <a:solidFill>
                  <a:schemeClr val="tx1"/>
                </a:solidFill>
              </a:rPr>
              <a:t>Elastic Demand</a:t>
            </a:r>
          </a:p>
        </p:txBody>
      </p:sp>
      <p:sp>
        <p:nvSpPr>
          <p:cNvPr id="73731" name="Line 3"/>
          <p:cNvSpPr>
            <a:spLocks noChangeShapeType="1"/>
          </p:cNvSpPr>
          <p:nvPr/>
        </p:nvSpPr>
        <p:spPr bwMode="auto">
          <a:xfrm>
            <a:off x="2209800" y="2006600"/>
            <a:ext cx="0" cy="3327400"/>
          </a:xfrm>
          <a:prstGeom prst="line">
            <a:avLst/>
          </a:prstGeom>
          <a:noFill/>
          <a:ln w="38100">
            <a:solidFill>
              <a:srgbClr val="C00000"/>
            </a:solidFill>
            <a:round/>
            <a:headEnd type="stealth" w="lg" len="lg"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3732" name="Line 4"/>
          <p:cNvSpPr>
            <a:spLocks noChangeShapeType="1"/>
          </p:cNvSpPr>
          <p:nvPr/>
        </p:nvSpPr>
        <p:spPr bwMode="auto">
          <a:xfrm flipV="1">
            <a:off x="2209800" y="5334000"/>
            <a:ext cx="4648200" cy="25400"/>
          </a:xfrm>
          <a:prstGeom prst="line">
            <a:avLst/>
          </a:prstGeom>
          <a:noFill/>
          <a:ln w="34925">
            <a:solidFill>
              <a:srgbClr val="C00000"/>
            </a:solidFill>
            <a:round/>
            <a:headEnd/>
            <a:tailEnd type="stealth" w="lg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3735" name="Line 7"/>
          <p:cNvSpPr>
            <a:spLocks noChangeShapeType="1"/>
          </p:cNvSpPr>
          <p:nvPr/>
        </p:nvSpPr>
        <p:spPr bwMode="auto">
          <a:xfrm>
            <a:off x="3429000" y="3276600"/>
            <a:ext cx="0" cy="2057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3736" name="Line 8"/>
          <p:cNvSpPr>
            <a:spLocks noChangeShapeType="1"/>
          </p:cNvSpPr>
          <p:nvPr/>
        </p:nvSpPr>
        <p:spPr bwMode="auto">
          <a:xfrm flipH="1">
            <a:off x="2209800" y="3276600"/>
            <a:ext cx="12192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3737" name="Text Box 9"/>
          <p:cNvSpPr txBox="1">
            <a:spLocks noChangeArrowheads="1"/>
          </p:cNvSpPr>
          <p:nvPr/>
        </p:nvSpPr>
        <p:spPr bwMode="auto">
          <a:xfrm>
            <a:off x="1676401" y="1752600"/>
            <a:ext cx="609600" cy="400110"/>
          </a:xfrm>
          <a:prstGeom prst="rect">
            <a:avLst/>
          </a:prstGeom>
          <a:noFill/>
          <a:ln w="3175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/>
              <a:t>P</a:t>
            </a:r>
            <a:r>
              <a:rPr lang="en-US" sz="2000" baseline="-25000" dirty="0" smtClean="0"/>
              <a:t>HC</a:t>
            </a:r>
            <a:endParaRPr lang="en-US" sz="2000" dirty="0"/>
          </a:p>
        </p:txBody>
      </p:sp>
      <p:sp>
        <p:nvSpPr>
          <p:cNvPr id="73738" name="Text Box 10"/>
          <p:cNvSpPr txBox="1">
            <a:spLocks noChangeArrowheads="1"/>
          </p:cNvSpPr>
          <p:nvPr/>
        </p:nvSpPr>
        <p:spPr bwMode="auto">
          <a:xfrm>
            <a:off x="6248400" y="5365750"/>
            <a:ext cx="14600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dirty="0" smtClean="0"/>
              <a:t>Health Care</a:t>
            </a:r>
            <a:endParaRPr lang="en-US" sz="2000" dirty="0"/>
          </a:p>
        </p:txBody>
      </p:sp>
      <p:sp>
        <p:nvSpPr>
          <p:cNvPr id="73743" name="Line 15"/>
          <p:cNvSpPr>
            <a:spLocks noChangeShapeType="1"/>
          </p:cNvSpPr>
          <p:nvPr/>
        </p:nvSpPr>
        <p:spPr bwMode="auto">
          <a:xfrm flipH="1">
            <a:off x="2222500" y="3657600"/>
            <a:ext cx="32766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3744" name="Line 16"/>
          <p:cNvSpPr>
            <a:spLocks noChangeShapeType="1"/>
          </p:cNvSpPr>
          <p:nvPr/>
        </p:nvSpPr>
        <p:spPr bwMode="auto">
          <a:xfrm>
            <a:off x="5410200" y="3606800"/>
            <a:ext cx="0" cy="17526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3745" name="Line 17"/>
          <p:cNvSpPr>
            <a:spLocks noChangeShapeType="1"/>
          </p:cNvSpPr>
          <p:nvPr/>
        </p:nvSpPr>
        <p:spPr bwMode="auto">
          <a:xfrm>
            <a:off x="2209800" y="3048000"/>
            <a:ext cx="4267200" cy="762000"/>
          </a:xfrm>
          <a:prstGeom prst="line">
            <a:avLst/>
          </a:prstGeom>
          <a:noFill/>
          <a:ln w="38100">
            <a:solidFill>
              <a:srgbClr val="0F04A4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3748" name="Text Box 20"/>
          <p:cNvSpPr txBox="1">
            <a:spLocks noChangeArrowheads="1"/>
          </p:cNvSpPr>
          <p:nvPr/>
        </p:nvSpPr>
        <p:spPr bwMode="auto">
          <a:xfrm>
            <a:off x="1755775" y="3028890"/>
            <a:ext cx="48122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dirty="0" smtClean="0"/>
              <a:t>P</a:t>
            </a:r>
            <a:r>
              <a:rPr lang="en-US" sz="2000" baseline="-25000" dirty="0" smtClean="0"/>
              <a:t>2</a:t>
            </a:r>
            <a:r>
              <a:rPr lang="en-US" sz="2000" dirty="0" smtClean="0"/>
              <a:t> </a:t>
            </a:r>
            <a:endParaRPr lang="en-US" sz="2000" dirty="0"/>
          </a:p>
        </p:txBody>
      </p:sp>
      <p:sp>
        <p:nvSpPr>
          <p:cNvPr id="73749" name="Text Box 21"/>
          <p:cNvSpPr txBox="1">
            <a:spLocks noChangeArrowheads="1"/>
          </p:cNvSpPr>
          <p:nvPr/>
        </p:nvSpPr>
        <p:spPr bwMode="auto">
          <a:xfrm>
            <a:off x="914400" y="5156200"/>
            <a:ext cx="18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 sz="2000"/>
          </a:p>
        </p:txBody>
      </p:sp>
      <p:sp>
        <p:nvSpPr>
          <p:cNvPr id="73753" name="Line 25"/>
          <p:cNvSpPr>
            <a:spLocks noChangeShapeType="1"/>
          </p:cNvSpPr>
          <p:nvPr/>
        </p:nvSpPr>
        <p:spPr bwMode="auto">
          <a:xfrm>
            <a:off x="3733800" y="5562600"/>
            <a:ext cx="1447800" cy="0"/>
          </a:xfrm>
          <a:prstGeom prst="line">
            <a:avLst/>
          </a:prstGeom>
          <a:noFill/>
          <a:ln w="15875">
            <a:solidFill>
              <a:srgbClr val="FF0000"/>
            </a:solidFill>
            <a:round/>
            <a:headEnd type="stealth" w="lg" len="lg"/>
            <a:tailEnd type="non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3754" name="Text Box 26"/>
          <p:cNvSpPr txBox="1">
            <a:spLocks noChangeArrowheads="1"/>
          </p:cNvSpPr>
          <p:nvPr/>
        </p:nvSpPr>
        <p:spPr bwMode="auto">
          <a:xfrm>
            <a:off x="3200400" y="5314890"/>
            <a:ext cx="6731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/>
              <a:t>HC</a:t>
            </a:r>
            <a:r>
              <a:rPr lang="en-US" sz="2000" baseline="-25000" dirty="0" smtClean="0"/>
              <a:t>2</a:t>
            </a:r>
            <a:endParaRPr lang="en-US" sz="2000" baseline="-25000" dirty="0"/>
          </a:p>
        </p:txBody>
      </p:sp>
      <p:sp>
        <p:nvSpPr>
          <p:cNvPr id="73755" name="Text Box 27"/>
          <p:cNvSpPr txBox="1">
            <a:spLocks noChangeArrowheads="1"/>
          </p:cNvSpPr>
          <p:nvPr/>
        </p:nvSpPr>
        <p:spPr bwMode="auto">
          <a:xfrm>
            <a:off x="5181600" y="5334000"/>
            <a:ext cx="62547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dirty="0" smtClean="0"/>
              <a:t>HC</a:t>
            </a:r>
            <a:r>
              <a:rPr lang="en-US" sz="2000" baseline="-25000" dirty="0" smtClean="0"/>
              <a:t>1</a:t>
            </a:r>
            <a:endParaRPr lang="en-US" sz="2000" baseline="-25000" dirty="0"/>
          </a:p>
        </p:txBody>
      </p:sp>
      <p:sp>
        <p:nvSpPr>
          <p:cNvPr id="73756" name="Text Box 28"/>
          <p:cNvSpPr txBox="1">
            <a:spLocks noChangeArrowheads="1"/>
          </p:cNvSpPr>
          <p:nvPr/>
        </p:nvSpPr>
        <p:spPr bwMode="auto">
          <a:xfrm>
            <a:off x="1752600" y="3429000"/>
            <a:ext cx="42511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dirty="0" smtClean="0"/>
              <a:t>P</a:t>
            </a:r>
            <a:r>
              <a:rPr lang="en-US" sz="2000" baseline="-25000" dirty="0" smtClean="0"/>
              <a:t>1</a:t>
            </a:r>
            <a:endParaRPr lang="en-US" sz="2000" dirty="0"/>
          </a:p>
        </p:txBody>
      </p:sp>
      <p:sp>
        <p:nvSpPr>
          <p:cNvPr id="73757" name="Text Box 29"/>
          <p:cNvSpPr txBox="1">
            <a:spLocks noChangeArrowheads="1"/>
          </p:cNvSpPr>
          <p:nvPr/>
        </p:nvSpPr>
        <p:spPr bwMode="auto">
          <a:xfrm>
            <a:off x="6196012" y="3352800"/>
            <a:ext cx="83708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dirty="0" err="1" smtClean="0"/>
              <a:t>D</a:t>
            </a:r>
            <a:r>
              <a:rPr lang="en-US" sz="2000" baseline="-25000" dirty="0" err="1" smtClean="0"/>
              <a:t>Elastic</a:t>
            </a:r>
            <a:endParaRPr lang="en-US" sz="2000" baseline="-25000" dirty="0"/>
          </a:p>
        </p:txBody>
      </p:sp>
      <p:sp>
        <p:nvSpPr>
          <p:cNvPr id="73762" name="Oval 34"/>
          <p:cNvSpPr>
            <a:spLocks noChangeArrowheads="1"/>
          </p:cNvSpPr>
          <p:nvPr/>
        </p:nvSpPr>
        <p:spPr bwMode="auto">
          <a:xfrm>
            <a:off x="5410200" y="3581400"/>
            <a:ext cx="76200" cy="76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3763" name="Oval 35"/>
          <p:cNvSpPr>
            <a:spLocks noChangeArrowheads="1"/>
          </p:cNvSpPr>
          <p:nvPr/>
        </p:nvSpPr>
        <p:spPr bwMode="auto">
          <a:xfrm>
            <a:off x="3352800" y="3213100"/>
            <a:ext cx="76200" cy="76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9" name="Line 25"/>
          <p:cNvSpPr>
            <a:spLocks noChangeShapeType="1"/>
          </p:cNvSpPr>
          <p:nvPr/>
        </p:nvSpPr>
        <p:spPr bwMode="auto">
          <a:xfrm>
            <a:off x="1600200" y="3200400"/>
            <a:ext cx="0" cy="457200"/>
          </a:xfrm>
          <a:prstGeom prst="line">
            <a:avLst/>
          </a:prstGeom>
          <a:noFill/>
          <a:ln w="15875">
            <a:solidFill>
              <a:srgbClr val="FF0000"/>
            </a:solidFill>
            <a:round/>
            <a:headEnd type="stealth" w="lg" len="lg"/>
            <a:tailEnd type="none" w="med" len="med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5" grpId="0" animBg="1"/>
      <p:bldP spid="73736" grpId="0" animBg="1"/>
      <p:bldP spid="73748" grpId="0"/>
      <p:bldP spid="73753" grpId="0" animBg="1"/>
      <p:bldP spid="73754" grpId="0"/>
      <p:bldP spid="73763" grpId="0" animBg="1"/>
      <p:bldP spid="2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EE474_#3_1/2555_Phatta Kirdruang</a:t>
            </a:r>
            <a:endParaRPr lang="en-US"/>
          </a:p>
        </p:txBody>
      </p:sp>
      <p:sp>
        <p:nvSpPr>
          <p:cNvPr id="2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841C1-1770-4863-9658-42215018A40D}" type="slidenum">
              <a:rPr lang="en-US"/>
              <a:pPr/>
              <a:t>19</a:t>
            </a:fld>
            <a:endParaRPr lang="en-US"/>
          </a:p>
        </p:txBody>
      </p:sp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>
          <a:xfrm>
            <a:off x="551280" y="304800"/>
            <a:ext cx="8041440" cy="1219199"/>
          </a:xfrm>
        </p:spPr>
        <p:txBody>
          <a:bodyPr/>
          <a:lstStyle/>
          <a:p>
            <a:r>
              <a:rPr lang="en-US" sz="4000" dirty="0">
                <a:solidFill>
                  <a:schemeClr val="tx1"/>
                </a:solidFill>
              </a:rPr>
              <a:t>Inelastic Demand</a:t>
            </a:r>
          </a:p>
        </p:txBody>
      </p:sp>
      <p:sp>
        <p:nvSpPr>
          <p:cNvPr id="74759" name="Line 7"/>
          <p:cNvSpPr>
            <a:spLocks noChangeShapeType="1"/>
          </p:cNvSpPr>
          <p:nvPr/>
        </p:nvSpPr>
        <p:spPr bwMode="auto">
          <a:xfrm>
            <a:off x="3810000" y="3124200"/>
            <a:ext cx="0" cy="2209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4760" name="Line 8"/>
          <p:cNvSpPr>
            <a:spLocks noChangeShapeType="1"/>
          </p:cNvSpPr>
          <p:nvPr/>
        </p:nvSpPr>
        <p:spPr bwMode="auto">
          <a:xfrm flipH="1">
            <a:off x="2133600" y="3124200"/>
            <a:ext cx="16764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4768" name="Line 16"/>
          <p:cNvSpPr>
            <a:spLocks noChangeShapeType="1"/>
          </p:cNvSpPr>
          <p:nvPr/>
        </p:nvSpPr>
        <p:spPr bwMode="auto">
          <a:xfrm>
            <a:off x="3962400" y="3505200"/>
            <a:ext cx="0" cy="1828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4769" name="Line 17"/>
          <p:cNvSpPr>
            <a:spLocks noChangeShapeType="1"/>
          </p:cNvSpPr>
          <p:nvPr/>
        </p:nvSpPr>
        <p:spPr bwMode="auto">
          <a:xfrm>
            <a:off x="3429000" y="2209800"/>
            <a:ext cx="1295400" cy="2895600"/>
          </a:xfrm>
          <a:prstGeom prst="line">
            <a:avLst/>
          </a:prstGeom>
          <a:noFill/>
          <a:ln w="38100">
            <a:solidFill>
              <a:srgbClr val="003618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4770" name="Text Box 18"/>
          <p:cNvSpPr txBox="1">
            <a:spLocks noChangeArrowheads="1"/>
          </p:cNvSpPr>
          <p:nvPr/>
        </p:nvSpPr>
        <p:spPr bwMode="auto">
          <a:xfrm>
            <a:off x="1676400" y="2876490"/>
            <a:ext cx="48122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dirty="0" smtClean="0"/>
              <a:t>P</a:t>
            </a:r>
            <a:r>
              <a:rPr lang="en-US" sz="2000" baseline="-25000" dirty="0" smtClean="0"/>
              <a:t>2</a:t>
            </a:r>
            <a:r>
              <a:rPr lang="en-US" sz="2000" dirty="0" smtClean="0"/>
              <a:t> </a:t>
            </a:r>
            <a:endParaRPr lang="en-US" sz="2000" dirty="0"/>
          </a:p>
        </p:txBody>
      </p:sp>
      <p:sp>
        <p:nvSpPr>
          <p:cNvPr id="74775" name="Text Box 23"/>
          <p:cNvSpPr txBox="1">
            <a:spLocks noChangeArrowheads="1"/>
          </p:cNvSpPr>
          <p:nvPr/>
        </p:nvSpPr>
        <p:spPr bwMode="auto">
          <a:xfrm>
            <a:off x="1676400" y="3257490"/>
            <a:ext cx="42511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dirty="0" smtClean="0"/>
              <a:t>P</a:t>
            </a:r>
            <a:r>
              <a:rPr lang="en-US" sz="2000" baseline="-25000" dirty="0" smtClean="0"/>
              <a:t>1</a:t>
            </a:r>
            <a:endParaRPr lang="en-US" sz="2000" dirty="0"/>
          </a:p>
        </p:txBody>
      </p:sp>
      <p:sp>
        <p:nvSpPr>
          <p:cNvPr id="74781" name="Oval 29"/>
          <p:cNvSpPr>
            <a:spLocks noChangeArrowheads="1"/>
          </p:cNvSpPr>
          <p:nvPr/>
        </p:nvSpPr>
        <p:spPr bwMode="auto">
          <a:xfrm>
            <a:off x="3962400" y="3429000"/>
            <a:ext cx="76200" cy="76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4782" name="Oval 30"/>
          <p:cNvSpPr>
            <a:spLocks noChangeArrowheads="1"/>
          </p:cNvSpPr>
          <p:nvPr/>
        </p:nvSpPr>
        <p:spPr bwMode="auto">
          <a:xfrm>
            <a:off x="3784600" y="3048000"/>
            <a:ext cx="76200" cy="76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8" name="Line 3"/>
          <p:cNvSpPr>
            <a:spLocks noChangeShapeType="1"/>
          </p:cNvSpPr>
          <p:nvPr/>
        </p:nvSpPr>
        <p:spPr bwMode="auto">
          <a:xfrm>
            <a:off x="2133600" y="2006600"/>
            <a:ext cx="0" cy="3327400"/>
          </a:xfrm>
          <a:prstGeom prst="line">
            <a:avLst/>
          </a:prstGeom>
          <a:noFill/>
          <a:ln w="38100">
            <a:solidFill>
              <a:srgbClr val="C00000"/>
            </a:solidFill>
            <a:round/>
            <a:headEnd type="stealth" w="lg" len="lg"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" name="Line 4"/>
          <p:cNvSpPr>
            <a:spLocks noChangeShapeType="1"/>
          </p:cNvSpPr>
          <p:nvPr/>
        </p:nvSpPr>
        <p:spPr bwMode="auto">
          <a:xfrm flipV="1">
            <a:off x="2133600" y="5334000"/>
            <a:ext cx="4648200" cy="25400"/>
          </a:xfrm>
          <a:prstGeom prst="line">
            <a:avLst/>
          </a:prstGeom>
          <a:noFill/>
          <a:ln w="34925">
            <a:solidFill>
              <a:srgbClr val="C00000"/>
            </a:solidFill>
            <a:round/>
            <a:headEnd/>
            <a:tailEnd type="stealth" w="lg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0" name="Text Box 9"/>
          <p:cNvSpPr txBox="1">
            <a:spLocks noChangeArrowheads="1"/>
          </p:cNvSpPr>
          <p:nvPr/>
        </p:nvSpPr>
        <p:spPr bwMode="auto">
          <a:xfrm>
            <a:off x="1600200" y="1752600"/>
            <a:ext cx="685801" cy="400110"/>
          </a:xfrm>
          <a:prstGeom prst="rect">
            <a:avLst/>
          </a:prstGeom>
          <a:noFill/>
          <a:ln w="3175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/>
              <a:t>P</a:t>
            </a:r>
            <a:r>
              <a:rPr lang="en-US" sz="2000" baseline="-25000" dirty="0" smtClean="0"/>
              <a:t>HC</a:t>
            </a:r>
            <a:endParaRPr lang="en-US" sz="2000" dirty="0"/>
          </a:p>
        </p:txBody>
      </p:sp>
      <p:sp>
        <p:nvSpPr>
          <p:cNvPr id="31" name="Text Box 10"/>
          <p:cNvSpPr txBox="1">
            <a:spLocks noChangeArrowheads="1"/>
          </p:cNvSpPr>
          <p:nvPr/>
        </p:nvSpPr>
        <p:spPr bwMode="auto">
          <a:xfrm>
            <a:off x="6248400" y="5365750"/>
            <a:ext cx="14600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dirty="0" smtClean="0"/>
              <a:t>Health Care</a:t>
            </a:r>
            <a:endParaRPr lang="en-US" sz="2000" dirty="0"/>
          </a:p>
        </p:txBody>
      </p:sp>
      <p:sp>
        <p:nvSpPr>
          <p:cNvPr id="32" name="Line 25"/>
          <p:cNvSpPr>
            <a:spLocks noChangeShapeType="1"/>
          </p:cNvSpPr>
          <p:nvPr/>
        </p:nvSpPr>
        <p:spPr bwMode="auto">
          <a:xfrm>
            <a:off x="3810000" y="4876800"/>
            <a:ext cx="152400" cy="0"/>
          </a:xfrm>
          <a:prstGeom prst="line">
            <a:avLst/>
          </a:prstGeom>
          <a:noFill/>
          <a:ln w="15875">
            <a:solidFill>
              <a:srgbClr val="FF0000"/>
            </a:solidFill>
            <a:round/>
            <a:headEnd type="stealth" w="lg" len="lg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3" name="Text Box 26"/>
          <p:cNvSpPr txBox="1">
            <a:spLocks noChangeArrowheads="1"/>
          </p:cNvSpPr>
          <p:nvPr/>
        </p:nvSpPr>
        <p:spPr bwMode="auto">
          <a:xfrm>
            <a:off x="3352800" y="5314890"/>
            <a:ext cx="762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/>
              <a:t>HC</a:t>
            </a:r>
            <a:r>
              <a:rPr lang="en-US" sz="2000" baseline="-25000" dirty="0" smtClean="0"/>
              <a:t>2</a:t>
            </a:r>
            <a:endParaRPr lang="en-US" sz="2000" baseline="-25000" dirty="0"/>
          </a:p>
        </p:txBody>
      </p:sp>
      <p:sp>
        <p:nvSpPr>
          <p:cNvPr id="34" name="Text Box 27"/>
          <p:cNvSpPr txBox="1">
            <a:spLocks noChangeArrowheads="1"/>
          </p:cNvSpPr>
          <p:nvPr/>
        </p:nvSpPr>
        <p:spPr bwMode="auto">
          <a:xfrm>
            <a:off x="3886200" y="5334000"/>
            <a:ext cx="6254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dirty="0" smtClean="0"/>
              <a:t>HC</a:t>
            </a:r>
            <a:r>
              <a:rPr lang="en-US" sz="2000" baseline="-25000" dirty="0" smtClean="0"/>
              <a:t>1</a:t>
            </a:r>
            <a:endParaRPr lang="en-US" sz="2000" baseline="-25000" dirty="0"/>
          </a:p>
        </p:txBody>
      </p:sp>
      <p:sp>
        <p:nvSpPr>
          <p:cNvPr id="35" name="Text Box 29"/>
          <p:cNvSpPr txBox="1">
            <a:spLocks noChangeArrowheads="1"/>
          </p:cNvSpPr>
          <p:nvPr/>
        </p:nvSpPr>
        <p:spPr bwMode="auto">
          <a:xfrm>
            <a:off x="4648200" y="4419600"/>
            <a:ext cx="97494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dirty="0" err="1" smtClean="0"/>
              <a:t>D</a:t>
            </a:r>
            <a:r>
              <a:rPr lang="en-US" sz="2000" baseline="-25000" dirty="0" err="1" smtClean="0"/>
              <a:t>Inelastic</a:t>
            </a:r>
            <a:endParaRPr lang="en-US" sz="2000" baseline="-25000" dirty="0"/>
          </a:p>
        </p:txBody>
      </p:sp>
      <p:sp>
        <p:nvSpPr>
          <p:cNvPr id="36" name="Line 25"/>
          <p:cNvSpPr>
            <a:spLocks noChangeShapeType="1"/>
          </p:cNvSpPr>
          <p:nvPr/>
        </p:nvSpPr>
        <p:spPr bwMode="auto">
          <a:xfrm>
            <a:off x="1600200" y="3048000"/>
            <a:ext cx="0" cy="457200"/>
          </a:xfrm>
          <a:prstGeom prst="line">
            <a:avLst/>
          </a:prstGeom>
          <a:noFill/>
          <a:ln w="15875">
            <a:solidFill>
              <a:srgbClr val="FF0000"/>
            </a:solidFill>
            <a:round/>
            <a:headEnd type="stealth" w="lg" len="lg"/>
            <a:tailEnd type="non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8" name="Line 15"/>
          <p:cNvSpPr>
            <a:spLocks noChangeShapeType="1"/>
          </p:cNvSpPr>
          <p:nvPr/>
        </p:nvSpPr>
        <p:spPr bwMode="auto">
          <a:xfrm flipH="1">
            <a:off x="2146300" y="3505200"/>
            <a:ext cx="18161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9" grpId="0" animBg="1"/>
      <p:bldP spid="74760" grpId="0" animBg="1"/>
      <p:bldP spid="74770" grpId="0"/>
      <p:bldP spid="74782" grpId="0" animBg="1"/>
      <p:bldP spid="32" grpId="0" animBg="1"/>
      <p:bldP spid="33" grpId="0"/>
      <p:bldP spid="3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EE474_#3_1/2555_Phatta Kirdruang</a:t>
            </a:r>
            <a:endParaRPr lang="en-US"/>
          </a:p>
        </p:txBody>
      </p:sp>
      <p:sp>
        <p:nvSpPr>
          <p:cNvPr id="28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EC06D-3C91-44EA-A189-001FB42E5E44}" type="slidenum">
              <a:rPr lang="en-US"/>
              <a:pPr/>
              <a:t>20</a:t>
            </a:fld>
            <a:endParaRPr lang="en-US"/>
          </a:p>
        </p:txBody>
      </p:sp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551280" y="304800"/>
            <a:ext cx="8041440" cy="1239837"/>
          </a:xfrm>
        </p:spPr>
        <p:txBody>
          <a:bodyPr/>
          <a:lstStyle/>
          <a:p>
            <a:r>
              <a:rPr lang="en-US" sz="4000" dirty="0" smtClean="0">
                <a:solidFill>
                  <a:schemeClr val="tx1"/>
                </a:solidFill>
              </a:rPr>
              <a:t>Impact of Cigarette Tax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73731" name="Line 3"/>
          <p:cNvSpPr>
            <a:spLocks noChangeShapeType="1"/>
          </p:cNvSpPr>
          <p:nvPr/>
        </p:nvSpPr>
        <p:spPr bwMode="auto">
          <a:xfrm>
            <a:off x="2209800" y="2006600"/>
            <a:ext cx="0" cy="3556000"/>
          </a:xfrm>
          <a:prstGeom prst="line">
            <a:avLst/>
          </a:prstGeom>
          <a:noFill/>
          <a:ln w="38100">
            <a:solidFill>
              <a:srgbClr val="C00000"/>
            </a:solidFill>
            <a:round/>
            <a:headEnd type="stealth" w="lg" len="lg"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3732" name="Line 4"/>
          <p:cNvSpPr>
            <a:spLocks noChangeShapeType="1"/>
          </p:cNvSpPr>
          <p:nvPr/>
        </p:nvSpPr>
        <p:spPr bwMode="auto">
          <a:xfrm flipV="1">
            <a:off x="2209800" y="5505510"/>
            <a:ext cx="4648200" cy="25400"/>
          </a:xfrm>
          <a:prstGeom prst="line">
            <a:avLst/>
          </a:prstGeom>
          <a:noFill/>
          <a:ln w="34925">
            <a:solidFill>
              <a:srgbClr val="C00000"/>
            </a:solidFill>
            <a:round/>
            <a:headEnd/>
            <a:tailEnd type="stealth" w="lg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3735" name="Line 7"/>
          <p:cNvSpPr>
            <a:spLocks noChangeShapeType="1"/>
          </p:cNvSpPr>
          <p:nvPr/>
        </p:nvSpPr>
        <p:spPr bwMode="auto">
          <a:xfrm>
            <a:off x="3810000" y="3403600"/>
            <a:ext cx="0" cy="2057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3736" name="Line 8"/>
          <p:cNvSpPr>
            <a:spLocks noChangeShapeType="1"/>
          </p:cNvSpPr>
          <p:nvPr/>
        </p:nvSpPr>
        <p:spPr bwMode="auto">
          <a:xfrm flipH="1">
            <a:off x="2209800" y="3352800"/>
            <a:ext cx="16002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3737" name="Text Box 9"/>
          <p:cNvSpPr txBox="1">
            <a:spLocks noChangeArrowheads="1"/>
          </p:cNvSpPr>
          <p:nvPr/>
        </p:nvSpPr>
        <p:spPr bwMode="auto">
          <a:xfrm>
            <a:off x="1143001" y="1752600"/>
            <a:ext cx="1219200" cy="400110"/>
          </a:xfrm>
          <a:prstGeom prst="rect">
            <a:avLst/>
          </a:prstGeom>
          <a:noFill/>
          <a:ln w="3175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err="1" smtClean="0"/>
              <a:t>P</a:t>
            </a:r>
            <a:r>
              <a:rPr lang="en-US" sz="2000" baseline="-25000" dirty="0" err="1" smtClean="0"/>
              <a:t>Cigarette</a:t>
            </a:r>
            <a:endParaRPr lang="en-US" sz="2000" dirty="0"/>
          </a:p>
        </p:txBody>
      </p:sp>
      <p:sp>
        <p:nvSpPr>
          <p:cNvPr id="73738" name="Text Box 10"/>
          <p:cNvSpPr txBox="1">
            <a:spLocks noChangeArrowheads="1"/>
          </p:cNvSpPr>
          <p:nvPr/>
        </p:nvSpPr>
        <p:spPr bwMode="auto">
          <a:xfrm>
            <a:off x="6248400" y="5537260"/>
            <a:ext cx="117198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dirty="0" smtClean="0"/>
              <a:t>Cigarette</a:t>
            </a:r>
            <a:endParaRPr lang="en-US" sz="2000" dirty="0"/>
          </a:p>
        </p:txBody>
      </p:sp>
      <p:sp>
        <p:nvSpPr>
          <p:cNvPr id="73743" name="Line 15"/>
          <p:cNvSpPr>
            <a:spLocks noChangeShapeType="1"/>
          </p:cNvSpPr>
          <p:nvPr/>
        </p:nvSpPr>
        <p:spPr bwMode="auto">
          <a:xfrm flipH="1">
            <a:off x="2222500" y="3581400"/>
            <a:ext cx="22733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3744" name="Line 16"/>
          <p:cNvSpPr>
            <a:spLocks noChangeShapeType="1"/>
          </p:cNvSpPr>
          <p:nvPr/>
        </p:nvSpPr>
        <p:spPr bwMode="auto">
          <a:xfrm>
            <a:off x="4572000" y="3581400"/>
            <a:ext cx="0" cy="19050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3745" name="Line 17"/>
          <p:cNvSpPr>
            <a:spLocks noChangeShapeType="1"/>
          </p:cNvSpPr>
          <p:nvPr/>
        </p:nvSpPr>
        <p:spPr bwMode="auto">
          <a:xfrm>
            <a:off x="2362200" y="2895600"/>
            <a:ext cx="4038600" cy="1219200"/>
          </a:xfrm>
          <a:prstGeom prst="line">
            <a:avLst/>
          </a:prstGeom>
          <a:noFill/>
          <a:ln w="38100">
            <a:solidFill>
              <a:srgbClr val="0F04A4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3748" name="Text Box 20"/>
          <p:cNvSpPr txBox="1">
            <a:spLocks noChangeArrowheads="1"/>
          </p:cNvSpPr>
          <p:nvPr/>
        </p:nvSpPr>
        <p:spPr bwMode="auto">
          <a:xfrm>
            <a:off x="1676400" y="3028890"/>
            <a:ext cx="59824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b="1" dirty="0" smtClean="0">
                <a:solidFill>
                  <a:srgbClr val="0F04A4"/>
                </a:solidFill>
              </a:rPr>
              <a:t>P</a:t>
            </a:r>
            <a:r>
              <a:rPr lang="en-US" sz="2000" b="1" baseline="-25000" dirty="0" smtClean="0">
                <a:solidFill>
                  <a:srgbClr val="0F04A4"/>
                </a:solidFill>
              </a:rPr>
              <a:t>2E</a:t>
            </a:r>
            <a:r>
              <a:rPr lang="en-US" sz="2000" b="1" dirty="0" smtClean="0">
                <a:solidFill>
                  <a:srgbClr val="0F04A4"/>
                </a:solidFill>
              </a:rPr>
              <a:t> </a:t>
            </a:r>
            <a:endParaRPr lang="en-US" sz="2000" b="1" dirty="0">
              <a:solidFill>
                <a:srgbClr val="0F04A4"/>
              </a:solidFill>
            </a:endParaRPr>
          </a:p>
        </p:txBody>
      </p:sp>
      <p:sp>
        <p:nvSpPr>
          <p:cNvPr id="73749" name="Text Box 21"/>
          <p:cNvSpPr txBox="1">
            <a:spLocks noChangeArrowheads="1"/>
          </p:cNvSpPr>
          <p:nvPr/>
        </p:nvSpPr>
        <p:spPr bwMode="auto">
          <a:xfrm>
            <a:off x="914400" y="5156200"/>
            <a:ext cx="18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 sz="2000"/>
          </a:p>
        </p:txBody>
      </p:sp>
      <p:sp>
        <p:nvSpPr>
          <p:cNvPr id="73754" name="Text Box 26"/>
          <p:cNvSpPr txBox="1">
            <a:spLocks noChangeArrowheads="1"/>
          </p:cNvSpPr>
          <p:nvPr/>
        </p:nvSpPr>
        <p:spPr bwMode="auto">
          <a:xfrm>
            <a:off x="3581400" y="5467290"/>
            <a:ext cx="6731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0F04A4"/>
                </a:solidFill>
              </a:rPr>
              <a:t>C</a:t>
            </a:r>
            <a:r>
              <a:rPr lang="en-US" sz="2000" b="1" baseline="-25000" dirty="0" smtClean="0">
                <a:solidFill>
                  <a:srgbClr val="0F04A4"/>
                </a:solidFill>
              </a:rPr>
              <a:t>2E</a:t>
            </a:r>
            <a:endParaRPr lang="en-US" sz="2000" b="1" baseline="-25000" dirty="0">
              <a:solidFill>
                <a:srgbClr val="0F04A4"/>
              </a:solidFill>
            </a:endParaRPr>
          </a:p>
        </p:txBody>
      </p:sp>
      <p:sp>
        <p:nvSpPr>
          <p:cNvPr id="73755" name="Text Box 27"/>
          <p:cNvSpPr txBox="1">
            <a:spLocks noChangeArrowheads="1"/>
          </p:cNvSpPr>
          <p:nvPr/>
        </p:nvSpPr>
        <p:spPr bwMode="auto">
          <a:xfrm>
            <a:off x="4479925" y="5470525"/>
            <a:ext cx="6254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dirty="0" smtClean="0"/>
              <a:t>C</a:t>
            </a:r>
            <a:r>
              <a:rPr lang="en-US" sz="2000" baseline="-25000" dirty="0" smtClean="0"/>
              <a:t>1</a:t>
            </a:r>
            <a:endParaRPr lang="en-US" sz="2000" baseline="-25000" dirty="0"/>
          </a:p>
        </p:txBody>
      </p:sp>
      <p:sp>
        <p:nvSpPr>
          <p:cNvPr id="73756" name="Text Box 28"/>
          <p:cNvSpPr txBox="1">
            <a:spLocks noChangeArrowheads="1"/>
          </p:cNvSpPr>
          <p:nvPr/>
        </p:nvSpPr>
        <p:spPr bwMode="auto">
          <a:xfrm>
            <a:off x="1784684" y="3409890"/>
            <a:ext cx="42511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dirty="0" smtClean="0"/>
              <a:t>P</a:t>
            </a:r>
            <a:r>
              <a:rPr lang="en-US" sz="2000" baseline="-25000" dirty="0" smtClean="0"/>
              <a:t>1</a:t>
            </a:r>
            <a:endParaRPr lang="en-US" sz="2000" dirty="0"/>
          </a:p>
        </p:txBody>
      </p:sp>
      <p:sp>
        <p:nvSpPr>
          <p:cNvPr id="73757" name="Text Box 29"/>
          <p:cNvSpPr txBox="1">
            <a:spLocks noChangeArrowheads="1"/>
          </p:cNvSpPr>
          <p:nvPr/>
        </p:nvSpPr>
        <p:spPr bwMode="auto">
          <a:xfrm>
            <a:off x="6249511" y="3714690"/>
            <a:ext cx="88517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b="1" dirty="0" err="1" smtClean="0">
                <a:solidFill>
                  <a:srgbClr val="0F04A4"/>
                </a:solidFill>
              </a:rPr>
              <a:t>D</a:t>
            </a:r>
            <a:r>
              <a:rPr lang="en-US" sz="2000" b="1" baseline="-25000" dirty="0" err="1" smtClean="0">
                <a:solidFill>
                  <a:srgbClr val="0F04A4"/>
                </a:solidFill>
              </a:rPr>
              <a:t>Elastic</a:t>
            </a:r>
            <a:endParaRPr lang="en-US" sz="2000" b="1" baseline="-25000" dirty="0">
              <a:solidFill>
                <a:srgbClr val="0F04A4"/>
              </a:solidFill>
            </a:endParaRPr>
          </a:p>
        </p:txBody>
      </p:sp>
      <p:sp>
        <p:nvSpPr>
          <p:cNvPr id="29" name="Line 25"/>
          <p:cNvSpPr>
            <a:spLocks noChangeShapeType="1"/>
          </p:cNvSpPr>
          <p:nvPr/>
        </p:nvSpPr>
        <p:spPr bwMode="auto">
          <a:xfrm flipH="1">
            <a:off x="1752599" y="3352800"/>
            <a:ext cx="1" cy="304800"/>
          </a:xfrm>
          <a:prstGeom prst="line">
            <a:avLst/>
          </a:prstGeom>
          <a:noFill/>
          <a:ln w="15875">
            <a:solidFill>
              <a:srgbClr val="FF0000"/>
            </a:solidFill>
            <a:round/>
            <a:headEnd type="stealth" w="lg" len="lg"/>
            <a:tailEnd type="non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" name="Line 17"/>
          <p:cNvSpPr>
            <a:spLocks noChangeShapeType="1"/>
          </p:cNvSpPr>
          <p:nvPr/>
        </p:nvSpPr>
        <p:spPr bwMode="auto">
          <a:xfrm>
            <a:off x="3810000" y="2209800"/>
            <a:ext cx="1524000" cy="2819400"/>
          </a:xfrm>
          <a:prstGeom prst="line">
            <a:avLst/>
          </a:prstGeom>
          <a:noFill/>
          <a:ln w="38100">
            <a:solidFill>
              <a:srgbClr val="003618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" name="Text Box 29"/>
          <p:cNvSpPr txBox="1">
            <a:spLocks noChangeArrowheads="1"/>
          </p:cNvSpPr>
          <p:nvPr/>
        </p:nvSpPr>
        <p:spPr bwMode="auto">
          <a:xfrm>
            <a:off x="5349653" y="4933890"/>
            <a:ext cx="103906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b="1" dirty="0" err="1" smtClean="0">
                <a:solidFill>
                  <a:srgbClr val="003618"/>
                </a:solidFill>
              </a:rPr>
              <a:t>D</a:t>
            </a:r>
            <a:r>
              <a:rPr lang="en-US" sz="2000" b="1" baseline="-25000" dirty="0" err="1" smtClean="0">
                <a:solidFill>
                  <a:srgbClr val="003618"/>
                </a:solidFill>
              </a:rPr>
              <a:t>Inelastic</a:t>
            </a:r>
            <a:endParaRPr lang="en-US" sz="2000" b="1" baseline="-25000" dirty="0">
              <a:solidFill>
                <a:srgbClr val="003618"/>
              </a:solidFill>
            </a:endParaRPr>
          </a:p>
        </p:txBody>
      </p:sp>
      <p:cxnSp>
        <p:nvCxnSpPr>
          <p:cNvPr id="30" name="Straight Connector 29"/>
          <p:cNvCxnSpPr/>
          <p:nvPr/>
        </p:nvCxnSpPr>
        <p:spPr>
          <a:xfrm flipV="1">
            <a:off x="3200400" y="2514600"/>
            <a:ext cx="2514600" cy="2362200"/>
          </a:xfrm>
          <a:prstGeom prst="line">
            <a:avLst/>
          </a:prstGeom>
          <a:ln w="349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V="1">
            <a:off x="2819400" y="1905000"/>
            <a:ext cx="2514600" cy="2362200"/>
          </a:xfrm>
          <a:prstGeom prst="line">
            <a:avLst/>
          </a:prstGeom>
          <a:ln w="3492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 Box 29"/>
          <p:cNvSpPr txBox="1">
            <a:spLocks noChangeArrowheads="1"/>
          </p:cNvSpPr>
          <p:nvPr/>
        </p:nvSpPr>
        <p:spPr bwMode="auto">
          <a:xfrm>
            <a:off x="5638800" y="2133600"/>
            <a:ext cx="4058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dirty="0" smtClean="0"/>
              <a:t>S</a:t>
            </a:r>
            <a:r>
              <a:rPr lang="en-US" sz="2000" baseline="-25000" dirty="0" smtClean="0"/>
              <a:t>1</a:t>
            </a:r>
            <a:endParaRPr lang="en-US" sz="2000" baseline="-25000" dirty="0"/>
          </a:p>
        </p:txBody>
      </p:sp>
      <p:sp>
        <p:nvSpPr>
          <p:cNvPr id="34" name="Text Box 29"/>
          <p:cNvSpPr txBox="1">
            <a:spLocks noChangeArrowheads="1"/>
          </p:cNvSpPr>
          <p:nvPr/>
        </p:nvSpPr>
        <p:spPr bwMode="auto">
          <a:xfrm>
            <a:off x="5257800" y="1600200"/>
            <a:ext cx="4058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dirty="0" smtClean="0"/>
              <a:t>S</a:t>
            </a:r>
            <a:r>
              <a:rPr lang="en-US" sz="2000" baseline="-25000" dirty="0" smtClean="0"/>
              <a:t>2</a:t>
            </a:r>
            <a:endParaRPr lang="en-US" sz="2000" baseline="-25000" dirty="0"/>
          </a:p>
        </p:txBody>
      </p:sp>
      <p:sp>
        <p:nvSpPr>
          <p:cNvPr id="35" name="Line 7"/>
          <p:cNvSpPr>
            <a:spLocks noChangeShapeType="1"/>
          </p:cNvSpPr>
          <p:nvPr/>
        </p:nvSpPr>
        <p:spPr bwMode="auto">
          <a:xfrm>
            <a:off x="4191000" y="3022600"/>
            <a:ext cx="0" cy="25400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6" name="Line 8"/>
          <p:cNvSpPr>
            <a:spLocks noChangeShapeType="1"/>
          </p:cNvSpPr>
          <p:nvPr/>
        </p:nvSpPr>
        <p:spPr bwMode="auto">
          <a:xfrm flipH="1">
            <a:off x="2209800" y="2971800"/>
            <a:ext cx="19812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7" name="Text Box 20"/>
          <p:cNvSpPr txBox="1">
            <a:spLocks noChangeArrowheads="1"/>
          </p:cNvSpPr>
          <p:nvPr/>
        </p:nvSpPr>
        <p:spPr bwMode="auto">
          <a:xfrm>
            <a:off x="1716475" y="2667000"/>
            <a:ext cx="7219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003618"/>
                </a:solidFill>
              </a:rPr>
              <a:t>P</a:t>
            </a:r>
            <a:r>
              <a:rPr lang="en-US" sz="2000" b="1" baseline="-25000" dirty="0" smtClean="0">
                <a:solidFill>
                  <a:srgbClr val="003618"/>
                </a:solidFill>
              </a:rPr>
              <a:t>2I</a:t>
            </a:r>
            <a:r>
              <a:rPr lang="en-US" sz="2000" b="1" dirty="0" smtClean="0">
                <a:solidFill>
                  <a:srgbClr val="003618"/>
                </a:solidFill>
              </a:rPr>
              <a:t> </a:t>
            </a:r>
            <a:endParaRPr lang="en-US" sz="2000" b="1" dirty="0">
              <a:solidFill>
                <a:srgbClr val="003618"/>
              </a:solidFill>
            </a:endParaRPr>
          </a:p>
        </p:txBody>
      </p:sp>
      <p:sp>
        <p:nvSpPr>
          <p:cNvPr id="38" name="Text Box 27"/>
          <p:cNvSpPr txBox="1">
            <a:spLocks noChangeArrowheads="1"/>
          </p:cNvSpPr>
          <p:nvPr/>
        </p:nvSpPr>
        <p:spPr bwMode="auto">
          <a:xfrm>
            <a:off x="4038600" y="5486400"/>
            <a:ext cx="6254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dirty="0" smtClean="0">
                <a:solidFill>
                  <a:srgbClr val="003618"/>
                </a:solidFill>
              </a:rPr>
              <a:t>C</a:t>
            </a:r>
            <a:r>
              <a:rPr lang="en-US" sz="2000" baseline="-25000" dirty="0" smtClean="0">
                <a:solidFill>
                  <a:srgbClr val="003618"/>
                </a:solidFill>
              </a:rPr>
              <a:t>2I</a:t>
            </a:r>
            <a:endParaRPr lang="en-US" sz="2000" baseline="-25000" dirty="0">
              <a:solidFill>
                <a:srgbClr val="003618"/>
              </a:solidFill>
            </a:endParaRPr>
          </a:p>
        </p:txBody>
      </p:sp>
      <p:cxnSp>
        <p:nvCxnSpPr>
          <p:cNvPr id="40" name="Straight Arrow Connector 39"/>
          <p:cNvCxnSpPr/>
          <p:nvPr/>
        </p:nvCxnSpPr>
        <p:spPr>
          <a:xfrm>
            <a:off x="5181600" y="2133600"/>
            <a:ext cx="0" cy="83820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4953000" y="2286000"/>
            <a:ext cx="8382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Tax</a:t>
            </a:r>
            <a:endParaRPr lang="en-US" dirty="0"/>
          </a:p>
        </p:txBody>
      </p:sp>
      <p:sp>
        <p:nvSpPr>
          <p:cNvPr id="39" name="Line 25"/>
          <p:cNvSpPr>
            <a:spLocks noChangeShapeType="1"/>
          </p:cNvSpPr>
          <p:nvPr/>
        </p:nvSpPr>
        <p:spPr bwMode="auto">
          <a:xfrm>
            <a:off x="3810001" y="5334000"/>
            <a:ext cx="762000" cy="0"/>
          </a:xfrm>
          <a:prstGeom prst="line">
            <a:avLst/>
          </a:prstGeom>
          <a:noFill/>
          <a:ln w="15875">
            <a:solidFill>
              <a:srgbClr val="FF0000"/>
            </a:solidFill>
            <a:round/>
            <a:headEnd type="stealth" w="lg" len="lg"/>
            <a:tailEnd type="non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2" name="Line 25"/>
          <p:cNvSpPr>
            <a:spLocks noChangeShapeType="1"/>
          </p:cNvSpPr>
          <p:nvPr/>
        </p:nvSpPr>
        <p:spPr bwMode="auto">
          <a:xfrm>
            <a:off x="1676400" y="2895600"/>
            <a:ext cx="0" cy="685800"/>
          </a:xfrm>
          <a:prstGeom prst="line">
            <a:avLst/>
          </a:prstGeom>
          <a:noFill/>
          <a:ln w="15875">
            <a:solidFill>
              <a:srgbClr val="FF33CC"/>
            </a:solidFill>
            <a:round/>
            <a:headEnd type="stealth" w="lg" len="lg"/>
            <a:tailEnd type="non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3" name="Line 25"/>
          <p:cNvSpPr>
            <a:spLocks noChangeShapeType="1"/>
          </p:cNvSpPr>
          <p:nvPr/>
        </p:nvSpPr>
        <p:spPr bwMode="auto">
          <a:xfrm>
            <a:off x="4191002" y="5156200"/>
            <a:ext cx="380998" cy="0"/>
          </a:xfrm>
          <a:prstGeom prst="line">
            <a:avLst/>
          </a:prstGeom>
          <a:noFill/>
          <a:ln w="15875">
            <a:solidFill>
              <a:srgbClr val="FF33CC"/>
            </a:solidFill>
            <a:round/>
            <a:headEnd type="stealth" w="lg" len="lg"/>
            <a:tailEnd type="none" w="med" len="med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5" grpId="0" animBg="1"/>
      <p:bldP spid="73736" grpId="0" animBg="1"/>
      <p:bldP spid="73748" grpId="0"/>
      <p:bldP spid="73754" grpId="0"/>
      <p:bldP spid="29" grpId="0" animBg="1"/>
      <p:bldP spid="24" grpId="0" animBg="1"/>
      <p:bldP spid="34" grpId="0"/>
      <p:bldP spid="35" grpId="0" animBg="1"/>
      <p:bldP spid="36" grpId="1" animBg="1"/>
      <p:bldP spid="37" grpId="1"/>
      <p:bldP spid="38" grpId="0"/>
      <p:bldP spid="41" grpId="0"/>
      <p:bldP spid="39" grpId="0" animBg="1"/>
      <p:bldP spid="42" grpId="1" animBg="1"/>
      <p:bldP spid="4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436563"/>
            <a:ext cx="8041440" cy="1087437"/>
          </a:xfrm>
        </p:spPr>
        <p:txBody>
          <a:bodyPr>
            <a:normAutofit/>
          </a:bodyPr>
          <a:lstStyle/>
          <a:p>
            <a:r>
              <a:rPr lang="en-US" sz="4000" dirty="0" smtClean="0">
                <a:solidFill>
                  <a:schemeClr val="tx1"/>
                </a:solidFill>
              </a:rPr>
              <a:t>Production and Market Supply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752600"/>
            <a:ext cx="7467600" cy="423712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 smtClean="0">
                <a:solidFill>
                  <a:schemeClr val="tx1"/>
                </a:solidFill>
              </a:rPr>
              <a:t>Production function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solidFill>
                  <a:schemeClr val="tx1"/>
                </a:solidFill>
              </a:rPr>
              <a:t>Cost minimization:</a:t>
            </a:r>
          </a:p>
          <a:p>
            <a:pPr lvl="1"/>
            <a:r>
              <a:rPr lang="en-US" dirty="0" err="1" smtClean="0">
                <a:solidFill>
                  <a:schemeClr val="tx1"/>
                </a:solidFill>
              </a:rPr>
              <a:t>Isoquants</a:t>
            </a:r>
            <a:endParaRPr lang="en-US" dirty="0" smtClean="0">
              <a:solidFill>
                <a:schemeClr val="tx1"/>
              </a:solidFill>
            </a:endParaRPr>
          </a:p>
          <a:p>
            <a:pPr lvl="1"/>
            <a:r>
              <a:rPr lang="en-US" dirty="0" err="1" smtClean="0">
                <a:solidFill>
                  <a:schemeClr val="tx1"/>
                </a:solidFill>
              </a:rPr>
              <a:t>Isocost</a:t>
            </a:r>
            <a:r>
              <a:rPr lang="en-US" dirty="0" smtClean="0">
                <a:solidFill>
                  <a:schemeClr val="tx1"/>
                </a:solidFill>
              </a:rPr>
              <a:t> curves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solidFill>
                  <a:schemeClr val="tx1"/>
                </a:solidFill>
              </a:rPr>
              <a:t>Firm’s supply curve under perfect competition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solidFill>
                  <a:schemeClr val="tx1"/>
                </a:solidFill>
              </a:rPr>
              <a:t>Marker supply</a:t>
            </a:r>
          </a:p>
          <a:p>
            <a:pPr>
              <a:buNone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21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EE474_#3_1/2555_Phatta Kirdruang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228600"/>
            <a:ext cx="8041440" cy="1219200"/>
          </a:xfrm>
        </p:spPr>
        <p:txBody>
          <a:bodyPr/>
          <a:lstStyle/>
          <a:p>
            <a:r>
              <a:rPr lang="en-US" sz="4000" dirty="0" smtClean="0">
                <a:solidFill>
                  <a:schemeClr val="tx1"/>
                </a:solidFill>
              </a:rPr>
              <a:t>Production Function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71600"/>
            <a:ext cx="7467600" cy="4618125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1200"/>
              </a:spcBef>
            </a:pPr>
            <a:r>
              <a:rPr lang="en-US" dirty="0" smtClean="0">
                <a:solidFill>
                  <a:schemeClr val="tx1"/>
                </a:solidFill>
              </a:rPr>
              <a:t>Production function shows the </a:t>
            </a:r>
            <a:r>
              <a:rPr lang="en-US" dirty="0" smtClean="0">
                <a:solidFill>
                  <a:srgbClr val="0000FF"/>
                </a:solidFill>
              </a:rPr>
              <a:t>maximum output </a:t>
            </a:r>
            <a:r>
              <a:rPr lang="en-US" dirty="0" smtClean="0">
                <a:solidFill>
                  <a:schemeClr val="tx1"/>
                </a:solidFill>
              </a:rPr>
              <a:t>that can be produced from different combinations of inputs: </a:t>
            </a:r>
            <a:r>
              <a:rPr lang="en-US" dirty="0" smtClean="0">
                <a:solidFill>
                  <a:srgbClr val="0000FF"/>
                </a:solidFill>
              </a:rPr>
              <a:t>Q = f(X</a:t>
            </a:r>
            <a:r>
              <a:rPr lang="en-US" baseline="-25000" dirty="0" smtClean="0">
                <a:solidFill>
                  <a:srgbClr val="0000FF"/>
                </a:solidFill>
              </a:rPr>
              <a:t>1</a:t>
            </a:r>
            <a:r>
              <a:rPr lang="en-US" dirty="0" smtClean="0">
                <a:solidFill>
                  <a:srgbClr val="0000FF"/>
                </a:solidFill>
              </a:rPr>
              <a:t>, X</a:t>
            </a:r>
            <a:r>
              <a:rPr lang="en-US" baseline="-25000" dirty="0" smtClean="0">
                <a:solidFill>
                  <a:srgbClr val="0000FF"/>
                </a:solidFill>
              </a:rPr>
              <a:t>2</a:t>
            </a:r>
            <a:r>
              <a:rPr lang="en-US" dirty="0" smtClean="0">
                <a:solidFill>
                  <a:srgbClr val="0000FF"/>
                </a:solidFill>
              </a:rPr>
              <a:t>, X</a:t>
            </a:r>
            <a:r>
              <a:rPr lang="en-US" baseline="-25000" dirty="0" smtClean="0">
                <a:solidFill>
                  <a:srgbClr val="0000FF"/>
                </a:solidFill>
              </a:rPr>
              <a:t>3</a:t>
            </a:r>
            <a:r>
              <a:rPr lang="en-US" dirty="0" smtClean="0">
                <a:solidFill>
                  <a:srgbClr val="0000FF"/>
                </a:solidFill>
              </a:rPr>
              <a:t>, …)</a:t>
            </a:r>
          </a:p>
          <a:p>
            <a:pPr>
              <a:lnSpc>
                <a:spcPct val="150000"/>
              </a:lnSpc>
              <a:spcBef>
                <a:spcPts val="1200"/>
              </a:spcBef>
            </a:pPr>
            <a:r>
              <a:rPr lang="en-US" dirty="0" smtClean="0">
                <a:solidFill>
                  <a:schemeClr val="tx1"/>
                </a:solidFill>
              </a:rPr>
              <a:t>Example:  Q = f(K, L) = K</a:t>
            </a:r>
            <a:r>
              <a:rPr lang="en-US" baseline="30000" dirty="0" smtClean="0">
                <a:solidFill>
                  <a:schemeClr val="tx1"/>
                </a:solidFill>
              </a:rPr>
              <a:t>0.2</a:t>
            </a:r>
            <a:r>
              <a:rPr lang="en-US" dirty="0" smtClean="0">
                <a:solidFill>
                  <a:schemeClr val="tx1"/>
                </a:solidFill>
              </a:rPr>
              <a:t>L</a:t>
            </a:r>
            <a:r>
              <a:rPr lang="en-US" baseline="30000" dirty="0" smtClean="0">
                <a:solidFill>
                  <a:schemeClr val="tx1"/>
                </a:solidFill>
              </a:rPr>
              <a:t>0.8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Q is output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K and L are inputs.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This function is called “Cobb-Douglas” function.</a:t>
            </a:r>
          </a:p>
          <a:p>
            <a:pPr>
              <a:spcBef>
                <a:spcPts val="1200"/>
              </a:spcBef>
              <a:buNone/>
            </a:pPr>
            <a:endParaRPr lang="en-US" dirty="0" smtClean="0">
              <a:solidFill>
                <a:schemeClr val="tx1"/>
              </a:solidFill>
            </a:endParaRPr>
          </a:p>
          <a:p>
            <a:pPr>
              <a:spcBef>
                <a:spcPts val="1200"/>
              </a:spcBef>
              <a:buNone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EE474_#3_1/2555_Phatta Kirdruang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22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1"/>
            <a:ext cx="8382000" cy="1143000"/>
          </a:xfrm>
        </p:spPr>
        <p:txBody>
          <a:bodyPr/>
          <a:lstStyle/>
          <a:p>
            <a:r>
              <a:rPr lang="en-US" sz="4000" dirty="0" smtClean="0"/>
              <a:t>Production Function:</a:t>
            </a:r>
            <a:br>
              <a:rPr lang="en-US" sz="4000" dirty="0" smtClean="0"/>
            </a:br>
            <a:r>
              <a:rPr lang="en-US" sz="4000" dirty="0" smtClean="0"/>
              <a:t>1 Input &amp; 1 Output</a:t>
            </a:r>
            <a:endParaRPr lang="en-US" sz="4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EE474_#3_1/2555_Phatta Kirdruang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23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2057400" y="2057400"/>
            <a:ext cx="0" cy="342900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>
            <a:off x="2057400" y="5486400"/>
            <a:ext cx="4191000" cy="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524000" y="1764268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HC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324600" y="5193268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</a:t>
            </a:r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2086376" y="2532845"/>
            <a:ext cx="3247623" cy="2927797"/>
          </a:xfrm>
          <a:custGeom>
            <a:avLst/>
            <a:gdLst>
              <a:gd name="connsiteX0" fmla="*/ 0 w 2794716"/>
              <a:gd name="connsiteY0" fmla="*/ 2927797 h 2927797"/>
              <a:gd name="connsiteX1" fmla="*/ 360609 w 2794716"/>
              <a:gd name="connsiteY1" fmla="*/ 2786130 h 2927797"/>
              <a:gd name="connsiteX2" fmla="*/ 772733 w 2794716"/>
              <a:gd name="connsiteY2" fmla="*/ 2399763 h 2927797"/>
              <a:gd name="connsiteX3" fmla="*/ 991674 w 2794716"/>
              <a:gd name="connsiteY3" fmla="*/ 1820214 h 2927797"/>
              <a:gd name="connsiteX4" fmla="*/ 1146220 w 2794716"/>
              <a:gd name="connsiteY4" fmla="*/ 1266423 h 2927797"/>
              <a:gd name="connsiteX5" fmla="*/ 1390919 w 2794716"/>
              <a:gd name="connsiteY5" fmla="*/ 648237 h 2927797"/>
              <a:gd name="connsiteX6" fmla="*/ 1712891 w 2794716"/>
              <a:gd name="connsiteY6" fmla="*/ 223234 h 2927797"/>
              <a:gd name="connsiteX7" fmla="*/ 2163651 w 2794716"/>
              <a:gd name="connsiteY7" fmla="*/ 4293 h 2927797"/>
              <a:gd name="connsiteX8" fmla="*/ 2794716 w 2794716"/>
              <a:gd name="connsiteY8" fmla="*/ 197476 h 2927797"/>
              <a:gd name="connsiteX9" fmla="*/ 2794716 w 2794716"/>
              <a:gd name="connsiteY9" fmla="*/ 197476 h 2927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794716" h="2927797">
                <a:moveTo>
                  <a:pt x="0" y="2927797"/>
                </a:moveTo>
                <a:cubicBezTo>
                  <a:pt x="115910" y="2900966"/>
                  <a:pt x="231820" y="2874136"/>
                  <a:pt x="360609" y="2786130"/>
                </a:cubicBezTo>
                <a:cubicBezTo>
                  <a:pt x="489398" y="2698124"/>
                  <a:pt x="667556" y="2560749"/>
                  <a:pt x="772733" y="2399763"/>
                </a:cubicBezTo>
                <a:cubicBezTo>
                  <a:pt x="877911" y="2238777"/>
                  <a:pt x="929426" y="2009104"/>
                  <a:pt x="991674" y="1820214"/>
                </a:cubicBezTo>
                <a:cubicBezTo>
                  <a:pt x="1053922" y="1631324"/>
                  <a:pt x="1079679" y="1461753"/>
                  <a:pt x="1146220" y="1266423"/>
                </a:cubicBezTo>
                <a:cubicBezTo>
                  <a:pt x="1212761" y="1071094"/>
                  <a:pt x="1296474" y="822102"/>
                  <a:pt x="1390919" y="648237"/>
                </a:cubicBezTo>
                <a:cubicBezTo>
                  <a:pt x="1485364" y="474372"/>
                  <a:pt x="1584102" y="330558"/>
                  <a:pt x="1712891" y="223234"/>
                </a:cubicBezTo>
                <a:cubicBezTo>
                  <a:pt x="1841680" y="115910"/>
                  <a:pt x="1983347" y="8586"/>
                  <a:pt x="2163651" y="4293"/>
                </a:cubicBezTo>
                <a:cubicBezTo>
                  <a:pt x="2343955" y="0"/>
                  <a:pt x="2794716" y="197476"/>
                  <a:pt x="2794716" y="197476"/>
                </a:cubicBezTo>
                <a:lnTo>
                  <a:pt x="2794716" y="197476"/>
                </a:lnTo>
              </a:path>
            </a:pathLst>
          </a:custGeom>
          <a:ln w="31750">
            <a:solidFill>
              <a:srgbClr val="0F04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181600" y="2133600"/>
            <a:ext cx="32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Output or Total Product (TP): </a:t>
            </a:r>
          </a:p>
          <a:p>
            <a:r>
              <a:rPr lang="en-US" dirty="0" smtClean="0">
                <a:solidFill>
                  <a:srgbClr val="0000FF"/>
                </a:solidFill>
              </a:rPr>
              <a:t>HC = F(L)</a:t>
            </a:r>
            <a:endParaRPr lang="en-US" dirty="0">
              <a:solidFill>
                <a:srgbClr val="0000FF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 flipH="1">
            <a:off x="3276600" y="4114800"/>
            <a:ext cx="304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3581400" y="3409682"/>
            <a:ext cx="0" cy="7051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4038600" y="3352800"/>
            <a:ext cx="335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Slope = Marginal Product (MP)</a:t>
            </a:r>
          </a:p>
          <a:p>
            <a:r>
              <a:rPr lang="en-US" dirty="0" smtClean="0"/>
              <a:t>            = </a:t>
            </a:r>
            <a:r>
              <a:rPr lang="en-US" dirty="0" smtClean="0">
                <a:latin typeface="Gill Sans MT"/>
              </a:rPr>
              <a:t>∆HC/∆L</a:t>
            </a:r>
            <a:endParaRPr lang="en-US" dirty="0"/>
          </a:p>
        </p:txBody>
      </p:sp>
      <p:cxnSp>
        <p:nvCxnSpPr>
          <p:cNvPr id="30" name="Straight Arrow Connector 29"/>
          <p:cNvCxnSpPr/>
          <p:nvPr/>
        </p:nvCxnSpPr>
        <p:spPr>
          <a:xfrm flipH="1">
            <a:off x="3657600" y="3733800"/>
            <a:ext cx="3810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2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EE474_#3_1/2555_Phatta Kirdruang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24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533400" y="228600"/>
            <a:ext cx="804144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Production Function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1371600" y="1817132"/>
            <a:ext cx="0" cy="342900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>
            <a:off x="1371600" y="5246132"/>
            <a:ext cx="4191000" cy="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838200" y="1524000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HC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638800" y="4953000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</a:t>
            </a:r>
            <a:endParaRPr lang="en-US" dirty="0"/>
          </a:p>
        </p:txBody>
      </p:sp>
      <p:sp>
        <p:nvSpPr>
          <p:cNvPr id="11" name="Freeform 10"/>
          <p:cNvSpPr/>
          <p:nvPr/>
        </p:nvSpPr>
        <p:spPr>
          <a:xfrm>
            <a:off x="1371600" y="2045732"/>
            <a:ext cx="3352800" cy="3174642"/>
          </a:xfrm>
          <a:custGeom>
            <a:avLst/>
            <a:gdLst>
              <a:gd name="connsiteX0" fmla="*/ 0 w 2794716"/>
              <a:gd name="connsiteY0" fmla="*/ 2927797 h 2927797"/>
              <a:gd name="connsiteX1" fmla="*/ 360609 w 2794716"/>
              <a:gd name="connsiteY1" fmla="*/ 2786130 h 2927797"/>
              <a:gd name="connsiteX2" fmla="*/ 772733 w 2794716"/>
              <a:gd name="connsiteY2" fmla="*/ 2399763 h 2927797"/>
              <a:gd name="connsiteX3" fmla="*/ 991674 w 2794716"/>
              <a:gd name="connsiteY3" fmla="*/ 1820214 h 2927797"/>
              <a:gd name="connsiteX4" fmla="*/ 1146220 w 2794716"/>
              <a:gd name="connsiteY4" fmla="*/ 1266423 h 2927797"/>
              <a:gd name="connsiteX5" fmla="*/ 1390919 w 2794716"/>
              <a:gd name="connsiteY5" fmla="*/ 648237 h 2927797"/>
              <a:gd name="connsiteX6" fmla="*/ 1712891 w 2794716"/>
              <a:gd name="connsiteY6" fmla="*/ 223234 h 2927797"/>
              <a:gd name="connsiteX7" fmla="*/ 2163651 w 2794716"/>
              <a:gd name="connsiteY7" fmla="*/ 4293 h 2927797"/>
              <a:gd name="connsiteX8" fmla="*/ 2794716 w 2794716"/>
              <a:gd name="connsiteY8" fmla="*/ 197476 h 2927797"/>
              <a:gd name="connsiteX9" fmla="*/ 2794716 w 2794716"/>
              <a:gd name="connsiteY9" fmla="*/ 197476 h 2927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794716" h="2927797">
                <a:moveTo>
                  <a:pt x="0" y="2927797"/>
                </a:moveTo>
                <a:cubicBezTo>
                  <a:pt x="115910" y="2900966"/>
                  <a:pt x="231820" y="2874136"/>
                  <a:pt x="360609" y="2786130"/>
                </a:cubicBezTo>
                <a:cubicBezTo>
                  <a:pt x="489398" y="2698124"/>
                  <a:pt x="667556" y="2560749"/>
                  <a:pt x="772733" y="2399763"/>
                </a:cubicBezTo>
                <a:cubicBezTo>
                  <a:pt x="877911" y="2238777"/>
                  <a:pt x="929426" y="2009104"/>
                  <a:pt x="991674" y="1820214"/>
                </a:cubicBezTo>
                <a:cubicBezTo>
                  <a:pt x="1053922" y="1631324"/>
                  <a:pt x="1079679" y="1461753"/>
                  <a:pt x="1146220" y="1266423"/>
                </a:cubicBezTo>
                <a:cubicBezTo>
                  <a:pt x="1212761" y="1071094"/>
                  <a:pt x="1296474" y="822102"/>
                  <a:pt x="1390919" y="648237"/>
                </a:cubicBezTo>
                <a:cubicBezTo>
                  <a:pt x="1485364" y="474372"/>
                  <a:pt x="1584102" y="330558"/>
                  <a:pt x="1712891" y="223234"/>
                </a:cubicBezTo>
                <a:cubicBezTo>
                  <a:pt x="1841680" y="115910"/>
                  <a:pt x="1983347" y="8586"/>
                  <a:pt x="2163651" y="4293"/>
                </a:cubicBezTo>
                <a:cubicBezTo>
                  <a:pt x="2343955" y="0"/>
                  <a:pt x="2794716" y="197476"/>
                  <a:pt x="2794716" y="197476"/>
                </a:cubicBezTo>
                <a:lnTo>
                  <a:pt x="2794716" y="197476"/>
                </a:lnTo>
              </a:path>
            </a:pathLst>
          </a:custGeom>
          <a:ln w="31750">
            <a:solidFill>
              <a:srgbClr val="0F04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2590800" y="3036332"/>
            <a:ext cx="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Freeform 12"/>
          <p:cNvSpPr/>
          <p:nvPr/>
        </p:nvSpPr>
        <p:spPr>
          <a:xfrm>
            <a:off x="1387699" y="3048000"/>
            <a:ext cx="2650901" cy="2666999"/>
          </a:xfrm>
          <a:custGeom>
            <a:avLst/>
            <a:gdLst>
              <a:gd name="connsiteX0" fmla="*/ 0 w 2511380"/>
              <a:gd name="connsiteY0" fmla="*/ 2017690 h 2507087"/>
              <a:gd name="connsiteX1" fmla="*/ 103031 w 2511380"/>
              <a:gd name="connsiteY1" fmla="*/ 1515414 h 2507087"/>
              <a:gd name="connsiteX2" fmla="*/ 103031 w 2511380"/>
              <a:gd name="connsiteY2" fmla="*/ 1515414 h 2507087"/>
              <a:gd name="connsiteX3" fmla="*/ 244698 w 2511380"/>
              <a:gd name="connsiteY3" fmla="*/ 1038896 h 2507087"/>
              <a:gd name="connsiteX4" fmla="*/ 502276 w 2511380"/>
              <a:gd name="connsiteY4" fmla="*/ 536620 h 2507087"/>
              <a:gd name="connsiteX5" fmla="*/ 824247 w 2511380"/>
              <a:gd name="connsiteY5" fmla="*/ 163133 h 2507087"/>
              <a:gd name="connsiteX6" fmla="*/ 1197735 w 2511380"/>
              <a:gd name="connsiteY6" fmla="*/ 21465 h 2507087"/>
              <a:gd name="connsiteX7" fmla="*/ 1661374 w 2511380"/>
              <a:gd name="connsiteY7" fmla="*/ 291921 h 2507087"/>
              <a:gd name="connsiteX8" fmla="*/ 2034862 w 2511380"/>
              <a:gd name="connsiteY8" fmla="*/ 755561 h 2507087"/>
              <a:gd name="connsiteX9" fmla="*/ 2279560 w 2511380"/>
              <a:gd name="connsiteY9" fmla="*/ 1283594 h 2507087"/>
              <a:gd name="connsiteX10" fmla="*/ 2395470 w 2511380"/>
              <a:gd name="connsiteY10" fmla="*/ 1708597 h 2507087"/>
              <a:gd name="connsiteX11" fmla="*/ 2446986 w 2511380"/>
              <a:gd name="connsiteY11" fmla="*/ 2030569 h 2507087"/>
              <a:gd name="connsiteX12" fmla="*/ 2511380 w 2511380"/>
              <a:gd name="connsiteY12" fmla="*/ 2507087 h 2507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511380" h="2507087">
                <a:moveTo>
                  <a:pt x="0" y="2017690"/>
                </a:moveTo>
                <a:lnTo>
                  <a:pt x="103031" y="1515414"/>
                </a:lnTo>
                <a:lnTo>
                  <a:pt x="103031" y="1515414"/>
                </a:lnTo>
                <a:cubicBezTo>
                  <a:pt x="126642" y="1435994"/>
                  <a:pt x="178157" y="1202028"/>
                  <a:pt x="244698" y="1038896"/>
                </a:cubicBezTo>
                <a:cubicBezTo>
                  <a:pt x="311239" y="875764"/>
                  <a:pt x="405684" y="682581"/>
                  <a:pt x="502276" y="536620"/>
                </a:cubicBezTo>
                <a:cubicBezTo>
                  <a:pt x="598868" y="390659"/>
                  <a:pt x="708337" y="248992"/>
                  <a:pt x="824247" y="163133"/>
                </a:cubicBezTo>
                <a:cubicBezTo>
                  <a:pt x="940157" y="77274"/>
                  <a:pt x="1058214" y="0"/>
                  <a:pt x="1197735" y="21465"/>
                </a:cubicBezTo>
                <a:cubicBezTo>
                  <a:pt x="1337256" y="42930"/>
                  <a:pt x="1521853" y="169572"/>
                  <a:pt x="1661374" y="291921"/>
                </a:cubicBezTo>
                <a:cubicBezTo>
                  <a:pt x="1800895" y="414270"/>
                  <a:pt x="1931831" y="590282"/>
                  <a:pt x="2034862" y="755561"/>
                </a:cubicBezTo>
                <a:cubicBezTo>
                  <a:pt x="2137893" y="920840"/>
                  <a:pt x="2219459" y="1124755"/>
                  <a:pt x="2279560" y="1283594"/>
                </a:cubicBezTo>
                <a:cubicBezTo>
                  <a:pt x="2339661" y="1442433"/>
                  <a:pt x="2367566" y="1584101"/>
                  <a:pt x="2395470" y="1708597"/>
                </a:cubicBezTo>
                <a:cubicBezTo>
                  <a:pt x="2423374" y="1833093"/>
                  <a:pt x="2427668" y="1897487"/>
                  <a:pt x="2446986" y="2030569"/>
                </a:cubicBezTo>
                <a:cubicBezTo>
                  <a:pt x="2466304" y="2163651"/>
                  <a:pt x="2488842" y="2335369"/>
                  <a:pt x="2511380" y="2507087"/>
                </a:cubicBezTo>
              </a:path>
            </a:pathLst>
          </a:cu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3962400" y="2050387"/>
            <a:ext cx="0" cy="3207413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4648200" y="2057400"/>
            <a:ext cx="685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F04A4"/>
                </a:solidFill>
              </a:rPr>
              <a:t>TP</a:t>
            </a:r>
            <a:endParaRPr lang="en-US" sz="2000" dirty="0">
              <a:solidFill>
                <a:srgbClr val="0F04A4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962400" y="5391090"/>
            <a:ext cx="685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</a:rPr>
              <a:t>MP</a:t>
            </a:r>
            <a:endParaRPr lang="en-US" sz="2000" dirty="0">
              <a:solidFill>
                <a:srgbClr val="FF0000"/>
              </a:solidFill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>
            <a:off x="3276600" y="2057400"/>
            <a:ext cx="1295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Callout 18"/>
          <p:cNvSpPr/>
          <p:nvPr/>
        </p:nvSpPr>
        <p:spPr>
          <a:xfrm>
            <a:off x="3505200" y="1447800"/>
            <a:ext cx="1600200" cy="381000"/>
          </a:xfrm>
          <a:prstGeom prst="wedgeEllipseCallout">
            <a:avLst>
              <a:gd name="adj1" fmla="val -24857"/>
              <a:gd name="adj2" fmla="val 109824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MP = 0</a:t>
            </a: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20" name="Straight Connector 19"/>
          <p:cNvCxnSpPr/>
          <p:nvPr/>
        </p:nvCxnSpPr>
        <p:spPr>
          <a:xfrm flipV="1">
            <a:off x="2438400" y="3352800"/>
            <a:ext cx="381000" cy="11430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val Callout 20"/>
          <p:cNvSpPr/>
          <p:nvPr/>
        </p:nvSpPr>
        <p:spPr>
          <a:xfrm>
            <a:off x="2590800" y="4114800"/>
            <a:ext cx="1066800" cy="685800"/>
          </a:xfrm>
          <a:prstGeom prst="wedgeEllipseCallout">
            <a:avLst>
              <a:gd name="adj1" fmla="val -47794"/>
              <a:gd name="adj2" fmla="val -78721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MP is max.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76800" y="2912983"/>
            <a:ext cx="358140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i="1" dirty="0" smtClean="0">
                <a:solidFill>
                  <a:srgbClr val="0F04A4"/>
                </a:solidFill>
              </a:rPr>
              <a:t>Law of Diminishing Returns:</a:t>
            </a:r>
          </a:p>
          <a:p>
            <a:r>
              <a:rPr lang="en-US" sz="2000" dirty="0" smtClean="0"/>
              <a:t>The marginal product of labor falls as more output is produced.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7" grpId="0"/>
      <p:bldP spid="19" grpId="0" animBg="1"/>
      <p:bldP spid="21" grpId="0" animBg="1"/>
      <p:bldP spid="2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436563"/>
            <a:ext cx="8041440" cy="1087437"/>
          </a:xfrm>
        </p:spPr>
        <p:txBody>
          <a:bodyPr/>
          <a:lstStyle/>
          <a:p>
            <a:r>
              <a:rPr lang="en-US" sz="4000" dirty="0" smtClean="0"/>
              <a:t>Production of 2 Inputs:</a:t>
            </a:r>
            <a:br>
              <a:rPr lang="en-US" sz="4000" dirty="0" smtClean="0"/>
            </a:br>
            <a:r>
              <a:rPr lang="en-US" sz="4400" dirty="0" err="1" smtClean="0">
                <a:solidFill>
                  <a:srgbClr val="0F04A4"/>
                </a:solidFill>
              </a:rPr>
              <a:t>Isoquant</a:t>
            </a:r>
            <a:endParaRPr lang="en-US" sz="4400" dirty="0">
              <a:solidFill>
                <a:srgbClr val="0F04A4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EE474_#3_1/2555_Phatta Kirdruang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25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600200" y="2221468"/>
            <a:ext cx="0" cy="342900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>
            <a:off x="1600200" y="5650468"/>
            <a:ext cx="4191000" cy="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143000" y="1916668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K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5867400" y="5421868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</a:t>
            </a:r>
            <a:endParaRPr lang="en-US" dirty="0"/>
          </a:p>
        </p:txBody>
      </p:sp>
      <p:sp>
        <p:nvSpPr>
          <p:cNvPr id="12" name="Freeform 11"/>
          <p:cNvSpPr/>
          <p:nvPr/>
        </p:nvSpPr>
        <p:spPr>
          <a:xfrm>
            <a:off x="2057400" y="2831069"/>
            <a:ext cx="3429000" cy="2362199"/>
          </a:xfrm>
          <a:custGeom>
            <a:avLst/>
            <a:gdLst>
              <a:gd name="connsiteX0" fmla="*/ 0 w 2601532"/>
              <a:gd name="connsiteY0" fmla="*/ 0 h 2155065"/>
              <a:gd name="connsiteX1" fmla="*/ 64394 w 2601532"/>
              <a:gd name="connsiteY1" fmla="*/ 553791 h 2155065"/>
              <a:gd name="connsiteX2" fmla="*/ 257577 w 2601532"/>
              <a:gd name="connsiteY2" fmla="*/ 1171977 h 2155065"/>
              <a:gd name="connsiteX3" fmla="*/ 643943 w 2601532"/>
              <a:gd name="connsiteY3" fmla="*/ 1661374 h 2155065"/>
              <a:gd name="connsiteX4" fmla="*/ 1236371 w 2601532"/>
              <a:gd name="connsiteY4" fmla="*/ 1957588 h 2155065"/>
              <a:gd name="connsiteX5" fmla="*/ 2099256 w 2601532"/>
              <a:gd name="connsiteY5" fmla="*/ 2125014 h 2155065"/>
              <a:gd name="connsiteX6" fmla="*/ 2601532 w 2601532"/>
              <a:gd name="connsiteY6" fmla="*/ 2137893 h 2155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01532" h="2155065">
                <a:moveTo>
                  <a:pt x="0" y="0"/>
                </a:moveTo>
                <a:cubicBezTo>
                  <a:pt x="10732" y="179231"/>
                  <a:pt x="21465" y="358462"/>
                  <a:pt x="64394" y="553791"/>
                </a:cubicBezTo>
                <a:cubicBezTo>
                  <a:pt x="107323" y="749120"/>
                  <a:pt x="160986" y="987380"/>
                  <a:pt x="257577" y="1171977"/>
                </a:cubicBezTo>
                <a:cubicBezTo>
                  <a:pt x="354169" y="1356574"/>
                  <a:pt x="480811" y="1530439"/>
                  <a:pt x="643943" y="1661374"/>
                </a:cubicBezTo>
                <a:cubicBezTo>
                  <a:pt x="807075" y="1792309"/>
                  <a:pt x="993819" y="1880315"/>
                  <a:pt x="1236371" y="1957588"/>
                </a:cubicBezTo>
                <a:cubicBezTo>
                  <a:pt x="1478923" y="2034861"/>
                  <a:pt x="1871729" y="2094963"/>
                  <a:pt x="2099256" y="2125014"/>
                </a:cubicBezTo>
                <a:cubicBezTo>
                  <a:pt x="2326783" y="2155065"/>
                  <a:pt x="2464157" y="2146479"/>
                  <a:pt x="2601532" y="2137893"/>
                </a:cubicBezTo>
              </a:path>
            </a:pathLst>
          </a:cu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971800" y="2145268"/>
            <a:ext cx="54864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err="1" smtClean="0"/>
              <a:t>Isoquants</a:t>
            </a:r>
            <a:r>
              <a:rPr lang="en-US" sz="2200" b="1" dirty="0" smtClean="0"/>
              <a:t>: </a:t>
            </a:r>
          </a:p>
          <a:p>
            <a:r>
              <a:rPr lang="en-US" sz="2000" dirty="0" smtClean="0">
                <a:solidFill>
                  <a:srgbClr val="0F04A4"/>
                </a:solidFill>
              </a:rPr>
              <a:t>Slope</a:t>
            </a:r>
            <a:r>
              <a:rPr lang="en-US" sz="2400" dirty="0" smtClean="0">
                <a:solidFill>
                  <a:srgbClr val="0F04A4"/>
                </a:solidFill>
              </a:rPr>
              <a:t> = </a:t>
            </a:r>
            <a:r>
              <a:rPr lang="en-US" sz="2000" dirty="0" smtClean="0">
                <a:solidFill>
                  <a:srgbClr val="0F04A4"/>
                </a:solidFill>
              </a:rPr>
              <a:t>Marginal Rate of Technical Substitution 	(MRTS</a:t>
            </a:r>
            <a:r>
              <a:rPr lang="en-US" sz="2000" baseline="-25000" dirty="0" smtClean="0">
                <a:solidFill>
                  <a:srgbClr val="0F04A4"/>
                </a:solidFill>
              </a:rPr>
              <a:t>LK</a:t>
            </a:r>
            <a:r>
              <a:rPr lang="en-US" sz="2000" dirty="0" smtClean="0">
                <a:solidFill>
                  <a:srgbClr val="0F04A4"/>
                </a:solidFill>
              </a:rPr>
              <a:t>)</a:t>
            </a:r>
          </a:p>
          <a:p>
            <a:pPr indent="-731520">
              <a:spcBef>
                <a:spcPts val="1200"/>
              </a:spcBef>
            </a:pPr>
            <a:r>
              <a:rPr lang="en-US" sz="2000" dirty="0" smtClean="0"/>
              <a:t> MRTS</a:t>
            </a:r>
            <a:r>
              <a:rPr lang="en-US" sz="2000" baseline="-25000" dirty="0" smtClean="0"/>
              <a:t>LK</a:t>
            </a:r>
            <a:r>
              <a:rPr lang="en-US" sz="2000" dirty="0" smtClean="0"/>
              <a:t>&lt;0 </a:t>
            </a:r>
            <a:r>
              <a:rPr lang="en-US" sz="2000" dirty="0" smtClean="0">
                <a:sym typeface="Wingdings" pitchFamily="2" charset="2"/>
              </a:rPr>
              <a:t> Possibility of substituting inputs in the production process </a:t>
            </a:r>
            <a:endParaRPr lang="en-US" sz="2000" dirty="0" smtClean="0"/>
          </a:p>
          <a:p>
            <a:endParaRPr lang="en-US" sz="2400" dirty="0"/>
          </a:p>
        </p:txBody>
      </p:sp>
      <p:sp>
        <p:nvSpPr>
          <p:cNvPr id="11" name="Freeform 10"/>
          <p:cNvSpPr/>
          <p:nvPr/>
        </p:nvSpPr>
        <p:spPr>
          <a:xfrm>
            <a:off x="2438400" y="2450068"/>
            <a:ext cx="3429000" cy="2362199"/>
          </a:xfrm>
          <a:custGeom>
            <a:avLst/>
            <a:gdLst>
              <a:gd name="connsiteX0" fmla="*/ 0 w 2601532"/>
              <a:gd name="connsiteY0" fmla="*/ 0 h 2155065"/>
              <a:gd name="connsiteX1" fmla="*/ 64394 w 2601532"/>
              <a:gd name="connsiteY1" fmla="*/ 553791 h 2155065"/>
              <a:gd name="connsiteX2" fmla="*/ 257577 w 2601532"/>
              <a:gd name="connsiteY2" fmla="*/ 1171977 h 2155065"/>
              <a:gd name="connsiteX3" fmla="*/ 643943 w 2601532"/>
              <a:gd name="connsiteY3" fmla="*/ 1661374 h 2155065"/>
              <a:gd name="connsiteX4" fmla="*/ 1236371 w 2601532"/>
              <a:gd name="connsiteY4" fmla="*/ 1957588 h 2155065"/>
              <a:gd name="connsiteX5" fmla="*/ 2099256 w 2601532"/>
              <a:gd name="connsiteY5" fmla="*/ 2125014 h 2155065"/>
              <a:gd name="connsiteX6" fmla="*/ 2601532 w 2601532"/>
              <a:gd name="connsiteY6" fmla="*/ 2137893 h 2155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01532" h="2155065">
                <a:moveTo>
                  <a:pt x="0" y="0"/>
                </a:moveTo>
                <a:cubicBezTo>
                  <a:pt x="10732" y="179231"/>
                  <a:pt x="21465" y="358462"/>
                  <a:pt x="64394" y="553791"/>
                </a:cubicBezTo>
                <a:cubicBezTo>
                  <a:pt x="107323" y="749120"/>
                  <a:pt x="160986" y="987380"/>
                  <a:pt x="257577" y="1171977"/>
                </a:cubicBezTo>
                <a:cubicBezTo>
                  <a:pt x="354169" y="1356574"/>
                  <a:pt x="480811" y="1530439"/>
                  <a:pt x="643943" y="1661374"/>
                </a:cubicBezTo>
                <a:cubicBezTo>
                  <a:pt x="807075" y="1792309"/>
                  <a:pt x="993819" y="1880315"/>
                  <a:pt x="1236371" y="1957588"/>
                </a:cubicBezTo>
                <a:cubicBezTo>
                  <a:pt x="1478923" y="2034861"/>
                  <a:pt x="1871729" y="2094963"/>
                  <a:pt x="2099256" y="2125014"/>
                </a:cubicBezTo>
                <a:cubicBezTo>
                  <a:pt x="2326783" y="2155065"/>
                  <a:pt x="2464157" y="2146479"/>
                  <a:pt x="2601532" y="2137893"/>
                </a:cubicBezTo>
              </a:path>
            </a:pathLst>
          </a:custGeom>
          <a:ln w="349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5867400" y="4595336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 smtClean="0"/>
              <a:t>2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5410200" y="4900136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 smtClean="0"/>
              <a:t>1</a:t>
            </a:r>
            <a:endParaRPr lang="en-US" dirty="0"/>
          </a:p>
        </p:txBody>
      </p:sp>
      <p:cxnSp>
        <p:nvCxnSpPr>
          <p:cNvPr id="17" name="Straight Arrow Connector 16"/>
          <p:cNvCxnSpPr/>
          <p:nvPr/>
        </p:nvCxnSpPr>
        <p:spPr>
          <a:xfrm flipH="1">
            <a:off x="2209800" y="2450068"/>
            <a:ext cx="7620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>
            <a:off x="2590800" y="2373868"/>
            <a:ext cx="381000" cy="228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304801"/>
            <a:ext cx="8041440" cy="914399"/>
          </a:xfrm>
        </p:spPr>
        <p:txBody>
          <a:bodyPr/>
          <a:lstStyle/>
          <a:p>
            <a:r>
              <a:rPr lang="en-US" sz="4400" dirty="0" err="1" smtClean="0"/>
              <a:t>Isocost</a:t>
            </a:r>
            <a:r>
              <a:rPr lang="en-US" sz="4400" dirty="0" smtClean="0"/>
              <a:t> Curve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219200"/>
            <a:ext cx="7543800" cy="4770525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The </a:t>
            </a:r>
            <a:r>
              <a:rPr lang="en-US" dirty="0" err="1" smtClean="0">
                <a:solidFill>
                  <a:schemeClr val="tx1"/>
                </a:solidFill>
              </a:rPr>
              <a:t>isocost</a:t>
            </a:r>
            <a:r>
              <a:rPr lang="en-US" dirty="0" smtClean="0">
                <a:solidFill>
                  <a:schemeClr val="tx1"/>
                </a:solidFill>
              </a:rPr>
              <a:t> curve represents all the combinations of K and L that could be purchased at a </a:t>
            </a:r>
            <a:r>
              <a:rPr lang="en-US" u="sng" dirty="0" smtClean="0">
                <a:solidFill>
                  <a:schemeClr val="tx1"/>
                </a:solidFill>
              </a:rPr>
              <a:t>given cost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</a:p>
          <a:p>
            <a:pPr marL="228600" lvl="1"/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rgbClr val="FF0000"/>
                </a:solidFill>
              </a:rPr>
              <a:t>TC = </a:t>
            </a:r>
            <a:r>
              <a:rPr lang="en-US" dirty="0" err="1" smtClean="0">
                <a:solidFill>
                  <a:srgbClr val="FF0000"/>
                </a:solidFill>
              </a:rPr>
              <a:t>rK</a:t>
            </a:r>
            <a:r>
              <a:rPr lang="en-US" dirty="0" smtClean="0">
                <a:solidFill>
                  <a:srgbClr val="FF0000"/>
                </a:solidFill>
              </a:rPr>
              <a:t> + </a:t>
            </a:r>
            <a:r>
              <a:rPr lang="en-US" dirty="0" err="1" smtClean="0">
                <a:solidFill>
                  <a:srgbClr val="FF0000"/>
                </a:solidFill>
              </a:rPr>
              <a:t>wL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, where r is the price per unit of capital and w is the price per unit of labor 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EE474_#3_1/2555_Phatta Kirdruang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26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2057400" y="2895600"/>
            <a:ext cx="0" cy="297180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>
            <a:off x="2057400" y="5867400"/>
            <a:ext cx="4191000" cy="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676400" y="2907268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 K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248400" y="541020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</a:t>
            </a:r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2057400" y="3429000"/>
            <a:ext cx="2743200" cy="2438400"/>
          </a:xfrm>
          <a:prstGeom prst="line">
            <a:avLst/>
          </a:prstGeom>
          <a:ln w="31750">
            <a:solidFill>
              <a:srgbClr val="0F04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2895600" y="3581400"/>
            <a:ext cx="685800" cy="42493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3505200" y="3200400"/>
            <a:ext cx="4267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>
                <a:solidFill>
                  <a:srgbClr val="0F04A4"/>
                </a:solidFill>
              </a:rPr>
              <a:t>K = TC/r – (w/r)L </a:t>
            </a:r>
            <a:endParaRPr lang="en-US" sz="2200" dirty="0" smtClean="0"/>
          </a:p>
        </p:txBody>
      </p:sp>
      <p:cxnSp>
        <p:nvCxnSpPr>
          <p:cNvPr id="22" name="Straight Connector 21"/>
          <p:cNvCxnSpPr/>
          <p:nvPr/>
        </p:nvCxnSpPr>
        <p:spPr>
          <a:xfrm>
            <a:off x="2057400" y="4114800"/>
            <a:ext cx="1981200" cy="1752600"/>
          </a:xfrm>
          <a:prstGeom prst="line">
            <a:avLst/>
          </a:prstGeom>
          <a:ln w="31750">
            <a:solidFill>
              <a:srgbClr val="0F04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4038600" y="4953000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TC</a:t>
            </a:r>
            <a:r>
              <a:rPr lang="en-US" b="1" baseline="-25000" dirty="0" smtClean="0"/>
              <a:t>2</a:t>
            </a:r>
            <a:endParaRPr lang="en-US" b="1" baseline="-25000" dirty="0"/>
          </a:p>
        </p:txBody>
      </p:sp>
      <p:sp>
        <p:nvSpPr>
          <p:cNvPr id="25" name="TextBox 24"/>
          <p:cNvSpPr txBox="1"/>
          <p:nvPr/>
        </p:nvSpPr>
        <p:spPr>
          <a:xfrm>
            <a:off x="3657600" y="5345668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TC</a:t>
            </a:r>
            <a:r>
              <a:rPr lang="en-US" b="1" baseline="-25000" dirty="0" smtClean="0"/>
              <a:t>1</a:t>
            </a:r>
            <a:endParaRPr lang="en-US" b="1" baseline="-25000" dirty="0"/>
          </a:p>
        </p:txBody>
      </p:sp>
      <p:sp>
        <p:nvSpPr>
          <p:cNvPr id="26" name="Oval 25"/>
          <p:cNvSpPr/>
          <p:nvPr/>
        </p:nvSpPr>
        <p:spPr>
          <a:xfrm>
            <a:off x="4648200" y="3200400"/>
            <a:ext cx="914400" cy="457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TextBox 26"/>
          <p:cNvSpPr txBox="1"/>
          <p:nvPr/>
        </p:nvSpPr>
        <p:spPr>
          <a:xfrm>
            <a:off x="4876800" y="3733800"/>
            <a:ext cx="16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C00000"/>
                </a:solidFill>
              </a:rPr>
              <a:t>Slope of </a:t>
            </a:r>
            <a:r>
              <a:rPr lang="en-US" dirty="0" err="1" smtClean="0">
                <a:solidFill>
                  <a:srgbClr val="C00000"/>
                </a:solidFill>
              </a:rPr>
              <a:t>isocost</a:t>
            </a:r>
            <a:r>
              <a:rPr lang="en-US" dirty="0" smtClean="0">
                <a:solidFill>
                  <a:srgbClr val="C00000"/>
                </a:solidFill>
              </a:rPr>
              <a:t> curve</a:t>
            </a:r>
            <a:endParaRPr lang="en-US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4" grpId="0"/>
      <p:bldP spid="25" grpId="0"/>
      <p:bldP spid="26" grpId="0" animBg="1"/>
      <p:bldP spid="2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76200"/>
            <a:ext cx="8041440" cy="990600"/>
          </a:xfrm>
        </p:spPr>
        <p:txBody>
          <a:bodyPr/>
          <a:lstStyle/>
          <a:p>
            <a:r>
              <a:rPr lang="en-US" sz="4000" dirty="0" smtClean="0">
                <a:solidFill>
                  <a:schemeClr val="tx1"/>
                </a:solidFill>
              </a:rPr>
              <a:t>Cost Minimization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066800"/>
            <a:ext cx="7543800" cy="4922925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Producer’s problem:</a:t>
            </a:r>
          </a:p>
          <a:p>
            <a:pPr>
              <a:buNone/>
            </a:pPr>
            <a:r>
              <a:rPr lang="en-US" dirty="0" smtClean="0">
                <a:solidFill>
                  <a:schemeClr val="tx1"/>
                </a:solidFill>
              </a:rPr>
              <a:t>				</a:t>
            </a:r>
            <a:r>
              <a:rPr lang="en-US" dirty="0" smtClean="0">
                <a:solidFill>
                  <a:srgbClr val="0F04A4"/>
                </a:solidFill>
              </a:rPr>
              <a:t>Min TC = </a:t>
            </a:r>
            <a:r>
              <a:rPr lang="en-US" dirty="0" err="1" smtClean="0">
                <a:solidFill>
                  <a:srgbClr val="0F04A4"/>
                </a:solidFill>
              </a:rPr>
              <a:t>rK</a:t>
            </a:r>
            <a:r>
              <a:rPr lang="en-US" dirty="0" smtClean="0">
                <a:solidFill>
                  <a:srgbClr val="0F04A4"/>
                </a:solidFill>
              </a:rPr>
              <a:t> + </a:t>
            </a:r>
            <a:r>
              <a:rPr lang="en-US" dirty="0" err="1" smtClean="0">
                <a:solidFill>
                  <a:srgbClr val="0F04A4"/>
                </a:solidFill>
              </a:rPr>
              <a:t>wL</a:t>
            </a:r>
            <a:r>
              <a:rPr lang="en-US" dirty="0" smtClean="0">
                <a:solidFill>
                  <a:srgbClr val="0F04A4"/>
                </a:solidFill>
              </a:rPr>
              <a:t> </a:t>
            </a:r>
          </a:p>
          <a:p>
            <a:pPr>
              <a:buNone/>
            </a:pPr>
            <a:r>
              <a:rPr lang="en-US" dirty="0" smtClean="0">
                <a:solidFill>
                  <a:srgbClr val="0F04A4"/>
                </a:solidFill>
              </a:rPr>
              <a:t>					  subject to Q* = Q(K,L)</a:t>
            </a:r>
            <a:endParaRPr lang="en-US" dirty="0">
              <a:solidFill>
                <a:srgbClr val="0F04A4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EE474_#3_1/2555_Phatta </a:t>
            </a:r>
            <a:r>
              <a:rPr lang="en-US" dirty="0" err="1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Kirdruang</a:t>
            </a:r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27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676400" y="1905000"/>
            <a:ext cx="0" cy="39624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>
            <a:off x="1676400" y="5867400"/>
            <a:ext cx="4191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295400" y="2209800"/>
            <a:ext cx="533400" cy="369332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K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5867400" y="5574268"/>
            <a:ext cx="1371600" cy="369332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L</a:t>
            </a:r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1676400" y="2819400"/>
            <a:ext cx="3276600" cy="3048000"/>
          </a:xfrm>
          <a:prstGeom prst="line">
            <a:avLst/>
          </a:prstGeom>
          <a:ln w="38100">
            <a:solidFill>
              <a:srgbClr val="0F04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 16"/>
          <p:cNvSpPr/>
          <p:nvPr/>
        </p:nvSpPr>
        <p:spPr>
          <a:xfrm>
            <a:off x="2819400" y="2971800"/>
            <a:ext cx="2438400" cy="1905000"/>
          </a:xfrm>
          <a:custGeom>
            <a:avLst/>
            <a:gdLst>
              <a:gd name="connsiteX0" fmla="*/ 0 w 2601532"/>
              <a:gd name="connsiteY0" fmla="*/ 0 h 2155065"/>
              <a:gd name="connsiteX1" fmla="*/ 64394 w 2601532"/>
              <a:gd name="connsiteY1" fmla="*/ 553791 h 2155065"/>
              <a:gd name="connsiteX2" fmla="*/ 257577 w 2601532"/>
              <a:gd name="connsiteY2" fmla="*/ 1171977 h 2155065"/>
              <a:gd name="connsiteX3" fmla="*/ 643943 w 2601532"/>
              <a:gd name="connsiteY3" fmla="*/ 1661374 h 2155065"/>
              <a:gd name="connsiteX4" fmla="*/ 1236371 w 2601532"/>
              <a:gd name="connsiteY4" fmla="*/ 1957588 h 2155065"/>
              <a:gd name="connsiteX5" fmla="*/ 2099256 w 2601532"/>
              <a:gd name="connsiteY5" fmla="*/ 2125014 h 2155065"/>
              <a:gd name="connsiteX6" fmla="*/ 2601532 w 2601532"/>
              <a:gd name="connsiteY6" fmla="*/ 2137893 h 2155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01532" h="2155065">
                <a:moveTo>
                  <a:pt x="0" y="0"/>
                </a:moveTo>
                <a:cubicBezTo>
                  <a:pt x="10732" y="179231"/>
                  <a:pt x="21465" y="358462"/>
                  <a:pt x="64394" y="553791"/>
                </a:cubicBezTo>
                <a:cubicBezTo>
                  <a:pt x="107323" y="749120"/>
                  <a:pt x="160986" y="987380"/>
                  <a:pt x="257577" y="1171977"/>
                </a:cubicBezTo>
                <a:cubicBezTo>
                  <a:pt x="354169" y="1356574"/>
                  <a:pt x="480811" y="1530439"/>
                  <a:pt x="643943" y="1661374"/>
                </a:cubicBezTo>
                <a:cubicBezTo>
                  <a:pt x="807075" y="1792309"/>
                  <a:pt x="993819" y="1880315"/>
                  <a:pt x="1236371" y="1957588"/>
                </a:cubicBezTo>
                <a:cubicBezTo>
                  <a:pt x="1478923" y="2034861"/>
                  <a:pt x="1871729" y="2094963"/>
                  <a:pt x="2099256" y="2125014"/>
                </a:cubicBezTo>
                <a:cubicBezTo>
                  <a:pt x="2326783" y="2155065"/>
                  <a:pt x="2464157" y="2146479"/>
                  <a:pt x="2601532" y="2137893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/>
          <p:cNvSpPr/>
          <p:nvPr/>
        </p:nvSpPr>
        <p:spPr>
          <a:xfrm>
            <a:off x="3200400" y="4267200"/>
            <a:ext cx="152400" cy="152400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91440" rtlCol="0" anchor="ctr"/>
          <a:lstStyle/>
          <a:p>
            <a:pPr algn="ctr"/>
            <a:endParaRPr lang="en-US"/>
          </a:p>
        </p:txBody>
      </p:sp>
      <p:sp>
        <p:nvSpPr>
          <p:cNvPr id="22" name="Oval Callout 21"/>
          <p:cNvSpPr/>
          <p:nvPr/>
        </p:nvSpPr>
        <p:spPr>
          <a:xfrm>
            <a:off x="3429000" y="3429000"/>
            <a:ext cx="2895600" cy="685800"/>
          </a:xfrm>
          <a:prstGeom prst="wedgeEllipseCallout">
            <a:avLst>
              <a:gd name="adj1" fmla="val -55970"/>
              <a:gd name="adj2" fmla="val 79669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Producer’s optimal input choices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257800" y="4572000"/>
            <a:ext cx="609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Q*</a:t>
            </a:r>
            <a:endParaRPr lang="en-US" sz="2000" dirty="0"/>
          </a:p>
        </p:txBody>
      </p:sp>
      <p:cxnSp>
        <p:nvCxnSpPr>
          <p:cNvPr id="20" name="Straight Connector 19"/>
          <p:cNvCxnSpPr/>
          <p:nvPr/>
        </p:nvCxnSpPr>
        <p:spPr>
          <a:xfrm>
            <a:off x="1676400" y="3429000"/>
            <a:ext cx="2590800" cy="2438400"/>
          </a:xfrm>
          <a:prstGeom prst="line">
            <a:avLst/>
          </a:prstGeom>
          <a:ln w="38100">
            <a:solidFill>
              <a:srgbClr val="0F04A4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1676400" y="2133600"/>
            <a:ext cx="3886200" cy="3733800"/>
          </a:xfrm>
          <a:prstGeom prst="line">
            <a:avLst/>
          </a:prstGeom>
          <a:ln w="38100">
            <a:solidFill>
              <a:srgbClr val="0F04A4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7" grpId="0" animBg="1"/>
      <p:bldP spid="21" grpId="0" animBg="1"/>
      <p:bldP spid="22" grpId="0" animBg="1"/>
      <p:bldP spid="2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76201"/>
            <a:ext cx="8041440" cy="1066800"/>
          </a:xfrm>
        </p:spPr>
        <p:txBody>
          <a:bodyPr/>
          <a:lstStyle/>
          <a:p>
            <a:r>
              <a:rPr lang="en-US" sz="4400" dirty="0" smtClean="0">
                <a:solidFill>
                  <a:schemeClr val="tx1"/>
                </a:solidFill>
              </a:rPr>
              <a:t>Efficient Combinations of Inputs</a:t>
            </a:r>
            <a:endParaRPr lang="en-US" sz="4400" dirty="0">
              <a:solidFill>
                <a:schemeClr val="tx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EE474_#3_1/2555_Phatta Kirdruang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28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2057400" y="1969532"/>
            <a:ext cx="0" cy="342900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>
            <a:off x="2057400" y="5398532"/>
            <a:ext cx="4191000" cy="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524000" y="1676400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K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400800" y="5017532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</a:t>
            </a:r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2819400" y="2819400"/>
            <a:ext cx="2362200" cy="1905000"/>
          </a:xfrm>
          <a:custGeom>
            <a:avLst/>
            <a:gdLst>
              <a:gd name="connsiteX0" fmla="*/ 0 w 2601532"/>
              <a:gd name="connsiteY0" fmla="*/ 0 h 2155065"/>
              <a:gd name="connsiteX1" fmla="*/ 64394 w 2601532"/>
              <a:gd name="connsiteY1" fmla="*/ 553791 h 2155065"/>
              <a:gd name="connsiteX2" fmla="*/ 257577 w 2601532"/>
              <a:gd name="connsiteY2" fmla="*/ 1171977 h 2155065"/>
              <a:gd name="connsiteX3" fmla="*/ 643943 w 2601532"/>
              <a:gd name="connsiteY3" fmla="*/ 1661374 h 2155065"/>
              <a:gd name="connsiteX4" fmla="*/ 1236371 w 2601532"/>
              <a:gd name="connsiteY4" fmla="*/ 1957588 h 2155065"/>
              <a:gd name="connsiteX5" fmla="*/ 2099256 w 2601532"/>
              <a:gd name="connsiteY5" fmla="*/ 2125014 h 2155065"/>
              <a:gd name="connsiteX6" fmla="*/ 2601532 w 2601532"/>
              <a:gd name="connsiteY6" fmla="*/ 2137893 h 2155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01532" h="2155065">
                <a:moveTo>
                  <a:pt x="0" y="0"/>
                </a:moveTo>
                <a:cubicBezTo>
                  <a:pt x="10732" y="179231"/>
                  <a:pt x="21465" y="358462"/>
                  <a:pt x="64394" y="553791"/>
                </a:cubicBezTo>
                <a:cubicBezTo>
                  <a:pt x="107323" y="749120"/>
                  <a:pt x="160986" y="987380"/>
                  <a:pt x="257577" y="1171977"/>
                </a:cubicBezTo>
                <a:cubicBezTo>
                  <a:pt x="354169" y="1356574"/>
                  <a:pt x="480811" y="1530439"/>
                  <a:pt x="643943" y="1661374"/>
                </a:cubicBezTo>
                <a:cubicBezTo>
                  <a:pt x="807075" y="1792309"/>
                  <a:pt x="993819" y="1880315"/>
                  <a:pt x="1236371" y="1957588"/>
                </a:cubicBezTo>
                <a:cubicBezTo>
                  <a:pt x="1478923" y="2034861"/>
                  <a:pt x="1871729" y="2094963"/>
                  <a:pt x="2099256" y="2125014"/>
                </a:cubicBezTo>
                <a:cubicBezTo>
                  <a:pt x="2326783" y="2155065"/>
                  <a:pt x="2464157" y="2146479"/>
                  <a:pt x="2601532" y="2137893"/>
                </a:cubicBezTo>
              </a:path>
            </a:pathLst>
          </a:cu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2057400" y="2350532"/>
            <a:ext cx="3276600" cy="3048000"/>
          </a:xfrm>
          <a:prstGeom prst="line">
            <a:avLst/>
          </a:prstGeom>
          <a:ln w="31750">
            <a:solidFill>
              <a:srgbClr val="0F04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2057400" y="3112532"/>
            <a:ext cx="2590800" cy="2286000"/>
          </a:xfrm>
          <a:prstGeom prst="line">
            <a:avLst/>
          </a:prstGeom>
          <a:ln w="31750">
            <a:solidFill>
              <a:srgbClr val="0F04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2057400" y="3722132"/>
            <a:ext cx="1905000" cy="1676400"/>
          </a:xfrm>
          <a:prstGeom prst="line">
            <a:avLst/>
          </a:prstGeom>
          <a:ln w="31750">
            <a:solidFill>
              <a:srgbClr val="0F04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4572000" y="1524000"/>
            <a:ext cx="2971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Cost minimization determines efficient combinations of K and L.</a:t>
            </a:r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 flipV="1">
            <a:off x="2590800" y="3200400"/>
            <a:ext cx="1905000" cy="182880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962400" y="2819400"/>
            <a:ext cx="1981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Expansion</a:t>
            </a:r>
            <a:r>
              <a:rPr lang="en-US" dirty="0" smtClean="0"/>
              <a:t> Path</a:t>
            </a:r>
            <a:endParaRPr lang="en-US" dirty="0"/>
          </a:p>
        </p:txBody>
      </p:sp>
      <p:sp>
        <p:nvSpPr>
          <p:cNvPr id="17" name="Freeform 16"/>
          <p:cNvSpPr/>
          <p:nvPr/>
        </p:nvSpPr>
        <p:spPr>
          <a:xfrm>
            <a:off x="3276600" y="2362200"/>
            <a:ext cx="2057400" cy="2057400"/>
          </a:xfrm>
          <a:custGeom>
            <a:avLst/>
            <a:gdLst>
              <a:gd name="connsiteX0" fmla="*/ 0 w 2601532"/>
              <a:gd name="connsiteY0" fmla="*/ 0 h 2155065"/>
              <a:gd name="connsiteX1" fmla="*/ 64394 w 2601532"/>
              <a:gd name="connsiteY1" fmla="*/ 553791 h 2155065"/>
              <a:gd name="connsiteX2" fmla="*/ 257577 w 2601532"/>
              <a:gd name="connsiteY2" fmla="*/ 1171977 h 2155065"/>
              <a:gd name="connsiteX3" fmla="*/ 643943 w 2601532"/>
              <a:gd name="connsiteY3" fmla="*/ 1661374 h 2155065"/>
              <a:gd name="connsiteX4" fmla="*/ 1236371 w 2601532"/>
              <a:gd name="connsiteY4" fmla="*/ 1957588 h 2155065"/>
              <a:gd name="connsiteX5" fmla="*/ 2099256 w 2601532"/>
              <a:gd name="connsiteY5" fmla="*/ 2125014 h 2155065"/>
              <a:gd name="connsiteX6" fmla="*/ 2601532 w 2601532"/>
              <a:gd name="connsiteY6" fmla="*/ 2137893 h 2155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01532" h="2155065">
                <a:moveTo>
                  <a:pt x="0" y="0"/>
                </a:moveTo>
                <a:cubicBezTo>
                  <a:pt x="10732" y="179231"/>
                  <a:pt x="21465" y="358462"/>
                  <a:pt x="64394" y="553791"/>
                </a:cubicBezTo>
                <a:cubicBezTo>
                  <a:pt x="107323" y="749120"/>
                  <a:pt x="160986" y="987380"/>
                  <a:pt x="257577" y="1171977"/>
                </a:cubicBezTo>
                <a:cubicBezTo>
                  <a:pt x="354169" y="1356574"/>
                  <a:pt x="480811" y="1530439"/>
                  <a:pt x="643943" y="1661374"/>
                </a:cubicBezTo>
                <a:cubicBezTo>
                  <a:pt x="807075" y="1792309"/>
                  <a:pt x="993819" y="1880315"/>
                  <a:pt x="1236371" y="1957588"/>
                </a:cubicBezTo>
                <a:cubicBezTo>
                  <a:pt x="1478923" y="2034861"/>
                  <a:pt x="1871729" y="2094963"/>
                  <a:pt x="2099256" y="2125014"/>
                </a:cubicBezTo>
                <a:cubicBezTo>
                  <a:pt x="2326783" y="2155065"/>
                  <a:pt x="2464157" y="2146479"/>
                  <a:pt x="2601532" y="2137893"/>
                </a:cubicBezTo>
              </a:path>
            </a:pathLst>
          </a:cu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 18"/>
          <p:cNvSpPr/>
          <p:nvPr/>
        </p:nvSpPr>
        <p:spPr>
          <a:xfrm rot="21317317">
            <a:off x="2591147" y="3054476"/>
            <a:ext cx="1975818" cy="2059346"/>
          </a:xfrm>
          <a:custGeom>
            <a:avLst/>
            <a:gdLst>
              <a:gd name="connsiteX0" fmla="*/ 0 w 2601532"/>
              <a:gd name="connsiteY0" fmla="*/ 0 h 2155065"/>
              <a:gd name="connsiteX1" fmla="*/ 64394 w 2601532"/>
              <a:gd name="connsiteY1" fmla="*/ 553791 h 2155065"/>
              <a:gd name="connsiteX2" fmla="*/ 257577 w 2601532"/>
              <a:gd name="connsiteY2" fmla="*/ 1171977 h 2155065"/>
              <a:gd name="connsiteX3" fmla="*/ 643943 w 2601532"/>
              <a:gd name="connsiteY3" fmla="*/ 1661374 h 2155065"/>
              <a:gd name="connsiteX4" fmla="*/ 1236371 w 2601532"/>
              <a:gd name="connsiteY4" fmla="*/ 1957588 h 2155065"/>
              <a:gd name="connsiteX5" fmla="*/ 2099256 w 2601532"/>
              <a:gd name="connsiteY5" fmla="*/ 2125014 h 2155065"/>
              <a:gd name="connsiteX6" fmla="*/ 2601532 w 2601532"/>
              <a:gd name="connsiteY6" fmla="*/ 2137893 h 2155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01532" h="2155065">
                <a:moveTo>
                  <a:pt x="0" y="0"/>
                </a:moveTo>
                <a:cubicBezTo>
                  <a:pt x="10732" y="179231"/>
                  <a:pt x="21465" y="358462"/>
                  <a:pt x="64394" y="553791"/>
                </a:cubicBezTo>
                <a:cubicBezTo>
                  <a:pt x="107323" y="749120"/>
                  <a:pt x="160986" y="987380"/>
                  <a:pt x="257577" y="1171977"/>
                </a:cubicBezTo>
                <a:cubicBezTo>
                  <a:pt x="354169" y="1356574"/>
                  <a:pt x="480811" y="1530439"/>
                  <a:pt x="643943" y="1661374"/>
                </a:cubicBezTo>
                <a:cubicBezTo>
                  <a:pt x="807075" y="1792309"/>
                  <a:pt x="993819" y="1880315"/>
                  <a:pt x="1236371" y="1957588"/>
                </a:cubicBezTo>
                <a:cubicBezTo>
                  <a:pt x="1478923" y="2034861"/>
                  <a:pt x="1871729" y="2094963"/>
                  <a:pt x="2099256" y="2125014"/>
                </a:cubicBezTo>
                <a:cubicBezTo>
                  <a:pt x="2326783" y="2155065"/>
                  <a:pt x="2464157" y="2146479"/>
                  <a:pt x="2601532" y="2137893"/>
                </a:cubicBezTo>
              </a:path>
            </a:pathLst>
          </a:cu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/>
          <p:cNvSpPr/>
          <p:nvPr/>
        </p:nvSpPr>
        <p:spPr>
          <a:xfrm>
            <a:off x="2971800" y="4495800"/>
            <a:ext cx="152400" cy="152400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91440" rtlCol="0" anchor="ctr"/>
          <a:lstStyle/>
          <a:p>
            <a:pPr algn="ctr"/>
            <a:endParaRPr lang="en-US"/>
          </a:p>
        </p:txBody>
      </p:sp>
      <p:sp>
        <p:nvSpPr>
          <p:cNvPr id="21" name="Oval 20"/>
          <p:cNvSpPr/>
          <p:nvPr/>
        </p:nvSpPr>
        <p:spPr>
          <a:xfrm>
            <a:off x="3276600" y="4191000"/>
            <a:ext cx="152400" cy="152400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91440" rtlCol="0" anchor="ctr"/>
          <a:lstStyle/>
          <a:p>
            <a:pPr algn="ctr"/>
            <a:endParaRPr lang="en-US"/>
          </a:p>
        </p:txBody>
      </p:sp>
      <p:sp>
        <p:nvSpPr>
          <p:cNvPr id="22" name="Oval 21"/>
          <p:cNvSpPr/>
          <p:nvPr/>
        </p:nvSpPr>
        <p:spPr>
          <a:xfrm>
            <a:off x="3657600" y="3810000"/>
            <a:ext cx="152400" cy="152400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91440" rtlCol="0" anchor="ctr"/>
          <a:lstStyle/>
          <a:p>
            <a:pPr algn="ctr"/>
            <a:endParaRPr lang="en-US"/>
          </a:p>
        </p:txBody>
      </p:sp>
      <p:sp>
        <p:nvSpPr>
          <p:cNvPr id="23" name="TextBox 22"/>
          <p:cNvSpPr txBox="1"/>
          <p:nvPr/>
        </p:nvSpPr>
        <p:spPr>
          <a:xfrm>
            <a:off x="1981200" y="2983468"/>
            <a:ext cx="68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TC</a:t>
            </a:r>
            <a:r>
              <a:rPr lang="en-US" baseline="-25000" dirty="0" smtClean="0"/>
              <a:t>2 </a:t>
            </a:r>
            <a:endParaRPr lang="en-US" baseline="-25000" dirty="0"/>
          </a:p>
        </p:txBody>
      </p:sp>
      <p:sp>
        <p:nvSpPr>
          <p:cNvPr id="24" name="TextBox 23"/>
          <p:cNvSpPr txBox="1"/>
          <p:nvPr/>
        </p:nvSpPr>
        <p:spPr>
          <a:xfrm>
            <a:off x="2057400" y="3516868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TC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25" name="TextBox 24"/>
          <p:cNvSpPr txBox="1"/>
          <p:nvPr/>
        </p:nvSpPr>
        <p:spPr>
          <a:xfrm>
            <a:off x="2133600" y="2297668"/>
            <a:ext cx="68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TC</a:t>
            </a:r>
            <a:r>
              <a:rPr lang="en-US" baseline="-25000" dirty="0" smtClean="0"/>
              <a:t>3 </a:t>
            </a:r>
            <a:endParaRPr lang="en-US" baseline="-25000" dirty="0"/>
          </a:p>
        </p:txBody>
      </p:sp>
      <p:sp>
        <p:nvSpPr>
          <p:cNvPr id="26" name="TextBox 25"/>
          <p:cNvSpPr txBox="1"/>
          <p:nvPr/>
        </p:nvSpPr>
        <p:spPr>
          <a:xfrm>
            <a:off x="5105400" y="4495800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Q</a:t>
            </a:r>
            <a:r>
              <a:rPr lang="en-US" baseline="-25000" dirty="0" smtClean="0">
                <a:solidFill>
                  <a:srgbClr val="FF0000"/>
                </a:solidFill>
              </a:rPr>
              <a:t>2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572000" y="4800600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Q</a:t>
            </a:r>
            <a:r>
              <a:rPr lang="en-US" baseline="-25000" dirty="0" smtClean="0">
                <a:solidFill>
                  <a:srgbClr val="FF0000"/>
                </a:solidFill>
              </a:rPr>
              <a:t>1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257800" y="4126468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Q</a:t>
            </a:r>
            <a:r>
              <a:rPr lang="en-US" baseline="-25000" dirty="0" smtClean="0">
                <a:solidFill>
                  <a:srgbClr val="FF0000"/>
                </a:solidFill>
              </a:rPr>
              <a:t>3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6" grpId="0"/>
      <p:bldP spid="20" grpId="0" animBg="1"/>
      <p:bldP spid="21" grpId="0" animBg="1"/>
      <p:bldP spid="22" grpId="0" animBg="1"/>
      <p:bldP spid="23" grpId="0"/>
      <p:bldP spid="24" grpId="0"/>
      <p:bldP spid="2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304800"/>
            <a:ext cx="8686800" cy="12954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tx1"/>
                </a:solidFill>
              </a:rPr>
              <a:t>Firm’s Supply Curve under </a:t>
            </a:r>
            <a:br>
              <a:rPr lang="en-US" sz="3600" dirty="0" smtClean="0">
                <a:solidFill>
                  <a:schemeClr val="tx1"/>
                </a:solidFill>
              </a:rPr>
            </a:br>
            <a:r>
              <a:rPr lang="en-US" sz="3600" i="1" dirty="0" smtClean="0">
                <a:solidFill>
                  <a:srgbClr val="FF0000"/>
                </a:solidFill>
              </a:rPr>
              <a:t>Perfect Competition</a:t>
            </a:r>
            <a:endParaRPr lang="en-US" sz="3600" i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752600"/>
            <a:ext cx="7467600" cy="4237125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 dirty="0" smtClean="0">
                <a:solidFill>
                  <a:schemeClr val="tx1"/>
                </a:solidFill>
              </a:rPr>
              <a:t>To derive the supply curve, we need to know the </a:t>
            </a:r>
            <a:r>
              <a:rPr lang="en-US" dirty="0" smtClean="0">
                <a:solidFill>
                  <a:srgbClr val="0000FF"/>
                </a:solidFill>
              </a:rPr>
              <a:t>demand curve of the firm’s product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</a:p>
          <a:p>
            <a:pPr lvl="1">
              <a:spcBef>
                <a:spcPts val="1200"/>
              </a:spcBef>
            </a:pPr>
            <a:r>
              <a:rPr lang="en-US" dirty="0" smtClean="0">
                <a:solidFill>
                  <a:schemeClr val="tx1"/>
                </a:solidFill>
              </a:rPr>
              <a:t>Need to know the market structure</a:t>
            </a:r>
          </a:p>
          <a:p>
            <a:pPr>
              <a:spcBef>
                <a:spcPts val="1800"/>
              </a:spcBef>
            </a:pPr>
            <a:r>
              <a:rPr lang="en-US" dirty="0" smtClean="0">
                <a:solidFill>
                  <a:schemeClr val="tx1"/>
                </a:solidFill>
              </a:rPr>
              <a:t>Assumptions of </a:t>
            </a:r>
            <a:r>
              <a:rPr lang="en-US" dirty="0" smtClean="0">
                <a:solidFill>
                  <a:srgbClr val="FF0000"/>
                </a:solidFill>
              </a:rPr>
              <a:t>perfect competition</a:t>
            </a:r>
            <a:r>
              <a:rPr lang="en-US" dirty="0" smtClean="0">
                <a:solidFill>
                  <a:schemeClr val="tx1"/>
                </a:solidFill>
              </a:rPr>
              <a:t>:</a:t>
            </a:r>
          </a:p>
          <a:p>
            <a:pPr lvl="1">
              <a:spcBef>
                <a:spcPts val="600"/>
              </a:spcBef>
            </a:pPr>
            <a:r>
              <a:rPr lang="en-US" dirty="0" smtClean="0">
                <a:solidFill>
                  <a:schemeClr val="tx1"/>
                </a:solidFill>
              </a:rPr>
              <a:t>Large number  of sellers and buyers </a:t>
            </a:r>
            <a:r>
              <a:rPr lang="en-US" dirty="0" smtClean="0">
                <a:solidFill>
                  <a:schemeClr val="tx1"/>
                </a:solidFill>
                <a:sym typeface="Wingdings" pitchFamily="2" charset="2"/>
              </a:rPr>
              <a:t> </a:t>
            </a:r>
            <a:r>
              <a:rPr lang="en-US" i="1" dirty="0" smtClean="0">
                <a:solidFill>
                  <a:schemeClr val="tx1"/>
                </a:solidFill>
                <a:sym typeface="Wingdings" pitchFamily="2" charset="2"/>
              </a:rPr>
              <a:t>“Price takers”</a:t>
            </a:r>
          </a:p>
          <a:p>
            <a:pPr lvl="1">
              <a:spcBef>
                <a:spcPts val="600"/>
              </a:spcBef>
            </a:pPr>
            <a:r>
              <a:rPr lang="en-US" dirty="0" smtClean="0">
                <a:solidFill>
                  <a:schemeClr val="tx1"/>
                </a:solidFill>
              </a:rPr>
              <a:t>Homogeneous product</a:t>
            </a:r>
          </a:p>
          <a:p>
            <a:pPr lvl="1">
              <a:spcBef>
                <a:spcPts val="600"/>
              </a:spcBef>
            </a:pPr>
            <a:r>
              <a:rPr lang="en-US" dirty="0" smtClean="0">
                <a:solidFill>
                  <a:schemeClr val="tx1"/>
                </a:solidFill>
              </a:rPr>
              <a:t>Perfect information</a:t>
            </a:r>
          </a:p>
          <a:p>
            <a:pPr lvl="1">
              <a:spcBef>
                <a:spcPts val="600"/>
              </a:spcBef>
            </a:pPr>
            <a:r>
              <a:rPr lang="en-US" dirty="0" smtClean="0">
                <a:solidFill>
                  <a:schemeClr val="tx1"/>
                </a:solidFill>
              </a:rPr>
              <a:t>No barriers to entry or exit</a:t>
            </a:r>
            <a:endParaRPr lang="en-US" dirty="0">
              <a:solidFill>
                <a:schemeClr val="tx1"/>
              </a:solidFill>
            </a:endParaRPr>
          </a:p>
          <a:p>
            <a:pPr lvl="1">
              <a:spcBef>
                <a:spcPts val="600"/>
              </a:spcBef>
              <a:buNone/>
            </a:pPr>
            <a:r>
              <a:rPr lang="en-US" dirty="0" smtClean="0">
                <a:solidFill>
                  <a:schemeClr val="tx1"/>
                </a:solidFill>
                <a:sym typeface="Wingdings" pitchFamily="2" charset="2"/>
              </a:rPr>
              <a:t> </a:t>
            </a:r>
            <a:r>
              <a:rPr lang="en-US" i="1" dirty="0" smtClean="0">
                <a:solidFill>
                  <a:schemeClr val="tx1"/>
                </a:solidFill>
                <a:sym typeface="Wingdings" pitchFamily="2" charset="2"/>
              </a:rPr>
              <a:t>Demand curve is flat</a:t>
            </a:r>
            <a:r>
              <a:rPr lang="en-US" dirty="0" smtClean="0">
                <a:solidFill>
                  <a:schemeClr val="tx1"/>
                </a:solidFill>
                <a:sym typeface="Wingdings" pitchFamily="2" charset="2"/>
              </a:rPr>
              <a:t>: </a:t>
            </a:r>
            <a:r>
              <a:rPr lang="en-US" b="1" dirty="0" smtClean="0">
                <a:solidFill>
                  <a:srgbClr val="0F04A4"/>
                </a:solidFill>
                <a:sym typeface="Wingdings" pitchFamily="2" charset="2"/>
              </a:rPr>
              <a:t>D = MR = P </a:t>
            </a:r>
            <a:r>
              <a:rPr lang="en-US" dirty="0" smtClean="0">
                <a:solidFill>
                  <a:schemeClr val="tx1"/>
                </a:solidFill>
                <a:sym typeface="Wingdings" pitchFamily="2" charset="2"/>
              </a:rPr>
              <a:t>.</a:t>
            </a:r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29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EE474_#3_1/2555_Phatta Kirdruang</a:t>
            </a:r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EE474_#3_1/2555_Phatta Kirdruang</a:t>
            </a:r>
            <a:endParaRPr lang="en-US"/>
          </a:p>
        </p:txBody>
      </p:sp>
      <p:sp>
        <p:nvSpPr>
          <p:cNvPr id="31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E7E11-DF96-45CE-8878-9023712005EB}" type="slidenum">
              <a:rPr lang="en-US"/>
              <a:pPr/>
              <a:t>30</a:t>
            </a:fld>
            <a:endParaRPr lang="en-US"/>
          </a:p>
        </p:txBody>
      </p:sp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551280" y="228600"/>
            <a:ext cx="8041440" cy="1295400"/>
          </a:xfrm>
        </p:spPr>
        <p:txBody>
          <a:bodyPr/>
          <a:lstStyle/>
          <a:p>
            <a:r>
              <a:rPr lang="en-US" sz="4000" dirty="0" smtClean="0">
                <a:solidFill>
                  <a:schemeClr val="tx1"/>
                </a:solidFill>
              </a:rPr>
              <a:t>Competitive Firm’s Supply Curve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20483" name="Line 3"/>
          <p:cNvSpPr>
            <a:spLocks noChangeShapeType="1"/>
          </p:cNvSpPr>
          <p:nvPr/>
        </p:nvSpPr>
        <p:spPr bwMode="auto">
          <a:xfrm>
            <a:off x="1752600" y="1746250"/>
            <a:ext cx="0" cy="3733800"/>
          </a:xfrm>
          <a:prstGeom prst="line">
            <a:avLst/>
          </a:prstGeom>
          <a:noFill/>
          <a:ln w="34925">
            <a:solidFill>
              <a:srgbClr val="C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484" name="Line 4"/>
          <p:cNvSpPr>
            <a:spLocks noChangeShapeType="1"/>
          </p:cNvSpPr>
          <p:nvPr/>
        </p:nvSpPr>
        <p:spPr bwMode="auto">
          <a:xfrm>
            <a:off x="1752600" y="5480049"/>
            <a:ext cx="4442138" cy="19229"/>
          </a:xfrm>
          <a:prstGeom prst="line">
            <a:avLst/>
          </a:prstGeom>
          <a:noFill/>
          <a:ln w="34925">
            <a:solidFill>
              <a:srgbClr val="C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485" name="Line 5"/>
          <p:cNvSpPr>
            <a:spLocks noChangeShapeType="1"/>
          </p:cNvSpPr>
          <p:nvPr/>
        </p:nvSpPr>
        <p:spPr bwMode="auto">
          <a:xfrm>
            <a:off x="1752600" y="3733800"/>
            <a:ext cx="4267200" cy="0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6236120" y="5187950"/>
            <a:ext cx="14600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dirty="0" smtClean="0"/>
              <a:t>Health Care</a:t>
            </a:r>
            <a:endParaRPr lang="en-US" sz="2000" dirty="0"/>
          </a:p>
        </p:txBody>
      </p:sp>
      <p:sp>
        <p:nvSpPr>
          <p:cNvPr id="20491" name="Freeform 11"/>
          <p:cNvSpPr>
            <a:spLocks/>
          </p:cNvSpPr>
          <p:nvPr/>
        </p:nvSpPr>
        <p:spPr bwMode="auto">
          <a:xfrm>
            <a:off x="2057400" y="3124200"/>
            <a:ext cx="3429000" cy="13716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960" y="528"/>
              </a:cxn>
              <a:cxn ang="0">
                <a:pos x="2064" y="0"/>
              </a:cxn>
            </a:cxnLst>
            <a:rect l="0" t="0" r="r" b="b"/>
            <a:pathLst>
              <a:path w="2064" h="528">
                <a:moveTo>
                  <a:pt x="0" y="0"/>
                </a:moveTo>
                <a:cubicBezTo>
                  <a:pt x="308" y="264"/>
                  <a:pt x="616" y="528"/>
                  <a:pt x="960" y="528"/>
                </a:cubicBezTo>
                <a:cubicBezTo>
                  <a:pt x="1304" y="528"/>
                  <a:pt x="1684" y="264"/>
                  <a:pt x="2064" y="0"/>
                </a:cubicBezTo>
              </a:path>
            </a:pathLst>
          </a:custGeom>
          <a:noFill/>
          <a:ln w="28575" cmpd="sng">
            <a:solidFill>
              <a:srgbClr val="00B05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srgbClr val="00B050"/>
              </a:solidFill>
            </a:endParaRPr>
          </a:p>
        </p:txBody>
      </p:sp>
      <p:sp>
        <p:nvSpPr>
          <p:cNvPr id="20493" name="Text Box 13"/>
          <p:cNvSpPr txBox="1">
            <a:spLocks noChangeArrowheads="1"/>
          </p:cNvSpPr>
          <p:nvPr/>
        </p:nvSpPr>
        <p:spPr bwMode="auto">
          <a:xfrm>
            <a:off x="3886200" y="2209800"/>
            <a:ext cx="54854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F04A4"/>
                </a:solidFill>
              </a:rPr>
              <a:t>MC</a:t>
            </a:r>
          </a:p>
        </p:txBody>
      </p:sp>
      <p:sp>
        <p:nvSpPr>
          <p:cNvPr id="20494" name="Text Box 14"/>
          <p:cNvSpPr txBox="1">
            <a:spLocks noChangeArrowheads="1"/>
          </p:cNvSpPr>
          <p:nvPr/>
        </p:nvSpPr>
        <p:spPr bwMode="auto">
          <a:xfrm>
            <a:off x="5334000" y="2819400"/>
            <a:ext cx="6858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B050"/>
                </a:solidFill>
              </a:rPr>
              <a:t>AC</a:t>
            </a:r>
          </a:p>
        </p:txBody>
      </p:sp>
      <p:sp>
        <p:nvSpPr>
          <p:cNvPr id="20497" name="Text Box 17"/>
          <p:cNvSpPr txBox="1">
            <a:spLocks noChangeArrowheads="1"/>
          </p:cNvSpPr>
          <p:nvPr/>
        </p:nvSpPr>
        <p:spPr bwMode="auto">
          <a:xfrm>
            <a:off x="6096000" y="3352800"/>
            <a:ext cx="149111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b="1" dirty="0" smtClean="0"/>
              <a:t>D =MR=P</a:t>
            </a:r>
            <a:r>
              <a:rPr lang="en-US" sz="2000" b="1" baseline="-25000" dirty="0" smtClean="0"/>
              <a:t>HC</a:t>
            </a:r>
            <a:endParaRPr lang="en-US" sz="2000" b="1" dirty="0" smtClean="0"/>
          </a:p>
        </p:txBody>
      </p:sp>
      <p:sp>
        <p:nvSpPr>
          <p:cNvPr id="20498" name="Line 18"/>
          <p:cNvSpPr>
            <a:spLocks noChangeShapeType="1"/>
          </p:cNvSpPr>
          <p:nvPr/>
        </p:nvSpPr>
        <p:spPr bwMode="auto">
          <a:xfrm>
            <a:off x="4114800" y="3733800"/>
            <a:ext cx="0" cy="17526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499" name="Text Box 19"/>
          <p:cNvSpPr txBox="1">
            <a:spLocks noChangeArrowheads="1"/>
          </p:cNvSpPr>
          <p:nvPr/>
        </p:nvSpPr>
        <p:spPr bwMode="auto">
          <a:xfrm>
            <a:off x="3957729" y="5410200"/>
            <a:ext cx="61427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dirty="0" smtClean="0"/>
              <a:t>HC*</a:t>
            </a:r>
            <a:endParaRPr lang="en-US" sz="2000" dirty="0"/>
          </a:p>
        </p:txBody>
      </p:sp>
      <p:sp>
        <p:nvSpPr>
          <p:cNvPr id="20505" name="Oval 25"/>
          <p:cNvSpPr>
            <a:spLocks noChangeArrowheads="1"/>
          </p:cNvSpPr>
          <p:nvPr/>
        </p:nvSpPr>
        <p:spPr bwMode="auto">
          <a:xfrm>
            <a:off x="4038600" y="3657600"/>
            <a:ext cx="76200" cy="76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509" name="Oval 29"/>
          <p:cNvSpPr>
            <a:spLocks noChangeArrowheads="1"/>
          </p:cNvSpPr>
          <p:nvPr/>
        </p:nvSpPr>
        <p:spPr bwMode="auto">
          <a:xfrm>
            <a:off x="3352800" y="4876800"/>
            <a:ext cx="76200" cy="76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4" name="Freeform 33"/>
          <p:cNvSpPr/>
          <p:nvPr/>
        </p:nvSpPr>
        <p:spPr>
          <a:xfrm>
            <a:off x="2133600" y="3429000"/>
            <a:ext cx="3429000" cy="1524000"/>
          </a:xfrm>
          <a:custGeom>
            <a:avLst/>
            <a:gdLst>
              <a:gd name="connsiteX0" fmla="*/ 0 w 3258355"/>
              <a:gd name="connsiteY0" fmla="*/ 746975 h 1148366"/>
              <a:gd name="connsiteX1" fmla="*/ 695460 w 3258355"/>
              <a:gd name="connsiteY1" fmla="*/ 1068946 h 1148366"/>
              <a:gd name="connsiteX2" fmla="*/ 1287888 w 3258355"/>
              <a:gd name="connsiteY2" fmla="*/ 1120462 h 1148366"/>
              <a:gd name="connsiteX3" fmla="*/ 1906074 w 3258355"/>
              <a:gd name="connsiteY3" fmla="*/ 901521 h 1148366"/>
              <a:gd name="connsiteX4" fmla="*/ 3258355 w 3258355"/>
              <a:gd name="connsiteY4" fmla="*/ 0 h 1148366"/>
              <a:gd name="connsiteX5" fmla="*/ 3258355 w 3258355"/>
              <a:gd name="connsiteY5" fmla="*/ 0 h 1148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58355" h="1148366">
                <a:moveTo>
                  <a:pt x="0" y="746975"/>
                </a:moveTo>
                <a:cubicBezTo>
                  <a:pt x="240406" y="876836"/>
                  <a:pt x="480812" y="1006698"/>
                  <a:pt x="695460" y="1068946"/>
                </a:cubicBezTo>
                <a:cubicBezTo>
                  <a:pt x="910108" y="1131194"/>
                  <a:pt x="1086119" y="1148366"/>
                  <a:pt x="1287888" y="1120462"/>
                </a:cubicBezTo>
                <a:cubicBezTo>
                  <a:pt x="1489657" y="1092558"/>
                  <a:pt x="1577663" y="1088265"/>
                  <a:pt x="1906074" y="901521"/>
                </a:cubicBezTo>
                <a:cubicBezTo>
                  <a:pt x="2234485" y="714777"/>
                  <a:pt x="3258355" y="0"/>
                  <a:pt x="3258355" y="0"/>
                </a:cubicBezTo>
                <a:lnTo>
                  <a:pt x="3258355" y="0"/>
                </a:lnTo>
              </a:path>
            </a:pathLst>
          </a:custGeom>
          <a:ln w="31750">
            <a:solidFill>
              <a:srgbClr val="00361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 Box 9"/>
          <p:cNvSpPr txBox="1">
            <a:spLocks noChangeArrowheads="1"/>
          </p:cNvSpPr>
          <p:nvPr/>
        </p:nvSpPr>
        <p:spPr bwMode="auto">
          <a:xfrm>
            <a:off x="1219200" y="1524000"/>
            <a:ext cx="609600" cy="430887"/>
          </a:xfrm>
          <a:prstGeom prst="rect">
            <a:avLst/>
          </a:prstGeom>
          <a:noFill/>
          <a:ln w="3175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200" dirty="0" smtClean="0"/>
              <a:t>P</a:t>
            </a:r>
            <a:r>
              <a:rPr lang="en-US" sz="2200" baseline="-25000" dirty="0" smtClean="0"/>
              <a:t>HC</a:t>
            </a:r>
            <a:endParaRPr lang="en-US" sz="2200" dirty="0"/>
          </a:p>
        </p:txBody>
      </p:sp>
      <p:sp>
        <p:nvSpPr>
          <p:cNvPr id="29" name="Text Box 14"/>
          <p:cNvSpPr txBox="1">
            <a:spLocks noChangeArrowheads="1"/>
          </p:cNvSpPr>
          <p:nvPr/>
        </p:nvSpPr>
        <p:spPr bwMode="auto">
          <a:xfrm>
            <a:off x="5358080" y="3155008"/>
            <a:ext cx="71755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003618"/>
                </a:solidFill>
              </a:rPr>
              <a:t>AVC</a:t>
            </a:r>
            <a:endParaRPr lang="en-US" sz="2000" b="1" dirty="0">
              <a:solidFill>
                <a:srgbClr val="003618"/>
              </a:solidFill>
            </a:endParaRPr>
          </a:p>
        </p:txBody>
      </p:sp>
      <p:sp>
        <p:nvSpPr>
          <p:cNvPr id="32" name="Text Box 27"/>
          <p:cNvSpPr txBox="1">
            <a:spLocks noChangeArrowheads="1"/>
          </p:cNvSpPr>
          <p:nvPr/>
        </p:nvSpPr>
        <p:spPr bwMode="auto">
          <a:xfrm>
            <a:off x="922975" y="4629090"/>
            <a:ext cx="9058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dirty="0" err="1" smtClean="0">
                <a:solidFill>
                  <a:srgbClr val="003618"/>
                </a:solidFill>
              </a:rPr>
              <a:t>AVC</a:t>
            </a:r>
            <a:r>
              <a:rPr lang="en-US" sz="2000" baseline="-25000" dirty="0" err="1" smtClean="0">
                <a:solidFill>
                  <a:srgbClr val="003618"/>
                </a:solidFill>
              </a:rPr>
              <a:t>Min</a:t>
            </a:r>
            <a:endParaRPr lang="en-US" sz="2000" dirty="0">
              <a:solidFill>
                <a:srgbClr val="003618"/>
              </a:solidFill>
            </a:endParaRPr>
          </a:p>
        </p:txBody>
      </p:sp>
      <p:sp>
        <p:nvSpPr>
          <p:cNvPr id="33" name="Line 18"/>
          <p:cNvSpPr>
            <a:spLocks noChangeShapeType="1"/>
          </p:cNvSpPr>
          <p:nvPr/>
        </p:nvSpPr>
        <p:spPr bwMode="auto">
          <a:xfrm>
            <a:off x="1752600" y="4953000"/>
            <a:ext cx="16002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6" name="Freeform 35"/>
          <p:cNvSpPr/>
          <p:nvPr/>
        </p:nvSpPr>
        <p:spPr>
          <a:xfrm>
            <a:off x="2667000" y="2514600"/>
            <a:ext cx="1571222" cy="2727101"/>
          </a:xfrm>
          <a:custGeom>
            <a:avLst/>
            <a:gdLst>
              <a:gd name="connsiteX0" fmla="*/ 0 w 1571222"/>
              <a:gd name="connsiteY0" fmla="*/ 2382591 h 2382591"/>
              <a:gd name="connsiteX1" fmla="*/ 695459 w 1571222"/>
              <a:gd name="connsiteY1" fmla="*/ 2060620 h 2382591"/>
              <a:gd name="connsiteX2" fmla="*/ 1081825 w 1571222"/>
              <a:gd name="connsiteY2" fmla="*/ 1596980 h 2382591"/>
              <a:gd name="connsiteX3" fmla="*/ 1313645 w 1571222"/>
              <a:gd name="connsiteY3" fmla="*/ 1184856 h 2382591"/>
              <a:gd name="connsiteX4" fmla="*/ 1416676 w 1571222"/>
              <a:gd name="connsiteY4" fmla="*/ 811369 h 2382591"/>
              <a:gd name="connsiteX5" fmla="*/ 1571222 w 1571222"/>
              <a:gd name="connsiteY5" fmla="*/ 0 h 2382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71222" h="2382591">
                <a:moveTo>
                  <a:pt x="0" y="2382591"/>
                </a:moveTo>
                <a:cubicBezTo>
                  <a:pt x="257577" y="2287073"/>
                  <a:pt x="515155" y="2191555"/>
                  <a:pt x="695459" y="2060620"/>
                </a:cubicBezTo>
                <a:cubicBezTo>
                  <a:pt x="875763" y="1929685"/>
                  <a:pt x="978794" y="1742941"/>
                  <a:pt x="1081825" y="1596980"/>
                </a:cubicBezTo>
                <a:cubicBezTo>
                  <a:pt x="1184856" y="1451019"/>
                  <a:pt x="1257837" y="1315791"/>
                  <a:pt x="1313645" y="1184856"/>
                </a:cubicBezTo>
                <a:cubicBezTo>
                  <a:pt x="1369454" y="1053921"/>
                  <a:pt x="1373747" y="1008845"/>
                  <a:pt x="1416676" y="811369"/>
                </a:cubicBezTo>
                <a:cubicBezTo>
                  <a:pt x="1459605" y="613893"/>
                  <a:pt x="1515413" y="306946"/>
                  <a:pt x="1571222" y="0"/>
                </a:cubicBezTo>
              </a:path>
            </a:pathLst>
          </a:custGeom>
          <a:ln w="34925">
            <a:solidFill>
              <a:srgbClr val="0F04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Freeform 37"/>
          <p:cNvSpPr/>
          <p:nvPr/>
        </p:nvSpPr>
        <p:spPr>
          <a:xfrm>
            <a:off x="3335628" y="2537138"/>
            <a:ext cx="901521" cy="2369713"/>
          </a:xfrm>
          <a:custGeom>
            <a:avLst/>
            <a:gdLst>
              <a:gd name="connsiteX0" fmla="*/ 0 w 901521"/>
              <a:gd name="connsiteY0" fmla="*/ 2369713 h 2369713"/>
              <a:gd name="connsiteX1" fmla="*/ 360609 w 901521"/>
              <a:gd name="connsiteY1" fmla="*/ 1944710 h 2369713"/>
              <a:gd name="connsiteX2" fmla="*/ 721217 w 901521"/>
              <a:gd name="connsiteY2" fmla="*/ 1184856 h 2369713"/>
              <a:gd name="connsiteX3" fmla="*/ 901521 w 901521"/>
              <a:gd name="connsiteY3" fmla="*/ 0 h 2369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01521" h="2369713">
                <a:moveTo>
                  <a:pt x="0" y="2369713"/>
                </a:moveTo>
                <a:cubicBezTo>
                  <a:pt x="120203" y="2255949"/>
                  <a:pt x="240406" y="2142186"/>
                  <a:pt x="360609" y="1944710"/>
                </a:cubicBezTo>
                <a:cubicBezTo>
                  <a:pt x="480812" y="1747234"/>
                  <a:pt x="631065" y="1508974"/>
                  <a:pt x="721217" y="1184856"/>
                </a:cubicBezTo>
                <a:cubicBezTo>
                  <a:pt x="811369" y="860738"/>
                  <a:pt x="856445" y="430369"/>
                  <a:pt x="901521" y="0"/>
                </a:cubicBezTo>
              </a:path>
            </a:pathLst>
          </a:cu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Oval Callout 38"/>
          <p:cNvSpPr/>
          <p:nvPr/>
        </p:nvSpPr>
        <p:spPr>
          <a:xfrm>
            <a:off x="4572000" y="1927538"/>
            <a:ext cx="1905000" cy="609600"/>
          </a:xfrm>
          <a:prstGeom prst="wedgeEllipseCallout">
            <a:avLst>
              <a:gd name="adj1" fmla="val -68318"/>
              <a:gd name="adj2" fmla="val 96303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rgbClr val="FF0000"/>
                </a:solidFill>
              </a:rPr>
              <a:t>Supply Curve (S)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648200" y="4457700"/>
            <a:ext cx="144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MC = MR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4" name="Straight Arrow Connector 3"/>
          <p:cNvCxnSpPr>
            <a:endCxn id="20498" idx="0"/>
          </p:cNvCxnSpPr>
          <p:nvPr/>
        </p:nvCxnSpPr>
        <p:spPr>
          <a:xfrm flipH="1" flipV="1">
            <a:off x="4114800" y="3733800"/>
            <a:ext cx="533400" cy="762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Line 5"/>
          <p:cNvSpPr>
            <a:spLocks noChangeShapeType="1"/>
          </p:cNvSpPr>
          <p:nvPr/>
        </p:nvSpPr>
        <p:spPr bwMode="auto">
          <a:xfrm>
            <a:off x="1752600" y="4095690"/>
            <a:ext cx="4267200" cy="0"/>
          </a:xfrm>
          <a:prstGeom prst="line">
            <a:avLst/>
          </a:prstGeom>
          <a:noFill/>
          <a:ln w="28575">
            <a:solidFill>
              <a:schemeClr val="bg1">
                <a:lumMod val="7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7" name="Text Box 17"/>
          <p:cNvSpPr txBox="1">
            <a:spLocks noChangeArrowheads="1"/>
          </p:cNvSpPr>
          <p:nvPr/>
        </p:nvSpPr>
        <p:spPr bwMode="auto">
          <a:xfrm>
            <a:off x="6085454" y="3917514"/>
            <a:ext cx="178427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b="1" dirty="0" smtClean="0">
                <a:solidFill>
                  <a:schemeClr val="bg1">
                    <a:lumMod val="75000"/>
                  </a:schemeClr>
                </a:solidFill>
              </a:rPr>
              <a:t>D’ =MR</a:t>
            </a:r>
            <a:r>
              <a:rPr lang="en-US" sz="2000" b="1" dirty="0" smtClean="0">
                <a:solidFill>
                  <a:schemeClr val="bg1">
                    <a:lumMod val="75000"/>
                  </a:schemeClr>
                </a:solidFill>
              </a:rPr>
              <a:t>’ = P</a:t>
            </a:r>
            <a:r>
              <a:rPr lang="en-US" sz="2000" b="1" baseline="-25000" dirty="0" smtClean="0">
                <a:solidFill>
                  <a:schemeClr val="bg1">
                    <a:lumMod val="75000"/>
                  </a:schemeClr>
                </a:solidFill>
              </a:rPr>
              <a:t>HC</a:t>
            </a:r>
            <a:r>
              <a:rPr lang="en-US" sz="2000" b="1" dirty="0">
                <a:solidFill>
                  <a:schemeClr val="bg1">
                    <a:lumMod val="75000"/>
                  </a:schemeClr>
                </a:solidFill>
              </a:rPr>
              <a:t>’</a:t>
            </a:r>
            <a:endParaRPr lang="en-US" sz="2000" b="1" baseline="-25000" dirty="0" smtClean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40" name="Line 18"/>
          <p:cNvSpPr>
            <a:spLocks noChangeShapeType="1"/>
          </p:cNvSpPr>
          <p:nvPr/>
        </p:nvSpPr>
        <p:spPr bwMode="auto">
          <a:xfrm>
            <a:off x="3919086" y="4095690"/>
            <a:ext cx="0" cy="1390710"/>
          </a:xfrm>
          <a:prstGeom prst="line">
            <a:avLst/>
          </a:prstGeom>
          <a:noFill/>
          <a:ln w="9525">
            <a:solidFill>
              <a:schemeClr val="bg1">
                <a:lumMod val="75000"/>
              </a:schemeClr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1" name="Text Box 19"/>
          <p:cNvSpPr txBox="1">
            <a:spLocks noChangeArrowheads="1"/>
          </p:cNvSpPr>
          <p:nvPr/>
        </p:nvSpPr>
        <p:spPr bwMode="auto">
          <a:xfrm>
            <a:off x="3657600" y="5483423"/>
            <a:ext cx="44916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HC’</a:t>
            </a:r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2" name="Oval 25"/>
          <p:cNvSpPr>
            <a:spLocks noChangeArrowheads="1"/>
          </p:cNvSpPr>
          <p:nvPr/>
        </p:nvSpPr>
        <p:spPr bwMode="auto">
          <a:xfrm>
            <a:off x="3879643" y="4032187"/>
            <a:ext cx="76200" cy="76200"/>
          </a:xfrm>
          <a:prstGeom prst="ellipse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 animBg="1"/>
      <p:bldP spid="20491" grpId="0" animBg="1"/>
      <p:bldP spid="20493" grpId="0"/>
      <p:bldP spid="20494" grpId="0"/>
      <p:bldP spid="20497" grpId="0"/>
      <p:bldP spid="20498" grpId="0" animBg="1"/>
      <p:bldP spid="20499" grpId="0"/>
      <p:bldP spid="20505" grpId="0" animBg="1"/>
      <p:bldP spid="20509" grpId="0" animBg="1"/>
      <p:bldP spid="34" grpId="0" animBg="1"/>
      <p:bldP spid="29" grpId="0"/>
      <p:bldP spid="32" grpId="0"/>
      <p:bldP spid="33" grpId="0" animBg="1"/>
      <p:bldP spid="36" grpId="0" animBg="1"/>
      <p:bldP spid="38" grpId="0" animBg="1"/>
      <p:bldP spid="39" grpId="0" animBg="1"/>
      <p:bldP spid="2" grpId="0"/>
      <p:bldP spid="35" grpId="0" animBg="1"/>
      <p:bldP spid="37" grpId="0"/>
      <p:bldP spid="40" grpId="0" animBg="1"/>
      <p:bldP spid="41" grpId="0"/>
      <p:bldP spid="4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52400"/>
            <a:ext cx="8041440" cy="1442674"/>
          </a:xfrm>
        </p:spPr>
        <p:txBody>
          <a:bodyPr>
            <a:normAutofit/>
          </a:bodyPr>
          <a:lstStyle/>
          <a:p>
            <a:r>
              <a:rPr lang="en-US" sz="4400" dirty="0" smtClean="0">
                <a:solidFill>
                  <a:schemeClr val="tx1"/>
                </a:solidFill>
                <a:cs typeface="Angsana New" pitchFamily="18" charset="-34"/>
              </a:rPr>
              <a:t>Market Supply</a:t>
            </a:r>
            <a:endParaRPr lang="en-US" sz="4400" dirty="0">
              <a:solidFill>
                <a:schemeClr val="tx1"/>
              </a:solidFill>
              <a:cs typeface="Angsana New" pitchFamily="18" charset="-34"/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 flipV="1">
            <a:off x="762000" y="1905000"/>
            <a:ext cx="0" cy="2362200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>
            <a:endCxn id="18" idx="0"/>
          </p:cNvCxnSpPr>
          <p:nvPr/>
        </p:nvCxnSpPr>
        <p:spPr>
          <a:xfrm>
            <a:off x="762000" y="4278868"/>
            <a:ext cx="1981200" cy="0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H="1">
            <a:off x="990600" y="2373868"/>
            <a:ext cx="914400" cy="1524000"/>
          </a:xfrm>
          <a:prstGeom prst="line">
            <a:avLst/>
          </a:prstGeom>
          <a:ln w="3810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762000" y="2895600"/>
            <a:ext cx="7200900" cy="23336"/>
          </a:xfrm>
          <a:prstGeom prst="line">
            <a:avLst/>
          </a:prstGeom>
          <a:ln w="31750">
            <a:solidFill>
              <a:schemeClr val="accent4">
                <a:lumMod val="60000"/>
                <a:lumOff val="4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762000" y="3522702"/>
            <a:ext cx="6172200" cy="5834"/>
          </a:xfrm>
          <a:prstGeom prst="line">
            <a:avLst/>
          </a:prstGeom>
          <a:ln w="31750">
            <a:solidFill>
              <a:schemeClr val="accent4">
                <a:lumMod val="60000"/>
                <a:lumOff val="4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381000" y="2614136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 smtClean="0"/>
              <a:t>A</a:t>
            </a:r>
            <a:endParaRPr lang="en-US" baseline="-25000" dirty="0"/>
          </a:p>
        </p:txBody>
      </p:sp>
      <p:sp>
        <p:nvSpPr>
          <p:cNvPr id="14" name="TextBox 13"/>
          <p:cNvSpPr txBox="1"/>
          <p:nvPr/>
        </p:nvSpPr>
        <p:spPr>
          <a:xfrm>
            <a:off x="381000" y="3223736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 smtClean="0"/>
              <a:t>B</a:t>
            </a:r>
            <a:endParaRPr lang="en-US" baseline="-25000" dirty="0"/>
          </a:p>
        </p:txBody>
      </p:sp>
      <p:sp>
        <p:nvSpPr>
          <p:cNvPr id="15" name="TextBox 14"/>
          <p:cNvSpPr txBox="1"/>
          <p:nvPr/>
        </p:nvSpPr>
        <p:spPr>
          <a:xfrm>
            <a:off x="3733800" y="4202668"/>
            <a:ext cx="304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aseline="-25000" dirty="0" smtClean="0"/>
              <a:t>2</a:t>
            </a:r>
            <a:endParaRPr lang="en-US" baseline="-25000" dirty="0"/>
          </a:p>
        </p:txBody>
      </p:sp>
      <p:sp>
        <p:nvSpPr>
          <p:cNvPr id="17" name="TextBox 16"/>
          <p:cNvSpPr txBox="1"/>
          <p:nvPr/>
        </p:nvSpPr>
        <p:spPr>
          <a:xfrm>
            <a:off x="457200" y="1688068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2514600" y="4278868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Q</a:t>
            </a:r>
            <a:endParaRPr lang="en-US" dirty="0"/>
          </a:p>
        </p:txBody>
      </p:sp>
      <p:cxnSp>
        <p:nvCxnSpPr>
          <p:cNvPr id="32" name="Straight Arrow Connector 31"/>
          <p:cNvCxnSpPr/>
          <p:nvPr/>
        </p:nvCxnSpPr>
        <p:spPr>
          <a:xfrm flipV="1">
            <a:off x="3048000" y="1916668"/>
            <a:ext cx="0" cy="2362200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>
            <a:endCxn id="46" idx="0"/>
          </p:cNvCxnSpPr>
          <p:nvPr/>
        </p:nvCxnSpPr>
        <p:spPr>
          <a:xfrm>
            <a:off x="3048000" y="4278868"/>
            <a:ext cx="2286000" cy="0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4637103" y="2869538"/>
            <a:ext cx="0" cy="1371600"/>
          </a:xfrm>
          <a:prstGeom prst="line">
            <a:avLst/>
          </a:prstGeom>
          <a:ln w="34925">
            <a:solidFill>
              <a:schemeClr val="tx1">
                <a:lumMod val="75000"/>
                <a:lumOff val="2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3844401" y="3528536"/>
            <a:ext cx="0" cy="762000"/>
          </a:xfrm>
          <a:prstGeom prst="line">
            <a:avLst/>
          </a:prstGeom>
          <a:ln w="34925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2667000" y="2602468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 smtClean="0"/>
              <a:t>A</a:t>
            </a:r>
            <a:endParaRPr lang="en-US" baseline="-25000" dirty="0"/>
          </a:p>
        </p:txBody>
      </p:sp>
      <p:sp>
        <p:nvSpPr>
          <p:cNvPr id="42" name="TextBox 41"/>
          <p:cNvSpPr txBox="1"/>
          <p:nvPr/>
        </p:nvSpPr>
        <p:spPr>
          <a:xfrm>
            <a:off x="2667000" y="3212068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 smtClean="0"/>
              <a:t>B</a:t>
            </a:r>
            <a:endParaRPr lang="en-US" baseline="-25000" dirty="0"/>
          </a:p>
        </p:txBody>
      </p:sp>
      <p:sp>
        <p:nvSpPr>
          <p:cNvPr id="45" name="TextBox 44"/>
          <p:cNvSpPr txBox="1"/>
          <p:nvPr/>
        </p:nvSpPr>
        <p:spPr>
          <a:xfrm>
            <a:off x="2743200" y="167640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</a:t>
            </a:r>
            <a:endParaRPr lang="en-US" dirty="0"/>
          </a:p>
        </p:txBody>
      </p:sp>
      <p:sp>
        <p:nvSpPr>
          <p:cNvPr id="46" name="TextBox 45"/>
          <p:cNvSpPr txBox="1"/>
          <p:nvPr/>
        </p:nvSpPr>
        <p:spPr>
          <a:xfrm>
            <a:off x="5105400" y="4278868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Q</a:t>
            </a:r>
            <a:endParaRPr lang="en-US" dirty="0"/>
          </a:p>
        </p:txBody>
      </p:sp>
      <p:cxnSp>
        <p:nvCxnSpPr>
          <p:cNvPr id="47" name="Straight Arrow Connector 46"/>
          <p:cNvCxnSpPr/>
          <p:nvPr/>
        </p:nvCxnSpPr>
        <p:spPr>
          <a:xfrm flipV="1">
            <a:off x="5867400" y="1916668"/>
            <a:ext cx="0" cy="2362200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>
            <a:endCxn id="61" idx="0"/>
          </p:cNvCxnSpPr>
          <p:nvPr/>
        </p:nvCxnSpPr>
        <p:spPr>
          <a:xfrm>
            <a:off x="5867400" y="4278868"/>
            <a:ext cx="2590800" cy="0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flipH="1">
            <a:off x="6324600" y="2678668"/>
            <a:ext cx="1981200" cy="123086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7924800" y="2895600"/>
            <a:ext cx="0" cy="1371600"/>
          </a:xfrm>
          <a:prstGeom prst="line">
            <a:avLst/>
          </a:prstGeom>
          <a:ln w="34925">
            <a:solidFill>
              <a:schemeClr val="tx1">
                <a:lumMod val="75000"/>
                <a:lumOff val="2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6934200" y="3528536"/>
            <a:ext cx="0" cy="762000"/>
          </a:xfrm>
          <a:prstGeom prst="line">
            <a:avLst/>
          </a:prstGeom>
          <a:ln w="34925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5486400" y="2602468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 smtClean="0"/>
              <a:t>A</a:t>
            </a:r>
            <a:endParaRPr lang="en-US" baseline="-25000" dirty="0"/>
          </a:p>
        </p:txBody>
      </p:sp>
      <p:sp>
        <p:nvSpPr>
          <p:cNvPr id="57" name="TextBox 56"/>
          <p:cNvSpPr txBox="1"/>
          <p:nvPr/>
        </p:nvSpPr>
        <p:spPr>
          <a:xfrm>
            <a:off x="5486400" y="3223736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 smtClean="0"/>
              <a:t>B</a:t>
            </a:r>
            <a:endParaRPr lang="en-US" baseline="-25000" dirty="0"/>
          </a:p>
        </p:txBody>
      </p:sp>
      <p:sp>
        <p:nvSpPr>
          <p:cNvPr id="58" name="TextBox 57"/>
          <p:cNvSpPr txBox="1"/>
          <p:nvPr/>
        </p:nvSpPr>
        <p:spPr>
          <a:xfrm>
            <a:off x="6781800" y="4290536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3</a:t>
            </a:r>
            <a:endParaRPr lang="en-US" baseline="-25000" dirty="0"/>
          </a:p>
        </p:txBody>
      </p:sp>
      <p:sp>
        <p:nvSpPr>
          <p:cNvPr id="59" name="TextBox 58"/>
          <p:cNvSpPr txBox="1"/>
          <p:nvPr/>
        </p:nvSpPr>
        <p:spPr>
          <a:xfrm>
            <a:off x="7696200" y="4278868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6</a:t>
            </a:r>
            <a:endParaRPr lang="en-US" baseline="-25000" dirty="0"/>
          </a:p>
        </p:txBody>
      </p:sp>
      <p:sp>
        <p:nvSpPr>
          <p:cNvPr id="60" name="TextBox 59"/>
          <p:cNvSpPr txBox="1"/>
          <p:nvPr/>
        </p:nvSpPr>
        <p:spPr>
          <a:xfrm>
            <a:off x="5562600" y="1688068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</a:t>
            </a:r>
            <a:endParaRPr lang="en-US" dirty="0"/>
          </a:p>
        </p:txBody>
      </p:sp>
      <p:sp>
        <p:nvSpPr>
          <p:cNvPr id="61" name="TextBox 60"/>
          <p:cNvSpPr txBox="1"/>
          <p:nvPr/>
        </p:nvSpPr>
        <p:spPr>
          <a:xfrm>
            <a:off x="8229600" y="4278868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Q</a:t>
            </a:r>
            <a:endParaRPr lang="en-US" dirty="0"/>
          </a:p>
        </p:txBody>
      </p:sp>
      <p:cxnSp>
        <p:nvCxnSpPr>
          <p:cNvPr id="63" name="Straight Connector 62"/>
          <p:cNvCxnSpPr/>
          <p:nvPr/>
        </p:nvCxnSpPr>
        <p:spPr>
          <a:xfrm flipH="1">
            <a:off x="3505200" y="2602468"/>
            <a:ext cx="1447800" cy="1230868"/>
          </a:xfrm>
          <a:prstGeom prst="line">
            <a:avLst/>
          </a:prstGeom>
          <a:ln w="3810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1594282" y="2869538"/>
            <a:ext cx="0" cy="1371600"/>
          </a:xfrm>
          <a:prstGeom prst="line">
            <a:avLst/>
          </a:prstGeom>
          <a:ln w="34925">
            <a:solidFill>
              <a:schemeClr val="tx1">
                <a:lumMod val="75000"/>
                <a:lumOff val="2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1219200" y="3516868"/>
            <a:ext cx="0" cy="762000"/>
          </a:xfrm>
          <a:prstGeom prst="line">
            <a:avLst/>
          </a:prstGeom>
          <a:ln w="34925">
            <a:solidFill>
              <a:schemeClr val="tx1">
                <a:lumMod val="95000"/>
                <a:lumOff val="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TextBox 75"/>
          <p:cNvSpPr txBox="1"/>
          <p:nvPr/>
        </p:nvSpPr>
        <p:spPr>
          <a:xfrm>
            <a:off x="4495800" y="4202668"/>
            <a:ext cx="304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aseline="-25000" dirty="0" smtClean="0"/>
              <a:t>4</a:t>
            </a:r>
            <a:endParaRPr lang="en-US" baseline="-25000" dirty="0"/>
          </a:p>
        </p:txBody>
      </p:sp>
      <p:sp>
        <p:nvSpPr>
          <p:cNvPr id="77" name="TextBox 76"/>
          <p:cNvSpPr txBox="1"/>
          <p:nvPr/>
        </p:nvSpPr>
        <p:spPr>
          <a:xfrm>
            <a:off x="1066800" y="4202668"/>
            <a:ext cx="304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78" name="TextBox 77"/>
          <p:cNvSpPr txBox="1"/>
          <p:nvPr/>
        </p:nvSpPr>
        <p:spPr>
          <a:xfrm>
            <a:off x="1447800" y="4202668"/>
            <a:ext cx="304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aseline="-25000" dirty="0" smtClean="0"/>
              <a:t>2</a:t>
            </a:r>
            <a:endParaRPr lang="en-US" baseline="-25000" dirty="0"/>
          </a:p>
        </p:txBody>
      </p:sp>
      <p:sp>
        <p:nvSpPr>
          <p:cNvPr id="44" name="TextBox 43"/>
          <p:cNvSpPr txBox="1"/>
          <p:nvPr/>
        </p:nvSpPr>
        <p:spPr>
          <a:xfrm>
            <a:off x="1905000" y="2189202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52" name="TextBox 51"/>
          <p:cNvSpPr txBox="1"/>
          <p:nvPr/>
        </p:nvSpPr>
        <p:spPr>
          <a:xfrm>
            <a:off x="4850907" y="2245660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</a:t>
            </a:r>
            <a:r>
              <a:rPr lang="en-US" baseline="-25000" dirty="0" smtClean="0"/>
              <a:t>2</a:t>
            </a:r>
            <a:endParaRPr lang="en-US" baseline="-25000" dirty="0"/>
          </a:p>
        </p:txBody>
      </p:sp>
      <p:sp>
        <p:nvSpPr>
          <p:cNvPr id="53" name="TextBox 52"/>
          <p:cNvSpPr txBox="1"/>
          <p:nvPr/>
        </p:nvSpPr>
        <p:spPr>
          <a:xfrm>
            <a:off x="8001000" y="2309336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</a:t>
            </a:r>
            <a:r>
              <a:rPr lang="en-US" baseline="-25000" dirty="0" smtClean="0"/>
              <a:t>T</a:t>
            </a:r>
            <a:endParaRPr lang="en-US" baseline="-25000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lumMod val="50000"/>
                    <a:lumOff val="50000"/>
                  </a:prstClr>
                </a:solidFill>
              </a:rPr>
              <a:t>EE474_#3_1/2555_Phatta </a:t>
            </a:r>
            <a:r>
              <a:rPr lang="en-US" dirty="0" err="1">
                <a:solidFill>
                  <a:prstClr val="black">
                    <a:lumMod val="50000"/>
                    <a:lumOff val="50000"/>
                  </a:prstClr>
                </a:solidFill>
              </a:rPr>
              <a:t>Kirdruang</a:t>
            </a:r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B7611-A31F-4F14-B6E8-2F201AFD79AA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55" name="TextBox 54"/>
          <p:cNvSpPr txBox="1"/>
          <p:nvPr/>
        </p:nvSpPr>
        <p:spPr>
          <a:xfrm>
            <a:off x="1143000" y="4953000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Firm 1</a:t>
            </a:r>
            <a:endParaRPr lang="en-US" dirty="0"/>
          </a:p>
        </p:txBody>
      </p:sp>
      <p:sp>
        <p:nvSpPr>
          <p:cNvPr id="62" name="TextBox 61"/>
          <p:cNvSpPr txBox="1"/>
          <p:nvPr/>
        </p:nvSpPr>
        <p:spPr>
          <a:xfrm>
            <a:off x="3733800" y="4953000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Firm 2</a:t>
            </a:r>
            <a:endParaRPr lang="en-US" dirty="0"/>
          </a:p>
        </p:txBody>
      </p:sp>
      <p:sp>
        <p:nvSpPr>
          <p:cNvPr id="64" name="TextBox 63"/>
          <p:cNvSpPr txBox="1"/>
          <p:nvPr/>
        </p:nvSpPr>
        <p:spPr>
          <a:xfrm>
            <a:off x="6705600" y="4953000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Market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5896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7" grpId="0"/>
      <p:bldP spid="58" grpId="0"/>
      <p:bldP spid="59" grpId="0"/>
      <p:bldP spid="5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EE474_#3_1/2555_Phatta Kirdruang</a:t>
            </a:r>
            <a:endParaRPr lang="en-US"/>
          </a:p>
        </p:txBody>
      </p:sp>
      <p:sp>
        <p:nvSpPr>
          <p:cNvPr id="31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E7E11-DF96-45CE-8878-9023712005EB}" type="slidenum">
              <a:rPr lang="en-US"/>
              <a:pPr/>
              <a:t>32</a:t>
            </a:fld>
            <a:endParaRPr lang="en-US"/>
          </a:p>
        </p:txBody>
      </p:sp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551280" y="228600"/>
            <a:ext cx="8041440" cy="1219200"/>
          </a:xfrm>
        </p:spPr>
        <p:txBody>
          <a:bodyPr/>
          <a:lstStyle/>
          <a:p>
            <a:r>
              <a:rPr lang="en-US" sz="4400" dirty="0">
                <a:solidFill>
                  <a:schemeClr val="tx1"/>
                </a:solidFill>
              </a:rPr>
              <a:t>Monopolist</a:t>
            </a:r>
          </a:p>
        </p:txBody>
      </p:sp>
      <p:sp>
        <p:nvSpPr>
          <p:cNvPr id="20483" name="Line 3"/>
          <p:cNvSpPr>
            <a:spLocks noChangeShapeType="1"/>
          </p:cNvSpPr>
          <p:nvPr/>
        </p:nvSpPr>
        <p:spPr bwMode="auto">
          <a:xfrm>
            <a:off x="1295400" y="1676400"/>
            <a:ext cx="0" cy="3733800"/>
          </a:xfrm>
          <a:prstGeom prst="line">
            <a:avLst/>
          </a:prstGeom>
          <a:noFill/>
          <a:ln w="31750">
            <a:solidFill>
              <a:srgbClr val="C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484" name="Line 4"/>
          <p:cNvSpPr>
            <a:spLocks noChangeShapeType="1"/>
          </p:cNvSpPr>
          <p:nvPr/>
        </p:nvSpPr>
        <p:spPr bwMode="auto">
          <a:xfrm>
            <a:off x="1295400" y="5410200"/>
            <a:ext cx="5715000" cy="0"/>
          </a:xfrm>
          <a:prstGeom prst="line">
            <a:avLst/>
          </a:prstGeom>
          <a:noFill/>
          <a:ln w="31750">
            <a:solidFill>
              <a:srgbClr val="C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485" name="Line 5"/>
          <p:cNvSpPr>
            <a:spLocks noChangeShapeType="1"/>
          </p:cNvSpPr>
          <p:nvPr/>
        </p:nvSpPr>
        <p:spPr bwMode="auto">
          <a:xfrm>
            <a:off x="1295400" y="2057400"/>
            <a:ext cx="5257800" cy="3352800"/>
          </a:xfrm>
          <a:prstGeom prst="line">
            <a:avLst/>
          </a:prstGeom>
          <a:noFill/>
          <a:ln w="34925">
            <a:solidFill>
              <a:srgbClr val="00B05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5715000" y="4578350"/>
            <a:ext cx="3571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dirty="0">
                <a:solidFill>
                  <a:srgbClr val="00B050"/>
                </a:solidFill>
              </a:rPr>
              <a:t>D</a:t>
            </a:r>
          </a:p>
        </p:txBody>
      </p:sp>
      <p:sp>
        <p:nvSpPr>
          <p:cNvPr id="20487" name="Text Box 7"/>
          <p:cNvSpPr txBox="1">
            <a:spLocks noChangeArrowheads="1"/>
          </p:cNvSpPr>
          <p:nvPr/>
        </p:nvSpPr>
        <p:spPr bwMode="auto">
          <a:xfrm>
            <a:off x="609601" y="1295400"/>
            <a:ext cx="88224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/>
              <a:t>Price</a:t>
            </a:r>
            <a:endParaRPr lang="en-US" sz="2000" dirty="0"/>
          </a:p>
        </p:txBody>
      </p:sp>
      <p:sp>
        <p:nvSpPr>
          <p:cNvPr id="20488" name="Text Box 8"/>
          <p:cNvSpPr txBox="1">
            <a:spLocks noChangeArrowheads="1"/>
          </p:cNvSpPr>
          <p:nvPr/>
        </p:nvSpPr>
        <p:spPr bwMode="auto">
          <a:xfrm>
            <a:off x="6934200" y="5334000"/>
            <a:ext cx="113524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dirty="0" smtClean="0"/>
              <a:t>Quantity</a:t>
            </a:r>
            <a:endParaRPr lang="en-US" sz="2000" dirty="0"/>
          </a:p>
        </p:txBody>
      </p:sp>
      <p:sp>
        <p:nvSpPr>
          <p:cNvPr id="20489" name="Line 9"/>
          <p:cNvSpPr>
            <a:spLocks noChangeShapeType="1"/>
          </p:cNvSpPr>
          <p:nvPr/>
        </p:nvSpPr>
        <p:spPr bwMode="auto">
          <a:xfrm>
            <a:off x="1295400" y="2057400"/>
            <a:ext cx="2590800" cy="3352800"/>
          </a:xfrm>
          <a:prstGeom prst="line">
            <a:avLst/>
          </a:prstGeom>
          <a:noFill/>
          <a:ln w="34925">
            <a:solidFill>
              <a:srgbClr val="003618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solidFill>
                <a:srgbClr val="003618"/>
              </a:solidFill>
            </a:endParaRPr>
          </a:p>
        </p:txBody>
      </p:sp>
      <p:sp>
        <p:nvSpPr>
          <p:cNvPr id="20490" name="Text Box 10"/>
          <p:cNvSpPr txBox="1">
            <a:spLocks noChangeArrowheads="1"/>
          </p:cNvSpPr>
          <p:nvPr/>
        </p:nvSpPr>
        <p:spPr bwMode="auto">
          <a:xfrm>
            <a:off x="3581400" y="4806950"/>
            <a:ext cx="55175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dirty="0" smtClean="0">
                <a:solidFill>
                  <a:srgbClr val="003618"/>
                </a:solidFill>
              </a:rPr>
              <a:t>MR</a:t>
            </a:r>
            <a:endParaRPr lang="en-US" sz="2000" dirty="0">
              <a:solidFill>
                <a:srgbClr val="003618"/>
              </a:solidFill>
            </a:endParaRPr>
          </a:p>
        </p:txBody>
      </p:sp>
      <p:sp>
        <p:nvSpPr>
          <p:cNvPr id="20491" name="Freeform 11"/>
          <p:cNvSpPr>
            <a:spLocks/>
          </p:cNvSpPr>
          <p:nvPr/>
        </p:nvSpPr>
        <p:spPr bwMode="auto">
          <a:xfrm>
            <a:off x="1524000" y="3352800"/>
            <a:ext cx="3276600" cy="8382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960" y="528"/>
              </a:cxn>
              <a:cxn ang="0">
                <a:pos x="2064" y="0"/>
              </a:cxn>
            </a:cxnLst>
            <a:rect l="0" t="0" r="r" b="b"/>
            <a:pathLst>
              <a:path w="2064" h="528">
                <a:moveTo>
                  <a:pt x="0" y="0"/>
                </a:moveTo>
                <a:cubicBezTo>
                  <a:pt x="308" y="264"/>
                  <a:pt x="616" y="528"/>
                  <a:pt x="960" y="528"/>
                </a:cubicBezTo>
                <a:cubicBezTo>
                  <a:pt x="1304" y="528"/>
                  <a:pt x="1684" y="264"/>
                  <a:pt x="2064" y="0"/>
                </a:cubicBezTo>
              </a:path>
            </a:pathLst>
          </a:custGeom>
          <a:noFill/>
          <a:ln w="34925" cmpd="sng">
            <a:solidFill>
              <a:schemeClr val="tx2">
                <a:lumMod val="75000"/>
                <a:lumOff val="2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492" name="Freeform 12"/>
          <p:cNvSpPr>
            <a:spLocks/>
          </p:cNvSpPr>
          <p:nvPr/>
        </p:nvSpPr>
        <p:spPr bwMode="auto">
          <a:xfrm>
            <a:off x="2057400" y="2895600"/>
            <a:ext cx="1828800" cy="1828800"/>
          </a:xfrm>
          <a:custGeom>
            <a:avLst/>
            <a:gdLst/>
            <a:ahLst/>
            <a:cxnLst>
              <a:cxn ang="0">
                <a:pos x="0" y="1152"/>
              </a:cxn>
              <a:cxn ang="0">
                <a:pos x="768" y="816"/>
              </a:cxn>
              <a:cxn ang="0">
                <a:pos x="1152" y="0"/>
              </a:cxn>
            </a:cxnLst>
            <a:rect l="0" t="0" r="r" b="b"/>
            <a:pathLst>
              <a:path w="1152" h="1152">
                <a:moveTo>
                  <a:pt x="0" y="1152"/>
                </a:moveTo>
                <a:cubicBezTo>
                  <a:pt x="288" y="1080"/>
                  <a:pt x="576" y="1008"/>
                  <a:pt x="768" y="816"/>
                </a:cubicBezTo>
                <a:cubicBezTo>
                  <a:pt x="960" y="624"/>
                  <a:pt x="1056" y="312"/>
                  <a:pt x="1152" y="0"/>
                </a:cubicBezTo>
              </a:path>
            </a:pathLst>
          </a:custGeom>
          <a:noFill/>
          <a:ln w="34925" cmpd="sng">
            <a:solidFill>
              <a:srgbClr val="0F04A4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0493" name="Text Box 13"/>
          <p:cNvSpPr txBox="1">
            <a:spLocks noChangeArrowheads="1"/>
          </p:cNvSpPr>
          <p:nvPr/>
        </p:nvSpPr>
        <p:spPr bwMode="auto">
          <a:xfrm>
            <a:off x="3733800" y="2514600"/>
            <a:ext cx="53732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dirty="0">
                <a:solidFill>
                  <a:srgbClr val="0F04A4"/>
                </a:solidFill>
              </a:rPr>
              <a:t>MC</a:t>
            </a:r>
          </a:p>
        </p:txBody>
      </p:sp>
      <p:sp>
        <p:nvSpPr>
          <p:cNvPr id="20494" name="Text Box 14"/>
          <p:cNvSpPr txBox="1">
            <a:spLocks noChangeArrowheads="1"/>
          </p:cNvSpPr>
          <p:nvPr/>
        </p:nvSpPr>
        <p:spPr bwMode="auto">
          <a:xfrm>
            <a:off x="4724400" y="3054350"/>
            <a:ext cx="488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AC</a:t>
            </a:r>
          </a:p>
        </p:txBody>
      </p:sp>
      <p:sp>
        <p:nvSpPr>
          <p:cNvPr id="20495" name="Line 15"/>
          <p:cNvSpPr>
            <a:spLocks noChangeShapeType="1"/>
          </p:cNvSpPr>
          <p:nvPr/>
        </p:nvSpPr>
        <p:spPr bwMode="auto">
          <a:xfrm flipV="1">
            <a:off x="3162300" y="3606800"/>
            <a:ext cx="2590800" cy="7620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triangle" w="med" len="med"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497" name="Text Box 17"/>
          <p:cNvSpPr txBox="1">
            <a:spLocks noChangeArrowheads="1"/>
          </p:cNvSpPr>
          <p:nvPr/>
        </p:nvSpPr>
        <p:spPr bwMode="auto">
          <a:xfrm>
            <a:off x="5775325" y="3359150"/>
            <a:ext cx="104708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</a:rPr>
              <a:t>MR=MC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20498" name="Line 18"/>
          <p:cNvSpPr>
            <a:spLocks noChangeShapeType="1"/>
          </p:cNvSpPr>
          <p:nvPr/>
        </p:nvSpPr>
        <p:spPr bwMode="auto">
          <a:xfrm>
            <a:off x="3076575" y="3200400"/>
            <a:ext cx="0" cy="2209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499" name="Text Box 19"/>
          <p:cNvSpPr txBox="1">
            <a:spLocks noChangeArrowheads="1"/>
          </p:cNvSpPr>
          <p:nvPr/>
        </p:nvSpPr>
        <p:spPr bwMode="auto">
          <a:xfrm>
            <a:off x="2879725" y="5416550"/>
            <a:ext cx="50206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</a:rPr>
              <a:t>M*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20500" name="Line 20"/>
          <p:cNvSpPr>
            <a:spLocks noChangeShapeType="1"/>
          </p:cNvSpPr>
          <p:nvPr/>
        </p:nvSpPr>
        <p:spPr bwMode="auto">
          <a:xfrm flipH="1">
            <a:off x="1295400" y="3200400"/>
            <a:ext cx="17526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501" name="Line 21"/>
          <p:cNvSpPr>
            <a:spLocks noChangeShapeType="1"/>
          </p:cNvSpPr>
          <p:nvPr/>
        </p:nvSpPr>
        <p:spPr bwMode="auto">
          <a:xfrm flipH="1">
            <a:off x="1295400" y="4191000"/>
            <a:ext cx="17526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505" name="Oval 25"/>
          <p:cNvSpPr>
            <a:spLocks noChangeArrowheads="1"/>
          </p:cNvSpPr>
          <p:nvPr/>
        </p:nvSpPr>
        <p:spPr bwMode="auto">
          <a:xfrm>
            <a:off x="3038475" y="3124200"/>
            <a:ext cx="76200" cy="76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506" name="Oval 26"/>
          <p:cNvSpPr>
            <a:spLocks noChangeArrowheads="1"/>
          </p:cNvSpPr>
          <p:nvPr/>
        </p:nvSpPr>
        <p:spPr bwMode="auto">
          <a:xfrm>
            <a:off x="3038475" y="4114800"/>
            <a:ext cx="76200" cy="76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507" name="Text Box 27"/>
          <p:cNvSpPr txBox="1">
            <a:spLocks noChangeArrowheads="1"/>
          </p:cNvSpPr>
          <p:nvPr/>
        </p:nvSpPr>
        <p:spPr bwMode="auto">
          <a:xfrm>
            <a:off x="665162" y="3946525"/>
            <a:ext cx="7064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AC</a:t>
            </a:r>
            <a:r>
              <a:rPr lang="en-US" sz="2000" baseline="-25000" dirty="0">
                <a:solidFill>
                  <a:schemeClr val="accent1">
                    <a:lumMod val="75000"/>
                  </a:schemeClr>
                </a:solidFill>
              </a:rPr>
              <a:t>M*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0508" name="Text Box 28"/>
          <p:cNvSpPr txBox="1">
            <a:spLocks noChangeArrowheads="1"/>
          </p:cNvSpPr>
          <p:nvPr/>
        </p:nvSpPr>
        <p:spPr bwMode="auto">
          <a:xfrm>
            <a:off x="914400" y="2955925"/>
            <a:ext cx="33054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</a:rPr>
              <a:t>P</a:t>
            </a:r>
          </a:p>
        </p:txBody>
      </p:sp>
      <p:sp>
        <p:nvSpPr>
          <p:cNvPr id="20509" name="Oval 29"/>
          <p:cNvSpPr>
            <a:spLocks noChangeArrowheads="1"/>
          </p:cNvSpPr>
          <p:nvPr/>
        </p:nvSpPr>
        <p:spPr bwMode="auto">
          <a:xfrm>
            <a:off x="3035300" y="4343400"/>
            <a:ext cx="76200" cy="76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1295400" y="3200400"/>
            <a:ext cx="1778000" cy="2209800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1295400" y="4191000"/>
            <a:ext cx="1778000" cy="1219200"/>
          </a:xfrm>
          <a:prstGeom prst="rect">
            <a:avLst/>
          </a:prstGeom>
          <a:pattFill prst="ltDnDiag">
            <a:fgClr>
              <a:schemeClr val="tx1">
                <a:lumMod val="65000"/>
                <a:lumOff val="35000"/>
              </a:schemeClr>
            </a:fgClr>
            <a:bgClr>
              <a:schemeClr val="bg1"/>
            </a:bgClr>
          </a:patt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600200" y="4572000"/>
            <a:ext cx="1127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Total cost</a:t>
            </a:r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1295400" y="3200400"/>
            <a:ext cx="1778000" cy="990600"/>
          </a:xfrm>
          <a:prstGeom prst="rect">
            <a:avLst/>
          </a:prstGeom>
          <a:pattFill prst="pct10">
            <a:fgClr>
              <a:schemeClr val="tx1">
                <a:lumMod val="65000"/>
                <a:lumOff val="35000"/>
              </a:schemeClr>
            </a:fgClr>
            <a:bgClr>
              <a:schemeClr val="bg1"/>
            </a:bgClr>
          </a:patt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TextBox 32"/>
          <p:cNvSpPr txBox="1"/>
          <p:nvPr/>
        </p:nvSpPr>
        <p:spPr>
          <a:xfrm>
            <a:off x="1600200" y="3581400"/>
            <a:ext cx="1127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Profit</a:t>
            </a:r>
            <a:endParaRPr lang="en-US" dirty="0"/>
          </a:p>
        </p:txBody>
      </p:sp>
      <p:sp>
        <p:nvSpPr>
          <p:cNvPr id="34" name="TextBox 33"/>
          <p:cNvSpPr txBox="1"/>
          <p:nvPr/>
        </p:nvSpPr>
        <p:spPr>
          <a:xfrm>
            <a:off x="1600200" y="3974068"/>
            <a:ext cx="11271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Total revenue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 animBg="1"/>
      <p:bldP spid="20486" grpId="0"/>
      <p:bldP spid="20489" grpId="0" animBg="1"/>
      <p:bldP spid="20490" grpId="0"/>
      <p:bldP spid="20495" grpId="0" animBg="1"/>
      <p:bldP spid="20497" grpId="0"/>
      <p:bldP spid="20498" grpId="0" animBg="1"/>
      <p:bldP spid="20499" grpId="0"/>
      <p:bldP spid="20500" grpId="0" animBg="1"/>
      <p:bldP spid="20501" grpId="0" animBg="1"/>
      <p:bldP spid="20505" grpId="0" animBg="1"/>
      <p:bldP spid="20506" grpId="0" animBg="1"/>
      <p:bldP spid="20507" grpId="0"/>
      <p:bldP spid="20508" grpId="0"/>
      <p:bldP spid="20509" grpId="0" animBg="1"/>
      <p:bldP spid="2" grpId="0" animBg="1"/>
      <p:bldP spid="2" grpId="1" animBg="1"/>
      <p:bldP spid="29" grpId="0" animBg="1"/>
      <p:bldP spid="3" grpId="0"/>
      <p:bldP spid="32" grpId="0" animBg="1"/>
      <p:bldP spid="33" grpId="0"/>
      <p:bldP spid="34" grpId="0"/>
      <p:bldP spid="34" grpId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ketchbook">
  <a:themeElements>
    <a:clrScheme name="Sketchbook">
      <a:dk1>
        <a:sysClr val="windowText" lastClr="000000"/>
      </a:dk1>
      <a:lt1>
        <a:sysClr val="window" lastClr="FFFFFF"/>
      </a:lt1>
      <a:dk2>
        <a:srgbClr val="4C1304"/>
      </a:dk2>
      <a:lt2>
        <a:srgbClr val="FFFEE6"/>
      </a:lt2>
      <a:accent1>
        <a:srgbClr val="A63212"/>
      </a:accent1>
      <a:accent2>
        <a:srgbClr val="E68230"/>
      </a:accent2>
      <a:accent3>
        <a:srgbClr val="9BB05E"/>
      </a:accent3>
      <a:accent4>
        <a:srgbClr val="6B9BC7"/>
      </a:accent4>
      <a:accent5>
        <a:srgbClr val="4E66B2"/>
      </a:accent5>
      <a:accent6>
        <a:srgbClr val="8976AC"/>
      </a:accent6>
      <a:hlink>
        <a:srgbClr val="942408"/>
      </a:hlink>
      <a:folHlink>
        <a:srgbClr val="B34F17"/>
      </a:folHlink>
    </a:clrScheme>
    <a:fontScheme name="Sketchbook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Sketchbook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alpha val="94000"/>
                <a:satMod val="120000"/>
                <a:lumMod val="110000"/>
              </a:schemeClr>
            </a:gs>
            <a:gs pos="100000">
              <a:schemeClr val="phClr">
                <a:tint val="80000"/>
                <a:shade val="100000"/>
                <a:satMod val="140000"/>
                <a:lumMod val="12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100000"/>
                <a:shade val="100000"/>
                <a:satMod val="100000"/>
                <a:lumMod val="90000"/>
              </a:schemeClr>
            </a:gs>
            <a:gs pos="100000">
              <a:schemeClr val="phClr">
                <a:tint val="95000"/>
                <a:shade val="100000"/>
                <a:satMod val="110000"/>
                <a:lumMod val="105000"/>
              </a:schemeClr>
            </a:gs>
          </a:gsLst>
          <a:path path="circle">
            <a:fillToRect l="40000" t="100000" r="4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rotWithShape="0">
              <a:srgbClr val="000000">
                <a:alpha val="37000"/>
              </a:srgbClr>
            </a:outerShdw>
          </a:effectLst>
        </a:effectStyle>
        <a:effectStyle>
          <a:effectLst>
            <a:outerShdw blurRad="50800" dist="25400" dir="5040000" rotWithShape="0">
              <a:srgbClr val="000000">
                <a:alpha val="44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38100" h="2540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55000"/>
                <a:lumMod val="90000"/>
              </a:schemeClr>
              <a:schemeClr val="phClr">
                <a:tint val="92000"/>
                <a:satMod val="120000"/>
                <a:lumMod val="103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96000"/>
              </a:schemeClr>
              <a:schemeClr val="phClr">
                <a:tint val="98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925</TotalTime>
  <Words>1343</Words>
  <Application>Microsoft Office PowerPoint</Application>
  <PresentationFormat>On-screen Show (4:3)</PresentationFormat>
  <Paragraphs>413</Paragraphs>
  <Slides>32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Sketchbook</vt:lpstr>
      <vt:lpstr>Review Microeconomic Tools for Health Economics</vt:lpstr>
      <vt:lpstr>Topics</vt:lpstr>
      <vt:lpstr>Opportunity costs</vt:lpstr>
      <vt:lpstr>Production Possibility Frontier (PPF)</vt:lpstr>
      <vt:lpstr>PPF and Opportunity Cost</vt:lpstr>
      <vt:lpstr>PPF and Opportunity Cost</vt:lpstr>
      <vt:lpstr>Consumer Theory</vt:lpstr>
      <vt:lpstr>Preference</vt:lpstr>
      <vt:lpstr>Consumer’s Preferences for Two Goods: Indifference Curve</vt:lpstr>
      <vt:lpstr>Budget Constraints</vt:lpstr>
      <vt:lpstr>Budget Constraints</vt:lpstr>
      <vt:lpstr>Consumer’s Equilibrium</vt:lpstr>
      <vt:lpstr>What happens if the PHC falls?</vt:lpstr>
      <vt:lpstr>Demand Derivation</vt:lpstr>
      <vt:lpstr>Market Demand Curve</vt:lpstr>
      <vt:lpstr>Elasticities</vt:lpstr>
      <vt:lpstr>Price Elasticity of Demand (ηD)</vt:lpstr>
      <vt:lpstr>Elastic Demand</vt:lpstr>
      <vt:lpstr>Inelastic Demand</vt:lpstr>
      <vt:lpstr>Impact of Cigarette Tax</vt:lpstr>
      <vt:lpstr>Production and Market Supply</vt:lpstr>
      <vt:lpstr>Production Function</vt:lpstr>
      <vt:lpstr>Production Function: 1 Input &amp; 1 Output</vt:lpstr>
      <vt:lpstr>PowerPoint Presentation</vt:lpstr>
      <vt:lpstr>Production of 2 Inputs: Isoquant</vt:lpstr>
      <vt:lpstr>Isocost Curve</vt:lpstr>
      <vt:lpstr>Cost Minimization</vt:lpstr>
      <vt:lpstr>Efficient Combinations of Inputs</vt:lpstr>
      <vt:lpstr>Firm’s Supply Curve under  Perfect Competition</vt:lpstr>
      <vt:lpstr>Competitive Firm’s Supply Curve</vt:lpstr>
      <vt:lpstr>Market Supply</vt:lpstr>
      <vt:lpstr>Monopolist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Review Microeconomic Tools for Health Economics</dc:title>
  <dc:creator>Phatta Kirdruang</dc:creator>
  <cp:lastModifiedBy>Ummie</cp:lastModifiedBy>
  <cp:revision>96</cp:revision>
  <dcterms:created xsi:type="dcterms:W3CDTF">2012-08-18T03:01:05Z</dcterms:created>
  <dcterms:modified xsi:type="dcterms:W3CDTF">2012-08-24T00:41:57Z</dcterms:modified>
</cp:coreProperties>
</file>