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05" r:id="rId1"/>
  </p:sldMasterIdLst>
  <p:notesMasterIdLst>
    <p:notesMasterId r:id="rId32"/>
  </p:notesMasterIdLst>
  <p:sldIdLst>
    <p:sldId id="314" r:id="rId2"/>
    <p:sldId id="330" r:id="rId3"/>
    <p:sldId id="331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33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9805" autoAdjust="0"/>
  </p:normalViewPr>
  <p:slideViewPr>
    <p:cSldViewPr>
      <p:cViewPr varScale="1">
        <p:scale>
          <a:sx n="88" d="100"/>
          <a:sy n="88" d="100"/>
        </p:scale>
        <p:origin x="-3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5.xml"/><Relationship Id="rId13" Type="http://schemas.openxmlformats.org/officeDocument/2006/relationships/slide" Target="slides/slide27.xml"/><Relationship Id="rId3" Type="http://schemas.openxmlformats.org/officeDocument/2006/relationships/slide" Target="slides/slide4.xml"/><Relationship Id="rId7" Type="http://schemas.openxmlformats.org/officeDocument/2006/relationships/slide" Target="slides/slide10.xml"/><Relationship Id="rId12" Type="http://schemas.openxmlformats.org/officeDocument/2006/relationships/slide" Target="slides/slide26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9.xml"/><Relationship Id="rId11" Type="http://schemas.openxmlformats.org/officeDocument/2006/relationships/slide" Target="slides/slide25.xml"/><Relationship Id="rId5" Type="http://schemas.openxmlformats.org/officeDocument/2006/relationships/slide" Target="slides/slide6.xml"/><Relationship Id="rId15" Type="http://schemas.openxmlformats.org/officeDocument/2006/relationships/slide" Target="slides/slide29.xml"/><Relationship Id="rId10" Type="http://schemas.openxmlformats.org/officeDocument/2006/relationships/slide" Target="slides/slide24.xml"/><Relationship Id="rId4" Type="http://schemas.openxmlformats.org/officeDocument/2006/relationships/slide" Target="slides/slide5.xml"/><Relationship Id="rId9" Type="http://schemas.openxmlformats.org/officeDocument/2006/relationships/slide" Target="slides/slide23.xml"/><Relationship Id="rId14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ผืนผ้า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สี่เหลี่ยมผืนผ้า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วงรี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350D5C7-FA32-454C-B5EB-BF4D69DB89F9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12BF2618-5AE3-40EE-BDA4-E06B3F2EED74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สี่เหลี่ยมผืนผ้า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สี่เหลี่ยมผืนผ้า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สี่เหลี่ยมผืนผ้า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3" name="สี่เหลี่ยมผืนผ้า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สี่เหลี่ยมผืนผ้า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วงรี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วงรี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C2A0459-AD44-4FE6-957A-B73311D1C51A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67A85-BF33-4E80-8234-4E93EB21CD65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ตัวยึดเนื้อหา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2" name="ตัวยึดเนื้อหา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สี่เหลี่ยมผืนผ้า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สี่เหลี่ยมผืนผ้า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สี่เหลี่ยมผืนผ้า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ตัวยึดเนื้อหา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6" name="ตัวยึดเนื้อหา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5" name="วงรี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วงรี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28437CD4-8F2F-46F0-A900-46560349D403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23" name="ชื่อเรื่อง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2BEDF0E6-6912-4DBF-8265-89147072A082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สี่เหลี่ยมผืนผ้า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สี่เหลี่ยมผืนผ้า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สี่เหลี่ยมผืนผ้า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สี่เหลี่ยมผืนผ้า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C32A7DF-ADB4-4833-90F4-FFB84C988EC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สี่เหลี่ยมผืนผ้า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สี่เหลี่ยมผืนผ้า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สี่เหลี่ยมผืนผ้า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สี่เหลี่ยมผืนผ้า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สี่เหลี่ยมผืนผ้า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ตัวยึดเนื้อหา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0" name="วงรี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วงรี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06AEB02-526C-4891-804D-A1A0539EEFE1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21" name="สี่เหลี่ยมผืนผ้า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ตัวเชื่อมต่อตรง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สี่เหลี่ยมผืนผ้า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สี่เหลี่ยมผืนผ้า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สี่เหลี่ยมผืนผ้า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สี่เหลี่ยมผืนผ้า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วงรี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วงรี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13AD9FDE-6F29-47E3-B99E-BE94C405CA42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2" name="สี่เหลี่ยมผืนผ้า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7780BF-A5E1-4A0D-9A1F-4804B3F893AA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สี่เหลี่ยมผืนผ้า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สี่เหลี่ยมผืนผ้า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วงรี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E2CBAF29-F9A3-4335-83F1-0ACCE4F99DC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สี่เหลี่ยมผืนผ้า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สี่เหลี่ยมผืนผ้า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สี่เหลี่ยมผืนผ้า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สี่เหลี่ยมผืนผ้า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วงรี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วงรี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5292725" y="1447800"/>
            <a:ext cx="3455988" cy="515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>
                <a:solidFill>
                  <a:schemeClr val="bg1"/>
                </a:solidFill>
                <a:latin typeface="Tahoma" pitchFamily="34" charset="0"/>
              </a:rPr>
              <a:t>Introduction </a:t>
            </a:r>
            <a:endParaRPr lang="en-US" sz="2800" b="1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3200">
                <a:solidFill>
                  <a:schemeClr val="bg1"/>
                </a:solidFill>
                <a:latin typeface="Tahoma" pitchFamily="34" charset="0"/>
              </a:rPr>
              <a:t>Chapter 1</a:t>
            </a:r>
            <a:endParaRPr lang="en-US" sz="3200" b="1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642910" y="3286124"/>
            <a:ext cx="7929618" cy="24534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MK 312 Marketing Management</a:t>
            </a:r>
          </a:p>
          <a:p>
            <a:pPr algn="ctr"/>
            <a:r>
              <a:rPr lang="en-US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By </a:t>
            </a:r>
          </a:p>
          <a:p>
            <a:pPr algn="ctr"/>
            <a:r>
              <a:rPr lang="en-US" sz="40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Aj.Suwalya</a:t>
            </a:r>
            <a:r>
              <a:rPr lang="en-US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0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Khemvaraporn</a:t>
            </a:r>
            <a:endParaRPr lang="en-US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214290"/>
            <a:ext cx="1619248" cy="2105022"/>
          </a:xfrm>
          <a:prstGeom prst="rect">
            <a:avLst/>
          </a:prstGeom>
          <a:noFill/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28604"/>
            <a:ext cx="1500198" cy="1894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2285984" y="785794"/>
            <a:ext cx="417454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   Chapter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 3</a:t>
            </a:r>
          </a:p>
          <a:p>
            <a:r>
              <a:rPr lang="en-US" sz="1400" b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Assessing the External Marketing Situation</a:t>
            </a:r>
            <a:endParaRPr lang="th-TH" sz="14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Ch. 3 - Learning objectives</a:t>
            </a:r>
            <a:endParaRPr lang="en-US" sz="3500" dirty="0" smtClean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71472" y="1500174"/>
            <a:ext cx="7929618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000000"/>
                </a:solidFill>
                <a:latin typeface="ZapfDingbats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ZapfDingbats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discuss the focal company’s relationships to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understand how the company can establish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ZapfDingbats" charset="0"/>
              </a:rPr>
              <a:t>■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discuss how B2B customers make purchase</a:t>
            </a:r>
            <a:r>
              <a:rPr lang="da-DK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decisions.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at three levels</a:t>
            </a:r>
            <a:endParaRPr lang="en-US" sz="350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2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Minion-Regular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understanding and analysing the internal situation was dealt with in Chapter 2.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Minion-Bold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Minion-Regular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Minion-Bold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Minion-Regular" charset="0"/>
              </a:rPr>
              <a:t>Technological factors.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-387350"/>
            <a:ext cx="7543800" cy="1295400"/>
          </a:xfrm>
        </p:spPr>
        <p:txBody>
          <a:bodyPr/>
          <a:lstStyle/>
          <a:p>
            <a:pPr eaLnBrk="1" hangingPunct="1"/>
            <a:r>
              <a:rPr lang="en-GB" sz="3500" smtClean="0"/>
              <a:t>European Union </a:t>
            </a:r>
            <a:endParaRPr lang="en-US" sz="3500" smtClean="0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428596" y="1500174"/>
            <a:ext cx="8001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da-DK" sz="2400" dirty="0">
                <a:solidFill>
                  <a:srgbClr val="FF0000"/>
                </a:solidFill>
                <a:latin typeface="Minion-Regular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Minion-Regular" charset="0"/>
              </a:rPr>
              <a:t>By January 2002 a single European currency, the euro </a:t>
            </a:r>
            <a:r>
              <a:rPr lang="da-DK" sz="2400" dirty="0">
                <a:solidFill>
                  <a:srgbClr val="FF0000"/>
                </a:solidFill>
                <a:latin typeface="Minion-Regular" charset="0"/>
              </a:rPr>
              <a:t>(€)</a:t>
            </a:r>
            <a:r>
              <a:rPr lang="en-US" sz="2400" dirty="0">
                <a:solidFill>
                  <a:srgbClr val="FF0000"/>
                </a:solidFill>
                <a:latin typeface="Minion-Regular" charset="0"/>
              </a:rPr>
              <a:t>, had been</a:t>
            </a:r>
            <a:r>
              <a:rPr lang="da-DK" sz="2400" dirty="0">
                <a:solidFill>
                  <a:srgbClr val="FF0000"/>
                </a:solidFill>
                <a:latin typeface="Minion-Regular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Minion-Regular" charset="0"/>
              </a:rPr>
              <a:t>introduced into all but a handful of the EU member states, further facilitating trade</a:t>
            </a:r>
            <a:r>
              <a:rPr lang="da-DK" sz="2400" dirty="0">
                <a:solidFill>
                  <a:srgbClr val="FF0000"/>
                </a:solidFill>
                <a:latin typeface="Minion-Regular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Minion-Regular" charset="0"/>
              </a:rPr>
              <a:t>and exchange across the old political borders.</a:t>
            </a:r>
            <a:endParaRPr lang="da-DK" sz="2400" dirty="0">
              <a:solidFill>
                <a:srgbClr val="FF0000"/>
              </a:solidFill>
              <a:latin typeface="Minion-Regular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3200" dirty="0">
              <a:solidFill>
                <a:srgbClr val="FF0000"/>
              </a:solidFill>
              <a:latin typeface="Minion-Regular" charset="0"/>
            </a:endParaRPr>
          </a:p>
        </p:txBody>
      </p:sp>
      <p:pic>
        <p:nvPicPr>
          <p:cNvPr id="7172" name="Picture 4" descr="europe2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43174" y="3234358"/>
            <a:ext cx="3143272" cy="2710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-928726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European Union  </a:t>
            </a:r>
            <a:endParaRPr lang="en-US" sz="3500" dirty="0" smtClean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500034" y="1714488"/>
            <a:ext cx="473712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On 1 May 2004, ten new states became</a:t>
            </a:r>
            <a:r>
              <a:rPr lang="da-DK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members of the EU: the three Baltic States, Hungary, Poland, the Czech Republic,</a:t>
            </a:r>
            <a:r>
              <a:rPr lang="da-DK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Slovakia, Cyprus,</a:t>
            </a:r>
            <a:r>
              <a:rPr lang="da-DK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Malta and Slovenia.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000" dirty="0">
                <a:solidFill>
                  <a:srgbClr val="000000"/>
                </a:solidFill>
                <a:latin typeface="Minion-Regular" charset="0"/>
              </a:rPr>
              <a:t>This enlargement will have significant implications</a:t>
            </a:r>
            <a:r>
              <a:rPr lang="da-DK" sz="20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Minion-Regular" charset="0"/>
              </a:rPr>
              <a:t>for many organizations, both commercial and non-commercial, as Europe</a:t>
            </a:r>
            <a:r>
              <a:rPr lang="da-DK" sz="20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Minion-Regular" charset="0"/>
              </a:rPr>
              <a:t>expands.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The population of the European Union will rise by around 20 per cent,</a:t>
            </a:r>
            <a:r>
              <a:rPr lang="da-DK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while GDP will rise by only 5 per cent.</a:t>
            </a:r>
          </a:p>
          <a:p>
            <a:pPr eaLnBrk="0" hangingPunct="0">
              <a:spcBef>
                <a:spcPct val="50000"/>
              </a:spcBef>
              <a:buFontTx/>
              <a:buChar char="•"/>
              <a:defRPr/>
            </a:pP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</p:txBody>
      </p:sp>
      <p:pic>
        <p:nvPicPr>
          <p:cNvPr id="8196" name="Picture 9" descr="europe5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142852"/>
            <a:ext cx="2571736" cy="4948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-78585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628775"/>
            <a:ext cx="4824412" cy="472918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POLITICAL, LEGAL and ECONOMICAL factors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000" b="1" i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Socio-demographic and cultural environment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Customers are becoming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increasingly demanding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Customers demand, and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expect,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Furthermore there is </a:t>
            </a:r>
            <a:r>
              <a:rPr lang="en-US" sz="1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little long-term stability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in customer demand</a:t>
            </a:r>
            <a:endParaRPr lang="th-TH" sz="18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74704" y="1114794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19371" y="3566148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5984" y="-214338"/>
            <a:ext cx="7543800" cy="1295401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428736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2000" b="1" i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2000" b="1" i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20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20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icja0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3697" y="255024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785786" y="-214338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 smtClean="0"/>
              <a:t>Hofstede’s</a:t>
            </a:r>
            <a:r>
              <a:rPr lang="en-GB" dirty="0" smtClean="0"/>
              <a:t> cultural dimensions</a:t>
            </a:r>
            <a:endParaRPr lang="en-US" dirty="0" smtClean="0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42844" y="1571612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Descriptions of </a:t>
            </a:r>
            <a:r>
              <a:rPr lang="en-GB" sz="28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Hofstede’s</a:t>
            </a:r>
            <a:r>
              <a:rPr lang="en-GB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five dimensions:</a:t>
            </a:r>
          </a:p>
          <a:p>
            <a:pPr eaLnBrk="0" hangingPunct="0">
              <a:defRPr/>
            </a:pPr>
            <a:endParaRPr lang="en-GB" sz="2800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is the extent to which the less powerful members of society accept that power is, and should be, distributed </a:t>
            </a:r>
            <a:r>
              <a:rPr lang="en-GB" sz="2800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Italic" charset="0"/>
              </a:rPr>
              <a:t>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Minion-Regular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 smtClean="0"/>
              <a:t>Hofstede’s cultural dimensions</a:t>
            </a:r>
            <a:endParaRPr lang="en-US" smtClean="0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 </a:t>
            </a:r>
            <a:r>
              <a:rPr lang="en-GB" sz="20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Minion-Regular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Minion-Regular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Minion-Regular" charset="0"/>
            </a:endParaRPr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 smtClean="0"/>
              <a:t>Exhibit 3.1 McDonald’s France: a faster penetration of the French market than expected</a:t>
            </a:r>
            <a:endParaRPr lang="th-TH" sz="3500" smtClean="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-1357354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PEST analysis</a:t>
            </a:r>
            <a:endParaRPr lang="th-TH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endParaRPr lang="en-US" sz="26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 smtClean="0"/>
              <a:t>Newer technology has had a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major impact</a:t>
            </a:r>
            <a:r>
              <a:rPr lang="en-US" sz="2200" dirty="0" smtClean="0"/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 smtClean="0"/>
              <a:t>Computers, and their wide availability to management, have let to increased interest in sophisticated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market </a:t>
            </a:r>
            <a:r>
              <a:rPr lang="en-US" sz="22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modelling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/>
              <a:t>		</a:t>
            </a:r>
            <a:endParaRPr lang="th-TH" sz="2600" dirty="0" smtClean="0"/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82590">
            <a:off x="4863419" y="97078"/>
            <a:ext cx="3524258" cy="22888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smtClean="0"/>
              <a:t>Exhibit 3.2 Cross-cultural ‘gift giving’ behavior and Masterfoods’ introduction of the Celebrations brand</a:t>
            </a:r>
            <a:endParaRPr lang="th-TH" sz="2800" smtClean="0"/>
          </a:p>
        </p:txBody>
      </p:sp>
      <p:pic>
        <p:nvPicPr>
          <p:cNvPr id="13" name="รูปภาพ 12" descr="shopaholic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2643182"/>
            <a:ext cx="1940858" cy="3125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รูปภาพ 14" descr="shopp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6659">
            <a:off x="4548347" y="3176782"/>
            <a:ext cx="3160837" cy="2122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Relations to actors in the industry value net</a:t>
            </a:r>
            <a:endParaRPr lang="th-TH" smtClean="0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n-US" sz="26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 smtClean="0"/>
              <a:t>, </a:t>
            </a:r>
            <a:r>
              <a:rPr lang="en-US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is important organizationally to differentiate between how different relationships are handled.</a:t>
            </a:r>
            <a:endParaRPr lang="th-TH" sz="2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suppliers</a:t>
            </a:r>
            <a:endParaRPr lang="th-TH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5627688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/>
              <a:t>3. The managing of the supplier base in terms of size and relationships between suppliers</a:t>
            </a:r>
            <a:endParaRPr lang="th-TH" sz="2600" dirty="0" smtClean="0"/>
          </a:p>
        </p:txBody>
      </p:sp>
      <p:pic>
        <p:nvPicPr>
          <p:cNvPr id="18436" name="Picture 4" descr="Pro07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57158" y="214290"/>
            <a:ext cx="1479508" cy="1357298"/>
          </a:xfrm>
          <a:noFill/>
        </p:spPr>
      </p:pic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2174" y="1785926"/>
            <a:ext cx="2313230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0"/>
            <a:ext cx="7543800" cy="1295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500" dirty="0" smtClean="0"/>
              <a:t>Exhibit 3.3 Dell faces different buying behavior in different countries</a:t>
            </a:r>
            <a:endParaRPr lang="th-TH" sz="3500" dirty="0" smtClean="0"/>
          </a:p>
        </p:txBody>
      </p:sp>
      <p:pic>
        <p:nvPicPr>
          <p:cNvPr id="5" name="รูปภาพ 4" descr="connect-icon-titl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2500306"/>
            <a:ext cx="3486893" cy="2409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customers</a:t>
            </a:r>
            <a:endParaRPr lang="th-TH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714488"/>
            <a:ext cx="4714876" cy="44116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/>
              <a:t>In the relationship approach, a specific transaction between the focal company and a customer is not an isolated event,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/>
              <a:t>An exchange relationship implies that there is an individual specific dependency between seller and the customer. </a:t>
            </a:r>
            <a:r>
              <a:rPr lang="en-US" sz="2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relationship develops through interaction over time</a:t>
            </a:r>
            <a:r>
              <a:rPr lang="en-US" sz="2200" dirty="0" smtClean="0"/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 smtClean="0"/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357166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Relationships with </a:t>
            </a:r>
            <a:br>
              <a:rPr lang="en-US" dirty="0" smtClean="0"/>
            </a:br>
            <a:r>
              <a:rPr lang="en-US" dirty="0" smtClean="0"/>
              <a:t>partners/ </a:t>
            </a:r>
            <a:r>
              <a:rPr lang="en-US" dirty="0" err="1" smtClean="0"/>
              <a:t>complementors</a:t>
            </a:r>
            <a:endParaRPr lang="th-TH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9263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/>
              <a:t>This kind of relationship is based on </a:t>
            </a: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collaboration </a:t>
            </a:r>
            <a:r>
              <a:rPr lang="en-US" sz="2100" dirty="0" smtClean="0"/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/>
              <a:t>Each partner has a </a:t>
            </a: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strategic resource</a:t>
            </a:r>
            <a:r>
              <a:rPr lang="en-US" sz="2100" dirty="0" smtClean="0"/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Value chain activities developed</a:t>
            </a:r>
            <a:r>
              <a:rPr lang="en-US" sz="2100" dirty="0" smtClean="0"/>
              <a:t>: One manufacture – other market </a:t>
            </a:r>
            <a:r>
              <a:rPr lang="en-US" sz="2100" dirty="0" err="1" smtClean="0"/>
              <a:t>ei</a:t>
            </a:r>
            <a:r>
              <a:rPr lang="en-US" sz="2100" dirty="0" smtClean="0"/>
              <a:t>. </a:t>
            </a:r>
            <a:r>
              <a:rPr lang="en-US" sz="2100" dirty="0" err="1" smtClean="0"/>
              <a:t>Diethelm</a:t>
            </a:r>
            <a:endParaRPr lang="th-TH" sz="2100" dirty="0" smtClean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-64297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competitors</a:t>
            </a:r>
            <a:endParaRPr lang="th-TH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00034" y="1643050"/>
            <a:ext cx="6072230" cy="4319587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smtClean="0"/>
              <a:t>Before entering any relationship with competitors, it is important to analyze the competition in so far as it will </a:t>
            </a:r>
            <a:r>
              <a:rPr lang="en-US" sz="2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Factors to consider from competitors:</a:t>
            </a:r>
            <a:r>
              <a:rPr lang="en-US" sz="2600" smtClean="0"/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 smtClean="0"/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428604"/>
            <a:ext cx="2285984" cy="1712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-214338"/>
            <a:ext cx="7772400" cy="1524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dirty="0" smtClean="0"/>
              <a:t>Exhibit 3.4  The nature of fashion markets</a:t>
            </a:r>
            <a:endParaRPr lang="th-TH" sz="2400" dirty="0" smtClean="0"/>
          </a:p>
        </p:txBody>
      </p:sp>
      <p:pic>
        <p:nvPicPr>
          <p:cNvPr id="23555" name="Picture 14" descr="adver0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57158" y="1643050"/>
            <a:ext cx="7929563" cy="4152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B2B markets</a:t>
            </a:r>
            <a:endParaRPr lang="th-TH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39763" y="3071813"/>
            <a:ext cx="8504237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could be relevant to look at the buying processes in both the B2B and B2C markets.</a:t>
            </a:r>
          </a:p>
          <a:p>
            <a:pPr eaLnBrk="1" hangingPunct="1">
              <a:defRPr/>
            </a:pPr>
            <a:r>
              <a:rPr lang="en-US" dirty="0" smtClean="0"/>
              <a:t>Organizational purchasing decisions are made to meet the objectives of the organization rather than the needs of an individual buyer.</a:t>
            </a:r>
            <a:endParaRPr lang="th-TH" dirty="0" smtClean="0"/>
          </a:p>
        </p:txBody>
      </p:sp>
      <p:pic>
        <p:nvPicPr>
          <p:cNvPr id="4" name="Picture 2" descr="http://www.brandchannel.com/images/FeaturesProfile/215_profile_img1_virgi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928670"/>
            <a:ext cx="1643074" cy="181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839200" cy="762000"/>
          </a:xfrm>
        </p:spPr>
        <p:txBody>
          <a:bodyPr/>
          <a:lstStyle/>
          <a:p>
            <a:pPr eaLnBrk="1" hangingPunct="1"/>
            <a:r>
              <a:rPr lang="en-GB" sz="3000" smtClean="0"/>
              <a:t>Buying processes in the B2B markets (1)</a:t>
            </a:r>
            <a:endParaRPr lang="en-US" sz="300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00034" y="1500174"/>
            <a:ext cx="8001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The actors in the </a:t>
            </a:r>
            <a:r>
              <a:rPr lang="en-GB" sz="2400" u="sng" dirty="0">
                <a:solidFill>
                  <a:srgbClr val="000000"/>
                </a:solidFill>
                <a:latin typeface="Minion-Regular" charset="0"/>
              </a:rPr>
              <a:t>buying centre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can be categorized as follows: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Initiator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first suggests making a purchase.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Influencers/evaluators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people who influence the buying decision. Technical personnel are especially important as influencers.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Gatekeepers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group members who regulate the flow of information. A secretary may act as a gatekeeper by determining which vendors get an appointment with a buyer.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GB" sz="3000" smtClean="0"/>
              <a:t>Buying processes in the B2B markets (2)</a:t>
            </a:r>
            <a:endParaRPr lang="en-US" sz="3000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571472" y="1428736"/>
            <a:ext cx="82296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Buying centre (cont.) …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</a:t>
            </a:r>
            <a:r>
              <a:rPr lang="en-GB" sz="2400" b="1" dirty="0">
                <a:solidFill>
                  <a:srgbClr val="000000"/>
                </a:solidFill>
                <a:latin typeface="Minion-Bold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Decider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has the formal or informal power to choose or approve the selection of the supplier or brand. 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Purchaser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 person who actually negotiates the purchase. This could be anyone from the president of the company to a purchasing agent, depending on the importance of the decision.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ZapfDingbats" charset="0"/>
              </a:rPr>
              <a:t>■ </a:t>
            </a: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Users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members of the organization who will actually use the product. Users often initiate the buying process and help define product specifications.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‘Buy classes’ in B2B buying</a:t>
            </a:r>
            <a:endParaRPr lang="en-US" sz="3500" smtClean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57158" y="1643050"/>
            <a:ext cx="8215370" cy="397031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nion-Regular" charset="0"/>
              </a:rPr>
              <a:t>In terms of B2B buying complexity – the buying decisions can be categorized into three buy classes: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1 Straight re-buys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these occur often, are relatively cheap and are usually a matter of routine.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2 Modified re-buy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this situation requires some additional information about, or evaluation of, suppliers.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b="1" dirty="0">
                <a:solidFill>
                  <a:srgbClr val="FF0000"/>
                </a:solidFill>
                <a:latin typeface="Minion-Bold" charset="0"/>
              </a:rPr>
              <a:t>3 New task</a:t>
            </a:r>
            <a:r>
              <a:rPr lang="en-GB" sz="2400" dirty="0">
                <a:solidFill>
                  <a:srgbClr val="FF0000"/>
                </a:solidFill>
                <a:latin typeface="Minion-Regular" charset="0"/>
              </a:rPr>
              <a:t>:</a:t>
            </a:r>
            <a:r>
              <a:rPr lang="en-GB" sz="2400" dirty="0">
                <a:solidFill>
                  <a:srgbClr val="000000"/>
                </a:solidFill>
                <a:latin typeface="Minion-Regular" charset="0"/>
              </a:rPr>
              <a:t> a new task, or new buy, situation (i.e. when the company has not bought the product before) is the most complex purchase decision.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20713"/>
            <a:ext cx="87534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143125"/>
            <a:ext cx="878522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8753475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63" y="504825"/>
            <a:ext cx="8753475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643063"/>
            <a:ext cx="875506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ข้อความ 5"/>
          <p:cNvSpPr>
            <a:spLocks noGrp="1"/>
          </p:cNvSpPr>
          <p:nvPr>
            <p:ph type="body" idx="1"/>
          </p:nvPr>
        </p:nvSpPr>
        <p:spPr>
          <a:xfrm>
            <a:off x="214282" y="2571744"/>
            <a:ext cx="8001056" cy="1673225"/>
          </a:xfrm>
        </p:spPr>
        <p:txBody>
          <a:bodyPr/>
          <a:lstStyle/>
          <a:p>
            <a:r>
              <a:rPr lang="en-US" dirty="0" smtClean="0"/>
              <a:t>Case study: </a:t>
            </a:r>
            <a:r>
              <a:rPr lang="en-US" dirty="0" err="1" smtClean="0"/>
              <a:t>suzlon</a:t>
            </a:r>
            <a:r>
              <a:rPr lang="en-US" dirty="0" smtClean="0"/>
              <a:t> energy</a:t>
            </a:r>
          </a:p>
          <a:p>
            <a:r>
              <a:rPr lang="en-US" dirty="0" smtClean="0"/>
              <a:t>Group presentation on value net: 10 </a:t>
            </a:r>
            <a:r>
              <a:rPr lang="en-US" dirty="0" err="1" smtClean="0"/>
              <a:t>mins</a:t>
            </a:r>
            <a:r>
              <a:rPr lang="en-US" dirty="0" smtClean="0"/>
              <a:t> max</a:t>
            </a:r>
            <a:endParaRPr lang="th-TH" dirty="0"/>
          </a:p>
        </p:txBody>
      </p:sp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Homework</a:t>
            </a:r>
            <a:endParaRPr lang="th-TH" dirty="0"/>
          </a:p>
        </p:txBody>
      </p:sp>
      <p:pic>
        <p:nvPicPr>
          <p:cNvPr id="7" name="Picture 2" descr="http://www.retailshakennotstirred.com/wp-content/uploads/2010/04/baby-holding-worl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3357562"/>
            <a:ext cx="2338871" cy="3311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643314"/>
            <a:ext cx="328614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ทศบาล">
  <a:themeElements>
    <a:clrScheme name="เทศบาล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เทศบาล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ทศบาล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686</TotalTime>
  <Words>1368</Words>
  <Application>Microsoft PowerPoint</Application>
  <PresentationFormat>นำเสนอทางหน้าจอ (4:3)</PresentationFormat>
  <Paragraphs>109</Paragraphs>
  <Slides>30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30</vt:i4>
      </vt:variant>
    </vt:vector>
  </HeadingPairs>
  <TitlesOfParts>
    <vt:vector size="31" baseType="lpstr">
      <vt:lpstr>เทศบาล</vt:lpstr>
      <vt:lpstr>ภาพนิ่ง 1</vt:lpstr>
      <vt:lpstr>Ch. 3 - Learning objectives</vt:lpstr>
      <vt:lpstr>The marketing system at three levels</vt:lpstr>
      <vt:lpstr>The marketing system / value net</vt:lpstr>
      <vt:lpstr>European Union </vt:lpstr>
      <vt:lpstr>European Union  </vt:lpstr>
      <vt:lpstr>PEST Analysis</vt:lpstr>
      <vt:lpstr>PEST Analysis</vt:lpstr>
      <vt:lpstr>Hofstede’s cultural dimensions</vt:lpstr>
      <vt:lpstr>Hofstede’s cultural dimensions</vt:lpstr>
      <vt:lpstr>Exhibit 3.1 McDonald’s France: a faster penetration of the French market than expected</vt:lpstr>
      <vt:lpstr>PEST analysis</vt:lpstr>
      <vt:lpstr>Exhibit 3.2 Cross-cultural ‘gift giving’ behavior and Masterfoods’ introduction of the Celebrations brand</vt:lpstr>
      <vt:lpstr>Relations to actors in the industry value net</vt:lpstr>
      <vt:lpstr>The marketing system / value net</vt:lpstr>
      <vt:lpstr>Relationships with suppliers</vt:lpstr>
      <vt:lpstr>Exhibit 3.3 Dell faces different buying behavior in different countries</vt:lpstr>
      <vt:lpstr>Relationships with customers</vt:lpstr>
      <vt:lpstr>Relationships with  partners/ complementors</vt:lpstr>
      <vt:lpstr>Relationships with competitors</vt:lpstr>
      <vt:lpstr>Exhibit 3.4  The nature of fashion markets</vt:lpstr>
      <vt:lpstr>B2B markets</vt:lpstr>
      <vt:lpstr>Buying processes in the B2B markets (1)</vt:lpstr>
      <vt:lpstr>Buying processes in the B2B markets (2)</vt:lpstr>
      <vt:lpstr>‘Buy classes’ in B2B buying</vt:lpstr>
      <vt:lpstr>ภาพนิ่ง 26</vt:lpstr>
      <vt:lpstr>ภาพนิ่ง 27</vt:lpstr>
      <vt:lpstr>ภาพนิ่ง 28</vt:lpstr>
      <vt:lpstr>ภาพนิ่ง 29</vt:lpstr>
      <vt:lpstr>Group Homework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</dc:creator>
  <cp:lastModifiedBy>user</cp:lastModifiedBy>
  <cp:revision>116</cp:revision>
  <cp:lastPrinted>2002-02-04T10:35:13Z</cp:lastPrinted>
  <dcterms:created xsi:type="dcterms:W3CDTF">2003-06-03T08:20:16Z</dcterms:created>
  <dcterms:modified xsi:type="dcterms:W3CDTF">2011-08-24T15:02:13Z</dcterms:modified>
</cp:coreProperties>
</file>