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bin" ContentType="application/vnd.openxmlformats-officedocument.oleObject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4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2" r:id="rId10"/>
    <p:sldId id="264" r:id="rId11"/>
    <p:sldId id="265" r:id="rId12"/>
    <p:sldId id="270" r:id="rId13"/>
    <p:sldId id="271" r:id="rId14"/>
    <p:sldId id="266" r:id="rId15"/>
    <p:sldId id="267" r:id="rId16"/>
    <p:sldId id="268" r:id="rId17"/>
    <p:sldId id="269" r:id="rId18"/>
  </p:sldIdLst>
  <p:sldSz cx="9144000" cy="6858000" type="screen4x3"/>
  <p:notesSz cx="7099300" cy="10234613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0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612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image" Target="../media/image24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8" tIns="49520" rIns="99038" bIns="49520" numCol="1" anchor="t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8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8" tIns="49520" rIns="99038" bIns="49520" numCol="1" anchor="t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2188" y="768350"/>
            <a:ext cx="5114925" cy="3836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0075" cy="4605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8" tIns="49520" rIns="99038" bIns="495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noProof="0" smtClean="0"/>
              <a:t>Click to edit Master text styles</a:t>
            </a:r>
          </a:p>
          <a:p>
            <a:pPr lvl="1"/>
            <a:r>
              <a:rPr lang="th-TH" noProof="0" smtClean="0"/>
              <a:t>Second level</a:t>
            </a:r>
          </a:p>
          <a:p>
            <a:pPr lvl="2"/>
            <a:r>
              <a:rPr lang="th-TH" noProof="0" smtClean="0"/>
              <a:t>Third level</a:t>
            </a:r>
          </a:p>
          <a:p>
            <a:pPr lvl="3"/>
            <a:r>
              <a:rPr lang="th-TH" noProof="0" smtClean="0"/>
              <a:t>Fourth level</a:t>
            </a:r>
          </a:p>
          <a:p>
            <a:pPr lvl="4"/>
            <a:r>
              <a:rPr lang="th-TH" noProof="0" smtClean="0"/>
              <a:t>Fifth level</a:t>
            </a:r>
          </a:p>
        </p:txBody>
      </p:sp>
      <p:sp>
        <p:nvSpPr>
          <p:cNvPr id="194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8" tIns="49520" rIns="99038" bIns="49520" numCol="1" anchor="b" anchorCtr="0" compatLnSpc="1">
            <a:prstTxWarp prst="textNoShape">
              <a:avLst/>
            </a:prstTxWarp>
          </a:bodyPr>
          <a:lstStyle>
            <a:lvl1pPr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194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8" y="972185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9038" tIns="49520" rIns="99038" bIns="49520" numCol="1" anchor="b" anchorCtr="0" compatLnSpc="1">
            <a:prstTxWarp prst="textNoShape">
              <a:avLst/>
            </a:prstTxWarp>
          </a:bodyPr>
          <a:lstStyle>
            <a:lvl1pPr algn="r">
              <a:defRPr sz="1300">
                <a:latin typeface="Arial" pitchFamily="34" charset="0"/>
              </a:defRPr>
            </a:lvl1pPr>
          </a:lstStyle>
          <a:p>
            <a:pPr>
              <a:defRPr/>
            </a:pPr>
            <a:fld id="{2471DFC7-0F0A-453B-9F36-27FABC846CDF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2A98A39-1A46-427B-86C1-F8B7843BE6D0}" type="slidenum">
              <a:rPr lang="en-US" smtClean="0">
                <a:latin typeface="Arial" charset="0"/>
              </a:rPr>
              <a:pPr/>
              <a:t>1</a:t>
            </a:fld>
            <a:endParaRPr lang="th-TH" smtClean="0">
              <a:latin typeface="Arial" charset="0"/>
            </a:endParaRPr>
          </a:p>
        </p:txBody>
      </p:sp>
      <p:sp>
        <p:nvSpPr>
          <p:cNvPr id="24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6968833-55ED-4F07-85C7-94E9DF4FCF89}" type="slidenum">
              <a:rPr lang="en-US" smtClean="0">
                <a:latin typeface="Arial" charset="0"/>
              </a:rPr>
              <a:pPr/>
              <a:t>2</a:t>
            </a:fld>
            <a:endParaRPr lang="th-TH" smtClean="0">
              <a:latin typeface="Arial" charset="0"/>
            </a:endParaRPr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DC6FD2-3CAA-4204-AC78-F9F6CAA6FEB1}" type="slidenum">
              <a:rPr lang="en-US" smtClean="0">
                <a:latin typeface="Arial" charset="0"/>
              </a:rPr>
              <a:pPr/>
              <a:t>3</a:t>
            </a:fld>
            <a:endParaRPr lang="th-TH" smtClean="0">
              <a:latin typeface="Arial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02845CB-BF75-4C2A-811B-B65D00086FE3}" type="slidenum">
              <a:rPr lang="en-US" smtClean="0">
                <a:latin typeface="Arial" charset="0"/>
              </a:rPr>
              <a:pPr/>
              <a:t>4</a:t>
            </a:fld>
            <a:endParaRPr lang="th-TH" smtClean="0">
              <a:latin typeface="Arial" charset="0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F0FB76-FF85-4BEB-B764-1A3895C669DC}" type="slidenum">
              <a:rPr lang="en-US" smtClean="0">
                <a:latin typeface="Arial" charset="0"/>
              </a:rPr>
              <a:pPr/>
              <a:t>5</a:t>
            </a:fld>
            <a:endParaRPr lang="th-TH" smtClean="0">
              <a:latin typeface="Arial" charset="0"/>
            </a:endParaRPr>
          </a:p>
        </p:txBody>
      </p:sp>
      <p:sp>
        <p:nvSpPr>
          <p:cNvPr id="28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74FBEE9-5D9B-4386-BA04-45500CB5F50F}" type="slidenum">
              <a:rPr lang="en-US" smtClean="0">
                <a:latin typeface="Arial" charset="0"/>
              </a:rPr>
              <a:pPr/>
              <a:t>6</a:t>
            </a:fld>
            <a:endParaRPr lang="th-TH" smtClean="0">
              <a:latin typeface="Arial" charset="0"/>
            </a:endParaRPr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8AF427-06FC-4BA2-B776-EE14AF543DF0}" type="slidenum">
              <a:rPr lang="en-US" smtClean="0">
                <a:latin typeface="Arial" charset="0"/>
              </a:rPr>
              <a:pPr/>
              <a:t>7</a:t>
            </a:fld>
            <a:endParaRPr lang="th-TH" smtClean="0">
              <a:latin typeface="Arial" charset="0"/>
            </a:endParaRPr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9EDC29-7AAA-4F8D-AB64-18BA51030692}" type="slidenum">
              <a:rPr lang="en-US" smtClean="0">
                <a:latin typeface="Arial" charset="0"/>
              </a:rPr>
              <a:pPr/>
              <a:t>8</a:t>
            </a:fld>
            <a:endParaRPr lang="th-TH" smtClean="0">
              <a:latin typeface="Arial" charset="0"/>
            </a:endParaRPr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53634F-062E-424F-BCE2-ED185CE7560D}" type="slidenum">
              <a:rPr lang="en-US" smtClean="0">
                <a:latin typeface="Arial" charset="0"/>
              </a:rPr>
              <a:pPr/>
              <a:t>9</a:t>
            </a:fld>
            <a:endParaRPr lang="th-TH" smtClean="0">
              <a:latin typeface="Arial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B14F1CA-3C2F-48EA-BC35-D09947B971E4}" type="slidenum">
              <a:rPr lang="en-US" smtClean="0">
                <a:latin typeface="Arial" charset="0"/>
              </a:rPr>
              <a:pPr/>
              <a:t>10</a:t>
            </a:fld>
            <a:endParaRPr lang="th-TH" smtClean="0">
              <a:latin typeface="Arial" charset="0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B1C0436-F295-4B77-8A51-EF1C76F4C2D3}" type="slidenum">
              <a:rPr lang="en-US" smtClean="0">
                <a:latin typeface="Arial" charset="0"/>
              </a:rPr>
              <a:pPr/>
              <a:t>11</a:t>
            </a:fld>
            <a:endParaRPr lang="th-TH" smtClean="0">
              <a:latin typeface="Arial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73C362-AF47-4E82-8BD4-709E2CD7DD5B}" type="slidenum">
              <a:rPr lang="en-US" smtClean="0">
                <a:latin typeface="Arial" charset="0"/>
              </a:rPr>
              <a:pPr/>
              <a:t>12</a:t>
            </a:fld>
            <a:endParaRPr lang="th-TH" smtClean="0">
              <a:latin typeface="Arial" charset="0"/>
            </a:endParaRPr>
          </a:p>
        </p:txBody>
      </p:sp>
      <p:sp>
        <p:nvSpPr>
          <p:cNvPr id="35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B077572-EC60-41C3-89D1-4A57086B9883}" type="slidenum">
              <a:rPr lang="en-US" smtClean="0">
                <a:latin typeface="Arial" charset="0"/>
              </a:rPr>
              <a:pPr/>
              <a:t>13</a:t>
            </a:fld>
            <a:endParaRPr lang="th-TH" smtClean="0">
              <a:latin typeface="Arial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DE8721-E422-4DAA-9890-96AA1B4F4333}" type="slidenum">
              <a:rPr lang="en-US" smtClean="0">
                <a:latin typeface="Arial" charset="0"/>
              </a:rPr>
              <a:pPr/>
              <a:t>14</a:t>
            </a:fld>
            <a:endParaRPr lang="th-TH" smtClean="0">
              <a:latin typeface="Arial" charset="0"/>
            </a:endParaRPr>
          </a:p>
        </p:txBody>
      </p:sp>
      <p:sp>
        <p:nvSpPr>
          <p:cNvPr id="37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7766ACD-EAF0-440B-9F34-49A8FBCC69D5}" type="slidenum">
              <a:rPr lang="en-US" smtClean="0">
                <a:latin typeface="Arial" charset="0"/>
              </a:rPr>
              <a:pPr/>
              <a:t>15</a:t>
            </a:fld>
            <a:endParaRPr lang="th-TH" smtClean="0">
              <a:latin typeface="Arial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6F3AF23-03AA-48EB-807C-B75CE5B7A9BB}" type="slidenum">
              <a:rPr lang="en-US" smtClean="0">
                <a:latin typeface="Arial" charset="0"/>
              </a:rPr>
              <a:pPr/>
              <a:t>16</a:t>
            </a:fld>
            <a:endParaRPr lang="th-TH" smtClean="0">
              <a:latin typeface="Arial" charset="0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558453-D5A9-45B5-9F03-37FF58F8E720}" type="slidenum">
              <a:rPr lang="en-US" smtClean="0">
                <a:latin typeface="Arial" charset="0"/>
              </a:rPr>
              <a:pPr/>
              <a:t>17</a:t>
            </a:fld>
            <a:endParaRPr lang="th-TH" smtClean="0">
              <a:latin typeface="Arial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69850"/>
            <a:ext cx="9013825" cy="6691313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3500" y="1449388"/>
            <a:ext cx="9020175" cy="15271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3500" y="1397000"/>
            <a:ext cx="9020175" cy="12065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3500" y="2976563"/>
            <a:ext cx="9020175" cy="1111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1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70D334-09B4-4AEC-9BF0-FDC94E19B000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12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13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CA02B195-F037-48EE-99FB-CAF59F42E86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D63F30-FDA3-4E54-AB63-2D91EAA014ED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8C83AF-5735-4181-8882-B16BD03156F4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 flipV="1">
            <a:off x="69850" y="2376488"/>
            <a:ext cx="901382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9850" y="2341563"/>
            <a:ext cx="901382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8263" y="2468563"/>
            <a:ext cx="9015412" cy="4603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AA2FAE-6646-4F55-8619-51CA7A176DE3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10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38D050-2C9A-4173-A879-EDE8B267205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610E50-733D-4674-A3A9-AA5427AB1D92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FF3F4B-D657-4BEC-96CB-C44AD56CF925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E331F0-581D-4DB9-8949-CB90DECC32D2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9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C070C-7FD0-4884-AC35-21381F9BC31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16D82-F03D-416D-B0F4-9E297D6FFFCA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40646-5121-479B-A59B-FC6658DF5E8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6D43EB-1ABA-453D-A077-61AC43769170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4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A1A9E4-E075-45E7-82A9-E30677259BF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E7FD9-CFAC-456E-BA78-04ADF1EF2FB0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9A086-752F-4B37-84D1-3E0734D13F8D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4683125"/>
            <a:ext cx="9007475" cy="920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68263" y="4649788"/>
            <a:ext cx="9007475" cy="46037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8263" y="4773613"/>
            <a:ext cx="9007475" cy="476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B2A49-D2E4-4EA3-918A-611E4244B303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050" y="6208713"/>
            <a:ext cx="4572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741C0C-FDB1-42D2-B3E4-FF602478DE40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65E92-35D5-4156-BF2E-BA13F9F02071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B6A5C-8643-42E2-B1EE-FF943A2E4169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D9ACD-8724-40B6-9841-12CE40A03736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9DBD38-C3C1-423E-95FC-E7A894A5DBAB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04800"/>
            <a:ext cx="70104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752600" y="1524000"/>
            <a:ext cx="34290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4000" y="1524000"/>
            <a:ext cx="34290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7B804-D235-443D-AC13-AA4FED9438A5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6C13F0-1CB2-4016-BE8C-D25A4A21B40C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304800"/>
            <a:ext cx="70104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752600" y="1524000"/>
            <a:ext cx="34290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334000" y="1524000"/>
            <a:ext cx="342900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5334000" y="3886200"/>
            <a:ext cx="3429000" cy="2209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B31CB5-F276-4E88-9550-33D5D1813554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7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8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F15FC3-0610-4487-9122-AEF80753CB36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3500" y="69850"/>
            <a:ext cx="9013825" cy="6692900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340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74638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341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44780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D1A137BB-B7EC-4C90-B0CB-8036C4A08E2D}" type="datetime1">
              <a:rPr lang="en-US"/>
              <a:pPr>
                <a:defRPr/>
              </a:pPr>
              <a:t>1/31/2014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en-US"/>
              <a:t>Arayah Preechametta</a:t>
            </a:r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fld id="{33DCF0A6-ADB2-4EB2-959D-280F976E0651}" type="slidenum">
              <a:rPr lang="en-US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4" r:id="rId1"/>
    <p:sldLayoutId id="2147483775" r:id="rId2"/>
    <p:sldLayoutId id="2147483785" r:id="rId3"/>
    <p:sldLayoutId id="2147483776" r:id="rId4"/>
    <p:sldLayoutId id="2147483777" r:id="rId5"/>
    <p:sldLayoutId id="2147483778" r:id="rId6"/>
    <p:sldLayoutId id="2147483779" r:id="rId7"/>
    <p:sldLayoutId id="2147483786" r:id="rId8"/>
    <p:sldLayoutId id="2147483787" r:id="rId9"/>
    <p:sldLayoutId id="2147483780" r:id="rId10"/>
    <p:sldLayoutId id="2147483781" r:id="rId11"/>
    <p:sldLayoutId id="2147483782" r:id="rId12"/>
    <p:sldLayoutId id="2147483783" r:id="rId13"/>
  </p:sldLayoutIdLst>
  <p:hf hd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  <a:cs typeface="LilyUPC" pitchFamily="34" charset="-34"/>
        </a:defRPr>
      </a:lvl9pPr>
    </p:titleStyle>
    <p:bodyStyle>
      <a:lvl1pPr marL="273050" indent="-273050" algn="l" rtl="0" eaLnBrk="0" fontAlgn="base" hangingPunct="0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0" fontAlgn="base" hangingPunct="0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5.bin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7.bin"/><Relationship Id="rId4" Type="http://schemas.openxmlformats.org/officeDocument/2006/relationships/oleObject" Target="../embeddings/oleObject6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oleObject" Target="../embeddings/oleObject9.bin"/><Relationship Id="rId4" Type="http://schemas.openxmlformats.org/officeDocument/2006/relationships/oleObject" Target="../embeddings/oleObject8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oleObject" Target="../embeddings/oleObject15.bin"/><Relationship Id="rId4" Type="http://schemas.openxmlformats.org/officeDocument/2006/relationships/oleObject" Target="../embeddings/oleObject14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oleObject" Target="../embeddings/oleObject17.bin"/><Relationship Id="rId4" Type="http://schemas.openxmlformats.org/officeDocument/2006/relationships/oleObject" Target="../embeddings/oleObject16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9.vml"/><Relationship Id="rId4" Type="http://schemas.openxmlformats.org/officeDocument/2006/relationships/oleObject" Target="../embeddings/oleObject18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20.bin"/><Relationship Id="rId4" Type="http://schemas.openxmlformats.org/officeDocument/2006/relationships/oleObject" Target="../embeddings/oleObject19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4" Type="http://schemas.openxmlformats.org/officeDocument/2006/relationships/oleObject" Target="../embeddings/oleObject2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2.vml"/><Relationship Id="rId4" Type="http://schemas.openxmlformats.org/officeDocument/2006/relationships/oleObject" Target="../embeddings/oleObject22.bin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oleObject" Target="../embeddings/oleObject24.bin"/><Relationship Id="rId4" Type="http://schemas.openxmlformats.org/officeDocument/2006/relationships/oleObject" Target="../embeddings/oleObject23.bin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b="1" dirty="0" smtClean="0">
                <a:solidFill>
                  <a:srgbClr val="002060"/>
                </a:solidFill>
                <a:cs typeface="EucrosiaUPC" pitchFamily="18" charset="-34"/>
              </a:rPr>
              <a:t>Lecture 2</a:t>
            </a:r>
            <a:endParaRPr lang="th-TH" b="1" dirty="0" smtClean="0">
              <a:solidFill>
                <a:srgbClr val="002060"/>
              </a:solidFill>
            </a:endParaRPr>
          </a:p>
        </p:txBody>
      </p:sp>
      <p:sp>
        <p:nvSpPr>
          <p:cNvPr id="19459" name="Rectangle 4"/>
          <p:cNvSpPr>
            <a:spLocks noGrp="1" noChangeArrowheads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896896EF-548E-44EE-B696-886109CE0F01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1946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15364" name="Rectangle 6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75D50342-954F-4652-BD13-76841B20CA22}" type="slidenum">
              <a:rPr lang="en-US">
                <a:latin typeface="Arial" charset="0"/>
              </a:rPr>
              <a:pPr>
                <a:defRPr/>
              </a:pPr>
              <a:t>1</a:t>
            </a:fld>
            <a:endParaRPr lang="th-TH">
              <a:latin typeface="Arial" charset="0"/>
            </a:endParaRPr>
          </a:p>
        </p:txBody>
      </p:sp>
      <p:sp>
        <p:nvSpPr>
          <p:cNvPr id="194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57200" y="1506538"/>
            <a:ext cx="8229600" cy="1470025"/>
          </a:xfrm>
        </p:spPr>
        <p:txBody>
          <a:bodyPr/>
          <a:lstStyle/>
          <a:p>
            <a:pPr eaLnBrk="1" hangingPunct="1"/>
            <a:r>
              <a:rPr b="1" dirty="0" smtClean="0">
                <a:solidFill>
                  <a:srgbClr val="002060"/>
                </a:solidFill>
                <a:cs typeface="LilyUPC" pitchFamily="34" charset="-34"/>
              </a:rPr>
              <a:t>Macroeconomics</a:t>
            </a:r>
            <a:endParaRPr lang="th-TH" b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hlink"/>
                </a:solidFill>
                <a:cs typeface="LilyUPC" pitchFamily="34" charset="-34"/>
              </a:rPr>
              <a:t>A Recursive Problem</a:t>
            </a:r>
            <a:endParaRPr lang="th-TH" smtClean="0">
              <a:solidFill>
                <a:schemeClr val="hlink"/>
              </a:solidFill>
            </a:endParaRPr>
          </a:p>
        </p:txBody>
      </p:sp>
      <p:sp>
        <p:nvSpPr>
          <p:cNvPr id="1028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223B6888-D996-4E07-BC91-A41372DAA4B9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1029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73A63637-FA77-4943-B931-70E9A1C8B8B5}" type="slidenum">
              <a:rPr lang="en-US">
                <a:latin typeface="Arial" charset="0"/>
              </a:rPr>
              <a:pPr>
                <a:defRPr/>
              </a:pPr>
              <a:t>2</a:t>
            </a:fld>
            <a:endParaRPr lang="th-TH">
              <a:latin typeface="Arial" charset="0"/>
            </a:endParaRPr>
          </a:p>
        </p:txBody>
      </p:sp>
      <p:sp>
        <p:nvSpPr>
          <p:cNvPr id="1031" name="Rectangle 4"/>
          <p:cNvSpPr>
            <a:spLocks noChangeArrowheads="1"/>
          </p:cNvSpPr>
          <p:nvPr/>
        </p:nvSpPr>
        <p:spPr bwMode="auto">
          <a:xfrm>
            <a:off x="609600" y="1600200"/>
            <a:ext cx="83058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Hence, one can continue recursively in this way, solving for a collection of feedback rules of the form</a:t>
            </a:r>
          </a:p>
          <a:p>
            <a:pPr marL="342900" indent="-342900"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        c</a:t>
            </a:r>
            <a:r>
              <a:rPr lang="en-US" sz="2800" baseline="-25000" dirty="0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 = h</a:t>
            </a:r>
            <a:r>
              <a:rPr lang="en-US" sz="2800" baseline="-25000" dirty="0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(</a:t>
            </a:r>
            <a:r>
              <a:rPr lang="en-US" sz="2800" dirty="0" err="1">
                <a:solidFill>
                  <a:schemeClr val="accent2"/>
                </a:solidFill>
              </a:rPr>
              <a:t>x</a:t>
            </a:r>
            <a:r>
              <a:rPr lang="en-US" sz="2800" baseline="-25000" dirty="0" err="1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),      t = T,T-1,T-2,…,0.</a:t>
            </a: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where both c</a:t>
            </a:r>
            <a:r>
              <a:rPr lang="en-US" sz="2800" baseline="-25000" dirty="0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 = h</a:t>
            </a:r>
            <a:r>
              <a:rPr lang="en-US" sz="2800" baseline="-25000" dirty="0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(</a:t>
            </a:r>
            <a:r>
              <a:rPr lang="en-US" sz="2800" dirty="0" err="1">
                <a:solidFill>
                  <a:schemeClr val="accent2"/>
                </a:solidFill>
              </a:rPr>
              <a:t>x</a:t>
            </a:r>
            <a:r>
              <a:rPr lang="en-US" sz="2800" baseline="-25000" dirty="0" err="1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)  and   x</a:t>
            </a:r>
            <a:r>
              <a:rPr lang="en-US" sz="2800" baseline="-25000" dirty="0">
                <a:solidFill>
                  <a:schemeClr val="accent2"/>
                </a:solidFill>
              </a:rPr>
              <a:t>t+1</a:t>
            </a:r>
            <a:r>
              <a:rPr lang="en-US" sz="2800" dirty="0">
                <a:solidFill>
                  <a:schemeClr val="accent2"/>
                </a:solidFill>
              </a:rPr>
              <a:t> = f</a:t>
            </a:r>
            <a:r>
              <a:rPr lang="en-US" sz="2800" baseline="-25000" dirty="0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(</a:t>
            </a:r>
            <a:r>
              <a:rPr lang="en-US" sz="2800" dirty="0" err="1">
                <a:solidFill>
                  <a:schemeClr val="accent2"/>
                </a:solidFill>
              </a:rPr>
              <a:t>x</a:t>
            </a:r>
            <a:r>
              <a:rPr lang="en-US" sz="2800" baseline="-25000" dirty="0" err="1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) </a:t>
            </a:r>
          </a:p>
          <a:p>
            <a:pPr marL="342900" indent="-342900"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solve these equations </a:t>
            </a:r>
            <a:endParaRPr lang="th-TH" sz="2800" dirty="0">
              <a:solidFill>
                <a:schemeClr val="accent2"/>
              </a:solidFill>
            </a:endParaRPr>
          </a:p>
        </p:txBody>
      </p:sp>
      <p:graphicFrame>
        <p:nvGraphicFramePr>
          <p:cNvPr id="1026" name="Object 7"/>
          <p:cNvGraphicFramePr>
            <a:graphicFrameLocks noChangeAspect="1"/>
          </p:cNvGraphicFramePr>
          <p:nvPr>
            <p:ph sz="quarter" idx="1"/>
          </p:nvPr>
        </p:nvGraphicFramePr>
        <p:xfrm>
          <a:off x="304800" y="4832350"/>
          <a:ext cx="8678863" cy="1100138"/>
        </p:xfrm>
        <a:graphic>
          <a:graphicData uri="http://schemas.openxmlformats.org/presentationml/2006/ole">
            <p:oleObj spid="_x0000_s1026" name="Equation" r:id="rId4" imgW="6210000" imgH="7873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F458CF38-1C05-4166-BD90-8F8D80E4E6ED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20483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E89C6A19-3511-4D5B-B1E2-37F4D0F642CD}" type="slidenum">
              <a:rPr lang="en-US">
                <a:latin typeface="Arial" charset="0"/>
              </a:rPr>
              <a:pPr>
                <a:defRPr/>
              </a:pPr>
              <a:t>3</a:t>
            </a:fld>
            <a:endParaRPr lang="th-TH">
              <a:latin typeface="Arial" charset="0"/>
            </a:endParaRPr>
          </a:p>
        </p:txBody>
      </p:sp>
      <p:sp>
        <p:nvSpPr>
          <p:cNvPr id="20485" name="Rectangle 4"/>
          <p:cNvSpPr>
            <a:spLocks noChangeArrowheads="1"/>
          </p:cNvSpPr>
          <p:nvPr/>
        </p:nvSpPr>
        <p:spPr bwMode="auto">
          <a:xfrm>
            <a:off x="1905000" y="277813"/>
            <a:ext cx="67818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A Recursive Problem</a:t>
            </a:r>
            <a:endParaRPr lang="th-TH" sz="4000" b="1">
              <a:solidFill>
                <a:schemeClr val="hlink"/>
              </a:solidFill>
            </a:endParaRPr>
          </a:p>
        </p:txBody>
      </p:sp>
      <p:sp>
        <p:nvSpPr>
          <p:cNvPr id="20486" name="Rectangle 5"/>
          <p:cNvSpPr>
            <a:spLocks noChangeArrowheads="1"/>
          </p:cNvSpPr>
          <p:nvPr/>
        </p:nvSpPr>
        <p:spPr bwMode="auto">
          <a:xfrm>
            <a:off x="1828800" y="1524000"/>
            <a:ext cx="67818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</a:rPr>
              <a:t>and </a:t>
            </a:r>
          </a:p>
          <a:p>
            <a:pPr marL="342900" indent="-342900"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</a:rPr>
              <a:t>x</a:t>
            </a:r>
            <a:r>
              <a:rPr lang="en-US" sz="2800" baseline="-25000">
                <a:solidFill>
                  <a:schemeClr val="accent2"/>
                </a:solidFill>
              </a:rPr>
              <a:t>s+1</a:t>
            </a:r>
            <a:r>
              <a:rPr lang="en-US" sz="2800">
                <a:solidFill>
                  <a:schemeClr val="accent2"/>
                </a:solidFill>
              </a:rPr>
              <a:t> = g</a:t>
            </a:r>
            <a:r>
              <a:rPr lang="en-US" sz="2800" baseline="-25000">
                <a:solidFill>
                  <a:schemeClr val="accent2"/>
                </a:solidFill>
              </a:rPr>
              <a:t>s</a:t>
            </a:r>
            <a:r>
              <a:rPr lang="en-US" sz="2800">
                <a:solidFill>
                  <a:schemeClr val="accent2"/>
                </a:solidFill>
              </a:rPr>
              <a:t>(x</a:t>
            </a:r>
            <a:r>
              <a:rPr lang="en-US" sz="2800" baseline="-25000">
                <a:solidFill>
                  <a:schemeClr val="accent2"/>
                </a:solidFill>
              </a:rPr>
              <a:t>s</a:t>
            </a:r>
            <a:r>
              <a:rPr lang="en-US" sz="2800">
                <a:solidFill>
                  <a:schemeClr val="accent2"/>
                </a:solidFill>
              </a:rPr>
              <a:t>,c</a:t>
            </a:r>
            <a:r>
              <a:rPr lang="en-US" sz="2800" baseline="-25000">
                <a:solidFill>
                  <a:schemeClr val="accent2"/>
                </a:solidFill>
              </a:rPr>
              <a:t>s</a:t>
            </a:r>
            <a:r>
              <a:rPr lang="en-US" sz="2800">
                <a:solidFill>
                  <a:schemeClr val="accent2"/>
                </a:solidFill>
              </a:rPr>
              <a:t>)           for s = t,t+1,…,T., </a:t>
            </a:r>
          </a:p>
          <a:p>
            <a:pPr marL="342900" indent="-342900"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</a:rPr>
              <a:t>given that: </a:t>
            </a:r>
          </a:p>
          <a:p>
            <a:pPr marL="342900" indent="-342900"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</a:rPr>
              <a:t>c</a:t>
            </a:r>
            <a:r>
              <a:rPr lang="en-US" sz="2800" baseline="-25000">
                <a:solidFill>
                  <a:schemeClr val="accent2"/>
                </a:solidFill>
              </a:rPr>
              <a:t>s+1</a:t>
            </a:r>
            <a:r>
              <a:rPr lang="en-US" sz="2800">
                <a:solidFill>
                  <a:schemeClr val="accent2"/>
                </a:solidFill>
              </a:rPr>
              <a:t> = h</a:t>
            </a:r>
            <a:r>
              <a:rPr lang="en-US" sz="2800" baseline="-25000">
                <a:solidFill>
                  <a:schemeClr val="accent2"/>
                </a:solidFill>
              </a:rPr>
              <a:t>s+1</a:t>
            </a:r>
            <a:r>
              <a:rPr lang="en-US" sz="2800">
                <a:solidFill>
                  <a:schemeClr val="accent2"/>
                </a:solidFill>
              </a:rPr>
              <a:t>(x</a:t>
            </a:r>
            <a:r>
              <a:rPr lang="en-US" sz="2800" baseline="-25000">
                <a:solidFill>
                  <a:schemeClr val="accent2"/>
                </a:solidFill>
              </a:rPr>
              <a:t>s+1</a:t>
            </a:r>
            <a:r>
              <a:rPr lang="en-US" sz="2800">
                <a:solidFill>
                  <a:schemeClr val="accent2"/>
                </a:solidFill>
              </a:rPr>
              <a:t>)         for s = t,t+1,…,T-1. </a:t>
            </a:r>
            <a:endParaRPr lang="th-TH" sz="280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1AA18EA4-D658-4DB2-A307-6607C2FC2CBF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2053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205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A28E1166-ED03-4C7E-9B5F-7FD724198CC5}" type="slidenum">
              <a:rPr lang="en-US">
                <a:latin typeface="Arial" charset="0"/>
              </a:rPr>
              <a:pPr>
                <a:defRPr/>
              </a:pPr>
              <a:t>4</a:t>
            </a:fld>
            <a:endParaRPr lang="th-TH">
              <a:latin typeface="Arial" charset="0"/>
            </a:endParaRPr>
          </a:p>
        </p:txBody>
      </p:sp>
      <p:sp>
        <p:nvSpPr>
          <p:cNvPr id="2055" name="Rectangle 8"/>
          <p:cNvSpPr>
            <a:spLocks noChangeArrowheads="1"/>
          </p:cNvSpPr>
          <p:nvPr/>
        </p:nvSpPr>
        <p:spPr bwMode="auto">
          <a:xfrm>
            <a:off x="2009775" y="277813"/>
            <a:ext cx="6677025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endParaRPr lang="th-TH" sz="4000" b="1">
              <a:solidFill>
                <a:schemeClr val="hlink"/>
              </a:solidFill>
            </a:endParaRPr>
          </a:p>
        </p:txBody>
      </p:sp>
      <p:sp>
        <p:nvSpPr>
          <p:cNvPr id="2056" name="Rectangle 9"/>
          <p:cNvSpPr>
            <a:spLocks noChangeArrowheads="1"/>
          </p:cNvSpPr>
          <p:nvPr/>
        </p:nvSpPr>
        <p:spPr bwMode="auto">
          <a:xfrm>
            <a:off x="1981200" y="1600200"/>
            <a:ext cx="65532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Define the value function for a one-period problem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</a:rPr>
              <a:t>                                                     (1.6)</a:t>
            </a:r>
          </a:p>
          <a:p>
            <a:pPr marL="342900" indent="-342900">
              <a:spcBef>
                <a:spcPct val="20000"/>
              </a:spcBef>
            </a:pPr>
            <a:endParaRPr lang="en-US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</a:pPr>
            <a:r>
              <a:rPr lang="en-US" sz="2800">
                <a:solidFill>
                  <a:schemeClr val="accent2"/>
                </a:solidFill>
              </a:rPr>
              <a:t>Subject to </a:t>
            </a:r>
          </a:p>
          <a:p>
            <a:pPr marL="342900" indent="-342900">
              <a:spcBef>
                <a:spcPct val="20000"/>
              </a:spcBef>
            </a:pPr>
            <a:endParaRPr lang="th-TH" sz="2800">
              <a:solidFill>
                <a:schemeClr val="accent2"/>
              </a:solidFill>
            </a:endParaRPr>
          </a:p>
        </p:txBody>
      </p:sp>
      <p:graphicFrame>
        <p:nvGraphicFramePr>
          <p:cNvPr id="2050" name="Object 10"/>
          <p:cNvGraphicFramePr>
            <a:graphicFrameLocks noChangeAspect="1"/>
          </p:cNvGraphicFramePr>
          <p:nvPr/>
        </p:nvGraphicFramePr>
        <p:xfrm>
          <a:off x="1524000" y="3048000"/>
          <a:ext cx="5265737" cy="604838"/>
        </p:xfrm>
        <a:graphic>
          <a:graphicData uri="http://schemas.openxmlformats.org/presentationml/2006/ole">
            <p:oleObj spid="_x0000_s2050" name="Equation" r:id="rId4" imgW="2349360" imgH="304560" progId="Equation.DSMT4">
              <p:embed/>
            </p:oleObj>
          </a:graphicData>
        </a:graphic>
      </p:graphicFrame>
      <p:graphicFrame>
        <p:nvGraphicFramePr>
          <p:cNvPr id="2051" name="Object 11"/>
          <p:cNvGraphicFramePr>
            <a:graphicFrameLocks noChangeAspect="1"/>
          </p:cNvGraphicFramePr>
          <p:nvPr/>
        </p:nvGraphicFramePr>
        <p:xfrm>
          <a:off x="3386138" y="4724400"/>
          <a:ext cx="2282825" cy="1028700"/>
        </p:xfrm>
        <a:graphic>
          <a:graphicData uri="http://schemas.openxmlformats.org/presentationml/2006/ole">
            <p:oleObj spid="_x0000_s2051" name="Equation" r:id="rId5" imgW="1320480" imgH="4824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EAB9F76F-0BB3-44D6-8FD0-85BC39FD9A2B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3077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3078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ACC658BB-E4AF-4DC7-9C43-5CF4890C6CF8}" type="slidenum">
              <a:rPr lang="en-US">
                <a:latin typeface="Arial" charset="0"/>
              </a:rPr>
              <a:pPr>
                <a:defRPr/>
              </a:pPr>
              <a:t>5</a:t>
            </a:fld>
            <a:endParaRPr lang="th-TH">
              <a:latin typeface="Arial" charset="0"/>
            </a:endParaRPr>
          </a:p>
        </p:txBody>
      </p:sp>
      <p:sp>
        <p:nvSpPr>
          <p:cNvPr id="3079" name="Rectangle 4"/>
          <p:cNvSpPr>
            <a:spLocks noChangeArrowheads="1"/>
          </p:cNvSpPr>
          <p:nvPr/>
        </p:nvSpPr>
        <p:spPr bwMode="auto">
          <a:xfrm>
            <a:off x="1143000" y="277813"/>
            <a:ext cx="7543800" cy="1139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r>
              <a:rPr lang="th-TH" sz="40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3080" name="Rectangle 5"/>
          <p:cNvSpPr>
            <a:spLocks noChangeArrowheads="1"/>
          </p:cNvSpPr>
          <p:nvPr/>
        </p:nvSpPr>
        <p:spPr bwMode="auto">
          <a:xfrm>
            <a:off x="1143000" y="1600200"/>
            <a:ext cx="7391400" cy="4530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Form the </a:t>
            </a:r>
            <a:r>
              <a:rPr lang="en-US" sz="2800" dirty="0" err="1">
                <a:solidFill>
                  <a:schemeClr val="accent2"/>
                </a:solidFill>
              </a:rPr>
              <a:t>Lagrangian</a:t>
            </a:r>
            <a:r>
              <a:rPr lang="en-US" sz="2800" dirty="0">
                <a:solidFill>
                  <a:schemeClr val="accent2"/>
                </a:solidFill>
              </a:rPr>
              <a:t>, find 1</a:t>
            </a:r>
            <a:r>
              <a:rPr lang="en-US" sz="2800" baseline="30000" dirty="0">
                <a:solidFill>
                  <a:schemeClr val="accent2"/>
                </a:solidFill>
              </a:rPr>
              <a:t>st</a:t>
            </a:r>
            <a:r>
              <a:rPr lang="en-US" sz="2800" dirty="0">
                <a:solidFill>
                  <a:schemeClr val="accent2"/>
                </a:solidFill>
              </a:rPr>
              <a:t>-order conditions,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                                                              (1.7)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Which is the same as equation (1.5c).</a:t>
            </a: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Equation</a:t>
            </a:r>
            <a:r>
              <a:rPr lang="th-TH" sz="2800" dirty="0">
                <a:solidFill>
                  <a:schemeClr val="accent2"/>
                </a:solidFill>
              </a:rPr>
              <a:t> </a:t>
            </a:r>
            <a:r>
              <a:rPr lang="en-US" sz="2800" dirty="0">
                <a:solidFill>
                  <a:schemeClr val="accent2"/>
                </a:solidFill>
              </a:rPr>
              <a:t>(1.7) and </a:t>
            </a:r>
            <a:r>
              <a:rPr lang="en-US" sz="2800" dirty="0" smtClean="0">
                <a:solidFill>
                  <a:schemeClr val="accent2"/>
                </a:solidFill>
              </a:rPr>
              <a:t>x</a:t>
            </a:r>
            <a:r>
              <a:rPr lang="en-US" sz="2800" baseline="-25000" dirty="0" smtClean="0">
                <a:solidFill>
                  <a:schemeClr val="accent2"/>
                </a:solidFill>
              </a:rPr>
              <a:t>T+1</a:t>
            </a:r>
            <a:r>
              <a:rPr lang="en-US" sz="2800" dirty="0" smtClean="0">
                <a:solidFill>
                  <a:schemeClr val="accent2"/>
                </a:solidFill>
              </a:rPr>
              <a:t>=</a:t>
            </a:r>
            <a:r>
              <a:rPr lang="en-US" sz="2800" dirty="0" err="1" smtClean="0">
                <a:solidFill>
                  <a:schemeClr val="accent2"/>
                </a:solidFill>
              </a:rPr>
              <a:t>g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800" dirty="0" smtClean="0">
                <a:solidFill>
                  <a:schemeClr val="accent2"/>
                </a:solidFill>
              </a:rPr>
              <a:t>(</a:t>
            </a:r>
            <a:r>
              <a:rPr lang="en-US" sz="2800" dirty="0" err="1" smtClean="0">
                <a:solidFill>
                  <a:schemeClr val="accent2"/>
                </a:solidFill>
              </a:rPr>
              <a:t>x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800" dirty="0" err="1" smtClean="0">
                <a:solidFill>
                  <a:schemeClr val="accent2"/>
                </a:solidFill>
              </a:rPr>
              <a:t>,c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) are jointly determined    </a:t>
            </a:r>
            <a:r>
              <a:rPr lang="en-US" sz="2800" dirty="0" err="1">
                <a:solidFill>
                  <a:schemeClr val="accent2"/>
                </a:solidFill>
              </a:rPr>
              <a:t>c</a:t>
            </a:r>
            <a:r>
              <a:rPr lang="en-US" sz="2800" baseline="-25000" dirty="0" err="1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 = </a:t>
            </a:r>
            <a:r>
              <a:rPr lang="en-US" sz="2800" dirty="0" err="1">
                <a:solidFill>
                  <a:schemeClr val="accent2"/>
                </a:solidFill>
              </a:rPr>
              <a:t>h</a:t>
            </a:r>
            <a:r>
              <a:rPr lang="en-US" sz="2800" baseline="-25000" dirty="0" err="1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(</a:t>
            </a:r>
            <a:r>
              <a:rPr lang="en-US" sz="2800" dirty="0" err="1">
                <a:solidFill>
                  <a:schemeClr val="accent2"/>
                </a:solidFill>
              </a:rPr>
              <a:t>x</a:t>
            </a:r>
            <a:r>
              <a:rPr lang="en-US" sz="2800" baseline="-25000" dirty="0" err="1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)  and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   </a:t>
            </a:r>
            <a:r>
              <a:rPr lang="en-US" sz="2800" dirty="0" smtClean="0">
                <a:solidFill>
                  <a:schemeClr val="accent2"/>
                </a:solidFill>
              </a:rPr>
              <a:t>x</a:t>
            </a:r>
            <a:r>
              <a:rPr lang="en-US" sz="2800" baseline="-25000" dirty="0" smtClean="0">
                <a:solidFill>
                  <a:schemeClr val="accent2"/>
                </a:solidFill>
              </a:rPr>
              <a:t>T+1</a:t>
            </a:r>
            <a:r>
              <a:rPr lang="en-US" sz="2800" dirty="0" smtClean="0">
                <a:solidFill>
                  <a:schemeClr val="accent2"/>
                </a:solidFill>
              </a:rPr>
              <a:t>=g(</a:t>
            </a:r>
            <a:r>
              <a:rPr lang="en-US" sz="2800" dirty="0" err="1" smtClean="0">
                <a:solidFill>
                  <a:schemeClr val="accent2"/>
                </a:solidFill>
              </a:rPr>
              <a:t>x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800" dirty="0" err="1" smtClean="0">
                <a:solidFill>
                  <a:schemeClr val="accent2"/>
                </a:solidFill>
              </a:rPr>
              <a:t>,h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800" dirty="0" smtClean="0">
                <a:solidFill>
                  <a:schemeClr val="accent2"/>
                </a:solidFill>
              </a:rPr>
              <a:t>(</a:t>
            </a:r>
            <a:r>
              <a:rPr lang="en-US" sz="2800" dirty="0" err="1" smtClean="0">
                <a:solidFill>
                  <a:schemeClr val="accent2"/>
                </a:solidFill>
              </a:rPr>
              <a:t>x</a:t>
            </a:r>
            <a:r>
              <a:rPr lang="en-US" sz="2800" baseline="-25000" dirty="0" err="1" smtClean="0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)). Then, put this outcome into (1.6), one has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                                                              (1.8)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 </a:t>
            </a:r>
            <a:endParaRPr lang="th-TH" sz="2800" dirty="0">
              <a:solidFill>
                <a:schemeClr val="accent2"/>
              </a:solidFill>
            </a:endParaRPr>
          </a:p>
        </p:txBody>
      </p:sp>
      <p:graphicFrame>
        <p:nvGraphicFramePr>
          <p:cNvPr id="3074" name="Object 6"/>
          <p:cNvGraphicFramePr>
            <a:graphicFrameLocks noChangeAspect="1"/>
          </p:cNvGraphicFramePr>
          <p:nvPr/>
        </p:nvGraphicFramePr>
        <p:xfrm>
          <a:off x="1631950" y="2438400"/>
          <a:ext cx="4203700" cy="788988"/>
        </p:xfrm>
        <a:graphic>
          <a:graphicData uri="http://schemas.openxmlformats.org/presentationml/2006/ole">
            <p:oleObj spid="_x0000_s3074" name="Equation" r:id="rId4" imgW="2438280" imgH="457200" progId="Equation.DSMT4">
              <p:embed/>
            </p:oleObj>
          </a:graphicData>
        </a:graphic>
      </p:graphicFrame>
      <p:graphicFrame>
        <p:nvGraphicFramePr>
          <p:cNvPr id="3075" name="Object 7"/>
          <p:cNvGraphicFramePr>
            <a:graphicFrameLocks noChangeAspect="1"/>
          </p:cNvGraphicFramePr>
          <p:nvPr/>
        </p:nvGraphicFramePr>
        <p:xfrm>
          <a:off x="1587500" y="5562600"/>
          <a:ext cx="5510213" cy="574675"/>
        </p:xfrm>
        <a:graphic>
          <a:graphicData uri="http://schemas.openxmlformats.org/presentationml/2006/ole">
            <p:oleObj spid="_x0000_s3075" name="Equation" r:id="rId5" imgW="2920680" imgH="3045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3D3EC47F-5607-4D91-9145-B043D1AAE787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4101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410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190B2F83-EFAF-4FFC-B20E-250614F42FEA}" type="slidenum">
              <a:rPr lang="en-US">
                <a:latin typeface="Arial" charset="0"/>
              </a:rPr>
              <a:pPr>
                <a:defRPr/>
              </a:pPr>
              <a:t>6</a:t>
            </a:fld>
            <a:endParaRPr lang="th-TH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600200" y="277813"/>
            <a:ext cx="7086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r>
              <a:rPr lang="th-TH" sz="40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4104" name="Rectangle 5"/>
          <p:cNvSpPr>
            <a:spLocks noChangeArrowheads="1"/>
          </p:cNvSpPr>
          <p:nvPr/>
        </p:nvSpPr>
        <p:spPr bwMode="auto">
          <a:xfrm>
            <a:off x="762000" y="1524000"/>
            <a:ext cx="7924800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Differentiating (1.8), </a:t>
            </a:r>
            <a:r>
              <a:rPr lang="en-US" sz="2800" dirty="0" err="1">
                <a:solidFill>
                  <a:schemeClr val="accent2"/>
                </a:solidFill>
              </a:rPr>
              <a:t>w.r.t</a:t>
            </a:r>
            <a:r>
              <a:rPr lang="en-US" sz="2800" dirty="0">
                <a:solidFill>
                  <a:schemeClr val="accent2"/>
                </a:solidFill>
              </a:rPr>
              <a:t>. </a:t>
            </a:r>
            <a:r>
              <a:rPr lang="en-US" sz="2800" dirty="0" err="1">
                <a:solidFill>
                  <a:schemeClr val="accent2"/>
                </a:solidFill>
              </a:rPr>
              <a:t>x</a:t>
            </a:r>
            <a:r>
              <a:rPr lang="en-US" sz="2800" baseline="-25000" dirty="0" err="1">
                <a:solidFill>
                  <a:schemeClr val="accent2"/>
                </a:solidFill>
              </a:rPr>
              <a:t>T</a:t>
            </a:r>
            <a:r>
              <a:rPr lang="en-US" sz="2800" dirty="0">
                <a:solidFill>
                  <a:schemeClr val="accent2"/>
                </a:solidFill>
              </a:rPr>
              <a:t>, gives</a:t>
            </a: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Then, together with (1.7), one has</a:t>
            </a: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th-TH" sz="2800" dirty="0">
                <a:solidFill>
                  <a:schemeClr val="accent2"/>
                </a:solidFill>
              </a:rPr>
              <a:t>                                                    </a:t>
            </a:r>
            <a:r>
              <a:rPr lang="en-US" sz="2800" dirty="0">
                <a:solidFill>
                  <a:schemeClr val="accent2"/>
                </a:solidFill>
              </a:rPr>
              <a:t>     			</a:t>
            </a:r>
            <a:endParaRPr lang="en-US" sz="2800" dirty="0" smtClean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 </a:t>
            </a:r>
            <a:r>
              <a:rPr lang="en-US" sz="2800" dirty="0" smtClean="0">
                <a:solidFill>
                  <a:schemeClr val="accent2"/>
                </a:solidFill>
              </a:rPr>
              <a:t>                                                       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 </a:t>
            </a:r>
            <a:r>
              <a:rPr lang="en-US" sz="2800" dirty="0" smtClean="0">
                <a:solidFill>
                  <a:schemeClr val="accent2"/>
                </a:solidFill>
              </a:rPr>
              <a:t>                                                                 (</a:t>
            </a:r>
            <a:r>
              <a:rPr lang="en-US" sz="2800" dirty="0">
                <a:solidFill>
                  <a:schemeClr val="accent2"/>
                </a:solidFill>
              </a:rPr>
              <a:t>1.9)</a:t>
            </a:r>
          </a:p>
        </p:txBody>
      </p:sp>
      <p:graphicFrame>
        <p:nvGraphicFramePr>
          <p:cNvPr id="4098" name="Object 6"/>
          <p:cNvGraphicFramePr>
            <a:graphicFrameLocks noChangeAspect="1"/>
          </p:cNvGraphicFramePr>
          <p:nvPr/>
        </p:nvGraphicFramePr>
        <p:xfrm>
          <a:off x="609600" y="2209800"/>
          <a:ext cx="7718425" cy="828675"/>
        </p:xfrm>
        <a:graphic>
          <a:graphicData uri="http://schemas.openxmlformats.org/presentationml/2006/ole">
            <p:oleObj spid="_x0000_s4098" name="Equation" r:id="rId4" imgW="4495680" imgH="482400" progId="Equation.DSMT4">
              <p:embed/>
            </p:oleObj>
          </a:graphicData>
        </a:graphic>
      </p:graphicFrame>
      <p:graphicFrame>
        <p:nvGraphicFramePr>
          <p:cNvPr id="4099" name="Object 7"/>
          <p:cNvGraphicFramePr>
            <a:graphicFrameLocks noChangeAspect="1"/>
          </p:cNvGraphicFramePr>
          <p:nvPr/>
        </p:nvGraphicFramePr>
        <p:xfrm>
          <a:off x="914400" y="4114800"/>
          <a:ext cx="7483475" cy="946300"/>
        </p:xfrm>
        <a:graphic>
          <a:graphicData uri="http://schemas.openxmlformats.org/presentationml/2006/ole">
            <p:oleObj spid="_x0000_s4099" name="Equation" r:id="rId5" imgW="4165560" imgH="4824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9ED60858-E6BF-4792-BFAE-2486D93D3A3C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5126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512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C778C776-AEFC-4B03-98D8-DF6749A620EF}" type="slidenum">
              <a:rPr lang="en-US">
                <a:latin typeface="Arial" charset="0"/>
              </a:rPr>
              <a:pPr>
                <a:defRPr/>
              </a:pPr>
              <a:t>7</a:t>
            </a:fld>
            <a:endParaRPr lang="th-TH">
              <a:latin typeface="Arial" charset="0"/>
            </a:endParaRPr>
          </a:p>
        </p:txBody>
      </p:sp>
      <p:sp>
        <p:nvSpPr>
          <p:cNvPr id="5128" name="Rectangle 4"/>
          <p:cNvSpPr>
            <a:spLocks noChangeArrowheads="1"/>
          </p:cNvSpPr>
          <p:nvPr/>
        </p:nvSpPr>
        <p:spPr bwMode="auto">
          <a:xfrm>
            <a:off x="1665288" y="277813"/>
            <a:ext cx="7021512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r>
              <a:rPr lang="th-TH" sz="40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5129" name="Rectangle 5"/>
          <p:cNvSpPr>
            <a:spLocks noChangeArrowheads="1"/>
          </p:cNvSpPr>
          <p:nvPr/>
        </p:nvSpPr>
        <p:spPr bwMode="auto">
          <a:xfrm>
            <a:off x="609600" y="1600200"/>
            <a:ext cx="81534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Next, repeat the process with the value function for the two-period problem,                                                       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                                                        (1.10)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where </a:t>
            </a:r>
          </a:p>
          <a:p>
            <a:pPr marL="342900" indent="-342900">
              <a:spcBef>
                <a:spcPct val="20000"/>
              </a:spcBef>
            </a:pP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subject to</a:t>
            </a: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th-TH" sz="2800" dirty="0">
              <a:solidFill>
                <a:schemeClr val="accent2"/>
              </a:solidFill>
            </a:endParaRPr>
          </a:p>
        </p:txBody>
      </p:sp>
      <p:graphicFrame>
        <p:nvGraphicFramePr>
          <p:cNvPr id="5122" name="Object 6"/>
          <p:cNvGraphicFramePr>
            <a:graphicFrameLocks noChangeAspect="1"/>
          </p:cNvGraphicFramePr>
          <p:nvPr/>
        </p:nvGraphicFramePr>
        <p:xfrm>
          <a:off x="2224088" y="2819400"/>
          <a:ext cx="5153025" cy="593725"/>
        </p:xfrm>
        <a:graphic>
          <a:graphicData uri="http://schemas.openxmlformats.org/presentationml/2006/ole">
            <p:oleObj spid="_x0000_s5122" name="Equation" r:id="rId4" imgW="2628720" imgH="304560" progId="Equation.DSMT4">
              <p:embed/>
            </p:oleObj>
          </a:graphicData>
        </a:graphic>
      </p:graphicFrame>
      <p:graphicFrame>
        <p:nvGraphicFramePr>
          <p:cNvPr id="5123" name="Object 7"/>
          <p:cNvGraphicFramePr>
            <a:graphicFrameLocks noChangeAspect="1"/>
          </p:cNvGraphicFramePr>
          <p:nvPr/>
        </p:nvGraphicFramePr>
        <p:xfrm>
          <a:off x="3124200" y="4724400"/>
          <a:ext cx="3521075" cy="1182688"/>
        </p:xfrm>
        <a:graphic>
          <a:graphicData uri="http://schemas.openxmlformats.org/presentationml/2006/ole">
            <p:oleObj spid="_x0000_s5123" name="Equation" r:id="rId5" imgW="1498320" imgH="482400" progId="Equation.DSMT4">
              <p:embed/>
            </p:oleObj>
          </a:graphicData>
        </a:graphic>
      </p:graphicFrame>
      <p:graphicFrame>
        <p:nvGraphicFramePr>
          <p:cNvPr id="5124" name="Object 8"/>
          <p:cNvGraphicFramePr>
            <a:graphicFrameLocks noChangeAspect="1"/>
          </p:cNvGraphicFramePr>
          <p:nvPr/>
        </p:nvGraphicFramePr>
        <p:xfrm>
          <a:off x="2751138" y="3733800"/>
          <a:ext cx="5267325" cy="604838"/>
        </p:xfrm>
        <a:graphic>
          <a:graphicData uri="http://schemas.openxmlformats.org/presentationml/2006/ole">
            <p:oleObj spid="_x0000_s5124" name="Equation" r:id="rId6" imgW="2349360" imgH="3045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64D946AA-AB66-4A28-89CD-1C4475039461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6150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61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525E6B88-93C7-4F46-91F0-D0C137E299C5}" type="slidenum">
              <a:rPr lang="en-US">
                <a:latin typeface="Arial" charset="0"/>
              </a:rPr>
              <a:pPr>
                <a:defRPr/>
              </a:pPr>
              <a:t>8</a:t>
            </a:fld>
            <a:endParaRPr lang="th-TH">
              <a:latin typeface="Arial" charset="0"/>
            </a:endParaRPr>
          </a:p>
        </p:txBody>
      </p:sp>
      <p:sp>
        <p:nvSpPr>
          <p:cNvPr id="6152" name="Rectangle 4"/>
          <p:cNvSpPr>
            <a:spLocks noChangeArrowheads="1"/>
          </p:cNvSpPr>
          <p:nvPr/>
        </p:nvSpPr>
        <p:spPr bwMode="auto">
          <a:xfrm>
            <a:off x="1905000" y="277813"/>
            <a:ext cx="6781800" cy="94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endParaRPr lang="th-TH" sz="4000" b="1">
              <a:solidFill>
                <a:schemeClr val="hlink"/>
              </a:solidFill>
            </a:endParaRPr>
          </a:p>
        </p:txBody>
      </p:sp>
      <p:sp>
        <p:nvSpPr>
          <p:cNvPr id="6153" name="Rectangle 5"/>
          <p:cNvSpPr>
            <a:spLocks noChangeArrowheads="1"/>
          </p:cNvSpPr>
          <p:nvPr/>
        </p:nvSpPr>
        <p:spPr bwMode="auto">
          <a:xfrm>
            <a:off x="457200" y="1219200"/>
            <a:ext cx="8229600" cy="541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800" dirty="0">
                <a:solidFill>
                  <a:schemeClr val="accent2"/>
                </a:solidFill>
              </a:rPr>
              <a:t>Again, by repeating the same procedure, we have</a:t>
            </a: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th-TH" sz="2800" dirty="0">
                <a:solidFill>
                  <a:schemeClr val="accent2"/>
                </a:solidFill>
              </a:rPr>
              <a:t>                                                   </a:t>
            </a:r>
            <a:r>
              <a:rPr lang="en-US" sz="2800" dirty="0">
                <a:solidFill>
                  <a:schemeClr val="accent2"/>
                </a:solidFill>
              </a:rPr>
              <a:t>                                        </a:t>
            </a: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800" dirty="0">
                <a:solidFill>
                  <a:schemeClr val="accent2"/>
                </a:solidFill>
              </a:rPr>
              <a:t>                                                                  </a:t>
            </a:r>
            <a:r>
              <a:rPr lang="en-US" sz="2800" dirty="0" smtClean="0">
                <a:solidFill>
                  <a:schemeClr val="accent2"/>
                </a:solidFill>
              </a:rPr>
              <a:t>(</a:t>
            </a:r>
            <a:r>
              <a:rPr lang="en-US" sz="2800" dirty="0">
                <a:solidFill>
                  <a:schemeClr val="accent2"/>
                </a:solidFill>
              </a:rPr>
              <a:t>1.11</a:t>
            </a:r>
            <a:r>
              <a:rPr lang="en-US" sz="2800" dirty="0" smtClean="0">
                <a:solidFill>
                  <a:schemeClr val="accent2"/>
                </a:solidFill>
              </a:rPr>
              <a:t>)</a:t>
            </a: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800" dirty="0">
                <a:solidFill>
                  <a:schemeClr val="accent2"/>
                </a:solidFill>
              </a:rPr>
              <a:t>Applying (1.9) into (1.11), one has</a:t>
            </a: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th-TH" sz="2800" dirty="0">
                <a:solidFill>
                  <a:schemeClr val="accent2"/>
                </a:solidFill>
              </a:rPr>
              <a:t>                                                          </a:t>
            </a:r>
          </a:p>
          <a:p>
            <a:pPr marL="4000500" lvl="8" indent="-342900">
              <a:spcBef>
                <a:spcPct val="20000"/>
              </a:spcBef>
              <a:defRPr/>
            </a:pPr>
            <a:r>
              <a:rPr lang="en-US" sz="2800" dirty="0">
                <a:solidFill>
                  <a:schemeClr val="accent2"/>
                </a:solidFill>
              </a:rPr>
              <a:t>                                 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en-US" sz="2800" dirty="0">
                <a:solidFill>
                  <a:schemeClr val="accent2"/>
                </a:solidFill>
              </a:rPr>
              <a:t>where</a:t>
            </a:r>
            <a:endParaRPr lang="th-TH" sz="2800" dirty="0">
              <a:solidFill>
                <a:schemeClr val="accent2"/>
              </a:solidFill>
            </a:endParaRPr>
          </a:p>
        </p:txBody>
      </p:sp>
      <p:graphicFrame>
        <p:nvGraphicFramePr>
          <p:cNvPr id="6146" name="Object 6"/>
          <p:cNvGraphicFramePr>
            <a:graphicFrameLocks noChangeAspect="1"/>
          </p:cNvGraphicFramePr>
          <p:nvPr/>
        </p:nvGraphicFramePr>
        <p:xfrm>
          <a:off x="914400" y="1752600"/>
          <a:ext cx="5872163" cy="1455738"/>
        </p:xfrm>
        <a:graphic>
          <a:graphicData uri="http://schemas.openxmlformats.org/presentationml/2006/ole">
            <p:oleObj spid="_x0000_s6146" name="Equation" r:id="rId4" imgW="4431960" imgH="990360" progId="Equation.DSMT4">
              <p:embed/>
            </p:oleObj>
          </a:graphicData>
        </a:graphic>
      </p:graphicFrame>
      <p:graphicFrame>
        <p:nvGraphicFramePr>
          <p:cNvPr id="6147" name="Object 7"/>
          <p:cNvGraphicFramePr>
            <a:graphicFrameLocks noChangeAspect="1"/>
          </p:cNvGraphicFramePr>
          <p:nvPr/>
        </p:nvGraphicFramePr>
        <p:xfrm>
          <a:off x="309563" y="3962400"/>
          <a:ext cx="8620125" cy="1676400"/>
        </p:xfrm>
        <a:graphic>
          <a:graphicData uri="http://schemas.openxmlformats.org/presentationml/2006/ole">
            <p:oleObj spid="_x0000_s6147" name="Equation" r:id="rId5" imgW="5117760" imgH="1015920" progId="Equation.DSMT4">
              <p:embed/>
            </p:oleObj>
          </a:graphicData>
        </a:graphic>
      </p:graphicFrame>
      <p:graphicFrame>
        <p:nvGraphicFramePr>
          <p:cNvPr id="6148" name="Object 8"/>
          <p:cNvGraphicFramePr>
            <a:graphicFrameLocks noChangeAspect="1"/>
          </p:cNvGraphicFramePr>
          <p:nvPr/>
        </p:nvGraphicFramePr>
        <p:xfrm>
          <a:off x="2286000" y="5791200"/>
          <a:ext cx="3276600" cy="477838"/>
        </p:xfrm>
        <a:graphic>
          <a:graphicData uri="http://schemas.openxmlformats.org/presentationml/2006/ole">
            <p:oleObj spid="_x0000_s6148" name="Equation" r:id="rId6" imgW="1612800" imgH="25380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55B6BA15-078E-4FE8-A97A-E4764D752AD6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7173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61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4D03C848-A307-457F-9475-07C75EC6EEB3}" type="slidenum">
              <a:rPr lang="en-US">
                <a:latin typeface="Arial" charset="0"/>
              </a:rPr>
              <a:pPr>
                <a:defRPr/>
              </a:pPr>
              <a:t>9</a:t>
            </a:fld>
            <a:endParaRPr lang="th-TH">
              <a:latin typeface="Arial" charset="0"/>
            </a:endParaRPr>
          </a:p>
        </p:txBody>
      </p:sp>
      <p:sp>
        <p:nvSpPr>
          <p:cNvPr id="7175" name="Rectangle 4"/>
          <p:cNvSpPr>
            <a:spLocks noChangeArrowheads="1"/>
          </p:cNvSpPr>
          <p:nvPr/>
        </p:nvSpPr>
        <p:spPr bwMode="auto">
          <a:xfrm>
            <a:off x="1905000" y="277813"/>
            <a:ext cx="6781800" cy="941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endParaRPr lang="th-TH" sz="4000" b="1">
              <a:solidFill>
                <a:schemeClr val="hlink"/>
              </a:solidFill>
            </a:endParaRPr>
          </a:p>
        </p:txBody>
      </p:sp>
      <p:sp>
        <p:nvSpPr>
          <p:cNvPr id="7176" name="Rectangle 5"/>
          <p:cNvSpPr>
            <a:spLocks noChangeArrowheads="1"/>
          </p:cNvSpPr>
          <p:nvPr/>
        </p:nvSpPr>
        <p:spPr bwMode="auto">
          <a:xfrm>
            <a:off x="152400" y="1219200"/>
            <a:ext cx="8534400" cy="510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 dirty="0">
                <a:solidFill>
                  <a:schemeClr val="accent2"/>
                </a:solidFill>
              </a:rPr>
              <a:t>Note that, for  j = 1, equation (1.12)  becomes</a:t>
            </a:r>
            <a:endParaRPr lang="th-TH" sz="2800" dirty="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th-TH" sz="2800" dirty="0">
              <a:solidFill>
                <a:schemeClr val="accent2"/>
              </a:solidFill>
            </a:endParaRPr>
          </a:p>
          <a:p>
            <a:pPr marL="800100" lvl="1" indent="-342900">
              <a:spcBef>
                <a:spcPct val="20000"/>
              </a:spcBef>
            </a:pPr>
            <a:endParaRPr lang="en-US" sz="2800" dirty="0">
              <a:solidFill>
                <a:schemeClr val="accent2"/>
              </a:solidFill>
            </a:endParaRPr>
          </a:p>
          <a:p>
            <a:pPr marL="800100" lvl="1" indent="-342900">
              <a:spcBef>
                <a:spcPct val="20000"/>
              </a:spcBef>
            </a:pPr>
            <a:r>
              <a:rPr lang="th-TH" sz="2800" dirty="0">
                <a:solidFill>
                  <a:schemeClr val="accent2"/>
                </a:solidFill>
              </a:rPr>
              <a:t>                                                                                            </a:t>
            </a:r>
            <a:r>
              <a:rPr lang="en-US" sz="2800" dirty="0">
                <a:solidFill>
                  <a:schemeClr val="accent2"/>
                </a:solidFill>
              </a:rPr>
              <a:t>         </a:t>
            </a:r>
            <a:r>
              <a:rPr lang="th-TH" sz="2800" dirty="0">
                <a:solidFill>
                  <a:schemeClr val="accent2"/>
                </a:solidFill>
              </a:rPr>
              <a:t> </a:t>
            </a:r>
            <a:r>
              <a:rPr lang="en-US" sz="2800" dirty="0">
                <a:solidFill>
                  <a:schemeClr val="accent2"/>
                </a:solidFill>
              </a:rPr>
              <a:t>     </a:t>
            </a:r>
          </a:p>
          <a:p>
            <a:pPr marL="800100" lvl="1" indent="-342900"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                                                            </a:t>
            </a:r>
          </a:p>
          <a:p>
            <a:pPr marL="800100" lvl="1" indent="-342900"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									(1.13)</a:t>
            </a:r>
          </a:p>
          <a:p>
            <a:pPr marL="800100" lvl="1" indent="-342900">
              <a:spcBef>
                <a:spcPct val="20000"/>
              </a:spcBef>
            </a:pPr>
            <a:endParaRPr lang="en-US" sz="2800" dirty="0">
              <a:solidFill>
                <a:schemeClr val="accent2"/>
              </a:solidFill>
            </a:endParaRPr>
          </a:p>
          <a:p>
            <a:pPr marL="800100" lvl="1" indent="-342900"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where</a:t>
            </a:r>
            <a:endParaRPr lang="th-TH" sz="2800" dirty="0">
              <a:solidFill>
                <a:schemeClr val="accent2"/>
              </a:solidFill>
            </a:endParaRPr>
          </a:p>
        </p:txBody>
      </p:sp>
      <p:graphicFrame>
        <p:nvGraphicFramePr>
          <p:cNvPr id="7170" name="Object 7"/>
          <p:cNvGraphicFramePr>
            <a:graphicFrameLocks noChangeAspect="1"/>
          </p:cNvGraphicFramePr>
          <p:nvPr/>
        </p:nvGraphicFramePr>
        <p:xfrm>
          <a:off x="569913" y="2133600"/>
          <a:ext cx="7296150" cy="1676400"/>
        </p:xfrm>
        <a:graphic>
          <a:graphicData uri="http://schemas.openxmlformats.org/presentationml/2006/ole">
            <p:oleObj spid="_x0000_s7170" name="Equation" r:id="rId4" imgW="4762440" imgH="1117440" progId="Equation.DSMT4">
              <p:embed/>
            </p:oleObj>
          </a:graphicData>
        </a:graphic>
      </p:graphicFrame>
      <p:graphicFrame>
        <p:nvGraphicFramePr>
          <p:cNvPr id="7171" name="Object 8"/>
          <p:cNvGraphicFramePr>
            <a:graphicFrameLocks noChangeAspect="1"/>
          </p:cNvGraphicFramePr>
          <p:nvPr/>
        </p:nvGraphicFramePr>
        <p:xfrm>
          <a:off x="2590800" y="4800600"/>
          <a:ext cx="3792538" cy="573088"/>
        </p:xfrm>
        <a:graphic>
          <a:graphicData uri="http://schemas.openxmlformats.org/presentationml/2006/ole">
            <p:oleObj spid="_x0000_s7171" name="Equation" r:id="rId5" imgW="1866600" imgH="3045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19133A8E-E084-4527-8C44-A9D01A7E9B8A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8197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717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4642397D-69E7-4E0E-9763-188FB578960E}" type="slidenum">
              <a:rPr lang="en-US">
                <a:latin typeface="Arial" charset="0"/>
              </a:rPr>
              <a:pPr>
                <a:defRPr/>
              </a:pPr>
              <a:t>10</a:t>
            </a:fld>
            <a:endParaRPr lang="th-TH">
              <a:latin typeface="Arial" charset="0"/>
            </a:endParaRPr>
          </a:p>
        </p:txBody>
      </p:sp>
      <p:sp>
        <p:nvSpPr>
          <p:cNvPr id="8199" name="Rectangle 4"/>
          <p:cNvSpPr>
            <a:spLocks noChangeArrowheads="1"/>
          </p:cNvSpPr>
          <p:nvPr/>
        </p:nvSpPr>
        <p:spPr bwMode="auto">
          <a:xfrm>
            <a:off x="457200" y="277813"/>
            <a:ext cx="8229600" cy="11398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r>
              <a:rPr lang="th-TH" sz="40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8200" name="Rectangle 5"/>
          <p:cNvSpPr>
            <a:spLocks noChangeArrowheads="1"/>
          </p:cNvSpPr>
          <p:nvPr/>
        </p:nvSpPr>
        <p:spPr bwMode="auto">
          <a:xfrm>
            <a:off x="457200" y="1600200"/>
            <a:ext cx="8305800" cy="4530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By iteration, one has the Bellman’s equation as</a:t>
            </a:r>
            <a:endParaRPr lang="th-TH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th-TH" sz="2800">
                <a:solidFill>
                  <a:schemeClr val="accent2"/>
                </a:solidFill>
              </a:rPr>
              <a:t>                                                   </a:t>
            </a:r>
            <a:r>
              <a:rPr lang="en-US" sz="2800">
                <a:solidFill>
                  <a:schemeClr val="accent2"/>
                </a:solidFill>
              </a:rPr>
              <a:t>                               (1.14)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subject to</a:t>
            </a:r>
            <a:endParaRPr lang="th-TH" sz="2800">
              <a:solidFill>
                <a:schemeClr val="accent2"/>
              </a:solidFill>
            </a:endParaRPr>
          </a:p>
        </p:txBody>
      </p:sp>
      <p:graphicFrame>
        <p:nvGraphicFramePr>
          <p:cNvPr id="8194" name="Object 6"/>
          <p:cNvGraphicFramePr>
            <a:graphicFrameLocks noChangeAspect="1"/>
          </p:cNvGraphicFramePr>
          <p:nvPr/>
        </p:nvGraphicFramePr>
        <p:xfrm>
          <a:off x="987425" y="2209800"/>
          <a:ext cx="5340350" cy="630238"/>
        </p:xfrm>
        <a:graphic>
          <a:graphicData uri="http://schemas.openxmlformats.org/presentationml/2006/ole">
            <p:oleObj spid="_x0000_s8194" name="Equation" r:id="rId4" imgW="3009600" imgH="355320" progId="Equation.DSMT4">
              <p:embed/>
            </p:oleObj>
          </a:graphicData>
        </a:graphic>
      </p:graphicFrame>
      <p:graphicFrame>
        <p:nvGraphicFramePr>
          <p:cNvPr id="8195" name="Object 7"/>
          <p:cNvGraphicFramePr>
            <a:graphicFrameLocks noChangeAspect="1"/>
          </p:cNvGraphicFramePr>
          <p:nvPr/>
        </p:nvGraphicFramePr>
        <p:xfrm>
          <a:off x="2754313" y="3810000"/>
          <a:ext cx="3176587" cy="966788"/>
        </p:xfrm>
        <a:graphic>
          <a:graphicData uri="http://schemas.openxmlformats.org/presentationml/2006/ole">
            <p:oleObj spid="_x0000_s8195" name="Equation" r:id="rId5" imgW="1752480" imgH="5331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1E1E29C5-B892-48B4-BC24-0E4B42EA35AE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21507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9904954E-8586-481A-8057-DE1FB6F0AAC1}" type="slidenum">
              <a:rPr lang="en-US">
                <a:latin typeface="Arial" charset="0"/>
              </a:rPr>
              <a:pPr>
                <a:defRPr/>
              </a:pPr>
              <a:t>11</a:t>
            </a:fld>
            <a:endParaRPr lang="th-TH">
              <a:latin typeface="Arial" charset="0"/>
            </a:endParaRPr>
          </a:p>
        </p:txBody>
      </p:sp>
      <p:sp>
        <p:nvSpPr>
          <p:cNvPr id="21509" name="Rectangle 4"/>
          <p:cNvSpPr>
            <a:spLocks noChangeArrowheads="1"/>
          </p:cNvSpPr>
          <p:nvPr/>
        </p:nvSpPr>
        <p:spPr bwMode="auto">
          <a:xfrm>
            <a:off x="1676400" y="277813"/>
            <a:ext cx="70104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endParaRPr lang="th-TH" sz="4000" b="1">
              <a:solidFill>
                <a:schemeClr val="hlink"/>
              </a:solidFill>
            </a:endParaRPr>
          </a:p>
        </p:txBody>
      </p:sp>
      <p:sp>
        <p:nvSpPr>
          <p:cNvPr id="21510" name="Rectangle 5"/>
          <p:cNvSpPr>
            <a:spLocks noChangeArrowheads="1"/>
          </p:cNvSpPr>
          <p:nvPr/>
        </p:nvSpPr>
        <p:spPr bwMode="auto">
          <a:xfrm>
            <a:off x="1676400" y="1600200"/>
            <a:ext cx="7010400" cy="46482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The idea is to proceed recursively and to work backward.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First solve the 1-period problem with j+1=1, deducing W</a:t>
            </a:r>
            <a:r>
              <a:rPr lang="en-US" sz="2800" baseline="-25000">
                <a:solidFill>
                  <a:schemeClr val="accent2"/>
                </a:solidFill>
              </a:rPr>
              <a:t>1</a:t>
            </a:r>
            <a:r>
              <a:rPr lang="en-US" sz="2800">
                <a:solidFill>
                  <a:schemeClr val="accent2"/>
                </a:solidFill>
              </a:rPr>
              <a:t>(x</a:t>
            </a:r>
            <a:r>
              <a:rPr lang="en-US" sz="2800" baseline="-25000">
                <a:solidFill>
                  <a:schemeClr val="accent2"/>
                </a:solidFill>
              </a:rPr>
              <a:t>T</a:t>
            </a:r>
            <a:r>
              <a:rPr lang="en-US" sz="2800">
                <a:solidFill>
                  <a:schemeClr val="accent2"/>
                </a:solidFill>
              </a:rPr>
              <a:t>).(or eq.(1.6))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Then solve the 2-period problem with j+1=2, deducing W</a:t>
            </a:r>
            <a:r>
              <a:rPr lang="en-US" sz="2800" baseline="-25000">
                <a:solidFill>
                  <a:schemeClr val="accent2"/>
                </a:solidFill>
              </a:rPr>
              <a:t>2</a:t>
            </a:r>
            <a:r>
              <a:rPr lang="en-US" sz="2800">
                <a:solidFill>
                  <a:schemeClr val="accent2"/>
                </a:solidFill>
              </a:rPr>
              <a:t>(x</a:t>
            </a:r>
            <a:r>
              <a:rPr lang="en-US" sz="2800" baseline="-25000">
                <a:solidFill>
                  <a:schemeClr val="accent2"/>
                </a:solidFill>
              </a:rPr>
              <a:t>T-1</a:t>
            </a:r>
            <a:r>
              <a:rPr lang="en-US" sz="2800">
                <a:solidFill>
                  <a:schemeClr val="accent2"/>
                </a:solidFill>
              </a:rPr>
              <a:t>). (or eq.(1.10)</a:t>
            </a: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The process is repeated until we have the (T+1)-period value function, W</a:t>
            </a:r>
            <a:r>
              <a:rPr lang="en-US" sz="2800" baseline="-25000">
                <a:solidFill>
                  <a:schemeClr val="accent2"/>
                </a:solidFill>
              </a:rPr>
              <a:t>T+1</a:t>
            </a:r>
            <a:r>
              <a:rPr lang="en-US" sz="2800">
                <a:solidFill>
                  <a:schemeClr val="accent2"/>
                </a:solidFill>
              </a:rPr>
              <a:t>(x</a:t>
            </a:r>
            <a:r>
              <a:rPr lang="en-US" sz="2800" baseline="-25000">
                <a:solidFill>
                  <a:schemeClr val="accent2"/>
                </a:solidFill>
              </a:rPr>
              <a:t>0</a:t>
            </a:r>
            <a:r>
              <a:rPr lang="en-US" sz="2800">
                <a:solidFill>
                  <a:schemeClr val="accent2"/>
                </a:solidFill>
              </a:rPr>
              <a:t>), and along the way we have the optimal feedback rules  c</a:t>
            </a:r>
            <a:r>
              <a:rPr lang="en-US" sz="2800" baseline="-25000">
                <a:solidFill>
                  <a:schemeClr val="accent2"/>
                </a:solidFill>
              </a:rPr>
              <a:t>T-j</a:t>
            </a:r>
            <a:r>
              <a:rPr lang="en-US" sz="2800">
                <a:solidFill>
                  <a:schemeClr val="accent2"/>
                </a:solidFill>
              </a:rPr>
              <a:t>=h</a:t>
            </a:r>
            <a:r>
              <a:rPr lang="en-US" sz="2800" baseline="-25000">
                <a:solidFill>
                  <a:schemeClr val="accent2"/>
                </a:solidFill>
              </a:rPr>
              <a:t>T-j</a:t>
            </a:r>
            <a:r>
              <a:rPr lang="en-US" sz="2800">
                <a:solidFill>
                  <a:schemeClr val="accent2"/>
                </a:solidFill>
              </a:rPr>
              <a:t>(x</a:t>
            </a:r>
            <a:r>
              <a:rPr lang="en-US" sz="2800" baseline="-25000">
                <a:solidFill>
                  <a:schemeClr val="accent2"/>
                </a:solidFill>
              </a:rPr>
              <a:t>T-j</a:t>
            </a:r>
            <a:r>
              <a:rPr lang="en-US" sz="2800">
                <a:solidFill>
                  <a:schemeClr val="accent2"/>
                </a:solidFill>
              </a:rPr>
              <a:t>),j = 0,1,…,T. </a:t>
            </a:r>
            <a:endParaRPr lang="th-TH" sz="280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hlink"/>
                </a:solidFill>
                <a:cs typeface="LilyUPC" pitchFamily="34" charset="-34"/>
              </a:rPr>
              <a:t>Bellman’s Equations</a:t>
            </a:r>
            <a:r>
              <a:rPr lang="th-TH" smtClean="0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922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52600" y="1524000"/>
            <a:ext cx="7086600" cy="4572000"/>
          </a:xfrm>
        </p:spPr>
        <p:txBody>
          <a:bodyPr/>
          <a:lstStyle/>
          <a:p>
            <a:pPr eaLnBrk="1" hangingPunct="1"/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The (T+1)-period value function is;</a:t>
            </a:r>
            <a:endParaRPr lang="th-TH" sz="2800" smtClean="0">
              <a:solidFill>
                <a:schemeClr val="accent2"/>
              </a:solidFill>
            </a:endParaRPr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509588" y="2952750"/>
          <a:ext cx="8121650" cy="1654175"/>
        </p:xfrm>
        <a:graphic>
          <a:graphicData uri="http://schemas.openxmlformats.org/presentationml/2006/ole">
            <p:oleObj spid="_x0000_s9218" name="Equation" r:id="rId4" imgW="4927320" imgH="1002960" progId="Equation.DSMT4">
              <p:embed/>
            </p:oleObj>
          </a:graphicData>
        </a:graphic>
      </p:graphicFrame>
      <p:sp>
        <p:nvSpPr>
          <p:cNvPr id="9221" name="Date Placeholder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AA1A3C95-C848-4F87-BA81-611309575ED6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9222" name="Footer Placeholder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8197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E4D71C23-5F76-4D43-9ACD-D428A033F359}" type="slidenum">
              <a:rPr lang="en-US" smtClean="0">
                <a:latin typeface="Arial" charset="0"/>
              </a:rPr>
              <a:pPr>
                <a:defRPr/>
              </a:pPr>
              <a:t>12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hlink"/>
                </a:solidFill>
                <a:cs typeface="LilyUPC" pitchFamily="34" charset="-34"/>
              </a:rPr>
              <a:t>Bellman’s Equations</a:t>
            </a:r>
            <a:endParaRPr lang="th-TH" smtClean="0">
              <a:solidFill>
                <a:schemeClr val="hlink"/>
              </a:solidFill>
            </a:endParaRPr>
          </a:p>
        </p:txBody>
      </p:sp>
      <p:sp>
        <p:nvSpPr>
          <p:cNvPr id="1024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524000"/>
            <a:ext cx="8458200" cy="4572000"/>
          </a:xfrm>
        </p:spPr>
        <p:txBody>
          <a:bodyPr/>
          <a:lstStyle/>
          <a:p>
            <a:pPr eaLnBrk="1" hangingPunct="1"/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The first-order condition of the above problem w.r.t. u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0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 is,</a:t>
            </a:r>
          </a:p>
          <a:p>
            <a:pPr eaLnBrk="1" hangingPunct="1"/>
            <a:endParaRPr lang="en-US" sz="2800" smtClean="0">
              <a:solidFill>
                <a:schemeClr val="accent2"/>
              </a:solidFill>
              <a:cs typeface="EucrosiaUPC" pitchFamily="18" charset="-34"/>
            </a:endParaRPr>
          </a:p>
          <a:p>
            <a:pPr eaLnBrk="1" hangingPunct="1"/>
            <a:endParaRPr lang="en-US" sz="2800" smtClean="0">
              <a:solidFill>
                <a:schemeClr val="accent2"/>
              </a:solidFill>
              <a:cs typeface="EucrosiaUPC" pitchFamily="18" charset="-34"/>
            </a:endParaRPr>
          </a:p>
          <a:p>
            <a:pPr eaLnBrk="1" hangingPunct="1"/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Rewrite equation(1.14) for j = T-1, and put into eq.(1.15), we have</a:t>
            </a:r>
            <a:endParaRPr lang="th-TH" sz="2800" smtClean="0">
              <a:solidFill>
                <a:schemeClr val="accent2"/>
              </a:solidFill>
            </a:endParaRPr>
          </a:p>
        </p:txBody>
      </p:sp>
      <p:graphicFrame>
        <p:nvGraphicFramePr>
          <p:cNvPr id="10242" name="Object 4"/>
          <p:cNvGraphicFramePr>
            <a:graphicFrameLocks noChangeAspect="1"/>
          </p:cNvGraphicFramePr>
          <p:nvPr>
            <p:ph sz="quarter" idx="2"/>
          </p:nvPr>
        </p:nvGraphicFramePr>
        <p:xfrm>
          <a:off x="1524000" y="2133600"/>
          <a:ext cx="6477000" cy="914400"/>
        </p:xfrm>
        <a:graphic>
          <a:graphicData uri="http://schemas.openxmlformats.org/presentationml/2006/ole">
            <p:oleObj spid="_x0000_s10242" name="Equation" r:id="rId4" imgW="3238200" imgH="457200" progId="Equation.DSMT4">
              <p:embed/>
            </p:oleObj>
          </a:graphicData>
        </a:graphic>
      </p:graphicFrame>
      <p:sp>
        <p:nvSpPr>
          <p:cNvPr id="10246" name="Date Placeholder 5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7914BAF7-3DFA-49E4-910B-B3106EC64008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10247" name="Footer Placeholder 6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9222" name="Slide Number Placeholder 7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66BDD537-3AB7-474C-BA3B-03EA1279CC2A}" type="slidenum">
              <a:rPr lang="en-US" smtClean="0">
                <a:latin typeface="Arial" charset="0"/>
              </a:rPr>
              <a:pPr>
                <a:defRPr/>
              </a:pPr>
              <a:t>13</a:t>
            </a:fld>
            <a:endParaRPr lang="th-TH" smtClean="0">
              <a:latin typeface="Arial" charset="0"/>
            </a:endParaRPr>
          </a:p>
        </p:txBody>
      </p:sp>
      <p:graphicFrame>
        <p:nvGraphicFramePr>
          <p:cNvPr id="10243" name="Object 7"/>
          <p:cNvGraphicFramePr>
            <a:graphicFrameLocks noChangeAspect="1"/>
          </p:cNvGraphicFramePr>
          <p:nvPr/>
        </p:nvGraphicFramePr>
        <p:xfrm>
          <a:off x="457200" y="4495800"/>
          <a:ext cx="8408366" cy="1066800"/>
        </p:xfrm>
        <a:graphic>
          <a:graphicData uri="http://schemas.openxmlformats.org/presentationml/2006/ole">
            <p:oleObj spid="_x0000_s10243" name="Equation" r:id="rId5" imgW="6210000" imgH="7873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374AB568-55E5-4DBC-9317-669AB850A26F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11268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10245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A99A3131-DDC5-4393-A051-649A07DD7BFA}" type="slidenum">
              <a:rPr lang="en-US">
                <a:latin typeface="Arial" charset="0"/>
              </a:rPr>
              <a:pPr>
                <a:defRPr/>
              </a:pPr>
              <a:t>14</a:t>
            </a:fld>
            <a:endParaRPr lang="th-TH">
              <a:latin typeface="Arial" charset="0"/>
            </a:endParaRPr>
          </a:p>
        </p:txBody>
      </p:sp>
      <p:sp>
        <p:nvSpPr>
          <p:cNvPr id="11270" name="Rectangle 4"/>
          <p:cNvSpPr>
            <a:spLocks noChangeArrowheads="1"/>
          </p:cNvSpPr>
          <p:nvPr/>
        </p:nvSpPr>
        <p:spPr bwMode="auto">
          <a:xfrm>
            <a:off x="1143000" y="304800"/>
            <a:ext cx="7116763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Bellman’s Equations</a:t>
            </a:r>
            <a:r>
              <a:rPr lang="th-TH" sz="4000" b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11271" name="Rectangle 5"/>
          <p:cNvSpPr>
            <a:spLocks noChangeArrowheads="1"/>
          </p:cNvSpPr>
          <p:nvPr/>
        </p:nvSpPr>
        <p:spPr bwMode="auto">
          <a:xfrm>
            <a:off x="762000" y="1295400"/>
            <a:ext cx="7772400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This backward recursion generates the same marginal conditions as the problem (1.5a)</a:t>
            </a:r>
            <a:endParaRPr lang="th-TH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The derivation of the value functions obeys the recursion (see eq.(13) &amp; eq. (1.9), for j=1)</a:t>
            </a:r>
            <a:endParaRPr lang="th-TH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th-TH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th-TH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endParaRPr lang="en-US" sz="2800">
              <a:solidFill>
                <a:schemeClr val="accent2"/>
              </a:solidFill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</a:pPr>
            <a:r>
              <a:rPr lang="en-US" sz="2800">
                <a:solidFill>
                  <a:schemeClr val="accent2"/>
                </a:solidFill>
              </a:rPr>
              <a:t>Comparing this equation with (1.4bbb) and (1.4ccc), we find that:</a:t>
            </a:r>
            <a:endParaRPr lang="en-US" sz="2800">
              <a:solidFill>
                <a:schemeClr val="accent2"/>
              </a:solidFill>
              <a:sym typeface="Symbol" pitchFamily="18" charset="2"/>
            </a:endParaRPr>
          </a:p>
        </p:txBody>
      </p:sp>
      <p:graphicFrame>
        <p:nvGraphicFramePr>
          <p:cNvPr id="11266" name="Object 6"/>
          <p:cNvGraphicFramePr>
            <a:graphicFrameLocks noChangeAspect="1"/>
          </p:cNvGraphicFramePr>
          <p:nvPr/>
        </p:nvGraphicFramePr>
        <p:xfrm>
          <a:off x="1143000" y="3429000"/>
          <a:ext cx="7186613" cy="1606550"/>
        </p:xfrm>
        <a:graphic>
          <a:graphicData uri="http://schemas.openxmlformats.org/presentationml/2006/ole">
            <p:oleObj spid="_x0000_s11266" name="Equation" r:id="rId4" imgW="4724280" imgH="104112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hlink"/>
                </a:solidFill>
                <a:cs typeface="LilyUPC" pitchFamily="34" charset="-34"/>
              </a:rPr>
              <a:t>Bellman’s Equations</a:t>
            </a:r>
            <a:endParaRPr lang="th-TH" smtClean="0">
              <a:solidFill>
                <a:schemeClr val="hlink"/>
              </a:solidFill>
            </a:endParaRP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52600" y="1524000"/>
            <a:ext cx="6553200" cy="4572000"/>
          </a:xfrm>
        </p:spPr>
        <p:txBody>
          <a:bodyPr/>
          <a:lstStyle/>
          <a:p>
            <a:pPr eaLnBrk="1" hangingPunct="1"/>
            <a:r>
              <a:rPr lang="en-US" sz="2400" smtClean="0">
                <a:solidFill>
                  <a:schemeClr val="accent2"/>
                </a:solidFill>
                <a:cs typeface="EucrosiaUPC" pitchFamily="18" charset="-34"/>
              </a:rPr>
              <a:t>W ’</a:t>
            </a:r>
            <a:r>
              <a:rPr lang="en-US" sz="2400" baseline="-25000" smtClean="0">
                <a:solidFill>
                  <a:schemeClr val="accent2"/>
                </a:solidFill>
                <a:cs typeface="EucrosiaUPC" pitchFamily="18" charset="-34"/>
              </a:rPr>
              <a:t>j</a:t>
            </a:r>
            <a:r>
              <a:rPr lang="en-US" sz="2400" smtClean="0">
                <a:solidFill>
                  <a:schemeClr val="accent2"/>
                </a:solidFill>
                <a:cs typeface="EucrosiaUPC" pitchFamily="18" charset="-34"/>
              </a:rPr>
              <a:t>(x</a:t>
            </a:r>
            <a:r>
              <a:rPr lang="en-US" sz="2400" baseline="-25000" smtClean="0">
                <a:solidFill>
                  <a:schemeClr val="accent2"/>
                </a:solidFill>
                <a:cs typeface="EucrosiaUPC" pitchFamily="18" charset="-34"/>
              </a:rPr>
              <a:t>T+1-j</a:t>
            </a:r>
            <a:r>
              <a:rPr lang="en-US" sz="2400" smtClean="0">
                <a:solidFill>
                  <a:schemeClr val="accent2"/>
                </a:solidFill>
                <a:cs typeface="EucrosiaUPC" pitchFamily="18" charset="-34"/>
              </a:rPr>
              <a:t>) = </a:t>
            </a:r>
            <a:r>
              <a:rPr lang="en-US" sz="2400" smtClean="0">
                <a:solidFill>
                  <a:schemeClr val="accent2"/>
                </a:solidFill>
                <a:cs typeface="EucrosiaUPC" pitchFamily="18" charset="-34"/>
                <a:sym typeface="Symbol" pitchFamily="18" charset="2"/>
              </a:rPr>
              <a:t></a:t>
            </a:r>
            <a:r>
              <a:rPr lang="en-US" sz="2400" baseline="-25000" smtClean="0">
                <a:solidFill>
                  <a:schemeClr val="accent2"/>
                </a:solidFill>
                <a:cs typeface="EucrosiaUPC" pitchFamily="18" charset="-34"/>
                <a:sym typeface="Symbol" pitchFamily="18" charset="2"/>
              </a:rPr>
              <a:t>T-j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  <a:sym typeface="Symbol" pitchFamily="18" charset="2"/>
              </a:rPr>
              <a:t>, </a:t>
            </a:r>
          </a:p>
          <a:p>
            <a:pPr eaLnBrk="1" hangingPunct="1"/>
            <a:r>
              <a:rPr lang="en-US" sz="2800" smtClean="0">
                <a:solidFill>
                  <a:schemeClr val="accent2"/>
                </a:solidFill>
                <a:cs typeface="EucrosiaUPC" pitchFamily="18" charset="-34"/>
                <a:sym typeface="Symbol" pitchFamily="18" charset="2"/>
              </a:rPr>
              <a:t>and  </a:t>
            </a:r>
            <a:r>
              <a:rPr lang="en-US" sz="2400" smtClean="0">
                <a:solidFill>
                  <a:schemeClr val="accent2"/>
                </a:solidFill>
                <a:cs typeface="EucrosiaUPC" pitchFamily="18" charset="-34"/>
              </a:rPr>
              <a:t>W ’</a:t>
            </a:r>
            <a:r>
              <a:rPr lang="en-US" sz="2400" baseline="-25000" smtClean="0">
                <a:solidFill>
                  <a:schemeClr val="accent2"/>
                </a:solidFill>
                <a:cs typeface="EucrosiaUPC" pitchFamily="18" charset="-34"/>
              </a:rPr>
              <a:t>j+1</a:t>
            </a:r>
            <a:r>
              <a:rPr lang="en-US" sz="2400" smtClean="0">
                <a:solidFill>
                  <a:schemeClr val="accent2"/>
                </a:solidFill>
                <a:cs typeface="EucrosiaUPC" pitchFamily="18" charset="-34"/>
              </a:rPr>
              <a:t>(x</a:t>
            </a:r>
            <a:r>
              <a:rPr lang="en-US" sz="2400" baseline="-25000" smtClean="0">
                <a:solidFill>
                  <a:schemeClr val="accent2"/>
                </a:solidFill>
                <a:cs typeface="EucrosiaUPC" pitchFamily="18" charset="-34"/>
              </a:rPr>
              <a:t>T-j</a:t>
            </a:r>
            <a:r>
              <a:rPr lang="en-US" sz="2400" smtClean="0">
                <a:solidFill>
                  <a:schemeClr val="accent2"/>
                </a:solidFill>
                <a:cs typeface="EucrosiaUPC" pitchFamily="18" charset="-34"/>
              </a:rPr>
              <a:t>) = </a:t>
            </a:r>
            <a:r>
              <a:rPr lang="en-US" sz="2400" smtClean="0">
                <a:solidFill>
                  <a:schemeClr val="accent2"/>
                </a:solidFill>
                <a:cs typeface="EucrosiaUPC" pitchFamily="18" charset="-34"/>
                <a:sym typeface="Symbol" pitchFamily="18" charset="2"/>
              </a:rPr>
              <a:t></a:t>
            </a:r>
            <a:r>
              <a:rPr lang="en-US" sz="2400" baseline="-25000" smtClean="0">
                <a:solidFill>
                  <a:schemeClr val="accent2"/>
                </a:solidFill>
                <a:cs typeface="EucrosiaUPC" pitchFamily="18" charset="-34"/>
                <a:sym typeface="Symbol" pitchFamily="18" charset="2"/>
              </a:rPr>
              <a:t>T-j-1,</a:t>
            </a:r>
            <a:endParaRPr lang="th-TH" sz="2400" baseline="-25000" smtClean="0">
              <a:solidFill>
                <a:schemeClr val="accent2"/>
              </a:solidFill>
              <a:sym typeface="Symbol" pitchFamily="18" charset="2"/>
            </a:endParaRPr>
          </a:p>
          <a:p>
            <a:pPr eaLnBrk="1" hangingPunct="1"/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Hence,</a:t>
            </a:r>
            <a:endParaRPr lang="th-TH" sz="2800" smtClean="0">
              <a:solidFill>
                <a:schemeClr val="accent2"/>
              </a:solidFill>
            </a:endParaRPr>
          </a:p>
        </p:txBody>
      </p:sp>
      <p:graphicFrame>
        <p:nvGraphicFramePr>
          <p:cNvPr id="12290" name="Object 4"/>
          <p:cNvGraphicFramePr>
            <a:graphicFrameLocks noChangeAspect="1"/>
          </p:cNvGraphicFramePr>
          <p:nvPr>
            <p:ph sz="half" idx="2"/>
          </p:nvPr>
        </p:nvGraphicFramePr>
        <p:xfrm>
          <a:off x="228600" y="3733800"/>
          <a:ext cx="8491538" cy="896938"/>
        </p:xfrm>
        <a:graphic>
          <a:graphicData uri="http://schemas.openxmlformats.org/presentationml/2006/ole">
            <p:oleObj spid="_x0000_s12290" name="Equation" r:id="rId4" imgW="5283000" imgH="558720" progId="Equation.DSMT4">
              <p:embed/>
            </p:oleObj>
          </a:graphicData>
        </a:graphic>
      </p:graphicFrame>
      <p:sp>
        <p:nvSpPr>
          <p:cNvPr id="12293" name="Date Placeholder 4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2AA595CB-7367-49C5-977A-A79BBB731FBA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12294" name="Footer Placeholder 5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11269" name="Slide Number Placeholder 6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A7A6DB67-C44A-44AC-8206-2387116171C3}" type="slidenum">
              <a:rPr lang="en-US" smtClean="0">
                <a:latin typeface="Arial" charset="0"/>
              </a:rPr>
              <a:pPr>
                <a:defRPr/>
              </a:pPr>
              <a:t>15</a:t>
            </a:fld>
            <a:endParaRPr lang="th-TH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Date Placeholder 1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C35E4169-D229-4FA9-BDAF-46E4285EE512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13317" name="Footer Placeholder 2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1229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D2E54E3D-AFEA-4464-9C9E-5F2DF26E88A4}" type="slidenum">
              <a:rPr lang="en-US">
                <a:latin typeface="Arial" charset="0"/>
              </a:rPr>
              <a:pPr>
                <a:defRPr/>
              </a:pPr>
              <a:t>16</a:t>
            </a:fld>
            <a:endParaRPr lang="th-TH">
              <a:latin typeface="Arial" charset="0"/>
            </a:endParaRPr>
          </a:p>
        </p:txBody>
      </p:sp>
      <p:sp>
        <p:nvSpPr>
          <p:cNvPr id="13319" name="Rectangle 4"/>
          <p:cNvSpPr>
            <a:spLocks noChangeArrowheads="1"/>
          </p:cNvSpPr>
          <p:nvPr/>
        </p:nvSpPr>
        <p:spPr bwMode="auto">
          <a:xfrm>
            <a:off x="1474788" y="274638"/>
            <a:ext cx="72120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 anchorCtr="1"/>
          <a:lstStyle/>
          <a:p>
            <a:r>
              <a:rPr lang="en-US" sz="4000" b="1">
                <a:solidFill>
                  <a:schemeClr val="hlink"/>
                </a:solidFill>
              </a:rPr>
              <a:t>Summary</a:t>
            </a:r>
          </a:p>
        </p:txBody>
      </p:sp>
      <p:sp>
        <p:nvSpPr>
          <p:cNvPr id="13320" name="Rectangle 5"/>
          <p:cNvSpPr>
            <a:spLocks noChangeArrowheads="1"/>
          </p:cNvSpPr>
          <p:nvPr/>
        </p:nvSpPr>
        <p:spPr bwMode="auto">
          <a:xfrm>
            <a:off x="1447800" y="1295400"/>
            <a:ext cx="701516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en-US" sz="2400" dirty="0">
                <a:solidFill>
                  <a:schemeClr val="accent2"/>
                </a:solidFill>
              </a:rPr>
              <a:t>Define the (T+1)-period value function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800" dirty="0">
                <a:solidFill>
                  <a:schemeClr val="accent2"/>
                </a:solidFill>
              </a:rPr>
              <a:t>  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r>
              <a:rPr lang="en-US" sz="2400" dirty="0">
                <a:solidFill>
                  <a:schemeClr val="accent2"/>
                </a:solidFill>
              </a:rPr>
              <a:t>Problem (1.16) is the same as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4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endParaRPr lang="en-US" sz="2800" dirty="0">
              <a:solidFill>
                <a:schemeClr val="accent2"/>
              </a:solidFill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</a:pPr>
            <a:endParaRPr lang="en-US" sz="2400" dirty="0">
              <a:solidFill>
                <a:schemeClr val="accent2"/>
              </a:solidFill>
            </a:endParaRPr>
          </a:p>
        </p:txBody>
      </p:sp>
      <p:graphicFrame>
        <p:nvGraphicFramePr>
          <p:cNvPr id="13314" name="Object 6"/>
          <p:cNvGraphicFramePr>
            <a:graphicFrameLocks noChangeAspect="1"/>
          </p:cNvGraphicFramePr>
          <p:nvPr/>
        </p:nvGraphicFramePr>
        <p:xfrm>
          <a:off x="114300" y="1905000"/>
          <a:ext cx="8763000" cy="1133475"/>
        </p:xfrm>
        <a:graphic>
          <a:graphicData uri="http://schemas.openxmlformats.org/presentationml/2006/ole">
            <p:oleObj spid="_x0000_s13314" name="Equation" r:id="rId4" imgW="4889160" imgH="583920" progId="Equation.DSMT4">
              <p:embed/>
            </p:oleObj>
          </a:graphicData>
        </a:graphic>
      </p:graphicFrame>
      <p:graphicFrame>
        <p:nvGraphicFramePr>
          <p:cNvPr id="13315" name="Object 7"/>
          <p:cNvGraphicFramePr>
            <a:graphicFrameLocks noChangeAspect="1"/>
          </p:cNvGraphicFramePr>
          <p:nvPr/>
        </p:nvGraphicFramePr>
        <p:xfrm>
          <a:off x="268288" y="4419600"/>
          <a:ext cx="8721725" cy="1774825"/>
        </p:xfrm>
        <a:graphic>
          <a:graphicData uri="http://schemas.openxmlformats.org/presentationml/2006/ole">
            <p:oleObj spid="_x0000_s13315" name="Equation" r:id="rId5" imgW="5384520" imgH="1002960" progId="Equation.DSMT4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hlink"/>
                </a:solidFill>
                <a:cs typeface="LilyUPC" pitchFamily="34" charset="-34"/>
              </a:rPr>
              <a:t>Summary</a:t>
            </a:r>
            <a:endParaRPr lang="th-TH" smtClean="0">
              <a:solidFill>
                <a:schemeClr val="hlink"/>
              </a:solidFill>
            </a:endParaRPr>
          </a:p>
        </p:txBody>
      </p:sp>
      <p:sp>
        <p:nvSpPr>
          <p:cNvPr id="22531" name="Date Placeholder 3"/>
          <p:cNvSpPr>
            <a:spLocks noGrp="1"/>
          </p:cNvSpPr>
          <p:nvPr>
            <p:ph type="dt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fld id="{ED30CA99-AE48-486E-8881-0D48BE0D3443}" type="datetime1">
              <a:rPr lang="en-US" smtClean="0"/>
              <a:pPr/>
              <a:t>1/31/2014</a:t>
            </a:fld>
            <a:endParaRPr lang="th-TH" smtClean="0"/>
          </a:p>
        </p:txBody>
      </p:sp>
      <p:sp>
        <p:nvSpPr>
          <p:cNvPr id="22532" name="Footer Placeholder 4"/>
          <p:cNvSpPr>
            <a:spLocks noGrp="1"/>
          </p:cNvSpPr>
          <p:nvPr>
            <p:ph type="ftr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compatLnSpc="1">
            <a:prstTxWarp prst="textNoShape">
              <a:avLst/>
            </a:prstTxWarp>
          </a:bodyPr>
          <a:lstStyle/>
          <a:p>
            <a:r>
              <a:rPr lang="en-US" smtClean="0"/>
              <a:t>Arayah Preechametta</a:t>
            </a:r>
            <a:endParaRPr lang="th-TH" smtClean="0"/>
          </a:p>
        </p:txBody>
      </p:sp>
      <p:sp>
        <p:nvSpPr>
          <p:cNvPr id="1843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pPr>
              <a:defRPr/>
            </a:pPr>
            <a:fld id="{68C6E7D0-EE00-4979-82F7-7E5943CDC3B3}" type="slidenum">
              <a:rPr lang="en-US">
                <a:latin typeface="Arial" charset="0"/>
              </a:rPr>
              <a:pPr>
                <a:defRPr/>
              </a:pPr>
              <a:t>17</a:t>
            </a:fld>
            <a:endParaRPr lang="th-TH">
              <a:latin typeface="Arial" charset="0"/>
            </a:endParaRPr>
          </a:p>
        </p:txBody>
      </p:sp>
      <p:sp>
        <p:nvSpPr>
          <p:cNvPr id="22534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Starting to solve problem (1.16) from t = T,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(1) Solving for c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T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=h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T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(x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T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) to optimize W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1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(x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T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(2) Solving for c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T-1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=h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T-1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(x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T-1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) to optimize W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2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(x</a:t>
            </a:r>
            <a:r>
              <a:rPr lang="en-US" sz="2800" baseline="-25000" smtClean="0">
                <a:solidFill>
                  <a:schemeClr val="accent2"/>
                </a:solidFill>
                <a:cs typeface="EucrosiaUPC" pitchFamily="18" charset="-34"/>
              </a:rPr>
              <a:t>T-1</a:t>
            </a: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smtClean="0">
                <a:solidFill>
                  <a:schemeClr val="accent2"/>
                </a:solidFill>
                <a:cs typeface="EucrosiaUPC" pitchFamily="18" charset="-34"/>
              </a:rPr>
              <a:t>(3) Continue to repeat this process until  t=0. </a:t>
            </a:r>
            <a:endParaRPr lang="th-TH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434</TotalTime>
  <Words>607</Words>
  <Application>Microsoft Office PowerPoint</Application>
  <PresentationFormat>On-screen Show (4:3)</PresentationFormat>
  <Paragraphs>173</Paragraphs>
  <Slides>17</Slides>
  <Notes>17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0" baseType="lpstr">
      <vt:lpstr>Equity</vt:lpstr>
      <vt:lpstr>Equation</vt:lpstr>
      <vt:lpstr>MathType 5.0 Equation</vt:lpstr>
      <vt:lpstr>Macroeconomics</vt:lpstr>
      <vt:lpstr>A Recursive Problem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Bellman’s Equations </vt:lpstr>
      <vt:lpstr>Bellman’s Equations</vt:lpstr>
      <vt:lpstr>Slide 14</vt:lpstr>
      <vt:lpstr>Bellman’s Equations</vt:lpstr>
      <vt:lpstr>Slide 16</vt:lpstr>
      <vt:lpstr>Summary</vt:lpstr>
    </vt:vector>
  </TitlesOfParts>
  <Company>Econ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User</dc:creator>
  <cp:lastModifiedBy>arayah</cp:lastModifiedBy>
  <cp:revision>57</cp:revision>
  <cp:lastPrinted>1601-01-01T00:00:00Z</cp:lastPrinted>
  <dcterms:created xsi:type="dcterms:W3CDTF">2005-06-14T04:25:27Z</dcterms:created>
  <dcterms:modified xsi:type="dcterms:W3CDTF">2014-01-31T04:16:22Z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TC010875731033</vt:lpwstr>
  </property>
</Properties>
</file>