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EBA6ED10-ADD0-4932-BFE0-5DD6168A9A28}" type="datetimeFigureOut">
              <a:rPr lang="th-TH" smtClean="0"/>
              <a:pPr/>
              <a:t>11/10/54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155F7274-501A-4B3B-9FE4-B168EC47130C}"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EBA6ED10-ADD0-4932-BFE0-5DD6168A9A28}" type="datetimeFigureOut">
              <a:rPr lang="th-TH" smtClean="0"/>
              <a:pPr/>
              <a:t>11/10/54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155F7274-501A-4B3B-9FE4-B168EC47130C}"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EBA6ED10-ADD0-4932-BFE0-5DD6168A9A28}" type="datetimeFigureOut">
              <a:rPr lang="th-TH" smtClean="0"/>
              <a:pPr/>
              <a:t>11/10/54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155F7274-501A-4B3B-9FE4-B168EC47130C}"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EBA6ED10-ADD0-4932-BFE0-5DD6168A9A28}" type="datetimeFigureOut">
              <a:rPr lang="th-TH" smtClean="0"/>
              <a:pPr/>
              <a:t>11/10/54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155F7274-501A-4B3B-9FE4-B168EC47130C}"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EBA6ED10-ADD0-4932-BFE0-5DD6168A9A28}" type="datetimeFigureOut">
              <a:rPr lang="th-TH" smtClean="0"/>
              <a:pPr/>
              <a:t>11/10/54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155F7274-501A-4B3B-9FE4-B168EC47130C}"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EBA6ED10-ADD0-4932-BFE0-5DD6168A9A28}" type="datetimeFigureOut">
              <a:rPr lang="th-TH" smtClean="0"/>
              <a:pPr/>
              <a:t>11/10/54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155F7274-501A-4B3B-9FE4-B168EC47130C}"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EBA6ED10-ADD0-4932-BFE0-5DD6168A9A28}" type="datetimeFigureOut">
              <a:rPr lang="th-TH" smtClean="0"/>
              <a:pPr/>
              <a:t>11/10/54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155F7274-501A-4B3B-9FE4-B168EC47130C}"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EBA6ED10-ADD0-4932-BFE0-5DD6168A9A28}" type="datetimeFigureOut">
              <a:rPr lang="th-TH" smtClean="0"/>
              <a:pPr/>
              <a:t>11/10/54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155F7274-501A-4B3B-9FE4-B168EC47130C}"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EBA6ED10-ADD0-4932-BFE0-5DD6168A9A28}" type="datetimeFigureOut">
              <a:rPr lang="th-TH" smtClean="0"/>
              <a:pPr/>
              <a:t>11/10/54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155F7274-501A-4B3B-9FE4-B168EC47130C}"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EBA6ED10-ADD0-4932-BFE0-5DD6168A9A28}" type="datetimeFigureOut">
              <a:rPr lang="th-TH" smtClean="0"/>
              <a:pPr/>
              <a:t>11/10/54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155F7274-501A-4B3B-9FE4-B168EC47130C}"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EBA6ED10-ADD0-4932-BFE0-5DD6168A9A28}" type="datetimeFigureOut">
              <a:rPr lang="th-TH" smtClean="0"/>
              <a:pPr/>
              <a:t>11/10/54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155F7274-501A-4B3B-9FE4-B168EC47130C}"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A6ED10-ADD0-4932-BFE0-5DD6168A9A28}" type="datetimeFigureOut">
              <a:rPr lang="th-TH" smtClean="0"/>
              <a:pPr/>
              <a:t>11/10/54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5F7274-501A-4B3B-9FE4-B168EC47130C}"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1500175"/>
            <a:ext cx="7772400" cy="1571635"/>
          </a:xfrm>
        </p:spPr>
        <p:txBody>
          <a:bodyPr>
            <a:normAutofit/>
          </a:bodyPr>
          <a:lstStyle/>
          <a:p>
            <a:r>
              <a:rPr lang="en-US" sz="6600" dirty="0" smtClean="0"/>
              <a:t>Contract</a:t>
            </a:r>
            <a:endParaRPr lang="th-TH" sz="6600" dirty="0"/>
          </a:p>
        </p:txBody>
      </p:sp>
      <p:sp>
        <p:nvSpPr>
          <p:cNvPr id="3" name="ชื่อเรื่องรอง 2"/>
          <p:cNvSpPr>
            <a:spLocks noGrp="1"/>
          </p:cNvSpPr>
          <p:nvPr>
            <p:ph type="subTitle" idx="1"/>
          </p:nvPr>
        </p:nvSpPr>
        <p:spPr/>
        <p:txBody>
          <a:bodyPr>
            <a:normAutofit fontScale="85000" lnSpcReduction="20000"/>
          </a:bodyPr>
          <a:lstStyle/>
          <a:p>
            <a:r>
              <a:rPr lang="en-US" dirty="0" err="1" smtClean="0">
                <a:solidFill>
                  <a:schemeClr val="tx1"/>
                </a:solidFill>
              </a:rPr>
              <a:t>Panumas</a:t>
            </a:r>
            <a:r>
              <a:rPr lang="en-US" dirty="0" smtClean="0">
                <a:solidFill>
                  <a:schemeClr val="tx1"/>
                </a:solidFill>
              </a:rPr>
              <a:t>  </a:t>
            </a:r>
            <a:r>
              <a:rPr lang="en-US" dirty="0" err="1" smtClean="0">
                <a:solidFill>
                  <a:schemeClr val="tx1"/>
                </a:solidFill>
              </a:rPr>
              <a:t>Achalaboon</a:t>
            </a:r>
            <a:endParaRPr lang="en-US" dirty="0" smtClean="0">
              <a:solidFill>
                <a:schemeClr val="tx1"/>
              </a:solidFill>
            </a:endParaRPr>
          </a:p>
          <a:p>
            <a:r>
              <a:rPr lang="en-US" dirty="0" smtClean="0">
                <a:solidFill>
                  <a:schemeClr val="tx1"/>
                </a:solidFill>
              </a:rPr>
              <a:t>Public Prosecutor</a:t>
            </a:r>
          </a:p>
          <a:p>
            <a:r>
              <a:rPr lang="en-US" dirty="0" smtClean="0">
                <a:solidFill>
                  <a:schemeClr val="tx1"/>
                </a:solidFill>
              </a:rPr>
              <a:t> International Affairs Department</a:t>
            </a:r>
          </a:p>
          <a:p>
            <a:r>
              <a:rPr lang="en-US" dirty="0" smtClean="0">
                <a:solidFill>
                  <a:schemeClr val="tx1"/>
                </a:solidFill>
              </a:rPr>
              <a:t>Office of the Attorney General</a:t>
            </a:r>
            <a:endParaRPr lang="th-TH" dirty="0" smtClean="0">
              <a:solidFill>
                <a:schemeClr val="tx1"/>
              </a:solidFill>
            </a:endParaRPr>
          </a:p>
          <a:p>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sz="4000" dirty="0" smtClean="0"/>
              <a:t>                          Definition</a:t>
            </a:r>
          </a:p>
          <a:p>
            <a:pPr>
              <a:buNone/>
            </a:pPr>
            <a:endParaRPr lang="en-US" dirty="0" smtClean="0"/>
          </a:p>
          <a:p>
            <a:pPr>
              <a:buNone/>
            </a:pPr>
            <a:r>
              <a:rPr lang="en-US" dirty="0" smtClean="0"/>
              <a:t>             Contract is a bilateral juristic act or multilateral juristic acts made between two or more parties to create rights and obligations which are enforceable by law.</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How a contract is forming ?</a:t>
            </a:r>
          </a:p>
          <a:p>
            <a:pPr>
              <a:buNone/>
            </a:pPr>
            <a:endParaRPr lang="en-US" dirty="0" smtClean="0"/>
          </a:p>
          <a:p>
            <a:pPr marL="514350" indent="-514350">
              <a:buAutoNum type="arabicPeriod"/>
            </a:pPr>
            <a:r>
              <a:rPr lang="en-US" dirty="0" smtClean="0"/>
              <a:t>There must be at least two parties.</a:t>
            </a:r>
          </a:p>
          <a:p>
            <a:pPr marL="514350" indent="-514350">
              <a:buAutoNum type="arabicPeriod"/>
            </a:pPr>
            <a:r>
              <a:rPr lang="en-US" dirty="0" smtClean="0"/>
              <a:t>The parties have to legally capable.</a:t>
            </a:r>
          </a:p>
          <a:p>
            <a:pPr marL="514350" indent="-514350">
              <a:buAutoNum type="arabicPeriod"/>
            </a:pPr>
            <a:r>
              <a:rPr lang="en-US" dirty="0" smtClean="0"/>
              <a:t>There are offer and acceptance.</a:t>
            </a:r>
          </a:p>
          <a:p>
            <a:pPr marL="514350" indent="-514350">
              <a:buAutoNum type="arabicPeriod"/>
            </a:pPr>
            <a:r>
              <a:rPr lang="en-US" dirty="0" smtClean="0"/>
              <a:t>There is an object.</a:t>
            </a:r>
          </a:p>
          <a:p>
            <a:pPr marL="514350" indent="-514350">
              <a:buAutoNum type="arabicPeriod"/>
            </a:pPr>
            <a:r>
              <a:rPr lang="en-US" dirty="0" smtClean="0"/>
              <a:t>There is the form according to the law </a:t>
            </a:r>
          </a:p>
          <a:p>
            <a:pPr marL="514350" indent="-514350">
              <a:buNone/>
            </a:pPr>
            <a:r>
              <a:rPr lang="en-US" dirty="0" smtClean="0"/>
              <a:t>      (if required)</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5768997"/>
          </a:xfrm>
        </p:spPr>
        <p:txBody>
          <a:bodyPr/>
          <a:lstStyle/>
          <a:p>
            <a:pPr>
              <a:buNone/>
            </a:pPr>
            <a:r>
              <a:rPr lang="en-US" dirty="0" smtClean="0"/>
              <a:t>                                    </a:t>
            </a:r>
            <a:r>
              <a:rPr lang="en-US" sz="4000" dirty="0" smtClean="0"/>
              <a:t>Offer</a:t>
            </a:r>
          </a:p>
          <a:p>
            <a:pPr>
              <a:buNone/>
            </a:pPr>
            <a:endParaRPr lang="en-US" dirty="0" smtClean="0"/>
          </a:p>
          <a:p>
            <a:pPr>
              <a:buNone/>
            </a:pPr>
            <a:r>
              <a:rPr lang="en-US" dirty="0" smtClean="0"/>
              <a:t>           Offer is a proposal by one party (</a:t>
            </a:r>
            <a:r>
              <a:rPr lang="en-US" dirty="0" err="1" smtClean="0"/>
              <a:t>offeror</a:t>
            </a:r>
            <a:r>
              <a:rPr lang="en-US" dirty="0" smtClean="0"/>
              <a:t>)</a:t>
            </a:r>
          </a:p>
          <a:p>
            <a:pPr>
              <a:buNone/>
            </a:pPr>
            <a:r>
              <a:rPr lang="en-US" dirty="0" smtClean="0"/>
              <a:t> to enter into a legally binding contract with </a:t>
            </a:r>
          </a:p>
          <a:p>
            <a:pPr>
              <a:buNone/>
            </a:pPr>
            <a:r>
              <a:rPr lang="en-US" dirty="0" smtClean="0"/>
              <a:t> another. (</a:t>
            </a:r>
            <a:r>
              <a:rPr lang="en-US" dirty="0" err="1" smtClean="0"/>
              <a:t>offeree</a:t>
            </a:r>
            <a:r>
              <a:rPr lang="en-US" dirty="0" smtClean="0"/>
              <a:t>)</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Example</a:t>
            </a:r>
          </a:p>
          <a:p>
            <a:pPr>
              <a:buNone/>
            </a:pPr>
            <a:endParaRPr lang="en-US" dirty="0" smtClean="0"/>
          </a:p>
          <a:p>
            <a:pPr>
              <a:buNone/>
            </a:pPr>
            <a:r>
              <a:rPr lang="en-US" dirty="0" smtClean="0"/>
              <a:t>In a rent contract, it may be the </a:t>
            </a:r>
            <a:r>
              <a:rPr lang="en-US" dirty="0" err="1" smtClean="0"/>
              <a:t>lessor</a:t>
            </a:r>
            <a:r>
              <a:rPr lang="en-US" dirty="0" smtClean="0"/>
              <a:t> offering </a:t>
            </a:r>
          </a:p>
          <a:p>
            <a:pPr>
              <a:buNone/>
            </a:pPr>
            <a:r>
              <a:rPr lang="en-US" dirty="0" smtClean="0"/>
              <a:t>to give a rent of his property and the lessee </a:t>
            </a:r>
          </a:p>
          <a:p>
            <a:pPr>
              <a:buNone/>
            </a:pPr>
            <a:r>
              <a:rPr lang="en-US" dirty="0" smtClean="0"/>
              <a:t>accepting the offer.</a:t>
            </a:r>
          </a:p>
          <a:p>
            <a:pPr>
              <a:buNone/>
            </a:pPr>
            <a:endParaRPr lang="en-US" dirty="0" smtClean="0"/>
          </a:p>
          <a:p>
            <a:pPr>
              <a:buNone/>
            </a:pPr>
            <a:r>
              <a:rPr lang="en-US" dirty="0" smtClean="0"/>
              <a:t>or it may be the lessee offering to rent the </a:t>
            </a:r>
          </a:p>
          <a:p>
            <a:pPr>
              <a:buNone/>
            </a:pPr>
            <a:r>
              <a:rPr lang="en-US" dirty="0" err="1" smtClean="0"/>
              <a:t>lessor’s</a:t>
            </a:r>
            <a:r>
              <a:rPr lang="en-US" dirty="0" smtClean="0"/>
              <a:t> property and the </a:t>
            </a:r>
            <a:r>
              <a:rPr lang="en-US" dirty="0" err="1" smtClean="0"/>
              <a:t>lessor</a:t>
            </a:r>
            <a:r>
              <a:rPr lang="en-US" dirty="0" smtClean="0"/>
              <a:t> accepting the </a:t>
            </a:r>
          </a:p>
          <a:p>
            <a:pPr>
              <a:buNone/>
            </a:pPr>
            <a:r>
              <a:rPr lang="en-US" dirty="0" smtClean="0"/>
              <a:t>offer. </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sz="4000" dirty="0" smtClean="0"/>
              <a:t>      Legal principles concerning offer</a:t>
            </a:r>
          </a:p>
          <a:p>
            <a:pPr>
              <a:buNone/>
            </a:pPr>
            <a:endParaRPr lang="en-US" sz="4000" dirty="0" smtClean="0"/>
          </a:p>
          <a:p>
            <a:pPr>
              <a:buNone/>
            </a:pPr>
            <a:r>
              <a:rPr lang="en-US" dirty="0" smtClean="0"/>
              <a:t>1. Offer made to person at a distance takes effect from the time when it reaches the other party. However, it does not become effective if a revocation reaches the other party previously or simultaneously.</a:t>
            </a:r>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643710"/>
          </a:xfrm>
        </p:spPr>
        <p:txBody>
          <a:bodyPr/>
          <a:lstStyle/>
          <a:p>
            <a:pPr>
              <a:buNone/>
            </a:pPr>
            <a:r>
              <a:rPr lang="en-US" dirty="0" smtClean="0"/>
              <a:t>                                  Example</a:t>
            </a:r>
          </a:p>
          <a:p>
            <a:pPr>
              <a:buNone/>
            </a:pPr>
            <a:r>
              <a:rPr lang="en-US" dirty="0" smtClean="0"/>
              <a:t>            If </a:t>
            </a:r>
            <a:r>
              <a:rPr lang="en-US" dirty="0" err="1" smtClean="0"/>
              <a:t>Aom</a:t>
            </a:r>
            <a:r>
              <a:rPr lang="en-US" dirty="0" smtClean="0"/>
              <a:t> (Bangkok) sends an offer by mail to Hank (</a:t>
            </a:r>
            <a:r>
              <a:rPr lang="en-US" dirty="0" err="1" smtClean="0"/>
              <a:t>Phuket</a:t>
            </a:r>
            <a:r>
              <a:rPr lang="en-US" dirty="0" smtClean="0"/>
              <a:t>) at a distance, and </a:t>
            </a:r>
            <a:r>
              <a:rPr lang="en-US" dirty="0" err="1" smtClean="0"/>
              <a:t>Aom</a:t>
            </a:r>
            <a:r>
              <a:rPr lang="en-US" dirty="0" smtClean="0"/>
              <a:t> changes her mind wanting to revoke her offer. </a:t>
            </a:r>
          </a:p>
          <a:p>
            <a:pPr>
              <a:buNone/>
            </a:pPr>
            <a:r>
              <a:rPr lang="en-US" dirty="0" smtClean="0"/>
              <a:t>            So long as her offer has not reach Hank, </a:t>
            </a:r>
            <a:r>
              <a:rPr lang="en-US" dirty="0" err="1" smtClean="0"/>
              <a:t>Aom</a:t>
            </a:r>
            <a:r>
              <a:rPr lang="en-US" dirty="0" smtClean="0"/>
              <a:t> can revoke her offer by sending the revocation through a faster means such as fax or email. </a:t>
            </a:r>
          </a:p>
          <a:p>
            <a:pPr>
              <a:buNone/>
            </a:pPr>
            <a:r>
              <a:rPr lang="en-US" dirty="0" smtClean="0"/>
              <a:t>            If the revocation reaches Hank before or at the same time when the offer reaches Hank, the offer is not binding </a:t>
            </a:r>
            <a:r>
              <a:rPr lang="en-US" dirty="0" err="1" smtClean="0"/>
              <a:t>Aom</a:t>
            </a:r>
            <a:r>
              <a:rPr lang="en-US" dirty="0" smtClean="0"/>
              <a:t>.</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2. An offer with a specified period of acceptance</a:t>
            </a:r>
          </a:p>
          <a:p>
            <a:pPr>
              <a:buNone/>
            </a:pPr>
            <a:endParaRPr lang="en-US" dirty="0" smtClean="0"/>
          </a:p>
          <a:p>
            <a:pPr>
              <a:buNone/>
            </a:pPr>
            <a:r>
              <a:rPr lang="en-US" dirty="0" smtClean="0"/>
              <a:t>     Section 354</a:t>
            </a:r>
          </a:p>
          <a:p>
            <a:pPr>
              <a:buNone/>
            </a:pPr>
            <a:r>
              <a:rPr lang="en-US" dirty="0" smtClean="0"/>
              <a:t>             “An offer to make a contract in which a period for acceptance is specified cannot be withdrawn within such period.” </a:t>
            </a:r>
          </a:p>
          <a:p>
            <a:pPr>
              <a:buNone/>
            </a:pPr>
            <a:endParaRPr lang="en-US" dirty="0" smtClean="0"/>
          </a:p>
          <a:p>
            <a:pPr>
              <a:buNone/>
            </a:pPr>
            <a:r>
              <a:rPr lang="en-US" dirty="0" smtClean="0"/>
              <a:t>    e.g. acceptance required in 15 days</a:t>
            </a: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lstStyle/>
          <a:p>
            <a:pPr>
              <a:buNone/>
            </a:pPr>
            <a:r>
              <a:rPr lang="en-US" dirty="0" smtClean="0"/>
              <a:t>3. An offer made by distance without specified period for acceptance</a:t>
            </a:r>
          </a:p>
          <a:p>
            <a:pPr>
              <a:buNone/>
            </a:pPr>
            <a:r>
              <a:rPr lang="en-US" dirty="0" smtClean="0"/>
              <a:t>    Section 355</a:t>
            </a:r>
          </a:p>
          <a:p>
            <a:pPr>
              <a:buNone/>
            </a:pPr>
            <a:r>
              <a:rPr lang="en-US" dirty="0" smtClean="0"/>
              <a:t>           “A person who, without specifying a period for acceptance, makes an offer to another at a distance cannot withdraw his offer within a time which notice of acceptance might reasonably be expected.”</a:t>
            </a:r>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28596" y="285728"/>
            <a:ext cx="8229600" cy="5840435"/>
          </a:xfrm>
        </p:spPr>
        <p:txBody>
          <a:bodyPr/>
          <a:lstStyle/>
          <a:p>
            <a:pPr>
              <a:buNone/>
            </a:pPr>
            <a:r>
              <a:rPr lang="en-US" dirty="0" smtClean="0"/>
              <a:t>4. An offer made to a person who is present</a:t>
            </a:r>
          </a:p>
          <a:p>
            <a:pPr>
              <a:buNone/>
            </a:pPr>
            <a:r>
              <a:rPr lang="en-US" dirty="0" smtClean="0"/>
              <a:t>    </a:t>
            </a:r>
          </a:p>
          <a:p>
            <a:pPr>
              <a:buNone/>
            </a:pPr>
            <a:r>
              <a:rPr lang="en-US" dirty="0" smtClean="0"/>
              <a:t>     Section 356</a:t>
            </a:r>
          </a:p>
          <a:p>
            <a:pPr>
              <a:buNone/>
            </a:pPr>
            <a:r>
              <a:rPr lang="en-US" dirty="0" smtClean="0"/>
              <a:t>             “An offer made to a person who is present without specifying a period for acceptance may be accepted only there and then. This applies also to an offer made by one person to another on the telephone.”</a:t>
            </a:r>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5. An offer ceases to be binding in the following cases;</a:t>
            </a:r>
          </a:p>
          <a:p>
            <a:pPr>
              <a:buNone/>
            </a:pPr>
            <a:endParaRPr lang="en-US" dirty="0" smtClean="0"/>
          </a:p>
          <a:p>
            <a:pPr marL="514350" indent="-514350">
              <a:buAutoNum type="arabicPeriod"/>
            </a:pPr>
            <a:r>
              <a:rPr lang="en-US" dirty="0" smtClean="0"/>
              <a:t>When it is refused by the other party;</a:t>
            </a:r>
          </a:p>
          <a:p>
            <a:pPr marL="514350" indent="-514350">
              <a:buAutoNum type="arabicPeriod"/>
            </a:pPr>
            <a:r>
              <a:rPr lang="en-US" dirty="0" smtClean="0"/>
              <a:t>When it is not accepted within the specified period;</a:t>
            </a:r>
          </a:p>
          <a:p>
            <a:pPr marL="514350" indent="-514350">
              <a:buAutoNum type="arabicPeriod"/>
            </a:pPr>
            <a:r>
              <a:rPr lang="en-US" dirty="0" smtClean="0"/>
              <a:t>When it is not accepted within the reasonable time;</a:t>
            </a:r>
          </a:p>
          <a:p>
            <a:pPr marL="514350" indent="-514350">
              <a:buAutoNum type="arabicPeriod"/>
            </a:pPr>
            <a:r>
              <a:rPr lang="en-US" dirty="0" smtClean="0"/>
              <a:t>It is not accepted there and then, in case of an offer made to a person who is present.</a:t>
            </a:r>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t>                             </a:t>
            </a:r>
            <a:r>
              <a:rPr lang="en-US" sz="4000" dirty="0" smtClean="0"/>
              <a:t>Acceptance</a:t>
            </a:r>
          </a:p>
          <a:p>
            <a:pPr>
              <a:buNone/>
            </a:pPr>
            <a:endParaRPr lang="en-US" dirty="0" smtClean="0"/>
          </a:p>
          <a:p>
            <a:pPr>
              <a:buNone/>
            </a:pPr>
            <a:r>
              <a:rPr lang="en-US" dirty="0" smtClean="0"/>
              <a:t>             Acceptance means accepting the proposal of the </a:t>
            </a:r>
            <a:r>
              <a:rPr lang="en-US" dirty="0" err="1" smtClean="0"/>
              <a:t>offeror</a:t>
            </a:r>
            <a:r>
              <a:rPr lang="en-US" dirty="0" smtClean="0"/>
              <a:t> by the other party. Whether an acceptance is to be made in any form.</a:t>
            </a:r>
          </a:p>
          <a:p>
            <a:pPr>
              <a:buNone/>
            </a:pPr>
            <a:endParaRPr lang="en-US" dirty="0" smtClean="0"/>
          </a:p>
          <a:p>
            <a:pPr>
              <a:buNone/>
            </a:pPr>
            <a:r>
              <a:rPr lang="en-US" dirty="0" smtClean="0"/>
              <a:t>            When the acceptance corresponding with the offer, it is become a binding contract.</a:t>
            </a:r>
            <a:endParaRPr lang="th-TH" dirty="0" smtClean="0"/>
          </a:p>
          <a:p>
            <a:pPr>
              <a:buNone/>
            </a:pP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Legal principles concerning acceptance</a:t>
            </a:r>
          </a:p>
          <a:p>
            <a:pPr>
              <a:buNone/>
            </a:pPr>
            <a:endParaRPr lang="en-US" dirty="0" smtClean="0"/>
          </a:p>
          <a:p>
            <a:pPr>
              <a:buNone/>
            </a:pPr>
            <a:r>
              <a:rPr lang="en-US" dirty="0" smtClean="0"/>
              <a:t>1. Acceptance can be withdrawn so long as it has not reached the other party. After sending acceptance to a person at a distance you may revoke your acceptance before or at a time the acceptance reaches the </a:t>
            </a:r>
            <a:r>
              <a:rPr lang="en-US" dirty="0" err="1" smtClean="0"/>
              <a:t>offeror</a:t>
            </a:r>
            <a:r>
              <a:rPr lang="en-US" dirty="0" smtClean="0"/>
              <a:t>.  </a:t>
            </a:r>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15106"/>
          </a:xfrm>
        </p:spPr>
        <p:txBody>
          <a:bodyPr/>
          <a:lstStyle/>
          <a:p>
            <a:pPr>
              <a:buNone/>
            </a:pPr>
            <a:r>
              <a:rPr lang="en-US" dirty="0" smtClean="0"/>
              <a:t>2. Acceptance must correspond to the offer and must be unconditional.</a:t>
            </a:r>
          </a:p>
          <a:p>
            <a:pPr>
              <a:buNone/>
            </a:pPr>
            <a:endParaRPr lang="en-US" dirty="0" smtClean="0"/>
          </a:p>
          <a:p>
            <a:pPr>
              <a:buNone/>
            </a:pPr>
            <a:r>
              <a:rPr lang="en-US" dirty="0" smtClean="0"/>
              <a:t>    Section 359 paragraph 2</a:t>
            </a:r>
          </a:p>
          <a:p>
            <a:pPr>
              <a:buNone/>
            </a:pPr>
            <a:r>
              <a:rPr lang="en-US" dirty="0" smtClean="0"/>
              <a:t>              “An acceptance with additions, restrictions or other modifications is deemed to be a refusal coupled with a new offer.”</a:t>
            </a:r>
          </a:p>
          <a:p>
            <a:pPr>
              <a:buNone/>
            </a:pPr>
            <a:endParaRPr lang="en-US" dirty="0" smtClean="0"/>
          </a:p>
          <a:p>
            <a:pPr>
              <a:buNone/>
            </a:pPr>
            <a:r>
              <a:rPr lang="en-US" dirty="0" smtClean="0"/>
              <a:t>          e.g. bargaining price in a sale contract</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3. How quick should an acceptance be made?</a:t>
            </a:r>
          </a:p>
          <a:p>
            <a:pPr>
              <a:buNone/>
            </a:pPr>
            <a:r>
              <a:rPr lang="en-US" dirty="0" smtClean="0"/>
              <a:t>1. If the period for acceptance is specified, the acceptance should be made within such period.</a:t>
            </a:r>
          </a:p>
          <a:p>
            <a:pPr>
              <a:buNone/>
            </a:pPr>
            <a:r>
              <a:rPr lang="en-US" dirty="0" smtClean="0"/>
              <a:t>2. If the period for acceptance is not specified, the acceptance should be made within a reasonable time.</a:t>
            </a:r>
          </a:p>
          <a:p>
            <a:pPr>
              <a:buNone/>
            </a:pPr>
            <a:r>
              <a:rPr lang="en-US" dirty="0" smtClean="0"/>
              <a:t>3. If the offer is made to a person who is present and there is no specified period for acceptance, the acceptance must be made there and then.</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lstStyle/>
          <a:p>
            <a:pPr>
              <a:buNone/>
            </a:pPr>
            <a:r>
              <a:rPr lang="en-US" dirty="0" smtClean="0"/>
              <a:t>4. When an acceptance arrives out of time, it is a new offer.</a:t>
            </a:r>
          </a:p>
          <a:p>
            <a:pPr>
              <a:buNone/>
            </a:pPr>
            <a:endParaRPr lang="en-US" dirty="0" smtClean="0"/>
          </a:p>
          <a:p>
            <a:pPr>
              <a:buNone/>
            </a:pPr>
            <a:r>
              <a:rPr lang="en-US" dirty="0" smtClean="0"/>
              <a:t>   Section 359</a:t>
            </a:r>
          </a:p>
          <a:p>
            <a:pPr>
              <a:buNone/>
            </a:pPr>
            <a:r>
              <a:rPr lang="en-US" dirty="0" smtClean="0"/>
              <a:t>            “If the acceptance of an offer arrives out of time, it is deemed to be a new offer.” </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6072230"/>
          </a:xfrm>
        </p:spPr>
        <p:txBody>
          <a:bodyPr/>
          <a:lstStyle/>
          <a:p>
            <a:pPr>
              <a:buNone/>
            </a:pPr>
            <a:r>
              <a:rPr lang="en-US" dirty="0" smtClean="0"/>
              <a:t>                       Reciprocal Contract</a:t>
            </a:r>
          </a:p>
          <a:p>
            <a:pPr>
              <a:buNone/>
            </a:pPr>
            <a:endParaRPr lang="en-US" dirty="0" smtClean="0"/>
          </a:p>
          <a:p>
            <a:pPr>
              <a:buNone/>
            </a:pPr>
            <a:r>
              <a:rPr lang="en-US" dirty="0" smtClean="0"/>
              <a:t> Reciprocal contract means a contact by which </a:t>
            </a:r>
          </a:p>
          <a:p>
            <a:pPr>
              <a:buNone/>
            </a:pPr>
            <a:r>
              <a:rPr lang="en-US" dirty="0" smtClean="0"/>
              <a:t> </a:t>
            </a:r>
            <a:r>
              <a:rPr lang="en-US" dirty="0" smtClean="0"/>
              <a:t>both parties have obligations toward each </a:t>
            </a:r>
          </a:p>
          <a:p>
            <a:pPr>
              <a:buNone/>
            </a:pPr>
            <a:r>
              <a:rPr lang="en-US" dirty="0" smtClean="0"/>
              <a:t> </a:t>
            </a:r>
            <a:r>
              <a:rPr lang="en-US" dirty="0" smtClean="0"/>
              <a:t>other.</a:t>
            </a:r>
          </a:p>
          <a:p>
            <a:pPr>
              <a:buNone/>
            </a:pPr>
            <a:endParaRPr lang="en-US" dirty="0" smtClean="0"/>
          </a:p>
          <a:p>
            <a:pPr>
              <a:buNone/>
            </a:pPr>
            <a:r>
              <a:rPr lang="en-US" dirty="0" smtClean="0"/>
              <a:t>Example               sale contract </a:t>
            </a:r>
          </a:p>
          <a:p>
            <a:pPr>
              <a:buNone/>
            </a:pPr>
            <a:endParaRPr lang="en-US" dirty="0" smtClean="0"/>
          </a:p>
          <a:p>
            <a:pPr>
              <a:buNone/>
            </a:pPr>
            <a:r>
              <a:rPr lang="en-US" dirty="0" smtClean="0"/>
              <a:t>                 </a:t>
            </a:r>
            <a:r>
              <a:rPr lang="en-US" dirty="0" smtClean="0"/>
              <a:t>b</a:t>
            </a:r>
            <a:r>
              <a:rPr lang="en-US" dirty="0" smtClean="0"/>
              <a:t>uyer                            seller</a:t>
            </a:r>
          </a:p>
          <a:p>
            <a:pPr>
              <a:buNone/>
            </a:pPr>
            <a:r>
              <a:rPr lang="en-US" dirty="0" smtClean="0"/>
              <a:t> </a:t>
            </a:r>
            <a:r>
              <a:rPr lang="en-US" dirty="0" smtClean="0"/>
              <a:t>               delivery                       payment</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             The effect of reciprocal contract </a:t>
            </a:r>
          </a:p>
          <a:p>
            <a:pPr>
              <a:buNone/>
            </a:pPr>
            <a:endParaRPr lang="en-US" dirty="0" smtClean="0"/>
          </a:p>
          <a:p>
            <a:pPr>
              <a:buNone/>
            </a:pPr>
            <a:r>
              <a:rPr lang="en-US" dirty="0" smtClean="0"/>
              <a:t>                             Section 369</a:t>
            </a:r>
          </a:p>
          <a:p>
            <a:pPr>
              <a:buNone/>
            </a:pPr>
            <a:endParaRPr lang="en-US" dirty="0" smtClean="0"/>
          </a:p>
          <a:p>
            <a:pPr>
              <a:buNone/>
            </a:pPr>
            <a:r>
              <a:rPr lang="en-US" dirty="0" smtClean="0"/>
              <a:t>   “A party to a reciprocal contract may refuse to perform his obligation until the other party performs or tenders performance of his obligation. But this does not apply, if the other party’s obligation is not yet due.”</a:t>
            </a: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5911873"/>
          </a:xfrm>
        </p:spPr>
        <p:txBody>
          <a:bodyPr/>
          <a:lstStyle/>
          <a:p>
            <a:pPr>
              <a:buNone/>
            </a:pPr>
            <a:r>
              <a:rPr lang="en-US" dirty="0" smtClean="0">
                <a:solidFill>
                  <a:srgbClr val="FFFF00"/>
                </a:solidFill>
              </a:rPr>
              <a:t>                    </a:t>
            </a:r>
            <a:r>
              <a:rPr lang="en-US" dirty="0" smtClean="0"/>
              <a:t>Non-reciprocal contract</a:t>
            </a:r>
          </a:p>
          <a:p>
            <a:pPr>
              <a:buNone/>
            </a:pPr>
            <a:endParaRPr lang="en-US" dirty="0" smtClean="0"/>
          </a:p>
          <a:p>
            <a:pPr>
              <a:buNone/>
            </a:pPr>
            <a:r>
              <a:rPr lang="en-US" dirty="0" smtClean="0"/>
              <a:t>  Non-reciprocal contract means a contract by which only one party has obligation.</a:t>
            </a:r>
          </a:p>
          <a:p>
            <a:pPr>
              <a:buNone/>
            </a:pPr>
            <a:endParaRPr lang="en-US" dirty="0" smtClean="0"/>
          </a:p>
          <a:p>
            <a:pPr>
              <a:buNone/>
            </a:pPr>
            <a:r>
              <a:rPr lang="en-US" dirty="0" smtClean="0"/>
              <a:t>Example                  gift contract</a:t>
            </a:r>
          </a:p>
          <a:p>
            <a:pPr>
              <a:buNone/>
            </a:pPr>
            <a:endParaRPr lang="en-US" dirty="0" smtClean="0"/>
          </a:p>
          <a:p>
            <a:pPr>
              <a:buNone/>
            </a:pPr>
            <a:r>
              <a:rPr lang="en-US" dirty="0" smtClean="0"/>
              <a:t>                      </a:t>
            </a:r>
            <a:r>
              <a:rPr lang="en-US" dirty="0" err="1" smtClean="0"/>
              <a:t>donee</a:t>
            </a:r>
            <a:r>
              <a:rPr lang="en-US" dirty="0" smtClean="0"/>
              <a:t>                        donor</a:t>
            </a:r>
          </a:p>
          <a:p>
            <a:pPr>
              <a:buNone/>
            </a:pPr>
            <a:r>
              <a:rPr lang="en-US" dirty="0" smtClean="0"/>
              <a:t> </a:t>
            </a:r>
            <a:r>
              <a:rPr lang="en-US" dirty="0" smtClean="0"/>
              <a:t>                    receive                       transfer</a:t>
            </a:r>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TotalTime>
  <Words>880</Words>
  <Application>Microsoft Office PowerPoint</Application>
  <PresentationFormat>นำเสนอทางหน้าจอ (4:3)</PresentationFormat>
  <Paragraphs>101</Paragraphs>
  <Slides>19</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19</vt:i4>
      </vt:variant>
    </vt:vector>
  </HeadingPairs>
  <TitlesOfParts>
    <vt:vector size="20" baseType="lpstr">
      <vt:lpstr>ชุดรูปแบบของ Office</vt:lpstr>
      <vt:lpstr>Contract</vt:lpstr>
      <vt:lpstr>ภาพนิ่ง 2</vt:lpstr>
      <vt:lpstr>ภาพนิ่ง 3</vt:lpstr>
      <vt:lpstr>ภาพนิ่ง 4</vt:lpstr>
      <vt:lpstr>ภาพนิ่ง 5</vt:lpstr>
      <vt:lpstr>ภาพนิ่ง 6</vt:lpstr>
      <vt:lpstr>ภาพนิ่ง 7</vt:lpstr>
      <vt:lpstr>ภาพนิ่ง 8</vt:lpstr>
      <vt:lpstr>ภาพนิ่ง 9</vt:lpstr>
      <vt:lpstr>ภาพนิ่ง 10</vt:lpstr>
      <vt:lpstr>ภาพนิ่ง 11</vt:lpstr>
      <vt:lpstr>ภาพนิ่ง 12</vt:lpstr>
      <vt:lpstr>ภาพนิ่ง 13</vt:lpstr>
      <vt:lpstr>ภาพนิ่ง 14</vt:lpstr>
      <vt:lpstr>ภาพนิ่ง 15</vt:lpstr>
      <vt:lpstr>ภาพนิ่ง 16</vt:lpstr>
      <vt:lpstr>ภาพนิ่ง 17</vt:lpstr>
      <vt:lpstr>ภาพนิ่ง 18</vt:lpstr>
      <vt:lpstr>ภาพนิ่ง 19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Contract</dc:title>
  <dc:creator>Admin</dc:creator>
  <cp:lastModifiedBy>Admin</cp:lastModifiedBy>
  <cp:revision>60</cp:revision>
  <dcterms:created xsi:type="dcterms:W3CDTF">2011-10-06T08:37:13Z</dcterms:created>
  <dcterms:modified xsi:type="dcterms:W3CDTF">2011-10-11T14:17:05Z</dcterms:modified>
</cp:coreProperties>
</file>